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3" r:id="rId8"/>
    <p:sldId id="262" r:id="rId9"/>
    <p:sldId id="291" r:id="rId10"/>
    <p:sldId id="287" r:id="rId11"/>
    <p:sldId id="264" r:id="rId12"/>
    <p:sldId id="266" r:id="rId13"/>
    <p:sldId id="265" r:id="rId14"/>
    <p:sldId id="267" r:id="rId15"/>
    <p:sldId id="274" r:id="rId16"/>
    <p:sldId id="271" r:id="rId17"/>
    <p:sldId id="285" r:id="rId18"/>
    <p:sldId id="272" r:id="rId19"/>
    <p:sldId id="286" r:id="rId20"/>
    <p:sldId id="273" r:id="rId21"/>
    <p:sldId id="275" r:id="rId22"/>
    <p:sldId id="276" r:id="rId23"/>
    <p:sldId id="277" r:id="rId24"/>
    <p:sldId id="278" r:id="rId25"/>
    <p:sldId id="283" r:id="rId26"/>
    <p:sldId id="284" r:id="rId27"/>
    <p:sldId id="290" r:id="rId28"/>
    <p:sldId id="280" r:id="rId29"/>
    <p:sldId id="292"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79297" autoAdjust="0"/>
  </p:normalViewPr>
  <p:slideViewPr>
    <p:cSldViewPr snapToGrid="0">
      <p:cViewPr varScale="1">
        <p:scale>
          <a:sx n="68" d="100"/>
          <a:sy n="68" d="100"/>
        </p:scale>
        <p:origin x="11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1492;&#1504;&#1491;&#1505;&#1492;%20&#1514;&#1506;&#1513;&#1497;&#1497;&#1492;%20&#1493;&#1504;&#1497;&#1492;&#1493;&#1500;\&#1513;&#1504;&#1492;%20&#1491;\&#1508;&#1512;&#1493;&#1497;&#1511;&#1496;%20&#1490;&#1502;&#1512;\&#1514;&#1493;&#1510;&#1512;&#1497;%20&#1508;&#1512;&#1493;&#1497;&#1511;&#1496;%20&#1495;&#1503;\is_arab_and_othe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Religion</a:t>
            </a:r>
            <a:endParaRPr lang="he-IL" sz="2400" b="1"/>
          </a:p>
        </c:rich>
      </c:tx>
      <c:layout>
        <c:manualLayout>
          <c:xMode val="edge"/>
          <c:yMode val="edge"/>
          <c:x val="3.5419300007103409E-2"/>
          <c:y val="2.7777746155632561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F9-48A8-8863-6D8EE88CFC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F9-48A8-8863-6D8EE88CFC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F9-48A8-8863-6D8EE88CFC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F9-48A8-8863-6D8EE88CFC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F9-48A8-8863-6D8EE88CFC1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F9-48A8-8863-6D8EE88CFC14}"/>
              </c:ext>
            </c:extLst>
          </c:dPt>
          <c:dLbls>
            <c:dLbl>
              <c:idx val="0"/>
              <c:layout>
                <c:manualLayout>
                  <c:x val="2.9857819348102037E-2"/>
                  <c:y val="-3.61441119818585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6F9-48A8-8863-6D8EE88CFC14}"/>
                </c:ext>
              </c:extLst>
            </c:dLbl>
            <c:dLbl>
              <c:idx val="1"/>
              <c:layout>
                <c:manualLayout>
                  <c:x val="-2.1327013820072883E-2"/>
                  <c:y val="-2.891528958548693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6F9-48A8-8863-6D8EE88CFC14}"/>
                </c:ext>
              </c:extLst>
            </c:dLbl>
            <c:dLbl>
              <c:idx val="2"/>
              <c:layout>
                <c:manualLayout>
                  <c:x val="-6.1111111111111123E-2"/>
                  <c:y val="7.87037037037037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6F9-48A8-8863-6D8EE88CFC14}"/>
                </c:ext>
              </c:extLst>
            </c:dLbl>
            <c:dLbl>
              <c:idx val="3"/>
              <c:layout>
                <c:manualLayout>
                  <c:x val="1.2243217295905936E-2"/>
                  <c:y val="-5.104829308719667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F9-48A8-8863-6D8EE88CFC14}"/>
                </c:ext>
              </c:extLst>
            </c:dLbl>
            <c:dLbl>
              <c:idx val="4"/>
              <c:layout>
                <c:manualLayout>
                  <c:x val="0.10023696495434256"/>
                  <c:y val="-2.530087838730095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6F9-48A8-8863-6D8EE88CFC1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גיליון1!$D$2:$D$7</c:f>
              <c:strCache>
                <c:ptCount val="5"/>
                <c:pt idx="0">
                  <c:v>Jewish</c:v>
                </c:pt>
                <c:pt idx="1">
                  <c:v>Muslim </c:v>
                </c:pt>
                <c:pt idx="2">
                  <c:v>Christian</c:v>
                </c:pt>
                <c:pt idx="3">
                  <c:v>Druze</c:v>
                </c:pt>
                <c:pt idx="4">
                  <c:v>Other </c:v>
                </c:pt>
              </c:strCache>
            </c:strRef>
          </c:cat>
          <c:val>
            <c:numRef>
              <c:f>גיליון1!$E$2:$E$7</c:f>
              <c:numCache>
                <c:formatCode>General</c:formatCode>
                <c:ptCount val="6"/>
                <c:pt idx="0">
                  <c:v>23887</c:v>
                </c:pt>
                <c:pt idx="1">
                  <c:v>25876</c:v>
                </c:pt>
                <c:pt idx="2">
                  <c:v>1361</c:v>
                </c:pt>
                <c:pt idx="3">
                  <c:v>1761</c:v>
                </c:pt>
                <c:pt idx="4">
                  <c:v>3104</c:v>
                </c:pt>
              </c:numCache>
            </c:numRef>
          </c:val>
          <c:extLst>
            <c:ext xmlns:c16="http://schemas.microsoft.com/office/drawing/2014/chart" uri="{C3380CC4-5D6E-409C-BE32-E72D297353CC}">
              <c16:uniqueId val="{0000000C-46F9-48A8-8863-6D8EE88CFC1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Number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custT="1"/>
      <dgm:spPr/>
      <dgm:t>
        <a:bodyPr/>
        <a:lstStyle/>
        <a:p>
          <a:pPr algn="ctr" rtl="0"/>
          <a:r>
            <a:rPr lang="en-US" sz="2800" dirty="0">
              <a:ln/>
              <a:latin typeface="David" panose="020E0502060401010101" pitchFamily="34" charset="-79"/>
              <a:cs typeface="David" panose="020E0502060401010101" pitchFamily="34" charset="-79"/>
            </a:rPr>
            <a:t>Israeli Employment Service Background</a:t>
          </a:r>
          <a:endParaRPr lang="he-IL" sz="2800" dirty="0">
            <a:latin typeface="David" panose="020E0502060401010101" pitchFamily="34" charset="-79"/>
            <a:cs typeface="David" panose="020E0502060401010101" pitchFamily="34" charset="-79"/>
          </a:endParaRP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5015" custLinFactNeighborY="10525">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custT="1"/>
      <dgm:spPr/>
      <dgm:t>
        <a:bodyPr/>
        <a:lstStyle/>
        <a:p>
          <a:pPr algn="ctr" rtl="0"/>
          <a:r>
            <a:rPr lang="en-US" sz="2800" dirty="0"/>
            <a:t>Literature Survey</a:t>
          </a:r>
          <a:endParaRPr lang="he-IL" sz="2800"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 benefit in Israel</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The Method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5057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custT="1"/>
      <dgm:spPr/>
      <dgm:t>
        <a:bodyPr/>
        <a:lstStyle/>
        <a:p>
          <a:pPr algn="ctr" rtl="1"/>
          <a:r>
            <a:rPr lang="en-US" sz="2800" u="none" dirty="0"/>
            <a:t>Research questions</a:t>
          </a:r>
          <a:endParaRPr lang="he-IL" sz="2800" u="none"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Success definition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1778">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Data Factorizing</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custT="1"/>
      <dgm:spPr/>
      <dgm:t>
        <a:bodyPr/>
        <a:lstStyle/>
        <a:p>
          <a:pPr algn="ctr" rtl="0"/>
          <a:r>
            <a:rPr lang="en-US" sz="2800" dirty="0">
              <a:latin typeface="David" panose="020E0502060401010101" pitchFamily="34" charset="-79"/>
              <a:cs typeface="David" panose="020E0502060401010101" pitchFamily="34" charset="-79"/>
            </a:rPr>
            <a:t>Motivation for project</a:t>
          </a:r>
          <a:endParaRPr lang="he-IL" sz="2800" dirty="0">
            <a:latin typeface="David" panose="020E0502060401010101" pitchFamily="34" charset="-79"/>
            <a:cs typeface="David" panose="020E0502060401010101" pitchFamily="34" charset="-79"/>
          </a:endParaRP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Project Goals</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Unemployment</a:t>
          </a:r>
          <a:r>
            <a:rPr lang="en-US" baseline="0" dirty="0"/>
            <a:t> – overall information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Israel compered to OECD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27994" custLinFactNeighborY="-9372">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 - OECD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custT="1"/>
      <dgm:spPr/>
      <dgm:t>
        <a:bodyPr/>
        <a:lstStyle/>
        <a:p>
          <a:pPr algn="ctr" rtl="0"/>
          <a:r>
            <a:rPr lang="en-US" sz="2800" dirty="0"/>
            <a:t>Literature Survey</a:t>
          </a:r>
          <a:endParaRPr lang="he-IL" sz="2800"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custT="1"/>
      <dgm:spPr/>
      <dgm:t>
        <a:bodyPr/>
        <a:lstStyle/>
        <a:p>
          <a:pPr algn="ctr" rtl="0"/>
          <a:r>
            <a:rPr lang="en-US" sz="2800" dirty="0"/>
            <a:t>Literature Survey</a:t>
          </a:r>
          <a:endParaRPr lang="he-IL" sz="2800"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0739"/>
          <a:ext cx="5403658" cy="1123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ln/>
              <a:latin typeface="David" panose="020E0502060401010101" pitchFamily="34" charset="-79"/>
              <a:cs typeface="David" panose="020E0502060401010101" pitchFamily="34" charset="-79"/>
            </a:rPr>
            <a:t>Israeli Employment Service Background</a:t>
          </a:r>
          <a:endParaRPr lang="he-IL" sz="2800" kern="1200" dirty="0">
            <a:latin typeface="David" panose="020E0502060401010101" pitchFamily="34" charset="-79"/>
            <a:cs typeface="David" panose="020E0502060401010101" pitchFamily="34" charset="-79"/>
          </a:endParaRPr>
        </a:p>
      </dsp:txBody>
      <dsp:txXfrm>
        <a:off x="54830" y="65569"/>
        <a:ext cx="5293998" cy="10135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22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Literature Survey</a:t>
          </a:r>
          <a:endParaRPr lang="he-IL" sz="2800" kern="1200" dirty="0"/>
        </a:p>
      </dsp:txBody>
      <dsp:txXfrm>
        <a:off x="25487" y="25487"/>
        <a:ext cx="3715448" cy="4711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54919"/>
          <a:ext cx="4601912" cy="631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1">
            <a:lnSpc>
              <a:spcPct val="90000"/>
            </a:lnSpc>
            <a:spcBef>
              <a:spcPct val="0"/>
            </a:spcBef>
            <a:spcAft>
              <a:spcPct val="35000"/>
            </a:spcAft>
            <a:buNone/>
          </a:pPr>
          <a:r>
            <a:rPr lang="en-US" sz="2700" kern="1200" dirty="0"/>
            <a:t>Unemployment benefit in Israel</a:t>
          </a:r>
          <a:endParaRPr lang="he-IL" sz="2700" kern="1200" dirty="0"/>
        </a:p>
      </dsp:txBody>
      <dsp:txXfrm>
        <a:off x="30842" y="85761"/>
        <a:ext cx="4540228" cy="5701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95359"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The Method</a:t>
          </a:r>
          <a:endParaRPr lang="he-IL" sz="3000" kern="1200" dirty="0"/>
        </a:p>
      </dsp:txBody>
      <dsp:txXfrm>
        <a:off x="34269" y="34269"/>
        <a:ext cx="2526821" cy="6334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06170" cy="6416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1">
            <a:lnSpc>
              <a:spcPct val="90000"/>
            </a:lnSpc>
            <a:spcBef>
              <a:spcPct val="0"/>
            </a:spcBef>
            <a:spcAft>
              <a:spcPct val="35000"/>
            </a:spcAft>
            <a:buNone/>
          </a:pPr>
          <a:r>
            <a:rPr lang="en-US" sz="2800" u="none" kern="1200" dirty="0"/>
            <a:t>Research questions</a:t>
          </a:r>
          <a:endParaRPr lang="he-IL" sz="2800" u="none" kern="1200" dirty="0"/>
        </a:p>
      </dsp:txBody>
      <dsp:txXfrm>
        <a:off x="31321" y="31321"/>
        <a:ext cx="3043528" cy="5789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46348"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Success definition</a:t>
          </a:r>
          <a:endParaRPr lang="he-IL" sz="3000" kern="1200" dirty="0"/>
        </a:p>
      </dsp:txBody>
      <dsp:txXfrm>
        <a:off x="34269" y="34269"/>
        <a:ext cx="3077810" cy="6334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Data Factorizing</a:t>
          </a:r>
          <a:endParaRPr lang="he-IL" sz="3000" kern="1200" dirty="0"/>
        </a:p>
      </dsp:txBody>
      <dsp:txXfrm>
        <a:off x="34269" y="34269"/>
        <a:ext cx="3046066" cy="633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7622"/>
          <a:ext cx="4048393" cy="6926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David" panose="020E0502060401010101" pitchFamily="34" charset="-79"/>
              <a:cs typeface="David" panose="020E0502060401010101" pitchFamily="34" charset="-79"/>
            </a:rPr>
            <a:t>Motivation for project</a:t>
          </a:r>
          <a:endParaRPr lang="he-IL" sz="2800" kern="1200" dirty="0">
            <a:latin typeface="David" panose="020E0502060401010101" pitchFamily="34" charset="-79"/>
            <a:cs typeface="David" panose="020E0502060401010101" pitchFamily="34" charset="-79"/>
          </a:endParaRPr>
        </a:p>
      </dsp:txBody>
      <dsp:txXfrm>
        <a:off x="33812" y="41434"/>
        <a:ext cx="3980769" cy="625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7968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t>Project Goals</a:t>
          </a:r>
          <a:endParaRPr lang="he-IL" sz="3000" kern="1200" dirty="0"/>
        </a:p>
      </dsp:txBody>
      <dsp:txXfrm>
        <a:off x="34269" y="34269"/>
        <a:ext cx="2511145"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23829"/>
          <a:ext cx="5510580"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Unemployment</a:t>
          </a:r>
          <a:r>
            <a:rPr lang="en-US" sz="2800" kern="1200" baseline="0" dirty="0"/>
            <a:t> – overall information</a:t>
          </a:r>
          <a:endParaRPr lang="he-IL" sz="2800" kern="1200" dirty="0"/>
        </a:p>
      </dsp:txBody>
      <dsp:txXfrm>
        <a:off x="31984" y="155813"/>
        <a:ext cx="5446612" cy="591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4535332"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Israel compered to OECD</a:t>
          </a:r>
          <a:endParaRPr lang="he-IL" sz="3000" kern="1200" dirty="0"/>
        </a:p>
      </dsp:txBody>
      <dsp:txXfrm>
        <a:off x="34269" y="34269"/>
        <a:ext cx="4466794" cy="633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678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1">
            <a:lnSpc>
              <a:spcPct val="90000"/>
            </a:lnSpc>
            <a:spcBef>
              <a:spcPct val="0"/>
            </a:spcBef>
            <a:spcAft>
              <a:spcPct val="35000"/>
            </a:spcAft>
            <a:buNone/>
          </a:pPr>
          <a:r>
            <a:rPr lang="en-US" sz="2900" kern="1200" dirty="0"/>
            <a:t>Unemployment - OECD</a:t>
          </a:r>
          <a:endParaRPr lang="he-IL" sz="2900" kern="1200" dirty="0"/>
        </a:p>
      </dsp:txBody>
      <dsp:txXfrm>
        <a:off x="33127" y="33127"/>
        <a:ext cx="3700168" cy="6123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22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Literature Survey</a:t>
          </a:r>
          <a:endParaRPr lang="he-IL" sz="2800" kern="1200" dirty="0"/>
        </a:p>
      </dsp:txBody>
      <dsp:txXfrm>
        <a:off x="25487" y="25487"/>
        <a:ext cx="3715448" cy="4711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22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Literature Survey</a:t>
          </a:r>
          <a:endParaRPr lang="he-IL" sz="2800" kern="1200" dirty="0"/>
        </a:p>
      </dsp:txBody>
      <dsp:txXfrm>
        <a:off x="25487" y="25487"/>
        <a:ext cx="3715448" cy="4711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י"ד/תמוז/תש"פ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לכן הייתה נתונה לביקורת פוליטית, ארגונים חברתיים.</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a:p>
            <a:r>
              <a:rPr lang="he-IL" dirty="0"/>
              <a:t>לדבר על הנתונים וכמותם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71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לאחר חקירת הפעילויות, בוצע מודל עץ החלטות אשר </a:t>
            </a:r>
            <a:r>
              <a:rPr lang="he-IL" i="0" dirty="0" err="1">
                <a:latin typeface="David" panose="020E0502060401010101" pitchFamily="34" charset="-79"/>
                <a:cs typeface="David" panose="020E0502060401010101" pitchFamily="34" charset="-79"/>
              </a:rPr>
              <a:t>יקח</a:t>
            </a:r>
            <a:r>
              <a:rPr lang="he-IL" i="0" dirty="0">
                <a:latin typeface="David" panose="020E0502060401010101" pitchFamily="34" charset="-79"/>
                <a:cs typeface="David" panose="020E0502060401010101" pitchFamily="34" charset="-79"/>
              </a:rPr>
              <a:t> דגימה</a:t>
            </a:r>
            <a:endParaRPr lang="en-US"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latin typeface="David" panose="020E0502060401010101" pitchFamily="34" charset="-79"/>
                <a:cs typeface="David" panose="020E0502060401010101" pitchFamily="34" charset="-79"/>
              </a:rPr>
              <a:t>שימוש במודל רגרסיה מולטינומית בגלל שזהו קלסיפיקציה של נתונים- יש יותר מ2 דרכים אפשריות והערכה של המודל היא ההסתברות של כל פרמטר להשתייך לקבוצה מסוימת.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3966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259383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r>
              <a:rPr lang="he-IL" sz="1200" dirty="0">
                <a:latin typeface="David" panose="020E0502060401010101" pitchFamily="34" charset="-79"/>
                <a:cs typeface="David" panose="020E0502060401010101" pitchFamily="34" charset="-79"/>
              </a:rPr>
              <a:t>לשירות התעסוקה אין כלים סטטיסטים היכולים לבחון את גורמי הצלחת תוכנית 'מעגלי תעסוקה' (מלבד </a:t>
            </a:r>
            <a:r>
              <a:rPr lang="en-US" sz="1200" dirty="0">
                <a:latin typeface="David" panose="020E0502060401010101" pitchFamily="34" charset="-79"/>
                <a:cs typeface="David" panose="020E0502060401010101" pitchFamily="34" charset="-79"/>
              </a:rPr>
              <a:t>Excel</a:t>
            </a:r>
            <a:r>
              <a:rPr lang="he-IL" sz="1200" dirty="0">
                <a:latin typeface="David" panose="020E0502060401010101" pitchFamily="34" charset="-79"/>
                <a:cs typeface="David" panose="020E0502060401010101" pitchFamily="34" charset="-79"/>
              </a:rPr>
              <a:t>)</a:t>
            </a:r>
          </a:p>
          <a:p>
            <a:pPr marL="171450" indent="-171450">
              <a:lnSpc>
                <a:spcPct val="170000"/>
              </a:lnSpc>
              <a:spcAft>
                <a:spcPts val="800"/>
              </a:spcAft>
              <a:buFont typeface="Arial" panose="020B0604020202020204" pitchFamily="34" charset="0"/>
              <a:buChar char="•"/>
            </a:pPr>
            <a:r>
              <a:rPr lang="he-IL" sz="1200" dirty="0">
                <a:solidFill>
                  <a:srgbClr val="272727"/>
                </a:solidFill>
                <a:latin typeface="David" panose="020E0502060401010101" pitchFamily="34" charset="-79"/>
                <a:cs typeface="David" panose="020E0502060401010101" pitchFamily="34" charset="-79"/>
              </a:rPr>
              <a:t>כדי להגדיל את ההסתברות להצלחת התוכנית ע"י בחינת חלופות.</a:t>
            </a: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30</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a:p>
            <a:r>
              <a:rPr lang="en-US" dirty="0" err="1"/>
              <a:t>Danuše</a:t>
            </a:r>
            <a:r>
              <a:rPr lang="he-IL" dirty="0"/>
              <a:t>- </a:t>
            </a:r>
            <a:r>
              <a:rPr lang="he-IL" dirty="0" err="1"/>
              <a:t>דנושה</a:t>
            </a:r>
            <a:r>
              <a:rPr lang="he-IL" dirty="0"/>
              <a:t> </a:t>
            </a:r>
            <a:r>
              <a:rPr lang="en-US" dirty="0"/>
              <a:t>(</a:t>
            </a:r>
            <a:r>
              <a:rPr lang="en-US" dirty="0" err="1"/>
              <a:t>danushe</a:t>
            </a:r>
            <a:r>
              <a:rPr lang="en-US" dirty="0"/>
              <a:t>)</a:t>
            </a:r>
            <a:r>
              <a:rPr lang="he-IL" dirty="0"/>
              <a:t> צ'כית פרופסורית לכלכלה </a:t>
            </a:r>
            <a:endParaRPr lang="he-IL" dirty="0">
              <a:solidFill>
                <a:prstClr val="black"/>
              </a:solidFill>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לבני 18-35 בכל המדינות בה ומסייעת בהמון רבדים כמו:</a:t>
            </a:r>
            <a:br>
              <a:rPr lang="en-US" dirty="0"/>
            </a:b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 בעלת מערכת מידע חזקה (מערכת אוכלוסין) העוזרת למחפשי עבודה להתאים ולהעריך עצמם לתפקידים. </a:t>
            </a:r>
            <a:br>
              <a:rPr lang="en-US" sz="1200" dirty="0">
                <a:latin typeface="David" panose="020E0502060401010101" pitchFamily="34" charset="-79"/>
                <a:cs typeface="David" panose="020E0502060401010101" pitchFamily="34" charset="-79"/>
              </a:rPr>
            </a:b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br>
              <a:rPr lang="en-US" sz="1200" dirty="0">
                <a:latin typeface="David" panose="020E0502060401010101" pitchFamily="34" charset="-79"/>
                <a:cs typeface="David" panose="020E0502060401010101" pitchFamily="34" charset="-79"/>
              </a:rPr>
            </a:br>
            <a:endParaRPr lang="he-IL" sz="1200" dirty="0">
              <a:latin typeface="David" panose="020E0502060401010101" pitchFamily="34" charset="-79"/>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200" b="0" i="0" u="none" strike="noStrike" cap="none" normalizeH="0" baseline="0" dirty="0">
                <a:ln>
                  <a:noFill/>
                </a:ln>
                <a:solidFill>
                  <a:schemeClr val="tx1"/>
                </a:solidFill>
                <a:effectLst/>
                <a:latin typeface="David" panose="020E0502060401010101" pitchFamily="34" charset="-79"/>
                <a:cs typeface="David" panose="020E0502060401010101" pitchFamily="34" charset="-79"/>
              </a:rPr>
              <a:t>ביפן: כמעט ואין עזרה סוציאלית מהמדינה וגם אם יש עזרה, היא לטווח מאוד קצר, לכן יש למובטלים תמריץ חזק למצוא עבודה בכל דרך.</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263274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3407317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י"ד/תמוז/תש"פ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י"ד/תמוז/תש"פ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0.xml"/><Relationship Id="rId13" Type="http://schemas.openxmlformats.org/officeDocument/2006/relationships/diagramColors" Target="../diagrams/colors11.xml"/><Relationship Id="rId3" Type="http://schemas.openxmlformats.org/officeDocument/2006/relationships/image" Target="../media/image4.png"/><Relationship Id="rId7" Type="http://schemas.openxmlformats.org/officeDocument/2006/relationships/diagramQuickStyle" Target="../diagrams/quickStyle10.xml"/><Relationship Id="rId12" Type="http://schemas.openxmlformats.org/officeDocument/2006/relationships/diagramQuickStyle" Target="../diagrams/quickStyle1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Layout" Target="../diagrams/layout10.xml"/><Relationship Id="rId11" Type="http://schemas.openxmlformats.org/officeDocument/2006/relationships/diagramLayout" Target="../diagrams/layout11.xml"/><Relationship Id="rId5" Type="http://schemas.openxmlformats.org/officeDocument/2006/relationships/diagramData" Target="../diagrams/data10.xml"/><Relationship Id="rId10" Type="http://schemas.openxmlformats.org/officeDocument/2006/relationships/diagramData" Target="../diagrams/data11.xml"/><Relationship Id="rId4" Type="http://schemas.openxmlformats.org/officeDocument/2006/relationships/image" Target="../media/image5.jpeg"/><Relationship Id="rId9" Type="http://schemas.microsoft.com/office/2007/relationships/diagramDrawing" Target="../diagrams/drawing10.xml"/><Relationship Id="rId14" Type="http://schemas.microsoft.com/office/2007/relationships/diagramDrawing" Target="../diagrams/drawing11.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diagramData" Target="../diagrams/data15.xml"/><Relationship Id="rId7" Type="http://schemas.microsoft.com/office/2007/relationships/diagramDrawing" Target="../diagrams/drawing15.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5.xml"/><Relationship Id="rId11" Type="http://schemas.openxmlformats.org/officeDocument/2006/relationships/image" Target="../media/image9.png"/><Relationship Id="rId5" Type="http://schemas.openxmlformats.org/officeDocument/2006/relationships/diagramQuickStyle" Target="../diagrams/quickStyle15.xml"/><Relationship Id="rId10" Type="http://schemas.openxmlformats.org/officeDocument/2006/relationships/image" Target="../media/image8.png"/><Relationship Id="rId4" Type="http://schemas.openxmlformats.org/officeDocument/2006/relationships/diagramLayout" Target="../diagrams/layout15.xml"/><Relationship Id="rId9" Type="http://schemas.openxmlformats.org/officeDocument/2006/relationships/image" Target="../media/image5.jpe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chart" Target="../charts/chart1.xml"/><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1.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9.png"/><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29.png"/><Relationship Id="rId12"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1.png"/><Relationship Id="rId5" Type="http://schemas.openxmlformats.org/officeDocument/2006/relationships/image" Target="../media/image27.png"/><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jpeg"/><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jpeg"/><Relationship Id="rId7"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png"/><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hestatsgeek.com/2014/02/08/r-squared-in-logistic-regression/" TargetMode="External"/><Relationship Id="rId5" Type="http://schemas.openxmlformats.org/officeDocument/2006/relationships/image" Target="../media/image40.pn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dx.doi.org/10.2105%2Fajph.94.1.82" TargetMode="External"/><Relationship Id="rId5" Type="http://schemas.openxmlformats.org/officeDocument/2006/relationships/hyperlink" Target="http://dx.doi.org/10.15185/izawol.94" TargetMode="Externa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1.gi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Layout" Target="../diagrams/layout5.xml"/><Relationship Id="rId11" Type="http://schemas.openxmlformats.org/officeDocument/2006/relationships/image" Target="../media/image5.jpeg"/><Relationship Id="rId5" Type="http://schemas.openxmlformats.org/officeDocument/2006/relationships/diagramData" Target="../diagrams/data5.xml"/><Relationship Id="rId10" Type="http://schemas.openxmlformats.org/officeDocument/2006/relationships/image" Target="../media/image4.png"/><Relationship Id="rId4" Type="http://schemas.openxmlformats.org/officeDocument/2006/relationships/image" Target="../media/image7.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hyperlink" Target="https://ec.europa.eu/eures/public/homepage" TargetMode="Externa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5.jpeg"/><Relationship Id="rId4" Type="http://schemas.openxmlformats.org/officeDocument/2006/relationships/diagramLayout" Target="../diagrams/layout6.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Colors" Target="../diagrams/colors9.xml"/><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diagramQuickStyle" Target="../diagrams/quickStyle9.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11" Type="http://schemas.openxmlformats.org/officeDocument/2006/relationships/diagramLayout" Target="../diagrams/layout9.xml"/><Relationship Id="rId5" Type="http://schemas.openxmlformats.org/officeDocument/2006/relationships/diagramQuickStyle" Target="../diagrams/quickStyle8.xml"/><Relationship Id="rId10" Type="http://schemas.openxmlformats.org/officeDocument/2006/relationships/diagramData" Target="../diagrams/data9.xml"/><Relationship Id="rId4" Type="http://schemas.openxmlformats.org/officeDocument/2006/relationships/diagramLayout" Target="../diagrams/layout8.xml"/><Relationship Id="rId9" Type="http://schemas.openxmlformats.org/officeDocument/2006/relationships/image" Target="../media/image5.jpeg"/><Relationship Id="rId14" Type="http://schemas.microsoft.com/office/2007/relationships/diagramDrawing" Target="../diagrams/drawin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3028749" y="3108855"/>
            <a:ext cx="6658169" cy="1476858"/>
          </a:xfrm>
        </p:spPr>
        <p:txBody>
          <a:bodyPr anchor="t">
            <a:noAutofit/>
          </a:bodyPr>
          <a:lstStyle/>
          <a:p>
            <a:pPr rtl="0"/>
            <a:r>
              <a:rPr lang="en-US" sz="2400" b="1" dirty="0">
                <a:solidFill>
                  <a:srgbClr val="000000"/>
                </a:solidFill>
                <a:latin typeface="Agency FB" panose="020B0503020202020204" pitchFamily="34" charset="0"/>
                <a:cs typeface="+mn-cs"/>
              </a:rPr>
              <a:t>FINAL RESEARCH PROJECT:</a:t>
            </a:r>
            <a:br>
              <a:rPr lang="he-IL" sz="2400" b="1" dirty="0">
                <a:solidFill>
                  <a:srgbClr val="000000"/>
                </a:solidFill>
                <a:latin typeface="David" panose="020E0502060401010101" pitchFamily="34" charset="-79"/>
                <a:cs typeface="+mn-cs"/>
              </a:rPr>
            </a:br>
            <a:br>
              <a:rPr lang="he-IL" sz="2400" b="1" dirty="0">
                <a:solidFill>
                  <a:srgbClr val="000000"/>
                </a:solidFill>
                <a:latin typeface="David" panose="020E0502060401010101" pitchFamily="34" charset="-79"/>
                <a:cs typeface="+mn-cs"/>
              </a:rPr>
            </a:br>
            <a:r>
              <a:rPr lang="en-US" sz="2400" dirty="0">
                <a:solidFill>
                  <a:srgbClr val="000000"/>
                </a:solidFill>
                <a:latin typeface="Bahnschrift SemiLight Condensed" panose="020B0502040204020203" pitchFamily="34" charset="0"/>
                <a:cs typeface="Angsana New" panose="020B0502040204020203" pitchFamily="18" charset="-34"/>
              </a:rPr>
              <a:t> Analyzing success factors of the Israeli Employment Service placement program</a:t>
            </a:r>
            <a:br>
              <a:rPr lang="en-US" sz="2400" dirty="0">
                <a:solidFill>
                  <a:srgbClr val="000000"/>
                </a:solidFill>
                <a:latin typeface="Bahnschrift SemiLight Condensed" panose="020B0502040204020203" pitchFamily="34" charset="0"/>
                <a:cs typeface="Angsana New" panose="020B0502040204020203" pitchFamily="18" charset="-34"/>
              </a:rPr>
            </a:br>
            <a:endParaRPr lang="en-US" sz="2400" dirty="0">
              <a:solidFill>
                <a:srgbClr val="000000"/>
              </a:solidFill>
              <a:latin typeface="Bahnschrift SemiLight Condensed" panose="020B0502040204020203" pitchFamily="34" charset="0"/>
              <a:cs typeface="Angsana New" panose="020B0502040204020203" pitchFamily="18" charset="-34"/>
            </a:endParaRP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9069571" y="184731"/>
            <a:ext cx="2792817" cy="570182"/>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1" y="0"/>
            <a:ext cx="4688958"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113689" y="1458264"/>
            <a:ext cx="11964622" cy="140038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4000" b="1" dirty="0">
                <a:ln/>
                <a:solidFill>
                  <a:schemeClr val="accent4"/>
                </a:solidFill>
              </a:rPr>
              <a:t>Department of Industrial Engineering and Management</a:t>
            </a:r>
          </a:p>
          <a:p>
            <a:pPr algn="ctr">
              <a:spcAft>
                <a:spcPts val="600"/>
              </a:spcAft>
            </a:pPr>
            <a:r>
              <a:rPr lang="en-US" sz="4000" b="1" dirty="0">
                <a:ln/>
                <a:solidFill>
                  <a:schemeClr val="accent4"/>
                </a:solidFill>
              </a:rPr>
              <a:t>Specialization of  Information Systems</a:t>
            </a:r>
            <a:endParaRPr lang="he-IL" sz="4000" b="1" cap="none" spc="0" dirty="0">
              <a:ln/>
              <a:solidFill>
                <a:schemeClr val="accent4"/>
              </a:solidFill>
              <a:effectLst/>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4809355"/>
            <a:ext cx="4962384" cy="135421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b="1" u="sng" dirty="0">
                <a:ln/>
              </a:rPr>
              <a:t>Author</a:t>
            </a:r>
            <a:r>
              <a:rPr lang="en-US" sz="2400" b="1" dirty="0">
                <a:ln/>
              </a:rPr>
              <a:t>: Shalev Chen</a:t>
            </a:r>
          </a:p>
          <a:p>
            <a:pPr>
              <a:spcAft>
                <a:spcPts val="600"/>
              </a:spcAft>
            </a:pPr>
            <a:r>
              <a:rPr lang="en-US" sz="2400" b="1" dirty="0">
                <a:ln/>
              </a:rPr>
              <a:t>ID: 203205984</a:t>
            </a:r>
          </a:p>
          <a:p>
            <a:pPr>
              <a:spcAft>
                <a:spcPts val="600"/>
              </a:spcAft>
            </a:pPr>
            <a:r>
              <a:rPr lang="en-US" sz="2400" b="1" u="sng" dirty="0">
                <a:ln/>
              </a:rPr>
              <a:t>Academic instructor</a:t>
            </a:r>
            <a:r>
              <a:rPr lang="en-US" sz="2400" b="1" dirty="0">
                <a:ln/>
              </a:rPr>
              <a:t>: Dr. </a:t>
            </a:r>
            <a:r>
              <a:rPr lang="en-US" sz="2400" b="1" dirty="0" err="1">
                <a:ln/>
              </a:rPr>
              <a:t>Pini</a:t>
            </a:r>
            <a:r>
              <a:rPr lang="en-US" sz="2400" b="1" dirty="0">
                <a:ln/>
              </a:rPr>
              <a:t> Davidov</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F0F11379-4C9D-446B-9DED-3A3AFAEA877C}"/>
              </a:ext>
            </a:extLst>
          </p:cNvPr>
          <p:cNvSpPr/>
          <p:nvPr/>
        </p:nvSpPr>
        <p:spPr>
          <a:xfrm>
            <a:off x="948267" y="1760001"/>
            <a:ext cx="10069393" cy="1900520"/>
          </a:xfrm>
          <a:prstGeom prst="rect">
            <a:avLst/>
          </a:prstGeom>
          <a:solidFill>
            <a:schemeClr val="bg1"/>
          </a:solidFill>
        </p:spPr>
        <p:txBody>
          <a:bodyPr wrap="square">
            <a:spAutoFit/>
          </a:bodyPr>
          <a:lstStyle/>
          <a:p>
            <a:pPr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Psychology:</a:t>
            </a:r>
            <a:endParaRPr lang="en-US" sz="2000" dirty="0">
              <a:latin typeface="David" panose="020E0502060401010101" pitchFamily="34" charset="-79"/>
              <a:cs typeface="David" panose="020E0502060401010101" pitchFamily="34" charset="-79"/>
            </a:endParaRP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Life-satisfaction rate, the unemployed is a point less than employed (Winkelmann, 2014).</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There is a strong correlation between unemployment and a person's mental health, and there are gender differences in the effects of family responsibility and social status (</a:t>
            </a:r>
            <a:r>
              <a:rPr lang="en-US" sz="2000" dirty="0" err="1">
                <a:latin typeface="David" panose="020E0502060401010101" pitchFamily="34" charset="-79"/>
                <a:cs typeface="David" panose="020E0502060401010101" pitchFamily="34" charset="-79"/>
              </a:rPr>
              <a:t>Artazcoz</a:t>
            </a:r>
            <a:r>
              <a:rPr lang="en-US" sz="2000" dirty="0">
                <a:latin typeface="David" panose="020E0502060401010101" pitchFamily="34" charset="-79"/>
                <a:cs typeface="David" panose="020E0502060401010101" pitchFamily="34" charset="-79"/>
              </a:rPr>
              <a:t>, 2004).</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67814921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8" name="דיאגרמה 27">
            <a:extLst>
              <a:ext uri="{FF2B5EF4-FFF2-40B4-BE49-F238E27FC236}">
                <a16:creationId xmlns:a16="http://schemas.microsoft.com/office/drawing/2014/main" id="{FC95791F-BCA7-493A-A136-94D98C632589}"/>
              </a:ext>
            </a:extLst>
          </p:cNvPr>
          <p:cNvGraphicFramePr/>
          <p:nvPr>
            <p:extLst>
              <p:ext uri="{D42A27DB-BD31-4B8C-83A1-F6EECF244321}">
                <p14:modId xmlns:p14="http://schemas.microsoft.com/office/powerpoint/2010/main" val="478708970"/>
              </p:ext>
            </p:extLst>
          </p:nvPr>
        </p:nvGraphicFramePr>
        <p:xfrm>
          <a:off x="4246621" y="625994"/>
          <a:ext cx="3766422" cy="52263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422457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031138809"/>
              </p:ext>
            </p:extLst>
          </p:nvPr>
        </p:nvGraphicFramePr>
        <p:xfrm>
          <a:off x="4069891" y="550592"/>
          <a:ext cx="4601912" cy="862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1325912" y="1413119"/>
            <a:ext cx="9850088" cy="3849772"/>
          </a:xfrm>
          <a:prstGeom prst="rect">
            <a:avLst/>
          </a:prstGeom>
          <a:solidFill>
            <a:schemeClr val="bg1"/>
          </a:solidFill>
        </p:spPr>
        <p:txBody>
          <a:bodyPr wrap="square">
            <a:spAutoFit/>
          </a:bodyPr>
          <a:lstStyle/>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2004, a program called ‘Income Assurance for Safe Employment’ was established until 2007.</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purpose of the program was to move some of the people living in poverty from reliance on Social Security benefits to the labor market.</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Employment Service has set up a number of programs: Employment Circuits, </a:t>
            </a:r>
            <a:r>
              <a:rPr lang="en-US" sz="2000" dirty="0" err="1">
                <a:latin typeface="David" panose="020E0502060401010101" pitchFamily="34" charset="-79"/>
                <a:ea typeface="Times New Roman" panose="02020603050405020304" pitchFamily="18" charset="0"/>
                <a:cs typeface="David" panose="020E0502060401010101" pitchFamily="34" charset="-79"/>
              </a:rPr>
              <a:t>Tapuah</a:t>
            </a:r>
            <a:r>
              <a:rPr lang="en-US" sz="2000" dirty="0">
                <a:latin typeface="David" panose="020E0502060401010101" pitchFamily="34" charset="-79"/>
                <a:ea typeface="Times New Roman" panose="02020603050405020304" pitchFamily="18" charset="0"/>
                <a:cs typeface="David" panose="020E0502060401010101" pitchFamily="34" charset="-79"/>
              </a:rPr>
              <a:t> (Arabs), Age And Work, </a:t>
            </a:r>
            <a:r>
              <a:rPr lang="en-US" sz="2000" dirty="0" err="1">
                <a:latin typeface="David" panose="020E0502060401010101" pitchFamily="34" charset="-79"/>
                <a:ea typeface="Times New Roman" panose="02020603050405020304" pitchFamily="18" charset="0"/>
                <a:cs typeface="David" panose="020E0502060401010101" pitchFamily="34" charset="-79"/>
              </a:rPr>
              <a:t>Mafteah</a:t>
            </a:r>
            <a:r>
              <a:rPr lang="en-US" sz="2000" dirty="0">
                <a:latin typeface="David" panose="020E0502060401010101" pitchFamily="34" charset="-79"/>
                <a:ea typeface="Times New Roman" panose="02020603050405020304" pitchFamily="18" charset="0"/>
                <a:cs typeface="David" panose="020E0502060401010101" pitchFamily="34" charset="-79"/>
              </a:rPr>
              <a:t> (Haredim), </a:t>
            </a:r>
            <a:r>
              <a:rPr lang="en-US" sz="2000" dirty="0" err="1">
                <a:latin typeface="David" panose="020E0502060401010101" pitchFamily="34" charset="-79"/>
                <a:ea typeface="Times New Roman" panose="02020603050405020304" pitchFamily="18" charset="0"/>
                <a:cs typeface="David" panose="020E0502060401010101" pitchFamily="34" charset="-79"/>
              </a:rPr>
              <a:t>Tnufa</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Eshet</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Hayil</a:t>
            </a:r>
            <a:r>
              <a:rPr lang="en-US" sz="2000"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2015, the percent of labor market employment in the Arabs community was 54.6% and 81.7% in the Jews community (Ministry of Labor, Social Affairs and Social Services, 2015) and in 2016 the Arabs employment rate was 42.5% (Central Bureau of Statistics, 2017).</a:t>
            </a:r>
            <a:endParaRPr lang="he-IL"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CA818774-6524-46B4-BCE4-03F3D9224AB2}"/>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05FDFB35-22AF-48E4-9531-404E71B28BD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362E5A-C02B-461D-906F-C9DAD141432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E47EFFCE-1C8B-4436-A0B2-FA81DAEF331C}"/>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A42FF188-60C2-4EE8-BFF6-72FC9E5D5F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B2180438-14B6-4E8C-9815-E426C0E94AB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345733AF-BE0C-4379-9ABF-558649A06A51}"/>
              </a:ext>
            </a:extLst>
          </p:cNvPr>
          <p:cNvGrpSpPr/>
          <p:nvPr/>
        </p:nvGrpSpPr>
        <p:grpSpPr>
          <a:xfrm>
            <a:off x="5122416" y="5856652"/>
            <a:ext cx="1517927" cy="893469"/>
            <a:chOff x="3992165" y="27845"/>
            <a:chExt cx="2214562" cy="893469"/>
          </a:xfrm>
        </p:grpSpPr>
        <p:sp>
          <p:nvSpPr>
            <p:cNvPr id="38" name="חץ: סוגר זוויתי 37">
              <a:extLst>
                <a:ext uri="{FF2B5EF4-FFF2-40B4-BE49-F238E27FC236}">
                  <a16:creationId xmlns:a16="http://schemas.microsoft.com/office/drawing/2014/main" id="{A9B00D93-021C-4DE0-AF5F-C41AE6FFD9F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52474297-1AEE-4EEC-877A-277B693039FA}"/>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DBAD990A-581F-42B3-B25B-AB1ADEE41EC6}"/>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C69717BB-3093-45D1-81CC-7FB35DC53C1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2D829C75-0BF2-48C4-8249-7001DABA7EE3}"/>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8A529379-C211-4966-BBBC-D7D48F166C88}"/>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75561C2D-C14F-4421-B587-87EDF0520A4A}"/>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3D09C1EF-4524-46A5-8022-22DE1E5DBB9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019FC14-6049-45EE-A1BA-345BFD5D80FB}"/>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1DCCB49C-8F2B-4CE5-B6C8-3F88F74933D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4867E8A8-97EE-4A36-A25C-CA9149E094B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6794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695711403"/>
              </p:ext>
            </p:extLst>
          </p:nvPr>
        </p:nvGraphicFramePr>
        <p:xfrm>
          <a:off x="5032294" y="453358"/>
          <a:ext cx="2595359"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056323" y="4724673"/>
            <a:ext cx="2150139"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489082" y="1390440"/>
            <a:ext cx="1777696"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Report Generator</a:t>
            </a:r>
            <a:r>
              <a:rPr lang="he-IL" dirty="0"/>
              <a:t>, </a:t>
            </a:r>
            <a:r>
              <a:rPr lang="en-US" dirty="0"/>
              <a:t>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4" name="קבוצה 33">
            <a:extLst>
              <a:ext uri="{FF2B5EF4-FFF2-40B4-BE49-F238E27FC236}">
                <a16:creationId xmlns:a16="http://schemas.microsoft.com/office/drawing/2014/main" id="{127A64D6-D146-425E-8F45-CAFC9AD98430}"/>
              </a:ext>
            </a:extLst>
          </p:cNvPr>
          <p:cNvGrpSpPr/>
          <p:nvPr/>
        </p:nvGrpSpPr>
        <p:grpSpPr>
          <a:xfrm>
            <a:off x="2686168" y="5856652"/>
            <a:ext cx="1517927" cy="893469"/>
            <a:chOff x="5953" y="27845"/>
            <a:chExt cx="2214562" cy="893469"/>
          </a:xfrm>
        </p:grpSpPr>
        <p:sp>
          <p:nvSpPr>
            <p:cNvPr id="35" name="חץ: סוגר זוויתי 34">
              <a:extLst>
                <a:ext uri="{FF2B5EF4-FFF2-40B4-BE49-F238E27FC236}">
                  <a16:creationId xmlns:a16="http://schemas.microsoft.com/office/drawing/2014/main" id="{0A4A0D6B-0D15-4D44-B20F-490094EBE1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6" name="חץ: סוגר זוויתי 4">
              <a:extLst>
                <a:ext uri="{FF2B5EF4-FFF2-40B4-BE49-F238E27FC236}">
                  <a16:creationId xmlns:a16="http://schemas.microsoft.com/office/drawing/2014/main" id="{95D43AB4-27E8-4E93-B14D-DAF898F4E3D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7" name="קבוצה 36">
            <a:extLst>
              <a:ext uri="{FF2B5EF4-FFF2-40B4-BE49-F238E27FC236}">
                <a16:creationId xmlns:a16="http://schemas.microsoft.com/office/drawing/2014/main" id="{7086FCB2-B28F-4389-81C3-8B88312C1069}"/>
              </a:ext>
            </a:extLst>
          </p:cNvPr>
          <p:cNvGrpSpPr/>
          <p:nvPr/>
        </p:nvGrpSpPr>
        <p:grpSpPr>
          <a:xfrm>
            <a:off x="3914858" y="5835146"/>
            <a:ext cx="1517927" cy="907330"/>
            <a:chOff x="1999059" y="6339"/>
            <a:chExt cx="2214562" cy="907330"/>
          </a:xfrm>
        </p:grpSpPr>
        <p:sp>
          <p:nvSpPr>
            <p:cNvPr id="38" name="חץ: סוגר זוויתי 37">
              <a:extLst>
                <a:ext uri="{FF2B5EF4-FFF2-40B4-BE49-F238E27FC236}">
                  <a16:creationId xmlns:a16="http://schemas.microsoft.com/office/drawing/2014/main" id="{0550D523-03D7-4921-AD6B-AE028133873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9" name="חץ: סוגר זוויתי 6">
              <a:extLst>
                <a:ext uri="{FF2B5EF4-FFF2-40B4-BE49-F238E27FC236}">
                  <a16:creationId xmlns:a16="http://schemas.microsoft.com/office/drawing/2014/main" id="{0C9B0589-F496-4E9B-BCD3-3CEE96A4A45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40" name="קבוצה 39">
            <a:extLst>
              <a:ext uri="{FF2B5EF4-FFF2-40B4-BE49-F238E27FC236}">
                <a16:creationId xmlns:a16="http://schemas.microsoft.com/office/drawing/2014/main" id="{253C0438-78A7-4A3F-AA47-F961ADD4FE28}"/>
              </a:ext>
            </a:extLst>
          </p:cNvPr>
          <p:cNvGrpSpPr/>
          <p:nvPr/>
        </p:nvGrpSpPr>
        <p:grpSpPr>
          <a:xfrm>
            <a:off x="5122416" y="5856652"/>
            <a:ext cx="1517927" cy="901113"/>
            <a:chOff x="3992165" y="27845"/>
            <a:chExt cx="2214562" cy="901113"/>
          </a:xfrm>
        </p:grpSpPr>
        <p:sp>
          <p:nvSpPr>
            <p:cNvPr id="41" name="חץ: סוגר זוויתי 40">
              <a:extLst>
                <a:ext uri="{FF2B5EF4-FFF2-40B4-BE49-F238E27FC236}">
                  <a16:creationId xmlns:a16="http://schemas.microsoft.com/office/drawing/2014/main" id="{2FABD1A8-07DC-49B9-9A81-1B50E8984F3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2" name="חץ: סוגר זוויתי 8">
              <a:extLst>
                <a:ext uri="{FF2B5EF4-FFF2-40B4-BE49-F238E27FC236}">
                  <a16:creationId xmlns:a16="http://schemas.microsoft.com/office/drawing/2014/main" id="{625BD68A-5F97-4DBF-A541-4C7BEDDE492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BFEEF18A-DCD3-4051-97EE-F09BDCB0EDE7}"/>
              </a:ext>
            </a:extLst>
          </p:cNvPr>
          <p:cNvGrpSpPr/>
          <p:nvPr/>
        </p:nvGrpSpPr>
        <p:grpSpPr>
          <a:xfrm>
            <a:off x="6329974" y="5856652"/>
            <a:ext cx="1517927" cy="901113"/>
            <a:chOff x="5985271" y="27845"/>
            <a:chExt cx="2214562" cy="901113"/>
          </a:xfrm>
        </p:grpSpPr>
        <p:sp>
          <p:nvSpPr>
            <p:cNvPr id="44" name="חץ: סוגר זוויתי 43">
              <a:extLst>
                <a:ext uri="{FF2B5EF4-FFF2-40B4-BE49-F238E27FC236}">
                  <a16:creationId xmlns:a16="http://schemas.microsoft.com/office/drawing/2014/main" id="{477CF600-D072-45E3-8B92-C974932C35D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5" name="חץ: סוגר זוויתי 10">
              <a:extLst>
                <a:ext uri="{FF2B5EF4-FFF2-40B4-BE49-F238E27FC236}">
                  <a16:creationId xmlns:a16="http://schemas.microsoft.com/office/drawing/2014/main" id="{5414F559-3EBC-4E02-8AFB-00B0006F8DA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6" name="קבוצה 45">
            <a:extLst>
              <a:ext uri="{FF2B5EF4-FFF2-40B4-BE49-F238E27FC236}">
                <a16:creationId xmlns:a16="http://schemas.microsoft.com/office/drawing/2014/main" id="{673D849B-C553-4D54-8B5C-36C7DC6AE28F}"/>
              </a:ext>
            </a:extLst>
          </p:cNvPr>
          <p:cNvGrpSpPr/>
          <p:nvPr/>
        </p:nvGrpSpPr>
        <p:grpSpPr>
          <a:xfrm>
            <a:off x="7537532" y="5864297"/>
            <a:ext cx="1517927" cy="893468"/>
            <a:chOff x="7978378" y="20201"/>
            <a:chExt cx="2214562" cy="893468"/>
          </a:xfrm>
        </p:grpSpPr>
        <p:sp>
          <p:nvSpPr>
            <p:cNvPr id="47" name="חץ: סוגר זוויתי 46">
              <a:extLst>
                <a:ext uri="{FF2B5EF4-FFF2-40B4-BE49-F238E27FC236}">
                  <a16:creationId xmlns:a16="http://schemas.microsoft.com/office/drawing/2014/main" id="{66CCE189-612B-4C17-886F-EF8935330624}"/>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8" name="חץ: סוגר זוויתי 12">
              <a:extLst>
                <a:ext uri="{FF2B5EF4-FFF2-40B4-BE49-F238E27FC236}">
                  <a16:creationId xmlns:a16="http://schemas.microsoft.com/office/drawing/2014/main" id="{FF7E1308-5EFB-45B4-B4DE-567362401BB7}"/>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9" name="קבוצה 48">
            <a:extLst>
              <a:ext uri="{FF2B5EF4-FFF2-40B4-BE49-F238E27FC236}">
                <a16:creationId xmlns:a16="http://schemas.microsoft.com/office/drawing/2014/main" id="{047B1FC3-7BA4-4380-A5B9-457D9C94E2AC}"/>
              </a:ext>
            </a:extLst>
          </p:cNvPr>
          <p:cNvGrpSpPr/>
          <p:nvPr/>
        </p:nvGrpSpPr>
        <p:grpSpPr>
          <a:xfrm>
            <a:off x="8745090" y="5871941"/>
            <a:ext cx="1517927" cy="885824"/>
            <a:chOff x="9971484" y="27845"/>
            <a:chExt cx="2214562" cy="885824"/>
          </a:xfrm>
        </p:grpSpPr>
        <p:sp>
          <p:nvSpPr>
            <p:cNvPr id="56" name="חץ: סוגר זוויתי 55">
              <a:extLst>
                <a:ext uri="{FF2B5EF4-FFF2-40B4-BE49-F238E27FC236}">
                  <a16:creationId xmlns:a16="http://schemas.microsoft.com/office/drawing/2014/main" id="{F8EAAC1F-D888-4CA9-8AA8-1097DC1D5C8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7" name="חץ: סוגר זוויתי 14">
              <a:extLst>
                <a:ext uri="{FF2B5EF4-FFF2-40B4-BE49-F238E27FC236}">
                  <a16:creationId xmlns:a16="http://schemas.microsoft.com/office/drawing/2014/main" id="{68C60EBE-06E8-4D9F-82FB-9EFF0FD5F184}"/>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761554932"/>
              </p:ext>
            </p:extLst>
          </p:nvPr>
        </p:nvGraphicFramePr>
        <p:xfrm>
          <a:off x="4754998" y="720954"/>
          <a:ext cx="3106170" cy="641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1150438" y="1731208"/>
            <a:ext cx="10315290" cy="2862322"/>
          </a:xfrm>
          <a:prstGeom prst="rect">
            <a:avLst/>
          </a:prstGeom>
        </p:spPr>
        <p:txBody>
          <a:bodyPr wrap="square">
            <a:spAutoFit/>
          </a:bodyPr>
          <a:lstStyle/>
          <a:p>
            <a:r>
              <a:rPr lang="en-US" sz="2000" b="1" dirty="0">
                <a:latin typeface="David" panose="020E0502060401010101" pitchFamily="34" charset="-79"/>
                <a:cs typeface="David" panose="020E0502060401010101" pitchFamily="34" charset="-79"/>
              </a:rPr>
              <a:t>(Q1) </a:t>
            </a:r>
            <a:r>
              <a:rPr lang="en-US" sz="2000" dirty="0">
                <a:latin typeface="David" panose="020E0502060401010101" pitchFamily="34" charset="-79"/>
                <a:cs typeface="David" panose="020E0502060401010101" pitchFamily="34" charset="-79"/>
              </a:rPr>
              <a:t>Is there a difference between good placements of the Arabic population to other populations?</a:t>
            </a:r>
          </a:p>
          <a:p>
            <a:endParaRPr lang="en-US" sz="2000"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(Q2) </a:t>
            </a:r>
            <a:r>
              <a:rPr lang="en-US" sz="2000" dirty="0">
                <a:latin typeface="David" panose="020E0502060401010101" pitchFamily="34" charset="-79"/>
                <a:cs typeface="David" panose="020E0502060401010101" pitchFamily="34" charset="-79"/>
              </a:rPr>
              <a:t>How long job seekers are in the program before their placements?</a:t>
            </a:r>
          </a:p>
          <a:p>
            <a:endParaRPr lang="en-US" sz="2000"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(Q3) </a:t>
            </a:r>
            <a:r>
              <a:rPr lang="en-US" sz="2000"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sz="2000"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(Q4) </a:t>
            </a:r>
            <a:r>
              <a:rPr lang="en-US" sz="2000" dirty="0">
                <a:latin typeface="David" panose="020E0502060401010101" pitchFamily="34" charset="-79"/>
                <a:cs typeface="David" panose="020E0502060401010101" pitchFamily="34" charset="-79"/>
              </a:rPr>
              <a:t>Do the number of activities from the program effects job seeker's placements? </a:t>
            </a:r>
          </a:p>
          <a:p>
            <a:endParaRPr lang="en-US" sz="2000" b="1"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(Q5) </a:t>
            </a:r>
            <a:r>
              <a:rPr lang="en-US" sz="2000" dirty="0">
                <a:latin typeface="David" panose="020E0502060401010101" pitchFamily="34" charset="-79"/>
                <a:cs typeface="David" panose="020E0502060401010101" pitchFamily="34" charset="-79"/>
              </a:rPr>
              <a:t>Is there an effect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03A3BC98-02BC-4FB5-AD1C-4667B1B10A79}"/>
              </a:ext>
            </a:extLst>
          </p:cNvPr>
          <p:cNvGrpSpPr/>
          <p:nvPr/>
        </p:nvGrpSpPr>
        <p:grpSpPr>
          <a:xfrm>
            <a:off x="2686168" y="5856652"/>
            <a:ext cx="1517927" cy="893469"/>
            <a:chOff x="5953" y="27845"/>
            <a:chExt cx="2214562" cy="893469"/>
          </a:xfrm>
        </p:grpSpPr>
        <p:sp>
          <p:nvSpPr>
            <p:cNvPr id="26" name="חץ: סוגר זוויתי 25">
              <a:extLst>
                <a:ext uri="{FF2B5EF4-FFF2-40B4-BE49-F238E27FC236}">
                  <a16:creationId xmlns:a16="http://schemas.microsoft.com/office/drawing/2014/main" id="{229706CF-EDD3-42C4-BD58-C0576E50137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7" name="חץ: סוגר זוויתי 4">
              <a:extLst>
                <a:ext uri="{FF2B5EF4-FFF2-40B4-BE49-F238E27FC236}">
                  <a16:creationId xmlns:a16="http://schemas.microsoft.com/office/drawing/2014/main" id="{67204A2A-10DA-435C-ACAE-EACCBD27CF3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28" name="קבוצה 27">
            <a:extLst>
              <a:ext uri="{FF2B5EF4-FFF2-40B4-BE49-F238E27FC236}">
                <a16:creationId xmlns:a16="http://schemas.microsoft.com/office/drawing/2014/main" id="{0C88C748-3AA7-40C1-B80E-FAB98D9F9AA3}"/>
              </a:ext>
            </a:extLst>
          </p:cNvPr>
          <p:cNvGrpSpPr/>
          <p:nvPr/>
        </p:nvGrpSpPr>
        <p:grpSpPr>
          <a:xfrm>
            <a:off x="3914858" y="5835146"/>
            <a:ext cx="1517927" cy="907330"/>
            <a:chOff x="1999059" y="6339"/>
            <a:chExt cx="2214562" cy="907330"/>
          </a:xfrm>
        </p:grpSpPr>
        <p:sp>
          <p:nvSpPr>
            <p:cNvPr id="29" name="חץ: סוגר זוויתי 28">
              <a:extLst>
                <a:ext uri="{FF2B5EF4-FFF2-40B4-BE49-F238E27FC236}">
                  <a16:creationId xmlns:a16="http://schemas.microsoft.com/office/drawing/2014/main" id="{18D53B2F-3DB8-4EE5-B4F2-939D9C50BF3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0" name="חץ: סוגר זוויתי 6">
              <a:extLst>
                <a:ext uri="{FF2B5EF4-FFF2-40B4-BE49-F238E27FC236}">
                  <a16:creationId xmlns:a16="http://schemas.microsoft.com/office/drawing/2014/main" id="{B2B99634-5F76-4B96-A88A-3E0F8F0B884E}"/>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1" name="קבוצה 30">
            <a:extLst>
              <a:ext uri="{FF2B5EF4-FFF2-40B4-BE49-F238E27FC236}">
                <a16:creationId xmlns:a16="http://schemas.microsoft.com/office/drawing/2014/main" id="{579AF5A3-94B9-44DD-89F6-42F67D1A55FB}"/>
              </a:ext>
            </a:extLst>
          </p:cNvPr>
          <p:cNvGrpSpPr/>
          <p:nvPr/>
        </p:nvGrpSpPr>
        <p:grpSpPr>
          <a:xfrm>
            <a:off x="5122416" y="5856652"/>
            <a:ext cx="1517927" cy="901113"/>
            <a:chOff x="3992165" y="27845"/>
            <a:chExt cx="2214562" cy="901113"/>
          </a:xfrm>
        </p:grpSpPr>
        <p:sp>
          <p:nvSpPr>
            <p:cNvPr id="32" name="חץ: סוגר זוויתי 31">
              <a:extLst>
                <a:ext uri="{FF2B5EF4-FFF2-40B4-BE49-F238E27FC236}">
                  <a16:creationId xmlns:a16="http://schemas.microsoft.com/office/drawing/2014/main" id="{4A4518E2-2CFC-46A5-9DC8-F070E9BED45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3" name="חץ: סוגר זוויתי 8">
              <a:extLst>
                <a:ext uri="{FF2B5EF4-FFF2-40B4-BE49-F238E27FC236}">
                  <a16:creationId xmlns:a16="http://schemas.microsoft.com/office/drawing/2014/main" id="{C01EEE8B-C70F-4FAA-8F60-030182F0FE8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FC7AC241-10D0-49CE-AEED-04B58D30C9A4}"/>
              </a:ext>
            </a:extLst>
          </p:cNvPr>
          <p:cNvGrpSpPr/>
          <p:nvPr/>
        </p:nvGrpSpPr>
        <p:grpSpPr>
          <a:xfrm>
            <a:off x="6329974" y="5835146"/>
            <a:ext cx="1517927" cy="907330"/>
            <a:chOff x="5985271" y="6339"/>
            <a:chExt cx="2214562" cy="907330"/>
          </a:xfrm>
        </p:grpSpPr>
        <p:sp>
          <p:nvSpPr>
            <p:cNvPr id="35" name="חץ: סוגר זוויתי 34">
              <a:extLst>
                <a:ext uri="{FF2B5EF4-FFF2-40B4-BE49-F238E27FC236}">
                  <a16:creationId xmlns:a16="http://schemas.microsoft.com/office/drawing/2014/main" id="{7CFF1C93-261E-4253-9CDA-7AA80FD1C928}"/>
                </a:ext>
              </a:extLst>
            </p:cNvPr>
            <p:cNvSpPr/>
            <p:nvPr/>
          </p:nvSpPr>
          <p:spPr>
            <a:xfrm>
              <a:off x="5985271"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6" name="חץ: סוגר זוויתי 10">
              <a:extLst>
                <a:ext uri="{FF2B5EF4-FFF2-40B4-BE49-F238E27FC236}">
                  <a16:creationId xmlns:a16="http://schemas.microsoft.com/office/drawing/2014/main" id="{F8B8264E-C19D-4764-BB34-7E82212EA96C}"/>
                </a:ext>
              </a:extLst>
            </p:cNvPr>
            <p:cNvSpPr txBox="1"/>
            <p:nvPr/>
          </p:nvSpPr>
          <p:spPr>
            <a:xfrm>
              <a:off x="6468775"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37" name="קבוצה 36">
            <a:extLst>
              <a:ext uri="{FF2B5EF4-FFF2-40B4-BE49-F238E27FC236}">
                <a16:creationId xmlns:a16="http://schemas.microsoft.com/office/drawing/2014/main" id="{ED005067-A461-49D6-88FC-1B87F1191515}"/>
              </a:ext>
            </a:extLst>
          </p:cNvPr>
          <p:cNvGrpSpPr/>
          <p:nvPr/>
        </p:nvGrpSpPr>
        <p:grpSpPr>
          <a:xfrm>
            <a:off x="7537532" y="5843579"/>
            <a:ext cx="1517927" cy="914186"/>
            <a:chOff x="7978378" y="-517"/>
            <a:chExt cx="2214562" cy="914186"/>
          </a:xfrm>
        </p:grpSpPr>
        <p:sp>
          <p:nvSpPr>
            <p:cNvPr id="38" name="חץ: סוגר זוויתי 37">
              <a:extLst>
                <a:ext uri="{FF2B5EF4-FFF2-40B4-BE49-F238E27FC236}">
                  <a16:creationId xmlns:a16="http://schemas.microsoft.com/office/drawing/2014/main" id="{D77DFE1C-F132-4317-9A4A-6C6E0293DDE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39" name="חץ: סוגר זוויתי 12">
              <a:extLst>
                <a:ext uri="{FF2B5EF4-FFF2-40B4-BE49-F238E27FC236}">
                  <a16:creationId xmlns:a16="http://schemas.microsoft.com/office/drawing/2014/main" id="{E640445D-40D8-4740-BC9F-DB0ED92CB216}"/>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0" name="קבוצה 39">
            <a:extLst>
              <a:ext uri="{FF2B5EF4-FFF2-40B4-BE49-F238E27FC236}">
                <a16:creationId xmlns:a16="http://schemas.microsoft.com/office/drawing/2014/main" id="{4A7D9486-8F39-460B-B1EE-502DA59B45A4}"/>
              </a:ext>
            </a:extLst>
          </p:cNvPr>
          <p:cNvGrpSpPr/>
          <p:nvPr/>
        </p:nvGrpSpPr>
        <p:grpSpPr>
          <a:xfrm>
            <a:off x="8745090" y="5871941"/>
            <a:ext cx="1517927" cy="885824"/>
            <a:chOff x="9971484" y="27845"/>
            <a:chExt cx="2214562" cy="885824"/>
          </a:xfrm>
        </p:grpSpPr>
        <p:sp>
          <p:nvSpPr>
            <p:cNvPr id="41" name="חץ: סוגר זוויתי 40">
              <a:extLst>
                <a:ext uri="{FF2B5EF4-FFF2-40B4-BE49-F238E27FC236}">
                  <a16:creationId xmlns:a16="http://schemas.microsoft.com/office/drawing/2014/main" id="{D0107A8E-5268-4212-810A-B18937880B7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2" name="חץ: סוגר זוויתי 14">
              <a:extLst>
                <a:ext uri="{FF2B5EF4-FFF2-40B4-BE49-F238E27FC236}">
                  <a16:creationId xmlns:a16="http://schemas.microsoft.com/office/drawing/2014/main" id="{84BF9629-F795-4B2E-A785-F8FB337A5543}"/>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9826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441943211"/>
              </p:ext>
            </p:extLst>
          </p:nvPr>
        </p:nvGraphicFramePr>
        <p:xfrm>
          <a:off x="4522826" y="830966"/>
          <a:ext cx="314634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974508"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Amazing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no revolving door cases, placement since enters the program = 1, no resumption date.</a:t>
            </a:r>
          </a:p>
          <a:p>
            <a:pPr algn="l" rtl="0"/>
            <a:endParaRPr lang="he-IL" sz="2000" dirty="0">
              <a:latin typeface="David" panose="020E0502060401010101" pitchFamily="34" charset="-79"/>
              <a:cs typeface="David" panose="020E0502060401010101" pitchFamily="34" charset="-79"/>
            </a:endParaRPr>
          </a:p>
          <a:p>
            <a:pPr algn="l" rtl="0"/>
            <a:endParaRPr lang="en-US" sz="2000"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Medium Success</a:t>
            </a:r>
            <a:r>
              <a:rPr lang="en-US" sz="2000" dirty="0">
                <a:latin typeface="David" panose="020E0502060401010101" pitchFamily="34" charset="-79"/>
                <a:cs typeface="David" panose="020E0502060401010101" pitchFamily="34" charset="-79"/>
              </a:rPr>
              <a:t>:</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317009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Weak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All job seekers who not in label 1,2 or 4.</a:t>
            </a: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Failure</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No resumption date, no placements since joining the program, or revolving door cases higher than 0.</a:t>
            </a:r>
          </a:p>
          <a:p>
            <a:pPr lvl="0" algn="l"/>
            <a:endParaRPr lang="en-US" sz="2000" dirty="0">
              <a:latin typeface="David" panose="020E0502060401010101" pitchFamily="34" charset="-79"/>
              <a:cs typeface="David" panose="020E0502060401010101" pitchFamily="34" charset="-79"/>
            </a:endParaRPr>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52" name="קבוצה 51">
            <a:extLst>
              <a:ext uri="{FF2B5EF4-FFF2-40B4-BE49-F238E27FC236}">
                <a16:creationId xmlns:a16="http://schemas.microsoft.com/office/drawing/2014/main" id="{634BFBA1-7995-4298-80B3-666C872D59C1}"/>
              </a:ext>
            </a:extLst>
          </p:cNvPr>
          <p:cNvGrpSpPr/>
          <p:nvPr/>
        </p:nvGrpSpPr>
        <p:grpSpPr>
          <a:xfrm>
            <a:off x="2686168" y="5856652"/>
            <a:ext cx="1517927" cy="893469"/>
            <a:chOff x="5953" y="27845"/>
            <a:chExt cx="2214562" cy="893469"/>
          </a:xfrm>
        </p:grpSpPr>
        <p:sp>
          <p:nvSpPr>
            <p:cNvPr id="53" name="חץ: סוגר זוויתי 52">
              <a:extLst>
                <a:ext uri="{FF2B5EF4-FFF2-40B4-BE49-F238E27FC236}">
                  <a16:creationId xmlns:a16="http://schemas.microsoft.com/office/drawing/2014/main" id="{EF49CB65-E397-459B-A8C5-D1A309E391C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4" name="חץ: סוגר זוויתי 4">
              <a:extLst>
                <a:ext uri="{FF2B5EF4-FFF2-40B4-BE49-F238E27FC236}">
                  <a16:creationId xmlns:a16="http://schemas.microsoft.com/office/drawing/2014/main" id="{A29A0498-B842-44FE-AFB0-91A5CB96CAE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5" name="קבוצה 54">
            <a:extLst>
              <a:ext uri="{FF2B5EF4-FFF2-40B4-BE49-F238E27FC236}">
                <a16:creationId xmlns:a16="http://schemas.microsoft.com/office/drawing/2014/main" id="{4E54BF73-3E28-4470-9C23-C19AD6E94F73}"/>
              </a:ext>
            </a:extLst>
          </p:cNvPr>
          <p:cNvGrpSpPr/>
          <p:nvPr/>
        </p:nvGrpSpPr>
        <p:grpSpPr>
          <a:xfrm>
            <a:off x="3914858" y="5835146"/>
            <a:ext cx="1517927" cy="907330"/>
            <a:chOff x="1999059" y="6339"/>
            <a:chExt cx="2214562" cy="907330"/>
          </a:xfrm>
        </p:grpSpPr>
        <p:sp>
          <p:nvSpPr>
            <p:cNvPr id="56" name="חץ: סוגר זוויתי 55">
              <a:extLst>
                <a:ext uri="{FF2B5EF4-FFF2-40B4-BE49-F238E27FC236}">
                  <a16:creationId xmlns:a16="http://schemas.microsoft.com/office/drawing/2014/main" id="{1F34B5F8-EF88-4765-A253-C46E4546F600}"/>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7" name="חץ: סוגר זוויתי 6">
              <a:extLst>
                <a:ext uri="{FF2B5EF4-FFF2-40B4-BE49-F238E27FC236}">
                  <a16:creationId xmlns:a16="http://schemas.microsoft.com/office/drawing/2014/main" id="{9EE72D7A-FAB8-4757-9291-0FBA3DA6901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8" name="קבוצה 57">
            <a:extLst>
              <a:ext uri="{FF2B5EF4-FFF2-40B4-BE49-F238E27FC236}">
                <a16:creationId xmlns:a16="http://schemas.microsoft.com/office/drawing/2014/main" id="{47C21547-8F05-4094-A5D3-85C68B87A3B8}"/>
              </a:ext>
            </a:extLst>
          </p:cNvPr>
          <p:cNvGrpSpPr/>
          <p:nvPr/>
        </p:nvGrpSpPr>
        <p:grpSpPr>
          <a:xfrm>
            <a:off x="5122416" y="5856652"/>
            <a:ext cx="1517927" cy="901113"/>
            <a:chOff x="3992165" y="27845"/>
            <a:chExt cx="2214562" cy="901113"/>
          </a:xfrm>
        </p:grpSpPr>
        <p:sp>
          <p:nvSpPr>
            <p:cNvPr id="59" name="חץ: סוגר זוויתי 58">
              <a:extLst>
                <a:ext uri="{FF2B5EF4-FFF2-40B4-BE49-F238E27FC236}">
                  <a16:creationId xmlns:a16="http://schemas.microsoft.com/office/drawing/2014/main" id="{25F82DD6-6CDC-4EE2-B13F-F498682E32C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60" name="חץ: סוגר זוויתי 8">
              <a:extLst>
                <a:ext uri="{FF2B5EF4-FFF2-40B4-BE49-F238E27FC236}">
                  <a16:creationId xmlns:a16="http://schemas.microsoft.com/office/drawing/2014/main" id="{716AFA15-4164-4A13-BC4E-5E305AEC5A7A}"/>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0938308-3C92-4AAE-B099-5598C0095174}"/>
              </a:ext>
            </a:extLst>
          </p:cNvPr>
          <p:cNvGrpSpPr/>
          <p:nvPr/>
        </p:nvGrpSpPr>
        <p:grpSpPr>
          <a:xfrm>
            <a:off x="6329974" y="5856652"/>
            <a:ext cx="1517927" cy="901113"/>
            <a:chOff x="5985271" y="27845"/>
            <a:chExt cx="2214562" cy="901113"/>
          </a:xfrm>
        </p:grpSpPr>
        <p:sp>
          <p:nvSpPr>
            <p:cNvPr id="62" name="חץ: סוגר זוויתי 61">
              <a:extLst>
                <a:ext uri="{FF2B5EF4-FFF2-40B4-BE49-F238E27FC236}">
                  <a16:creationId xmlns:a16="http://schemas.microsoft.com/office/drawing/2014/main" id="{6DA051FD-E1AC-4418-9C50-BE51744C810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3" name="חץ: סוגר זוויתי 10">
              <a:extLst>
                <a:ext uri="{FF2B5EF4-FFF2-40B4-BE49-F238E27FC236}">
                  <a16:creationId xmlns:a16="http://schemas.microsoft.com/office/drawing/2014/main" id="{F94F7D65-4818-4C38-98CB-12190E063BDC}"/>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4" name="קבוצה 63">
            <a:extLst>
              <a:ext uri="{FF2B5EF4-FFF2-40B4-BE49-F238E27FC236}">
                <a16:creationId xmlns:a16="http://schemas.microsoft.com/office/drawing/2014/main" id="{2793C406-DF47-4447-B99E-51814A929019}"/>
              </a:ext>
            </a:extLst>
          </p:cNvPr>
          <p:cNvGrpSpPr/>
          <p:nvPr/>
        </p:nvGrpSpPr>
        <p:grpSpPr>
          <a:xfrm>
            <a:off x="7537532" y="5864297"/>
            <a:ext cx="1517927" cy="893468"/>
            <a:chOff x="7978378" y="20201"/>
            <a:chExt cx="2214562" cy="893468"/>
          </a:xfrm>
        </p:grpSpPr>
        <p:sp>
          <p:nvSpPr>
            <p:cNvPr id="65" name="חץ: סוגר זוויתי 64">
              <a:extLst>
                <a:ext uri="{FF2B5EF4-FFF2-40B4-BE49-F238E27FC236}">
                  <a16:creationId xmlns:a16="http://schemas.microsoft.com/office/drawing/2014/main" id="{9544AA9B-13E7-4A95-8153-394C6C39AE8D}"/>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6" name="חץ: סוגר זוויתי 12">
              <a:extLst>
                <a:ext uri="{FF2B5EF4-FFF2-40B4-BE49-F238E27FC236}">
                  <a16:creationId xmlns:a16="http://schemas.microsoft.com/office/drawing/2014/main" id="{917F99AE-4A0D-4D76-A6A2-CE4797D89E09}"/>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7" name="קבוצה 66">
            <a:extLst>
              <a:ext uri="{FF2B5EF4-FFF2-40B4-BE49-F238E27FC236}">
                <a16:creationId xmlns:a16="http://schemas.microsoft.com/office/drawing/2014/main" id="{4E034CF4-097B-45E6-810C-F11197490FF2}"/>
              </a:ext>
            </a:extLst>
          </p:cNvPr>
          <p:cNvGrpSpPr/>
          <p:nvPr/>
        </p:nvGrpSpPr>
        <p:grpSpPr>
          <a:xfrm>
            <a:off x="8745090" y="5871941"/>
            <a:ext cx="1517927" cy="885824"/>
            <a:chOff x="9971484" y="27845"/>
            <a:chExt cx="2214562" cy="885824"/>
          </a:xfrm>
        </p:grpSpPr>
        <p:sp>
          <p:nvSpPr>
            <p:cNvPr id="68" name="חץ: סוגר זוויתי 67">
              <a:extLst>
                <a:ext uri="{FF2B5EF4-FFF2-40B4-BE49-F238E27FC236}">
                  <a16:creationId xmlns:a16="http://schemas.microsoft.com/office/drawing/2014/main" id="{56E94CA1-7A2B-4A9D-A5EA-F773870961A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6" name="חץ: סוגר זוויתי 14">
              <a:extLst>
                <a:ext uri="{FF2B5EF4-FFF2-40B4-BE49-F238E27FC236}">
                  <a16:creationId xmlns:a16="http://schemas.microsoft.com/office/drawing/2014/main" id="{2691D5EE-5B51-4E5A-94BF-DEFEC92C2E1B}"/>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7516" y="2072308"/>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21806" y="3636971"/>
            <a:ext cx="406242" cy="40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7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932423750"/>
              </p:ext>
            </p:extLst>
          </p:nvPr>
        </p:nvGraphicFramePr>
        <p:xfrm>
          <a:off x="5083041" y="437874"/>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תיבת טקסט 13">
            <a:extLst>
              <a:ext uri="{FF2B5EF4-FFF2-40B4-BE49-F238E27FC236}">
                <a16:creationId xmlns:a16="http://schemas.microsoft.com/office/drawing/2014/main" id="{DBE614B7-2B41-48F2-8D48-03A4A6F166E9}"/>
              </a:ext>
            </a:extLst>
          </p:cNvPr>
          <p:cNvSpPr txBox="1"/>
          <p:nvPr/>
        </p:nvSpPr>
        <p:spPr>
          <a:xfrm>
            <a:off x="1703660" y="1350186"/>
            <a:ext cx="9873366" cy="419031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000" dirty="0"/>
              <a:t>The data from 2014 to 2019 contains about 56,000 rows (job seekers) and 82 columns (different characteristics). 14% invalid records.</a:t>
            </a:r>
          </a:p>
          <a:p>
            <a:pPr algn="l" rtl="0">
              <a:lnSpc>
                <a:spcPct val="150000"/>
              </a:lnSpc>
            </a:pPr>
            <a:r>
              <a:rPr lang="en-US" sz="2000" dirty="0"/>
              <a:t>Column ‘Activities that went through the program’ contained 1860 unique values and after reclamation: 30 unique activities.</a:t>
            </a:r>
            <a:br>
              <a:rPr lang="en-US" sz="2000" dirty="0"/>
            </a:br>
            <a:r>
              <a:rPr lang="en-US" sz="2000" dirty="0"/>
              <a:t>The age column is categorized according to what is used in the IES, groups of 18-29, 30-39, 40-49, 50-54, 55+.</a:t>
            </a:r>
            <a:br>
              <a:rPr lang="en-US" sz="2000" dirty="0"/>
            </a:br>
            <a:r>
              <a:rPr lang="en-US" sz="2000" dirty="0"/>
              <a:t>The 'Disability Percentage' column was divided into categories: [0,1), [1,20), [20, 40), [40,60), [60,100].</a:t>
            </a:r>
            <a:endParaRPr lang="he-IL" sz="2000" dirty="0"/>
          </a:p>
          <a:p>
            <a:pPr algn="l" rtl="0">
              <a:lnSpc>
                <a:spcPct val="150000"/>
              </a:lnSpc>
            </a:pPr>
            <a:endParaRPr lang="he-IL" sz="2000" dirty="0"/>
          </a:p>
        </p:txBody>
      </p:sp>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83E62B2-3ADE-4537-96B4-D92CEE6DCF7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8E577B62-1AD5-44E4-A3F0-B7BAB5CBDE3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0C75D882-2714-4A6B-A79E-C246AD19DB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57D83FD3-8F72-47F9-B1EA-4DE28BE4C4E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C8CC559-EDDD-485D-A0B2-22F836AEA8C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0379BE0C-A221-450E-9307-7876E8FB244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4ABADF1-0D6E-470F-9896-C0562FBDB68C}"/>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5771D415-C0DF-4DAA-9271-49F7417B408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26EAF358-7762-4E40-9674-930E29E8844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68396F79-4392-4462-8095-46B24960F8D5}"/>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F445379F-EA25-4E8A-9F2C-BBFD46C9CC3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030BF108-1A14-4CEA-92E6-F035ADFDB2A8}"/>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F2B41750-ED82-4F23-968B-30854560C81D}"/>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D590927-2E4B-4376-AF0F-369A401CC2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F0C94EF-4D3E-42F4-8E43-81A8B337AA6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975696A-0EBA-4F4A-A570-91CAAD2979AE}"/>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AD041018-5379-44B2-9FED-039A78B43CA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A5780B1-F24B-4199-BEC1-506B3DDB6EB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39173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362817"/>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2800" i="1" dirty="0">
              <a:solidFill>
                <a:schemeClr val="bg1"/>
              </a:solidFill>
            </a:endParaRPr>
          </a:p>
          <a:p>
            <a:pPr algn="ctr"/>
            <a:r>
              <a:rPr lang="en-US" sz="2800" i="1" dirty="0">
                <a:solidFill>
                  <a:schemeClr val="bg1"/>
                </a:solidFill>
              </a:rPr>
              <a:t>Q1: Is there a difference between good placements of the Arabic population to other populations?</a:t>
            </a:r>
            <a:endParaRPr lang="he-IL" sz="2400" i="1" dirty="0">
              <a:solidFill>
                <a:schemeClr val="bg1"/>
              </a:solidFill>
            </a:endParaRPr>
          </a:p>
        </p:txBody>
      </p:sp>
      <p:pic>
        <p:nvPicPr>
          <p:cNvPr id="27" name="תמונה 26">
            <a:extLst>
              <a:ext uri="{FF2B5EF4-FFF2-40B4-BE49-F238E27FC236}">
                <a16:creationId xmlns:a16="http://schemas.microsoft.com/office/drawing/2014/main" id="{0C76FE81-A4FC-4B92-AC8A-1B34CFD0FE48}"/>
              </a:ext>
            </a:extLst>
          </p:cNvPr>
          <p:cNvPicPr/>
          <p:nvPr/>
        </p:nvPicPr>
        <p:blipFill>
          <a:blip r:embed="rId3"/>
          <a:stretch>
            <a:fillRect/>
          </a:stretch>
        </p:blipFill>
        <p:spPr>
          <a:xfrm>
            <a:off x="4535891" y="1488750"/>
            <a:ext cx="7576854" cy="1928072"/>
          </a:xfrm>
          <a:prstGeom prst="rect">
            <a:avLst/>
          </a:prstGeom>
        </p:spPr>
      </p:pic>
      <mc:AlternateContent xmlns:mc="http://schemas.openxmlformats.org/markup-compatibility/2006">
        <mc:Choice xmlns:a14="http://schemas.microsoft.com/office/drawing/2010/main"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4"/>
                <a:stretch>
                  <a:fillRect l="-1318" r="-175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7">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p:grpSp>
        <p:nvGrpSpPr>
          <p:cNvPr id="32" name="קבוצה 31">
            <a:extLst>
              <a:ext uri="{FF2B5EF4-FFF2-40B4-BE49-F238E27FC236}">
                <a16:creationId xmlns:a16="http://schemas.microsoft.com/office/drawing/2014/main" id="{71141D0D-F4B2-46C9-8DED-E785C6DCFD45}"/>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43989C-D4DB-43D1-905B-8884A154AC7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6B3C938-4038-4B9A-AF8D-B7368540385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A8A94EE-9A8C-41BD-A5C1-2D4F38007768}"/>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E0A2B06-2BE6-42BB-9DA7-4BDDF28774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4C5F219-F48E-4021-B1CF-7475A4FB7EC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461B329A-E6BE-4900-84E0-0413DF62886E}"/>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31E4AA7D-91F7-497B-8F7D-D29A08047E1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C2C6E6-36C3-4C00-9635-1BBAEBF254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BDF486C8-2E2E-47EB-887C-1491181A17F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1E3999FD-DFD0-4047-AA1B-BC0D029F1A2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5057E9E8-978F-4E66-964D-4919C5741FB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63B1507B-29D9-4296-BD66-3B2DA823722B}"/>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574B7C8-B628-46C6-9B7B-B5DBD765740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93634A6-699A-4ACF-8B0A-440B91F5EC6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750989-88AC-4912-B7E3-641B0D0AAE41}"/>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3D6302E-080F-41B7-92AD-27D27AA258A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79847C9-3752-44CD-B707-13BF94973D7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graphicFrame>
        <p:nvGraphicFramePr>
          <p:cNvPr id="50" name="תרשים 49">
            <a:extLst>
              <a:ext uri="{FF2B5EF4-FFF2-40B4-BE49-F238E27FC236}">
                <a16:creationId xmlns:a16="http://schemas.microsoft.com/office/drawing/2014/main" id="{17194E7F-83D5-498F-A4E3-4771A720B78C}"/>
              </a:ext>
            </a:extLst>
          </p:cNvPr>
          <p:cNvGraphicFramePr>
            <a:graphicFrameLocks/>
          </p:cNvGraphicFramePr>
          <p:nvPr>
            <p:extLst>
              <p:ext uri="{D42A27DB-BD31-4B8C-83A1-F6EECF244321}">
                <p14:modId xmlns:p14="http://schemas.microsoft.com/office/powerpoint/2010/main" val="1165569033"/>
              </p:ext>
            </p:extLst>
          </p:nvPr>
        </p:nvGraphicFramePr>
        <p:xfrm>
          <a:off x="3331490" y="1855538"/>
          <a:ext cx="5954889" cy="3513712"/>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50"/>
                                        </p:tgtEl>
                                      </p:cBhvr>
                                    </p:animEffect>
                                    <p:set>
                                      <p:cBhvr>
                                        <p:cTn id="14" dur="1" fill="hold">
                                          <p:stCondLst>
                                            <p:cond delay="499"/>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Graphic spid="50" grpId="0">
        <p:bldAsOne/>
      </p:bldGraphic>
      <p:bldGraphic spid="50"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600438"/>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3200" i="1" dirty="0">
              <a:solidFill>
                <a:schemeClr val="bg1"/>
              </a:solidFill>
            </a:endParaRPr>
          </a:p>
          <a:p>
            <a:pPr algn="ctr"/>
            <a:r>
              <a:rPr lang="en-US" sz="3200" i="1" dirty="0">
                <a:solidFill>
                  <a:schemeClr val="bg1"/>
                </a:solidFill>
              </a:rPr>
              <a:t>Q1: Is there a difference between good placements of the Arabic population to other populations?</a:t>
            </a:r>
            <a:endParaRPr lang="he-IL" sz="2800" i="1" dirty="0">
              <a:solidFill>
                <a:schemeClr val="bg1"/>
              </a:solidFill>
            </a:endParaRPr>
          </a:p>
        </p:txBody>
      </p:sp>
      <mc:AlternateContent xmlns:mc="http://schemas.openxmlformats.org/markup-compatibility/2006">
        <mc:Choice xmlns:a14="http://schemas.microsoft.com/office/drawing/2010/main"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63121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latin typeface="David" panose="020E0502060401010101" pitchFamily="34" charset="-79"/>
                    <a:cs typeface="David" panose="020E0502060401010101" pitchFamily="34" charset="-79"/>
                  </a:rPr>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cs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We conclude that we will not reject </a:t>
                </a:r>
                <a14:m>
                  <m:oMath xmlns:m="http://schemas.openxmlformats.org/officeDocument/2006/math">
                    <m:sSub>
                      <m:sSubPr>
                        <m:ctrlPr>
                          <a:rPr lang="en-US" sz="2000" i="1">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0</m:t>
                        </m:r>
                      </m:sub>
                    </m:sSub>
                  </m:oMath>
                </a14:m>
                <a:r>
                  <a:rPr lang="en-US" sz="2000" dirty="0">
                    <a:latin typeface="David" panose="020E0502060401010101" pitchFamily="34" charset="-79"/>
                  </a:rPr>
                  <a:t> and say there is no significant difference between the placement of the Arabs and the placement of the non-Arabs.</a:t>
                </a:r>
                <a:endParaRPr lang="he-IL" sz="2000" dirty="0">
                  <a:latin typeface="David" panose="020E0502060401010101" pitchFamily="34" charset="-79"/>
                </a:endParaRPr>
              </a:p>
            </p:txBody>
          </p:sp>
        </mc:Choice>
        <mc:Fallback>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631216"/>
              </a:xfrm>
              <a:prstGeom prst="rect">
                <a:avLst/>
              </a:prstGeom>
              <a:blipFill>
                <a:blip r:embed="rId3"/>
                <a:stretch>
                  <a:fillRect l="-1098" t="-2247" r="-1098" b="-5993"/>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6"/>
          <a:stretch>
            <a:fillRect/>
          </a:stretch>
        </p:blipFill>
        <p:spPr>
          <a:xfrm>
            <a:off x="4246621" y="1727295"/>
            <a:ext cx="6846780" cy="1407454"/>
          </a:xfrm>
          <a:prstGeom prst="rect">
            <a:avLst/>
          </a:prstGeom>
        </p:spPr>
      </p:pic>
      <p:grpSp>
        <p:nvGrpSpPr>
          <p:cNvPr id="33" name="קבוצה 32">
            <a:extLst>
              <a:ext uri="{FF2B5EF4-FFF2-40B4-BE49-F238E27FC236}">
                <a16:creationId xmlns:a16="http://schemas.microsoft.com/office/drawing/2014/main" id="{254920F7-7C12-4F28-9292-623983C5B5F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42280557-E8EF-4E69-9489-A232BE31DE4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4122FB16-5112-4C86-A4BD-ADDA77BA8967}"/>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AC71F1D-F058-48B9-9F09-EFDF7CEE198C}"/>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F42B8888-7DE9-4B1D-96FE-51012C065C1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81DAF4C5-2682-4E05-88D1-0BB78358EA9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F92AA798-A6E5-40D3-8864-DBEEA1BFEACC}"/>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46FB18A3-3334-411F-84A1-C64513DAA2F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84F23F-BB7C-4E5D-990B-F4E42700E8CC}"/>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E324BAF3-ACFD-41DB-AC00-B28192988000}"/>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26D2628-EA8C-4C44-B3BD-95ED6BE9044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ACDB49BA-F3A4-4E46-8BF0-DD43DA7F432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7552DA2C-7610-42DC-AAA3-9F4CA42A084F}"/>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C8A9D5F9-1BD6-49ED-91CD-A457AFD1D29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CB777833-0F29-4CDB-A0F4-DF17962AB2B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B84B5C77-A5DF-4DC6-AC87-F8A4903B10B0}"/>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B619CFB4-7254-415A-B2C7-5313AFAC272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85BB79BB-3556-4D05-B5A4-24C1010C8F2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8" name="מלבן 27">
                <a:extLst>
                  <a:ext uri="{FF2B5EF4-FFF2-40B4-BE49-F238E27FC236}">
                    <a16:creationId xmlns:a16="http://schemas.microsoft.com/office/drawing/2014/main" id="{403689D4-B8ED-4DC6-B0EA-E92343626883}"/>
                  </a:ext>
                </a:extLst>
              </p:cNvPr>
              <p:cNvSpPr/>
              <p:nvPr/>
            </p:nvSpPr>
            <p:spPr>
              <a:xfrm>
                <a:off x="209088" y="1587256"/>
                <a:ext cx="4167845" cy="1877437"/>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0</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dirty="0">
                    <a:effectLst/>
                    <a:latin typeface="Calibri" panose="020F0502020204030204" pitchFamily="34" charset="0"/>
                    <a:ea typeface="Calibri" panose="020F0502020204030204" pitchFamily="34" charset="0"/>
                    <a:cs typeface="Arial" panose="020B0604020202020204" pitchFamily="34" charset="0"/>
                  </a:rPr>
                  <a:t> ( </a:t>
                </a:r>
                <a:r>
                  <a:rPr lang="en-US" sz="1600"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sz="1600" i="1">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1</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i="1" dirty="0">
                    <a:latin typeface="Cambria Math" panose="02040503050406030204" pitchFamily="18" charset="0"/>
                    <a:ea typeface="Calibri" panose="020F0502020204030204" pitchFamily="34" charset="0"/>
                    <a:cs typeface="David" panose="020E0502060401010101" pitchFamily="34" charset="-79"/>
                  </a:rPr>
                  <a:t> ( Otherwise)</a:t>
                </a:r>
                <a:endParaRPr lang="he-IL" sz="1600"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sz="1600" i="1" dirty="0">
                  <a:latin typeface="Cambria Math" panose="02040503050406030204" pitchFamily="18" charset="0"/>
                  <a:ea typeface="Calibri" panose="020F0502020204030204" pitchFamily="34" charset="0"/>
                  <a:cs typeface="David" panose="020E0502060401010101" pitchFamily="34" charset="-79"/>
                </a:endParaRPr>
              </a:p>
            </p:txBody>
          </p:sp>
        </mc:Choice>
        <mc:Fallback>
          <p:sp>
            <p:nvSpPr>
              <p:cNvPr id="28" name="מלבן 27">
                <a:extLst>
                  <a:ext uri="{FF2B5EF4-FFF2-40B4-BE49-F238E27FC236}">
                    <a16:creationId xmlns:a16="http://schemas.microsoft.com/office/drawing/2014/main" id="{403689D4-B8ED-4DC6-B0EA-E92343626883}"/>
                  </a:ext>
                </a:extLst>
              </p:cNvPr>
              <p:cNvSpPr>
                <a:spLocks noRot="1" noChangeAspect="1" noMove="1" noResize="1" noEditPoints="1" noAdjustHandles="1" noChangeArrowheads="1" noChangeShapeType="1" noTextEdit="1"/>
              </p:cNvSpPr>
              <p:nvPr/>
            </p:nvSpPr>
            <p:spPr>
              <a:xfrm>
                <a:off x="209088" y="1587256"/>
                <a:ext cx="4167845" cy="1877437"/>
              </a:xfrm>
              <a:prstGeom prst="rect">
                <a:avLst/>
              </a:prstGeom>
              <a:blipFill>
                <a:blip r:embed="rId8"/>
                <a:stretch>
                  <a:fillRect l="-731"/>
                </a:stretch>
              </a:blipFill>
            </p:spPr>
            <p:txBody>
              <a:bodyPr/>
              <a:lstStyle/>
              <a:p>
                <a:r>
                  <a:rPr lang="he-IL">
                    <a:noFill/>
                  </a:rPr>
                  <a:t> </a:t>
                </a:r>
              </a:p>
            </p:txBody>
          </p:sp>
        </mc:Fallback>
      </mc:AlternateContent>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כותרת 1">
            <a:extLst>
              <a:ext uri="{FF2B5EF4-FFF2-40B4-BE49-F238E27FC236}">
                <a16:creationId xmlns:a16="http://schemas.microsoft.com/office/drawing/2014/main" id="{40E1899C-28DA-4986-9D38-AF51BD4B2323}"/>
              </a:ext>
            </a:extLst>
          </p:cNvPr>
          <p:cNvSpPr txBox="1">
            <a:spLocks/>
          </p:cNvSpPr>
          <p:nvPr/>
        </p:nvSpPr>
        <p:spPr>
          <a:xfrm>
            <a:off x="0" y="-7295"/>
            <a:ext cx="12192001" cy="958049"/>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800" i="1" dirty="0">
                <a:solidFill>
                  <a:schemeClr val="bg1"/>
                </a:solidFill>
                <a:latin typeface="David" panose="020E0502060401010101" pitchFamily="34" charset="-79"/>
                <a:cs typeface="David" panose="020E0502060401010101" pitchFamily="34" charset="-79"/>
              </a:rPr>
              <a:t>Q2: How long job seekers</a:t>
            </a:r>
          </a:p>
          <a:p>
            <a:pPr algn="ctr" rtl="0"/>
            <a:r>
              <a:rPr lang="en-US" sz="2800" i="1" dirty="0">
                <a:solidFill>
                  <a:schemeClr val="bg1"/>
                </a:solidFill>
                <a:latin typeface="David" panose="020E0502060401010101" pitchFamily="34" charset="-79"/>
                <a:cs typeface="David" panose="020E0502060401010101" pitchFamily="34" charset="-79"/>
              </a:rPr>
              <a:t>are in the program before their placements ?</a:t>
            </a:r>
            <a:endParaRPr lang="he-IL" sz="2800" i="1"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9" name="תמונה 28">
            <a:extLst>
              <a:ext uri="{FF2B5EF4-FFF2-40B4-BE49-F238E27FC236}">
                <a16:creationId xmlns:a16="http://schemas.microsoft.com/office/drawing/2014/main" id="{056CE30F-9F8D-4187-87ED-407D66CA119B}"/>
              </a:ext>
            </a:extLst>
          </p:cNvPr>
          <p:cNvPicPr>
            <a:picLocks noChangeAspect="1"/>
          </p:cNvPicPr>
          <p:nvPr/>
        </p:nvPicPr>
        <p:blipFill>
          <a:blip r:embed="rId3"/>
          <a:stretch>
            <a:fillRect/>
          </a:stretch>
        </p:blipFill>
        <p:spPr>
          <a:xfrm>
            <a:off x="368739" y="2376618"/>
            <a:ext cx="5695950" cy="3324225"/>
          </a:xfrm>
          <a:prstGeom prst="rect">
            <a:avLst/>
          </a:prstGeom>
        </p:spPr>
      </p:pic>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6" name="מסגרת 5">
            <a:extLst>
              <a:ext uri="{FF2B5EF4-FFF2-40B4-BE49-F238E27FC236}">
                <a16:creationId xmlns:a16="http://schemas.microsoft.com/office/drawing/2014/main" id="{FB63F24E-F440-4FF6-A76D-AF2B0B40CD39}"/>
              </a:ext>
            </a:extLst>
          </p:cNvPr>
          <p:cNvSpPr/>
          <p:nvPr/>
        </p:nvSpPr>
        <p:spPr>
          <a:xfrm>
            <a:off x="1866146" y="5308032"/>
            <a:ext cx="4097423" cy="21710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mc:AlternateContent xmlns:mc="http://schemas.openxmlformats.org/markup-compatibility/2006">
        <mc:Choice xmlns:a14="http://schemas.microsoft.com/office/drawing/2010/main" Requires="a14">
          <p:sp>
            <p:nvSpPr>
              <p:cNvPr id="5" name="מלבן 4">
                <a:extLst>
                  <a:ext uri="{FF2B5EF4-FFF2-40B4-BE49-F238E27FC236}">
                    <a16:creationId xmlns:a16="http://schemas.microsoft.com/office/drawing/2014/main" id="{75367A35-99D8-49B3-9FA7-3DF151DC775D}"/>
                  </a:ext>
                </a:extLst>
              </p:cNvPr>
              <p:cNvSpPr/>
              <p:nvPr/>
            </p:nvSpPr>
            <p:spPr>
              <a:xfrm>
                <a:off x="306670" y="1106563"/>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306670" y="1106563"/>
                <a:ext cx="6782267" cy="1397562"/>
              </a:xfrm>
              <a:prstGeom prst="rect">
                <a:avLst/>
              </a:prstGeom>
              <a:blipFill>
                <a:blip r:embed="rId6"/>
                <a:stretch>
                  <a:fillRect/>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1B940425-183F-41DD-91BD-32277B94EE3A}"/>
              </a:ext>
            </a:extLst>
          </p:cNvPr>
          <p:cNvSpPr/>
          <p:nvPr/>
        </p:nvSpPr>
        <p:spPr>
          <a:xfrm>
            <a:off x="7276550" y="2763860"/>
            <a:ext cx="3557818" cy="977191"/>
          </a:xfrm>
          <a:prstGeom prst="rect">
            <a:avLst/>
          </a:prstGeom>
        </p:spPr>
        <p:txBody>
          <a:bodyPr wrap="square">
            <a:spAutoFit/>
          </a:bodyPr>
          <a:lstStyle/>
          <a:p>
            <a:pPr>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Confidence interval is: </a:t>
            </a:r>
          </a:p>
          <a:p>
            <a:pPr>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( 336.994, 341.418, 345.842) [days]</a:t>
            </a: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3"/>
          <a:stretch>
            <a:fillRect/>
          </a:stretch>
        </p:blipFill>
        <p:spPr>
          <a:xfrm>
            <a:off x="2779558" y="1040577"/>
            <a:ext cx="9232800" cy="4725149"/>
          </a:xfrm>
          <a:prstGeom prst="rect">
            <a:avLst/>
          </a:prstGeom>
        </p:spPr>
      </p:pic>
      <p:sp>
        <p:nvSpPr>
          <p:cNvPr id="28" name="כותרת 1">
            <a:extLst>
              <a:ext uri="{FF2B5EF4-FFF2-40B4-BE49-F238E27FC236}">
                <a16:creationId xmlns:a16="http://schemas.microsoft.com/office/drawing/2014/main" id="{3B278407-D3E5-46E3-81FF-8D9E08ECE270}"/>
              </a:ext>
            </a:extLst>
          </p:cNvPr>
          <p:cNvSpPr txBox="1">
            <a:spLocks/>
          </p:cNvSpPr>
          <p:nvPr/>
        </p:nvSpPr>
        <p:spPr>
          <a:xfrm>
            <a:off x="0" y="-7295"/>
            <a:ext cx="12192001" cy="888853"/>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400" i="1" dirty="0">
                <a:solidFill>
                  <a:schemeClr val="bg1"/>
                </a:solidFill>
                <a:latin typeface="David" panose="020E0502060401010101" pitchFamily="34" charset="-79"/>
                <a:cs typeface="David" panose="020E0502060401010101" pitchFamily="34" charset="-79"/>
              </a:rPr>
              <a:t>Q3: Is there a difference between the time length</a:t>
            </a:r>
          </a:p>
          <a:p>
            <a:pPr algn="ctr" rtl="0"/>
            <a:r>
              <a:rPr lang="en-US" sz="2400" i="1" dirty="0">
                <a:solidFill>
                  <a:schemeClr val="bg1"/>
                </a:solidFill>
                <a:latin typeface="David" panose="020E0502060401010101" pitchFamily="34" charset="-79"/>
                <a:cs typeface="David" panose="020E0502060401010101" pitchFamily="34" charset="-79"/>
              </a:rPr>
              <a:t>of jobseeker in the program to type of placement ?</a:t>
            </a:r>
            <a:endParaRPr lang="en-US" sz="24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7DC9B6A6-4E7C-4411-A655-75C99772E057}"/>
              </a:ext>
            </a:extLst>
          </p:cNvPr>
          <p:cNvPicPr>
            <a:picLocks noChangeAspect="1"/>
          </p:cNvPicPr>
          <p:nvPr/>
        </p:nvPicPr>
        <p:blipFill>
          <a:blip r:embed="rId6"/>
          <a:stretch>
            <a:fillRect/>
          </a:stretch>
        </p:blipFill>
        <p:spPr>
          <a:xfrm>
            <a:off x="2908698" y="1055602"/>
            <a:ext cx="7463287" cy="4648414"/>
          </a:xfrm>
          <a:prstGeom prst="rect">
            <a:avLst/>
          </a:prstGeom>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393045" y="2917877"/>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177033" y="2736321"/>
            <a:ext cx="8263804" cy="1783242"/>
          </a:xfrm>
          <a:prstGeom prst="rect">
            <a:avLst/>
          </a:prstGeom>
        </p:spPr>
      </p:pic>
      <mc:AlternateContent xmlns:mc="http://schemas.openxmlformats.org/markup-compatibility/2006">
        <mc:Choice xmlns:a14="http://schemas.microsoft.com/office/drawing/2010/main"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𝑇</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𝑁</m:t>
                      </m:r>
                      <m:r>
                        <a:rPr lang="en-US" b="0" i="1" smtClean="0">
                          <a:latin typeface="Cambria Math" panose="02040503050406030204" pitchFamily="18" charset="0"/>
                          <a:ea typeface="Calibri" panose="020F0502020204030204" pitchFamily="34" charset="0"/>
                          <a:cs typeface="David" panose="020E0502060401010101" pitchFamily="34" charset="-79"/>
                        </a:rPr>
                        <m:t>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3"/>
                                        </p:tgtEl>
                                      </p:cBhvr>
                                    </p:animEffect>
                                    <p:set>
                                      <p:cBhvr>
                                        <p:cTn id="28" dur="1" fill="hold">
                                          <p:stCondLst>
                                            <p:cond delay="499"/>
                                          </p:stCondLst>
                                        </p:cTn>
                                        <p:tgtEl>
                                          <p:spTgt spid="5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p:cTn id="33" dur="500" fill="hold"/>
                                        <p:tgtEl>
                                          <p:spTgt spid="55"/>
                                        </p:tgtEl>
                                        <p:attrNameLst>
                                          <p:attrName>ppt_w</p:attrName>
                                        </p:attrNameLst>
                                      </p:cBhvr>
                                      <p:tavLst>
                                        <p:tav tm="0">
                                          <p:val>
                                            <p:fltVal val="0"/>
                                          </p:val>
                                        </p:tav>
                                        <p:tav tm="100000">
                                          <p:val>
                                            <p:strVal val="#ppt_w"/>
                                          </p:val>
                                        </p:tav>
                                      </p:tavLst>
                                    </p:anim>
                                    <p:anim calcmode="lin" valueType="num">
                                      <p:cBhvr>
                                        <p:cTn id="34" dur="500" fill="hold"/>
                                        <p:tgtEl>
                                          <p:spTgt spid="55"/>
                                        </p:tgtEl>
                                        <p:attrNameLst>
                                          <p:attrName>ppt_h</p:attrName>
                                        </p:attrNameLst>
                                      </p:cBhvr>
                                      <p:tavLst>
                                        <p:tav tm="0">
                                          <p:val>
                                            <p:fltVal val="0"/>
                                          </p:val>
                                        </p:tav>
                                        <p:tav tm="100000">
                                          <p:val>
                                            <p:strVal val="#ppt_h"/>
                                          </p:val>
                                        </p:tav>
                                      </p:tavLst>
                                    </p:anim>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Almost 60,000 jobseekers covering 71 bureaus all around Israel.</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IES provides professional training, finding employees for employers and more.</a:t>
            </a: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2686168" y="5856652"/>
            <a:ext cx="1517927" cy="901113"/>
            <a:chOff x="5953" y="27845"/>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7157"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914858" y="5856652"/>
            <a:ext cx="1517927" cy="893469"/>
            <a:chOff x="1999059" y="27845"/>
            <a:chExt cx="2214562" cy="893469"/>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42865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graphicFrame>
        <p:nvGraphicFramePr>
          <p:cNvPr id="50" name="דיאגרמה 49">
            <a:extLst>
              <a:ext uri="{FF2B5EF4-FFF2-40B4-BE49-F238E27FC236}">
                <a16:creationId xmlns:a16="http://schemas.microsoft.com/office/drawing/2014/main" id="{C48619BC-196A-43C3-ADEF-3E7D24FB9465}"/>
              </a:ext>
            </a:extLst>
          </p:cNvPr>
          <p:cNvGraphicFramePr/>
          <p:nvPr>
            <p:extLst>
              <p:ext uri="{D42A27DB-BD31-4B8C-83A1-F6EECF244321}">
                <p14:modId xmlns:p14="http://schemas.microsoft.com/office/powerpoint/2010/main" val="4103832795"/>
              </p:ext>
            </p:extLst>
          </p:nvPr>
        </p:nvGraphicFramePr>
        <p:xfrm>
          <a:off x="3179550" y="488033"/>
          <a:ext cx="5403658" cy="1133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כותרת 1">
            <a:extLst>
              <a:ext uri="{FF2B5EF4-FFF2-40B4-BE49-F238E27FC236}">
                <a16:creationId xmlns:a16="http://schemas.microsoft.com/office/drawing/2014/main" id="{9AA05735-C58E-44C3-8B06-F64BE50A563F}"/>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5" name="קבוצה 24">
            <a:extLst>
              <a:ext uri="{FF2B5EF4-FFF2-40B4-BE49-F238E27FC236}">
                <a16:creationId xmlns:a16="http://schemas.microsoft.com/office/drawing/2014/main" id="{24D8E635-BE7A-4DE8-935E-F8DFB2F50D83}"/>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D2B434AB-B201-480A-A93D-99483BB1B44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5CFE20CB-0505-4F4E-9EFE-8E442923F40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63332113-0AA2-4FBC-AA38-020760B0565B}"/>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809EE4C9-CFC6-445F-A6DE-6A478B19099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8B9B4BA7-0634-4A3D-AF84-C19D935A4BD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CF9AEDC7-61D8-4D59-B417-0775B4C9B370}"/>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F97F89CE-A631-4358-93CA-822395FADD7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3848CC2B-3B3A-4791-9E62-D033EA2B1F3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62E9C32C-37ED-48CA-B585-E28164FFD6C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7E43C731-8CA3-4908-9376-83B41F83F3E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B06772CE-0160-4568-BBA5-1E48F396385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B1CDC97C-2BCA-478A-BD91-5C6BE3C73479}"/>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CF2E23CB-2BB5-46FE-986C-04D80876038A}"/>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F94A4D7A-B0CF-47BF-A518-E60C64FA4B9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2CF58577-08AF-49CF-BDAF-F0F11DA6AB14}"/>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ED6C8DFF-C555-403B-A7C1-11E4030404F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594CEA25-45C4-49EA-91EE-281A86344AB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5"/>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6"/>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7"/>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cxnSp>
        <p:nvCxnSpPr>
          <p:cNvPr id="6" name="מחבר: מעוקל 5">
            <a:extLst>
              <a:ext uri="{FF2B5EF4-FFF2-40B4-BE49-F238E27FC236}">
                <a16:creationId xmlns:a16="http://schemas.microsoft.com/office/drawing/2014/main" id="{78E2D71C-7F1A-4794-914D-0D6586541590}"/>
              </a:ext>
            </a:extLst>
          </p:cNvPr>
          <p:cNvCxnSpPr>
            <a:cxnSpLocks/>
            <a:stCxn id="49" idx="1"/>
            <a:endCxn id="51" idx="1"/>
          </p:cNvCxnSpPr>
          <p:nvPr/>
        </p:nvCxnSpPr>
        <p:spPr>
          <a:xfrm rot="10800000" flipV="1">
            <a:off x="5922563" y="4451550"/>
            <a:ext cx="213658" cy="517976"/>
          </a:xfrm>
          <a:prstGeom prst="curvedConnector3">
            <a:avLst>
              <a:gd name="adj1" fmla="val 3116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מעוקל 54">
            <a:extLst>
              <a:ext uri="{FF2B5EF4-FFF2-40B4-BE49-F238E27FC236}">
                <a16:creationId xmlns:a16="http://schemas.microsoft.com/office/drawing/2014/main" id="{FB8F7394-3B17-4E01-B1C5-B54063088028}"/>
              </a:ext>
            </a:extLst>
          </p:cNvPr>
          <p:cNvCxnSpPr>
            <a:cxnSpLocks/>
            <a:stCxn id="49" idx="3"/>
            <a:endCxn id="52" idx="3"/>
          </p:cNvCxnSpPr>
          <p:nvPr/>
        </p:nvCxnSpPr>
        <p:spPr>
          <a:xfrm>
            <a:off x="6474578" y="4451550"/>
            <a:ext cx="193754" cy="522658"/>
          </a:xfrm>
          <a:prstGeom prst="curvedConnector3">
            <a:avLst>
              <a:gd name="adj1" fmla="val 354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מעוקל 56">
            <a:extLst>
              <a:ext uri="{FF2B5EF4-FFF2-40B4-BE49-F238E27FC236}">
                <a16:creationId xmlns:a16="http://schemas.microsoft.com/office/drawing/2014/main" id="{CDD06B98-1862-47CD-AA2F-6EB0720529BB}"/>
              </a:ext>
            </a:extLst>
          </p:cNvPr>
          <p:cNvCxnSpPr>
            <a:cxnSpLocks/>
            <a:stCxn id="51" idx="1"/>
            <a:endCxn id="53" idx="1"/>
          </p:cNvCxnSpPr>
          <p:nvPr/>
        </p:nvCxnSpPr>
        <p:spPr>
          <a:xfrm rot="10800000" flipH="1" flipV="1">
            <a:off x="5922562" y="4969525"/>
            <a:ext cx="195885" cy="566721"/>
          </a:xfrm>
          <a:prstGeom prst="curvedConnector3">
            <a:avLst>
              <a:gd name="adj1" fmla="val -1167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מחבר: מעוקל 57">
            <a:extLst>
              <a:ext uri="{FF2B5EF4-FFF2-40B4-BE49-F238E27FC236}">
                <a16:creationId xmlns:a16="http://schemas.microsoft.com/office/drawing/2014/main" id="{0529FA5F-B00B-4DCF-921D-C647D4E10AD6}"/>
              </a:ext>
            </a:extLst>
          </p:cNvPr>
          <p:cNvCxnSpPr>
            <a:cxnSpLocks/>
            <a:stCxn id="52" idx="3"/>
            <a:endCxn id="53" idx="3"/>
          </p:cNvCxnSpPr>
          <p:nvPr/>
        </p:nvCxnSpPr>
        <p:spPr>
          <a:xfrm flipH="1">
            <a:off x="6456805" y="4974208"/>
            <a:ext cx="211527" cy="562039"/>
          </a:xfrm>
          <a:prstGeom prst="curvedConnector3">
            <a:avLst>
              <a:gd name="adj1" fmla="val -1080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1438804503"/>
              </p:ext>
            </p:extLst>
          </p:nvPr>
        </p:nvGraphicFramePr>
        <p:xfrm>
          <a:off x="3014590" y="1022854"/>
          <a:ext cx="6969125" cy="439234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כותרת 1">
            <a:extLst>
              <a:ext uri="{FF2B5EF4-FFF2-40B4-BE49-F238E27FC236}">
                <a16:creationId xmlns:a16="http://schemas.microsoft.com/office/drawing/2014/main" id="{924BDAB5-E308-4792-8209-B0E1E6C9EC93}"/>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631646" y="1551507"/>
            <a:ext cx="9115376" cy="415498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t>Decision tree model take a sample of jobseekers from the data frame and match their socioeconomic characteristics and activities to the data frame. </a:t>
            </a:r>
          </a:p>
          <a:p>
            <a:pPr algn="l" rtl="0"/>
            <a:endParaRPr lang="en-US" sz="2400" dirty="0"/>
          </a:p>
          <a:p>
            <a:pPr algn="l" rtl="0"/>
            <a:r>
              <a:rPr lang="en-US" sz="2400" dirty="0"/>
              <a:t>1) Easy analysis by graphicly figure. </a:t>
            </a:r>
            <a:endParaRPr lang="he-IL" sz="2400" dirty="0"/>
          </a:p>
          <a:p>
            <a:pPr algn="l" rtl="0"/>
            <a:r>
              <a:rPr lang="en-US" sz="2400" dirty="0"/>
              <a:t>2) The model shows the most definite trajectory, so the tree should be considered as the order of best practice for those sampled job seekers. </a:t>
            </a:r>
          </a:p>
          <a:p>
            <a:pPr algn="l" rtl="0"/>
            <a:endParaRPr lang="en-US" sz="2400" dirty="0"/>
          </a:p>
          <a:p>
            <a:pPr algn="l" rtl="0"/>
            <a:r>
              <a:rPr lang="en-US" sz="2400" dirty="0"/>
              <a:t>The model don’t definite promise that according to the proposed route, job seekers will be implemented in this way.</a:t>
            </a:r>
          </a:p>
          <a:p>
            <a:pPr algn="l" rtl="0"/>
            <a:endParaRPr lang="he-IL" sz="2400" dirty="0"/>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4" name="קבוצה 23">
            <a:extLst>
              <a:ext uri="{FF2B5EF4-FFF2-40B4-BE49-F238E27FC236}">
                <a16:creationId xmlns:a16="http://schemas.microsoft.com/office/drawing/2014/main" id="{15DEA77A-B3B7-4F49-A637-575B6E1FB894}"/>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4A99BA67-2BEF-49CF-B68D-E3217790D42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536963-CA12-45CB-97D7-58FE638C1B2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BDC742AC-6D49-44A3-88BE-99A817CCBA3A}"/>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FCC5543A-8041-4669-8EDB-F11B2CAC5A2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53008FFA-02AA-4547-8A91-6222AB6063F6}"/>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F75DA0ED-5C30-4292-860D-DAD6E2AAAF85}"/>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1137F3A0-2998-471C-A848-5574F22FA10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1D024852-F7EB-4318-957C-522889FA431E}"/>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764CED87-EDA9-4F8D-8ED3-D5BA8453F77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9E3EC225-16F3-4395-8609-8F5AEF1979E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3C319409-5345-40A1-B980-AB010B2AFB0B}"/>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69113FCA-F258-440D-8449-90174E5F976A}"/>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3F74EDD1-522D-4D61-93DB-192163DD32B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D8A892A3-A20D-4339-8EFB-BDD047C2D3A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E7311E19-89BF-476C-B23C-7C9F997A53F7}"/>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CD3A10D2-F09D-420E-B2D3-5328F1DB05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B1AE9A09-0A91-43CF-AEEA-A57ABB2D5FB5}"/>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987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כותרת 1">
            <a:extLst>
              <a:ext uri="{FF2B5EF4-FFF2-40B4-BE49-F238E27FC236}">
                <a16:creationId xmlns:a16="http://schemas.microsoft.com/office/drawing/2014/main" id="{77005AE1-1B71-4157-836E-FACE83A17B08}"/>
              </a:ext>
            </a:extLst>
          </p:cNvPr>
          <p:cNvSpPr txBox="1">
            <a:spLocks/>
          </p:cNvSpPr>
          <p:nvPr/>
        </p:nvSpPr>
        <p:spPr>
          <a:xfrm>
            <a:off x="0" y="-7295"/>
            <a:ext cx="12192001" cy="860448"/>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800" i="1" dirty="0">
                <a:solidFill>
                  <a:schemeClr val="bg1"/>
                </a:solidFill>
                <a:latin typeface="David" panose="020E0502060401010101" pitchFamily="34" charset="-79"/>
                <a:cs typeface="David" panose="020E0502060401010101" pitchFamily="34" charset="-79"/>
              </a:rPr>
              <a:t>Q4: Do the number of activities</a:t>
            </a:r>
          </a:p>
          <a:p>
            <a:pPr algn="ctr"/>
            <a:r>
              <a:rPr lang="en-US" sz="2800" i="1" dirty="0">
                <a:solidFill>
                  <a:schemeClr val="bg1"/>
                </a:solidFill>
                <a:latin typeface="David" panose="020E0502060401010101" pitchFamily="34" charset="-79"/>
                <a:cs typeface="David" panose="020E0502060401010101" pitchFamily="34" charset="-79"/>
              </a:rPr>
              <a:t>from the program effects job seeker's placements ?</a:t>
            </a:r>
            <a:endParaRPr lang="en-US" sz="24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3" name="קבוצה 32">
            <a:extLst>
              <a:ext uri="{FF2B5EF4-FFF2-40B4-BE49-F238E27FC236}">
                <a16:creationId xmlns:a16="http://schemas.microsoft.com/office/drawing/2014/main" id="{BAEED03B-8B2E-4432-8BED-1D9EEDFBB12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2D92EC78-5A20-4679-841F-A21DF8CCFAA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A3A7596D-49EE-44B4-B21D-C7A10FB10D0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247EC7C-A0F9-4417-AF5C-1465430BF6B6}"/>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54C03728-7989-432F-A4F0-17BA5E5B939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9994425F-3D59-41FD-91C6-C7ACE638694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3014D29B-A9FE-4CC2-857E-D0C8173B5F65}"/>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1BD9A09D-5B52-4109-887B-B7E6BFC097E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129C7E4F-B202-4BB2-A1D1-3BC8CAE4160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8FE52D4A-88FE-4A8A-97B2-4B48C8871D6A}"/>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91EB0A1-95A7-48B3-9A3B-D39A068C9A7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37F2D362-C60B-4F32-836E-BD9927666FA9}"/>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65A79774-6208-45F4-A273-CB7FB3E8DA0A}"/>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81B768C3-3120-4F16-A118-F205196B2B4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3D5D4ABE-18A8-49F8-901B-6D4E6A920F28}"/>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81BCC89B-BD83-4B8D-8EDE-D4845194CD11}"/>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79F5FEAF-FBBF-4438-AC15-ACE11E64749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1E46B6A8-5EAE-409B-B43E-69BFD7B67A5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5"/>
          <a:stretch>
            <a:fillRect/>
          </a:stretch>
        </p:blipFill>
        <p:spPr>
          <a:xfrm>
            <a:off x="186011" y="3376762"/>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6"/>
          <a:stretch>
            <a:fillRect/>
          </a:stretch>
        </p:blipFill>
        <p:spPr>
          <a:xfrm>
            <a:off x="111583" y="1570501"/>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7"/>
          <a:stretch>
            <a:fillRect/>
          </a:stretch>
        </p:blipFill>
        <p:spPr>
          <a:xfrm>
            <a:off x="111583" y="1928525"/>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8"/>
          <a:stretch>
            <a:fillRect/>
          </a:stretch>
        </p:blipFill>
        <p:spPr>
          <a:xfrm>
            <a:off x="4943557" y="858019"/>
            <a:ext cx="7235661" cy="5037486"/>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9"/>
          <a:stretch>
            <a:fillRect/>
          </a:stretch>
        </p:blipFill>
        <p:spPr>
          <a:xfrm>
            <a:off x="40545" y="882501"/>
            <a:ext cx="5228343" cy="479848"/>
          </a:xfrm>
          <a:prstGeom prst="rect">
            <a:avLst/>
          </a:prstGeom>
        </p:spPr>
      </p:pic>
    </p:spTree>
    <p:extLst>
      <p:ext uri="{BB962C8B-B14F-4D97-AF65-F5344CB8AC3E}">
        <p14:creationId xmlns:p14="http://schemas.microsoft.com/office/powerpoint/2010/main" val="3268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כותרת 1">
            <a:extLst>
              <a:ext uri="{FF2B5EF4-FFF2-40B4-BE49-F238E27FC236}">
                <a16:creationId xmlns:a16="http://schemas.microsoft.com/office/drawing/2014/main" id="{6D5F6B52-BA2A-4AE1-BDC2-13BE06A3A61E}"/>
              </a:ext>
            </a:extLst>
          </p:cNvPr>
          <p:cNvSpPr txBox="1">
            <a:spLocks/>
          </p:cNvSpPr>
          <p:nvPr/>
        </p:nvSpPr>
        <p:spPr>
          <a:xfrm>
            <a:off x="0" y="-7296"/>
            <a:ext cx="12192001" cy="779577"/>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400" i="1" dirty="0">
                <a:solidFill>
                  <a:schemeClr val="bg1"/>
                </a:solidFill>
                <a:latin typeface="David" panose="020E0502060401010101" pitchFamily="34" charset="-79"/>
                <a:cs typeface="David" panose="020E0502060401010101" pitchFamily="34" charset="-79"/>
              </a:rPr>
              <a:t>Q4: Do the number of activities</a:t>
            </a:r>
          </a:p>
          <a:p>
            <a:pPr algn="ctr"/>
            <a:r>
              <a:rPr lang="en-US" sz="2400" i="1" dirty="0">
                <a:solidFill>
                  <a:schemeClr val="bg1"/>
                </a:solidFill>
                <a:latin typeface="David" panose="020E0502060401010101" pitchFamily="34" charset="-79"/>
                <a:cs typeface="David" panose="020E0502060401010101" pitchFamily="34" charset="-79"/>
              </a:rPr>
              <a:t>from the program effects job seeker's placements ?</a:t>
            </a:r>
            <a:endParaRPr lang="en-US" sz="2000" dirty="0">
              <a:solidFill>
                <a:schemeClr val="bg1"/>
              </a:solidFill>
              <a:latin typeface="David" panose="020E0502060401010101" pitchFamily="34" charset="-79"/>
              <a:cs typeface="David" panose="020E0502060401010101" pitchFamily="34" charset="-79"/>
            </a:endParaRPr>
          </a:p>
        </p:txBody>
      </p:sp>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3">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grpSp>
        <p:nvGrpSpPr>
          <p:cNvPr id="32" name="קבוצה 31">
            <a:extLst>
              <a:ext uri="{FF2B5EF4-FFF2-40B4-BE49-F238E27FC236}">
                <a16:creationId xmlns:a16="http://schemas.microsoft.com/office/drawing/2014/main" id="{DC84201A-1378-48C4-AF38-0FBD29F34A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ADCD0B-452A-41FA-BBFB-A16AE1D10A0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C4133B4-B926-4018-BE14-A712493C2AC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2652C249-68B9-4E4B-B47E-F4854752E987}"/>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F8CC3BAD-2524-4814-B19F-E186B5B25EE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20F6B4D-4B68-4F0E-A02D-20D00EA83D93}"/>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AE01D77-21C1-4DBC-9FC9-08955B550D2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D8486A01-A2AE-487E-A51C-4EEFC2D483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A9848E1-ECC1-47B0-9AEB-7125FF01A3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77689D60-9F1D-4825-A43C-F7D9A9872E8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4ABCD573-4BE8-4EC0-8186-FB714BFCEAB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8CBAFBE-2957-4712-9A8A-6E8E9EE510C5}"/>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2D1456E-6A32-4A36-BEF9-BA1567FBD70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39C489C6-9333-4B9B-95E4-4342CFE6E0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70CACDC-6123-410E-9BBE-1A9B682E505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53B9D128-B4E3-4F38-89A2-5F3499C2A885}"/>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180871D8-5CB9-4BC2-98E2-A1CE33044BC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4764387-45DF-4B3D-8CBA-7E96CD88D34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5"/>
          <a:stretch>
            <a:fillRect/>
          </a:stretch>
        </p:blipFill>
        <p:spPr>
          <a:xfrm>
            <a:off x="119462" y="3984447"/>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6"/>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7"/>
          <a:stretch>
            <a:fillRect/>
          </a:stretch>
        </p:blipFill>
        <p:spPr>
          <a:xfrm>
            <a:off x="4480514" y="772280"/>
            <a:ext cx="7711486" cy="504135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8"/>
          <a:stretch>
            <a:fillRect/>
          </a:stretch>
        </p:blipFill>
        <p:spPr>
          <a:xfrm>
            <a:off x="26210"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9"/>
          <a:stretch>
            <a:fillRect/>
          </a:stretch>
        </p:blipFill>
        <p:spPr>
          <a:xfrm>
            <a:off x="-37116" y="1465398"/>
            <a:ext cx="4939195" cy="184009"/>
          </a:xfrm>
          <a:prstGeom prst="rect">
            <a:avLst/>
          </a:prstGeom>
        </p:spPr>
      </p:pic>
    </p:spTree>
    <p:extLst>
      <p:ext uri="{BB962C8B-B14F-4D97-AF65-F5344CB8AC3E}">
        <p14:creationId xmlns:p14="http://schemas.microsoft.com/office/powerpoint/2010/main" val="41720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1122241" y="1860231"/>
            <a:ext cx="9947517" cy="2802819"/>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400" dirty="0"/>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p:txBody>
      </p:sp>
      <p:grpSp>
        <p:nvGrpSpPr>
          <p:cNvPr id="24" name="קבוצה 23">
            <a:extLst>
              <a:ext uri="{FF2B5EF4-FFF2-40B4-BE49-F238E27FC236}">
                <a16:creationId xmlns:a16="http://schemas.microsoft.com/office/drawing/2014/main" id="{C796244D-1823-4BB4-B1F3-7EEE88F480AF}"/>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B3CBB8D8-9879-4DF2-A82A-7330E1BF06B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81B3D79F-3EEA-4D4F-8137-9D915C0A4AA3}"/>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948AB0FC-08BB-439C-BE62-770416DEA38E}"/>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2C11EDB4-E00D-47CC-8324-08F8C2EF0EE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605C4A44-468D-43A9-B667-A7447D3733E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ADEFDCD-238F-4C3B-8C01-2BC8F87A92A1}"/>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A5DA289F-2DDD-4747-9C0F-0FB96244FAF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B2CD5E4B-4A5E-4AAC-8247-97ABA7A55B9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0C8369C3-981A-491F-911E-7DCE6C3B82B5}"/>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83DCBAE5-2F0E-426E-8490-24BAA9EF683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242F5BD6-4C9D-4725-87EF-3B7E65CFDC9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3414885A-190B-4FD1-9B8D-DAFC8E0E087D}"/>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82C085EF-28A8-4A57-B166-50B074A765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6CB4E1C4-7D66-47CE-9BCA-4478EE0004B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4D41024F-A366-42E2-897D-F9DFCDB84F86}"/>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D6CAFBE7-E8A8-4B60-9992-AF6A419AEE5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E3560C56-B430-4741-8698-AC6387F6D7E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0625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mc:AlternateContent xmlns:mc="http://schemas.openxmlformats.org/markup-compatibility/2006">
        <mc:Choice xmlns:a14="http://schemas.microsoft.com/office/drawing/2010/main" Requires="a14">
          <p:sp>
            <p:nvSpPr>
              <p:cNvPr id="53" name="מלבן 52">
                <a:extLst>
                  <a:ext uri="{FF2B5EF4-FFF2-40B4-BE49-F238E27FC236}">
                    <a16:creationId xmlns:a16="http://schemas.microsoft.com/office/drawing/2014/main" id="{F0DC92F4-11A0-4548-A451-0B225D47A6D6}"/>
                  </a:ext>
                </a:extLst>
              </p:cNvPr>
              <p:cNvSpPr/>
              <p:nvPr/>
            </p:nvSpPr>
            <p:spPr>
              <a:xfrm>
                <a:off x="808851" y="1605503"/>
                <a:ext cx="10574297" cy="2551789"/>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𝑅</m:t>
                          </m:r>
                        </m:e>
                        <m:sup>
                          <m:r>
                            <a:rPr lang="en-US" sz="2000">
                              <a:latin typeface="Cambria Math" panose="02040503050406030204" pitchFamily="18" charset="0"/>
                            </a:rPr>
                            <m:t>2</m:t>
                          </m:r>
                        </m:sup>
                      </m:sSup>
                      <m:r>
                        <a:rPr lang="en-US" sz="2000" i="1">
                          <a:latin typeface="Cambria Math" panose="02040503050406030204" pitchFamily="18" charset="0"/>
                        </a:rPr>
                        <m:t>𝑀𝑐𝐹𝑎𝑑𝑑𝑒𝑛</m:t>
                      </m:r>
                      <m:r>
                        <a:rPr lang="en-US" sz="2000">
                          <a:latin typeface="Cambria Math" panose="02040503050406030204" pitchFamily="18" charset="0"/>
                        </a:rPr>
                        <m:t>=</m:t>
                      </m:r>
                      <m:r>
                        <a:rPr lang="en-US" sz="2000">
                          <a:latin typeface="Cambria Math" panose="02040503050406030204" pitchFamily="18" charset="0"/>
                        </a:rPr>
                        <m:t>1</m:t>
                      </m:r>
                      <m:r>
                        <a:rPr lang="en-US" sz="2000" i="1">
                          <a:latin typeface="Cambria Math" panose="02040503050406030204" pitchFamily="18" charset="0"/>
                        </a:rPr>
                        <m:t>−</m:t>
                      </m:r>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𝑐</m:t>
                                      </m:r>
                                    </m:sub>
                                  </m:sSub>
                                </m:e>
                              </m:d>
                            </m:e>
                          </m:func>
                        </m:num>
                        <m:den>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𝑛𝑢𝑙𝑙</m:t>
                                      </m:r>
                                    </m:sub>
                                  </m:sSub>
                                </m:e>
                              </m:d>
                            </m:e>
                          </m:func>
                        </m:den>
                      </m:f>
                    </m:oMath>
                  </m:oMathPara>
                </a14:m>
                <a:br>
                  <a:rPr lang="en-US" sz="2000"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a:p>
                <a:pPr algn="l" rtl="0">
                  <a:lnSpc>
                    <a:spcPct val="150000"/>
                  </a:lnSpc>
                </a:pPr>
                <a:r>
                  <a:rPr lang="en-US" sz="2000" dirty="0">
                    <a:latin typeface="David" panose="020E0502060401010101" pitchFamily="34" charset="-79"/>
                    <a:cs typeface="David" panose="020E0502060401010101" pitchFamily="34" charset="-79"/>
                  </a:rPr>
                  <a:t>In multinomial regression it’s difficult and nearly impossible to reach a result close to 1 because very strong explanatory parameters are needed to increase the value of McFadden’s .</a:t>
                </a:r>
              </a:p>
              <a:p>
                <a:pPr algn="l" rtl="0">
                  <a:lnSpc>
                    <a:spcPct val="150000"/>
                  </a:lnSpc>
                </a:pPr>
                <a:r>
                  <a:rPr lang="en-US" sz="2000" dirty="0">
                    <a:latin typeface="David" panose="020E0502060401010101" pitchFamily="34" charset="-79"/>
                    <a:cs typeface="David" panose="020E0502060401010101" pitchFamily="34" charset="-79"/>
                  </a:rPr>
                  <a:t>Model result: </a:t>
                </a:r>
                <a:r>
                  <a:rPr lang="en-US" altLang="he-IL" sz="2000" dirty="0">
                    <a:solidFill>
                      <a:srgbClr val="333333"/>
                    </a:solidFill>
                    <a:latin typeface="David" panose="020E0502060401010101" pitchFamily="34" charset="-79"/>
                    <a:cs typeface="David" panose="020E0502060401010101" pitchFamily="34" charset="-79"/>
                  </a:rPr>
                  <a:t>0.2368</a:t>
                </a:r>
                <a:endParaRPr lang="en-US" sz="2000" dirty="0">
                  <a:latin typeface="David" panose="020E0502060401010101" pitchFamily="34" charset="-79"/>
                  <a:cs typeface="David" panose="020E0502060401010101" pitchFamily="34" charset="-79"/>
                </a:endParaRPr>
              </a:p>
              <a:p>
                <a:pPr algn="l" rtl="0">
                  <a:lnSpc>
                    <a:spcPct val="150000"/>
                  </a:lnSpc>
                </a:pPr>
                <a:r>
                  <a:rPr lang="en-US" sz="2000" dirty="0">
                    <a:latin typeface="David" panose="020E0502060401010101" pitchFamily="34" charset="-79"/>
                    <a:cs typeface="David" panose="020E0502060401010101" pitchFamily="34" charset="-79"/>
                  </a:rPr>
                  <a:t>Excellent fit in this model between 0.2 - 0.4.</a:t>
                </a:r>
                <a:endParaRPr lang="he-IL" sz="2000" dirty="0">
                  <a:latin typeface="David" panose="020E0502060401010101" pitchFamily="34" charset="-79"/>
                  <a:cs typeface="David" panose="020E0502060401010101" pitchFamily="34" charset="-79"/>
                </a:endParaRPr>
              </a:p>
            </p:txBody>
          </p:sp>
        </mc:Choice>
        <mc:Fallback>
          <p:sp>
            <p:nvSpPr>
              <p:cNvPr id="53" name="מלבן 52">
                <a:extLst>
                  <a:ext uri="{FF2B5EF4-FFF2-40B4-BE49-F238E27FC236}">
                    <a16:creationId xmlns:a16="http://schemas.microsoft.com/office/drawing/2014/main" id="{F0DC92F4-11A0-4548-A451-0B225D47A6D6}"/>
                  </a:ext>
                </a:extLst>
              </p:cNvPr>
              <p:cNvSpPr>
                <a:spLocks noRot="1" noChangeAspect="1" noMove="1" noResize="1" noEditPoints="1" noAdjustHandles="1" noChangeArrowheads="1" noChangeShapeType="1" noTextEdit="1"/>
              </p:cNvSpPr>
              <p:nvPr/>
            </p:nvSpPr>
            <p:spPr>
              <a:xfrm>
                <a:off x="808851" y="1605503"/>
                <a:ext cx="10574297" cy="2551789"/>
              </a:xfrm>
              <a:prstGeom prst="rect">
                <a:avLst/>
              </a:prstGeom>
              <a:blipFill>
                <a:blip r:embed="rId5"/>
                <a:stretch>
                  <a:fillRect l="-634" b="-3103"/>
                </a:stretch>
              </a:blipFill>
            </p:spPr>
            <p:txBody>
              <a:bodyPr/>
              <a:lstStyle/>
              <a:p>
                <a:r>
                  <a:rPr lang="he-IL">
                    <a:noFill/>
                  </a:rPr>
                  <a:t> </a:t>
                </a:r>
              </a:p>
            </p:txBody>
          </p:sp>
        </mc:Fallback>
      </mc:AlternateContent>
      <p:sp>
        <p:nvSpPr>
          <p:cNvPr id="2" name="מלבן 1">
            <a:extLst>
              <a:ext uri="{FF2B5EF4-FFF2-40B4-BE49-F238E27FC236}">
                <a16:creationId xmlns:a16="http://schemas.microsoft.com/office/drawing/2014/main" id="{4FE3F84A-5435-45B7-9638-E6C7AF2C370C}"/>
              </a:ext>
            </a:extLst>
          </p:cNvPr>
          <p:cNvSpPr/>
          <p:nvPr/>
        </p:nvSpPr>
        <p:spPr>
          <a:xfrm>
            <a:off x="368750" y="5373315"/>
            <a:ext cx="7651716" cy="307777"/>
          </a:xfrm>
          <a:prstGeom prst="rect">
            <a:avLst/>
          </a:prstGeom>
        </p:spPr>
        <p:txBody>
          <a:bodyPr wrap="square">
            <a:spAutoFit/>
          </a:bodyPr>
          <a:lstStyle/>
          <a:p>
            <a:r>
              <a:rPr lang="en-US" sz="1400" dirty="0">
                <a:solidFill>
                  <a:schemeClr val="tx2"/>
                </a:solidFill>
                <a:latin typeface="David" panose="020E0502060401010101" pitchFamily="34" charset="-79"/>
                <a:cs typeface="David" panose="020E0502060401010101" pitchFamily="34" charset="-79"/>
                <a:hlinkClick r:id="rId6">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DD257529-6DB1-466C-8B23-CE1C7C44C80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229782AD-14D5-4934-BE05-E40FF7C8B04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7DA8D82-BDEA-488F-B5D3-9A9FFA471A7E}"/>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4484C834-AAF7-481F-8D29-53B04B1C3EDF}"/>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429A3A00-B74E-4E72-A383-7ABF0C0010E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D0AED928-595C-4DB0-836E-E725196D7C8D}"/>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5B8023D5-D933-4FF1-9B7C-84B4283D3187}"/>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01E980ED-46F1-4906-A3DB-3227720DCBF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B86745-EBD3-440A-9B86-BE44DBA8A66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8EDFAE9C-ECFB-414D-89EC-BF230B897F7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0FCB6238-F179-43DA-A79F-2C8DF9273EB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569A553-5591-4B4F-9E04-3CDCE69E72E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EEA44CA8-0287-4CAF-AAB8-5358823E46E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47277621-5100-4A98-A40E-EBB5D76C081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DFF5B29-ED33-4D1E-9A89-F71214550D6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7B124395-FE94-43C4-B78A-11CFD245677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B39DC99A-BD76-458D-85F1-45A6A83AB6D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86A4AF9C-97F4-415E-AB36-6DA04828690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4" name="מלבן 3">
            <a:extLst>
              <a:ext uri="{FF2B5EF4-FFF2-40B4-BE49-F238E27FC236}">
                <a16:creationId xmlns:a16="http://schemas.microsoft.com/office/drawing/2014/main" id="{E54C2340-5368-4E6A-8053-45C973C8C01E}"/>
              </a:ext>
            </a:extLst>
          </p:cNvPr>
          <p:cNvSpPr/>
          <p:nvPr/>
        </p:nvSpPr>
        <p:spPr>
          <a:xfrm>
            <a:off x="234009" y="5084458"/>
            <a:ext cx="11075298" cy="319126"/>
          </a:xfrm>
          <a:prstGeom prst="rect">
            <a:avLst/>
          </a:prstGeom>
        </p:spPr>
        <p:txBody>
          <a:bodyPr wrap="square">
            <a:spAutoFit/>
          </a:bodyPr>
          <a:lstStyle/>
          <a:p>
            <a:pPr lv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p>
        </p:txBody>
      </p:sp>
    </p:spTree>
    <p:extLst>
      <p:ext uri="{BB962C8B-B14F-4D97-AF65-F5344CB8AC3E}">
        <p14:creationId xmlns:p14="http://schemas.microsoft.com/office/powerpoint/2010/main" val="303336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4197944"/>
          </a:xfrm>
          <a:prstGeom prst="rect">
            <a:avLst/>
          </a:prstGeom>
        </p:spPr>
        <p:txBody>
          <a:bodyPr wrap="square">
            <a:spAutoFit/>
          </a:bodyPr>
          <a:lstStyle/>
          <a:p>
            <a:pPr indent="45720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Some of the model results can be present as commonsense thinking, but some can surprise us all. All model results are compared to label 4 (failure) and each model result was displayed is significant (ρ &lt; 0.05).</a:t>
            </a: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There are more Arab cities compered to Jewish cities in labels 1 and 2.</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Muslim and Jew religions significantly more to be in label 1.</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All that supporting question 1 results and conclusion.</a:t>
            </a: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Some country origin effects on program success, like the Soviet Union and France significantly more to be in label 3 than label 1 (compered by p-value).</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Ethiopia significantly more to be in label 2.</a:t>
            </a:r>
          </a:p>
        </p:txBody>
      </p:sp>
    </p:spTree>
    <p:extLst>
      <p:ext uri="{BB962C8B-B14F-4D97-AF65-F5344CB8AC3E}">
        <p14:creationId xmlns:p14="http://schemas.microsoft.com/office/powerpoint/2010/main" val="183727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311070" y="2017075"/>
            <a:ext cx="9569860" cy="2823850"/>
          </a:xfrm>
          <a:prstGeom prst="rect">
            <a:avLst/>
          </a:prstGeom>
        </p:spPr>
        <p:txBody>
          <a:bodyPr wrap="square">
            <a:spAutoFit/>
          </a:bodyPr>
          <a:lstStyle/>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3) Education has a strong effect on the success label. Academic degree or '</a:t>
            </a:r>
            <a:r>
              <a:rPr lang="en-US" sz="2000" dirty="0" err="1">
                <a:latin typeface="David" panose="020E0502060401010101" pitchFamily="34" charset="-79"/>
                <a:ea typeface="Calibri" panose="020F0502020204030204" pitchFamily="34" charset="0"/>
                <a:cs typeface="David" panose="020E0502060401010101" pitchFamily="34" charset="-79"/>
              </a:rPr>
              <a:t>Teudat</a:t>
            </a:r>
            <a:r>
              <a:rPr lang="en-US" sz="2000" dirty="0">
                <a:latin typeface="David" panose="020E0502060401010101" pitchFamily="34" charset="-79"/>
                <a:ea typeface="Calibri" panose="020F0502020204030204" pitchFamily="34" charset="0"/>
                <a:cs typeface="David" panose="020E0502060401010101" pitchFamily="34" charset="-79"/>
              </a:rPr>
              <a:t> </a:t>
            </a:r>
            <a:r>
              <a:rPr lang="en-US" sz="2000" dirty="0" err="1">
                <a:latin typeface="David" panose="020E0502060401010101" pitchFamily="34" charset="-79"/>
                <a:ea typeface="Calibri" panose="020F0502020204030204" pitchFamily="34" charset="0"/>
                <a:cs typeface="David" panose="020E0502060401010101" pitchFamily="34" charset="-79"/>
              </a:rPr>
              <a:t>Bagrut</a:t>
            </a:r>
            <a:r>
              <a:rPr lang="en-US" sz="2000" dirty="0">
                <a:latin typeface="David" panose="020E0502060401010101" pitchFamily="34" charset="-79"/>
                <a:ea typeface="Calibri" panose="020F0502020204030204" pitchFamily="34" charset="0"/>
                <a:cs typeface="David" panose="020E0502060401010101" pitchFamily="34" charset="-79"/>
              </a:rPr>
              <a:t>' has significantly more to be in label 1, and non-education significantly more to be in label 3.</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4) Disability affects human life including program success. From 20%-59% significantly more to be in label 2 and 60%-100% to be in label 3, but no disability at all significantly more to be in label 2 and not 1 as we expected.</a:t>
            </a:r>
          </a:p>
        </p:txBody>
      </p:sp>
    </p:spTree>
    <p:extLst>
      <p:ext uri="{BB962C8B-B14F-4D97-AF65-F5344CB8AC3E}">
        <p14:creationId xmlns:p14="http://schemas.microsoft.com/office/powerpoint/2010/main" val="360727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69600" y="2023390"/>
            <a:ext cx="10252799" cy="2811219"/>
          </a:xfrm>
          <a:prstGeom prst="rect">
            <a:avLst/>
          </a:prstGeom>
          <a:solidFill>
            <a:schemeClr val="bg1"/>
          </a:solid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t>There is no difference between the placement of the Arabs and the placement of the non-Arabs.</a:t>
            </a:r>
          </a:p>
          <a:p>
            <a:pPr marL="342900" lvl="0" indent="-342900" algn="l" rtl="0">
              <a:lnSpc>
                <a:spcPct val="150000"/>
              </a:lnSpc>
              <a:buFont typeface="Wingdings" panose="05000000000000000000" pitchFamily="2" charset="2"/>
              <a:buChar char="v"/>
            </a:pPr>
            <a:r>
              <a:rPr lang="en-US" sz="2000" dirty="0"/>
              <a:t>The number of job seekers how have placed through the program is 50% which indicated on low rate of placements.</a:t>
            </a:r>
          </a:p>
          <a:p>
            <a:pPr marL="342900" lvl="0" indent="-342900" algn="l" rtl="0">
              <a:lnSpc>
                <a:spcPct val="150000"/>
              </a:lnSpc>
              <a:buFont typeface="Wingdings" panose="05000000000000000000" pitchFamily="2" charset="2"/>
              <a:buChar char="v"/>
            </a:pPr>
            <a:r>
              <a:rPr lang="en-US" sz="2000" dirty="0"/>
              <a:t>Longer the jobseeker being in the program, the quality of his placement (label) decreasing.</a:t>
            </a:r>
          </a:p>
          <a:p>
            <a:pPr marL="285750" lvl="0" indent="-285750" algn="just" rtl="0">
              <a:lnSpc>
                <a:spcPct val="150000"/>
              </a:lnSpc>
              <a:buFont typeface="Wingdings" panose="05000000000000000000" pitchFamily="2" charset="2"/>
              <a:buChar char="v"/>
            </a:pPr>
            <a:r>
              <a:rPr lang="en-US" sz="2000" dirty="0"/>
              <a:t>There is an influence between socioeconomic characteristics of requiring work on the type of success in the program.</a:t>
            </a:r>
            <a:endParaRPr lang="he-IL" sz="2000" dirty="0"/>
          </a:p>
        </p:txBody>
      </p:sp>
      <p:grpSp>
        <p:nvGrpSpPr>
          <p:cNvPr id="31" name="קבוצה 30">
            <a:extLst>
              <a:ext uri="{FF2B5EF4-FFF2-40B4-BE49-F238E27FC236}">
                <a16:creationId xmlns:a16="http://schemas.microsoft.com/office/drawing/2014/main" id="{1A996C18-FC12-4134-B8D4-A4C446E44E79}"/>
              </a:ext>
            </a:extLst>
          </p:cNvPr>
          <p:cNvGrpSpPr/>
          <p:nvPr/>
        </p:nvGrpSpPr>
        <p:grpSpPr>
          <a:xfrm>
            <a:off x="4666410" y="989890"/>
            <a:ext cx="3327127" cy="702000"/>
            <a:chOff x="0" y="0"/>
            <a:chExt cx="3327127" cy="702000"/>
          </a:xfrm>
        </p:grpSpPr>
        <p:sp>
          <p:nvSpPr>
            <p:cNvPr id="50" name="מלבן: פינות מעוגלות 49">
              <a:extLst>
                <a:ext uri="{FF2B5EF4-FFF2-40B4-BE49-F238E27FC236}">
                  <a16:creationId xmlns:a16="http://schemas.microsoft.com/office/drawing/2014/main" id="{BEDB2D0A-2594-42F6-9974-DF0217B7B262}"/>
                </a:ext>
              </a:extLst>
            </p:cNvPr>
            <p:cNvSpPr/>
            <p:nvPr/>
          </p:nvSpPr>
          <p:spPr>
            <a:xfrm>
              <a:off x="0" y="0"/>
              <a:ext cx="3327127" cy="702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מלבן: פינות מעוגלות 4">
              <a:extLst>
                <a:ext uri="{FF2B5EF4-FFF2-40B4-BE49-F238E27FC236}">
                  <a16:creationId xmlns:a16="http://schemas.microsoft.com/office/drawing/2014/main" id="{DA46A2CD-02D4-40F7-A7FB-056276A3D52A}"/>
                </a:ext>
              </a:extLst>
            </p:cNvPr>
            <p:cNvSpPr txBox="1"/>
            <p:nvPr/>
          </p:nvSpPr>
          <p:spPr>
            <a:xfrm>
              <a:off x="34269" y="34269"/>
              <a:ext cx="3258589" cy="633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Conclusions</a:t>
              </a:r>
              <a:endParaRPr lang="he-IL" sz="3000" kern="1200" dirty="0"/>
            </a:p>
          </p:txBody>
        </p:sp>
      </p:gr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80099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1295520" y="1274985"/>
            <a:ext cx="9282169" cy="4124206"/>
          </a:xfrm>
          <a:prstGeom prst="rect">
            <a:avLst/>
          </a:prstGeom>
          <a:solidFill>
            <a:schemeClr val="bg1"/>
          </a:solid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Rainer Winkelmann, "Unemployment and happiness", October 2014. </a:t>
            </a:r>
            <a:r>
              <a:rPr lang="en-US" sz="1600" i="1" u="sng" dirty="0">
                <a:latin typeface="David" panose="020E0502060401010101" pitchFamily="34" charset="-79"/>
                <a:cs typeface="David" panose="020E0502060401010101" pitchFamily="34" charset="-79"/>
                <a:hlinkClick r:id="rId5"/>
              </a:rPr>
              <a:t>http://dx.doi.org/10.15185/izawol.94</a:t>
            </a:r>
            <a:r>
              <a:rPr lang="en-US" sz="1600" dirty="0">
                <a:latin typeface="David" panose="020E0502060401010101" pitchFamily="34" charset="-79"/>
                <a:cs typeface="David" panose="020E0502060401010101" pitchFamily="34" charset="-79"/>
              </a:rPr>
              <a:t> </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Lucía </a:t>
            </a:r>
            <a:r>
              <a:rPr lang="en-US" sz="1600" dirty="0" err="1">
                <a:latin typeface="David" panose="020E0502060401010101" pitchFamily="34" charset="-79"/>
                <a:cs typeface="David" panose="020E0502060401010101" pitchFamily="34" charset="-79"/>
              </a:rPr>
              <a:t>Artazcoz</a:t>
            </a:r>
            <a:r>
              <a:rPr lang="en-US" sz="1600" dirty="0">
                <a:latin typeface="David" panose="020E0502060401010101" pitchFamily="34" charset="-79"/>
                <a:cs typeface="David" panose="020E0502060401010101" pitchFamily="34" charset="-79"/>
              </a:rPr>
              <a:t>, MPH, Joan </a:t>
            </a:r>
            <a:r>
              <a:rPr lang="en-US" sz="1600" dirty="0" err="1">
                <a:latin typeface="David" panose="020E0502060401010101" pitchFamily="34" charset="-79"/>
                <a:cs typeface="David" panose="020E0502060401010101" pitchFamily="34" charset="-79"/>
              </a:rPr>
              <a:t>Benach</a:t>
            </a:r>
            <a:r>
              <a:rPr lang="en-US" sz="1600" dirty="0">
                <a:latin typeface="David" panose="020E0502060401010101" pitchFamily="34" charset="-79"/>
                <a:cs typeface="David" panose="020E0502060401010101" pitchFamily="34" charset="-79"/>
              </a:rPr>
              <a:t>, Ph.D., Carme Borrell, Ph.D., and </a:t>
            </a:r>
            <a:r>
              <a:rPr lang="en-US" sz="1600" dirty="0" err="1">
                <a:latin typeface="David" panose="020E0502060401010101" pitchFamily="34" charset="-79"/>
                <a:cs typeface="David" panose="020E0502060401010101" pitchFamily="34" charset="-79"/>
              </a:rPr>
              <a:t>Immaculada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Cortès</a:t>
            </a:r>
            <a:r>
              <a:rPr lang="en-US" sz="1600" dirty="0">
                <a:latin typeface="David" panose="020E0502060401010101" pitchFamily="34" charset="-79"/>
                <a:cs typeface="David" panose="020E0502060401010101" pitchFamily="34" charset="-79"/>
              </a:rPr>
              <a:t>, MPH, "Unemployment and Mental Health: Understanding the Interactions Among Gender, Family Roles, and Social Class", </a:t>
            </a:r>
            <a:r>
              <a:rPr lang="en-US" sz="1600" i="1" dirty="0">
                <a:latin typeface="David" panose="020E0502060401010101" pitchFamily="34" charset="-79"/>
                <a:cs typeface="David" panose="020E0502060401010101" pitchFamily="34" charset="-79"/>
              </a:rPr>
              <a:t>American Journal of Public Health</a:t>
            </a:r>
            <a:r>
              <a:rPr lang="en-US" sz="1600" dirty="0">
                <a:latin typeface="David" panose="020E0502060401010101" pitchFamily="34" charset="-79"/>
                <a:cs typeface="David" panose="020E0502060401010101" pitchFamily="34" charset="-79"/>
              </a:rPr>
              <a:t>, Vol 94, No. 1, January 2004. </a:t>
            </a:r>
            <a:r>
              <a:rPr lang="en-US" sz="1600" u="sng" dirty="0">
                <a:latin typeface="David" panose="020E0502060401010101" pitchFamily="34" charset="-79"/>
                <a:cs typeface="David" panose="020E0502060401010101" pitchFamily="34" charset="-79"/>
                <a:hlinkClick r:id="rId6"/>
              </a:rPr>
              <a:t>https://dx.doi.org/10.2105%2Fajph.94.1.82</a:t>
            </a:r>
            <a:r>
              <a:rPr lang="en-US" sz="1600" dirty="0">
                <a:latin typeface="David" panose="020E0502060401010101" pitchFamily="34" charset="-79"/>
                <a:cs typeface="David" panose="020E0502060401010101" pitchFamily="34" charset="-79"/>
              </a:rPr>
              <a:t> </a:t>
            </a: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Zwinkels</a:t>
            </a:r>
            <a:r>
              <a:rPr lang="en-US" sz="1600" dirty="0">
                <a:latin typeface="David" panose="020E0502060401010101" pitchFamily="34" charset="-79"/>
                <a:cs typeface="David" panose="020E0502060401010101" pitchFamily="34" charset="-79"/>
              </a:rPr>
              <a:t>, W. </a:t>
            </a:r>
            <a:r>
              <a:rPr lang="en-US" sz="1600" dirty="0" err="1">
                <a:latin typeface="David" panose="020E0502060401010101" pitchFamily="34" charset="-79"/>
                <a:cs typeface="David" panose="020E0502060401010101" pitchFamily="34" charset="-79"/>
              </a:rPr>
              <a:t>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Guiaux</a:t>
            </a:r>
            <a:r>
              <a:rPr lang="en-US" sz="1600" dirty="0">
                <a:latin typeface="David" panose="020E0502060401010101" pitchFamily="34" charset="-79"/>
                <a:cs typeface="David" panose="020E0502060401010101" pitchFamily="34" charset="-79"/>
              </a:rPr>
              <a:t>, M. (2015) "</a:t>
            </a:r>
            <a:r>
              <a:rPr lang="en-US" sz="1600" dirty="0" err="1">
                <a:latin typeface="David" panose="020E0502060401010101" pitchFamily="34" charset="-79"/>
                <a:cs typeface="David" panose="020E0502060401010101" pitchFamily="34" charset="-79"/>
              </a:rPr>
              <a:t>Schulden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belemmeren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terugkeer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naar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werk</a:t>
            </a:r>
            <a:r>
              <a:rPr lang="en-US" sz="1600" dirty="0">
                <a:latin typeface="David" panose="020E0502060401010101" pitchFamily="34" charset="-79"/>
                <a:cs typeface="David" panose="020E0502060401010101" pitchFamily="34" charset="-79"/>
              </a:rPr>
              <a:t>" ESB, 1000</a:t>
            </a:r>
            <a:r>
              <a:rPr lang="he-IL" sz="1600" dirty="0">
                <a:latin typeface="David" panose="020E0502060401010101" pitchFamily="34" charset="-79"/>
                <a:cs typeface="David" panose="020E0502060401010101" pitchFamily="34" charset="-79"/>
              </a:rPr>
              <a:t> (4722),</a:t>
            </a:r>
            <a:r>
              <a:rPr lang="en-US" sz="1600" dirty="0">
                <a:latin typeface="David" panose="020E0502060401010101" pitchFamily="34" charset="-79"/>
                <a:cs typeface="David" panose="020E0502060401010101" pitchFamily="34" charset="-79"/>
              </a:rPr>
              <a:t>690-92.</a:t>
            </a: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Zwinkels</a:t>
            </a:r>
            <a:r>
              <a:rPr lang="en-US" sz="1600" dirty="0">
                <a:latin typeface="David" panose="020E0502060401010101" pitchFamily="34" charset="-79"/>
                <a:cs typeface="David" panose="020E0502060401010101" pitchFamily="34" charset="-79"/>
              </a:rPr>
              <a:t>, W. (2015), "Wie </a:t>
            </a:r>
            <a:r>
              <a:rPr lang="en-US" sz="1600" dirty="0" err="1">
                <a:latin typeface="David" panose="020E0502060401010101" pitchFamily="34" charset="-79"/>
                <a:cs typeface="David" panose="020E0502060401010101" pitchFamily="34" charset="-79"/>
              </a:rPr>
              <a:t>heeft</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schuld</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Een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kwantitatieve</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analyse</a:t>
            </a:r>
            <a:r>
              <a:rPr lang="en-US" sz="1600" dirty="0">
                <a:latin typeface="David" panose="020E0502060401010101" pitchFamily="34" charset="-79"/>
                <a:cs typeface="David" panose="020E0502060401010101" pitchFamily="34" charset="-79"/>
              </a:rPr>
              <a:t> van </a:t>
            </a:r>
            <a:r>
              <a:rPr lang="en-US" sz="1600" dirty="0" err="1">
                <a:latin typeface="David" panose="020E0502060401010101" pitchFamily="34" charset="-79"/>
                <a:cs typeface="David" panose="020E0502060401010101" pitchFamily="34" charset="-79"/>
              </a:rPr>
              <a:t>schulden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bij</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uitkeringsgerechtigden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Amsterdam:UWV</a:t>
            </a:r>
            <a:r>
              <a:rPr lang="en-US" sz="1600" dirty="0">
                <a:latin typeface="David" panose="020E0502060401010101" pitchFamily="34" charset="-79"/>
                <a:cs typeface="David" panose="020E0502060401010101" pitchFamily="34" charset="-79"/>
              </a:rPr>
              <a:t>.</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Koning, P. (2014) "Door </a:t>
            </a:r>
            <a:r>
              <a:rPr lang="en-US" sz="1600" dirty="0" err="1">
                <a:latin typeface="David" panose="020E0502060401010101" pitchFamily="34" charset="-79"/>
                <a:cs typeface="David" panose="020E0502060401010101" pitchFamily="34" charset="-79"/>
              </a:rPr>
              <a:t>schuldhulpverlening</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uit</a:t>
            </a:r>
            <a:r>
              <a:rPr lang="en-US" sz="1600" dirty="0">
                <a:latin typeface="David" panose="020E0502060401010101" pitchFamily="34" charset="-79"/>
                <a:cs typeface="David" panose="020E0502060401010101" pitchFamily="34" charset="-79"/>
              </a:rPr>
              <a:t> de </a:t>
            </a:r>
            <a:r>
              <a:rPr lang="en-US" sz="1600" dirty="0" err="1">
                <a:latin typeface="David" panose="020E0502060401010101" pitchFamily="34" charset="-79"/>
                <a:cs typeface="David" panose="020E0502060401010101" pitchFamily="34" charset="-79"/>
              </a:rPr>
              <a:t>bijstand</a:t>
            </a:r>
            <a:r>
              <a:rPr lang="en-US" sz="1600" dirty="0">
                <a:latin typeface="David" panose="020E0502060401010101" pitchFamily="34" charset="-79"/>
                <a:cs typeface="David" panose="020E0502060401010101" pitchFamily="34" charset="-79"/>
              </a:rPr>
              <a:t>". ESB </a:t>
            </a:r>
            <a:r>
              <a:rPr lang="en-US" sz="1600" dirty="0" err="1">
                <a:latin typeface="David" panose="020E0502060401010101" pitchFamily="34" charset="-79"/>
                <a:cs typeface="David" panose="020E0502060401010101" pitchFamily="34" charset="-79"/>
              </a:rPr>
              <a:t>jrg</a:t>
            </a:r>
            <a:r>
              <a:rPr lang="en-US" sz="1600" dirty="0">
                <a:latin typeface="David" panose="020E0502060401010101" pitchFamily="34" charset="-79"/>
                <a:cs typeface="David" panose="020E0502060401010101" pitchFamily="34" charset="-79"/>
              </a:rPr>
              <a:t> 99 (4677), 38-41.</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Sol, C.C.A.M. &amp; K. </a:t>
            </a:r>
            <a:r>
              <a:rPr lang="en-US" sz="1600" dirty="0" err="1">
                <a:latin typeface="David" panose="020E0502060401010101" pitchFamily="34" charset="-79"/>
                <a:cs typeface="David" panose="020E0502060401010101" pitchFamily="34" charset="-79"/>
              </a:rPr>
              <a:t>Kok</a:t>
            </a:r>
            <a:r>
              <a:rPr lang="en-US" sz="1600" dirty="0">
                <a:latin typeface="David" panose="020E0502060401010101" pitchFamily="34" charset="-79"/>
                <a:cs typeface="David" panose="020E0502060401010101" pitchFamily="34" charset="-79"/>
              </a:rPr>
              <a:t>, </a:t>
            </a:r>
            <a:r>
              <a:rPr lang="en-US" sz="1600" i="1" dirty="0">
                <a:latin typeface="David" panose="020E0502060401010101" pitchFamily="34" charset="-79"/>
                <a:cs typeface="David" panose="020E0502060401010101" pitchFamily="34" charset="-79"/>
              </a:rPr>
              <a:t>"Fit or Unfit: </a:t>
            </a:r>
            <a:r>
              <a:rPr lang="en-US" sz="1600" i="1" dirty="0" err="1">
                <a:latin typeface="David" panose="020E0502060401010101" pitchFamily="34" charset="-79"/>
                <a:cs typeface="David" panose="020E0502060401010101" pitchFamily="34" charset="-79"/>
              </a:rPr>
              <a:t>Theorie</a:t>
            </a:r>
            <a:r>
              <a:rPr lang="en-US" sz="1600" i="1" dirty="0">
                <a:latin typeface="David" panose="020E0502060401010101" pitchFamily="34" charset="-79"/>
                <a:cs typeface="David" panose="020E0502060401010101" pitchFamily="34" charset="-79"/>
              </a:rPr>
              <a:t> </a:t>
            </a:r>
            <a:r>
              <a:rPr lang="en-US" sz="1600" i="1" dirty="0" err="1">
                <a:latin typeface="David" panose="020E0502060401010101" pitchFamily="34" charset="-79"/>
                <a:cs typeface="David" panose="020E0502060401010101" pitchFamily="34" charset="-79"/>
              </a:rPr>
              <a:t>en</a:t>
            </a:r>
            <a:r>
              <a:rPr lang="en-US" sz="1600" i="1" dirty="0">
                <a:latin typeface="David" panose="020E0502060401010101" pitchFamily="34" charset="-79"/>
                <a:cs typeface="David" panose="020E0502060401010101" pitchFamily="34" charset="-79"/>
              </a:rPr>
              <a:t> </a:t>
            </a:r>
            <a:r>
              <a:rPr lang="en-US" sz="1600" i="1" dirty="0" err="1">
                <a:latin typeface="David" panose="020E0502060401010101" pitchFamily="34" charset="-79"/>
                <a:cs typeface="David" panose="020E0502060401010101" pitchFamily="34" charset="-79"/>
              </a:rPr>
              <a:t>praktijk</a:t>
            </a:r>
            <a:r>
              <a:rPr lang="en-US" sz="1600" i="1" dirty="0">
                <a:latin typeface="David" panose="020E0502060401010101" pitchFamily="34" charset="-79"/>
                <a:cs typeface="David" panose="020E0502060401010101" pitchFamily="34" charset="-79"/>
              </a:rPr>
              <a:t> van Re-</a:t>
            </a:r>
            <a:r>
              <a:rPr lang="en-US" sz="1600" i="1" dirty="0" err="1">
                <a:latin typeface="David" panose="020E0502060401010101" pitchFamily="34" charset="-79"/>
                <a:cs typeface="David" panose="020E0502060401010101" pitchFamily="34" charset="-79"/>
              </a:rPr>
              <a:t>integratie</a:t>
            </a:r>
            <a:r>
              <a:rPr lang="en-US" sz="1600" dirty="0">
                <a:latin typeface="David" panose="020E0502060401010101" pitchFamily="34" charset="-79"/>
                <a:cs typeface="David" panose="020E0502060401010101" pitchFamily="34" charset="-79"/>
              </a:rPr>
              <a:t>", 2014 Amsterdam: RVO, p.144, .p.168.</a:t>
            </a:r>
          </a:p>
        </p:txBody>
      </p:sp>
      <p:grpSp>
        <p:nvGrpSpPr>
          <p:cNvPr id="31" name="קבוצה 30">
            <a:extLst>
              <a:ext uri="{FF2B5EF4-FFF2-40B4-BE49-F238E27FC236}">
                <a16:creationId xmlns:a16="http://schemas.microsoft.com/office/drawing/2014/main" id="{1A996C18-FC12-4134-B8D4-A4C446E44E79}"/>
              </a:ext>
            </a:extLst>
          </p:cNvPr>
          <p:cNvGrpSpPr/>
          <p:nvPr/>
        </p:nvGrpSpPr>
        <p:grpSpPr>
          <a:xfrm>
            <a:off x="4701999" y="137030"/>
            <a:ext cx="3327127" cy="702000"/>
            <a:chOff x="0" y="0"/>
            <a:chExt cx="3327127" cy="702000"/>
          </a:xfrm>
        </p:grpSpPr>
        <p:sp>
          <p:nvSpPr>
            <p:cNvPr id="50" name="מלבן: פינות מעוגלות 49">
              <a:extLst>
                <a:ext uri="{FF2B5EF4-FFF2-40B4-BE49-F238E27FC236}">
                  <a16:creationId xmlns:a16="http://schemas.microsoft.com/office/drawing/2014/main" id="{BEDB2D0A-2594-42F6-9974-DF0217B7B262}"/>
                </a:ext>
              </a:extLst>
            </p:cNvPr>
            <p:cNvSpPr/>
            <p:nvPr/>
          </p:nvSpPr>
          <p:spPr>
            <a:xfrm>
              <a:off x="0" y="0"/>
              <a:ext cx="3327127" cy="702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מלבן: פינות מעוגלות 4">
              <a:extLst>
                <a:ext uri="{FF2B5EF4-FFF2-40B4-BE49-F238E27FC236}">
                  <a16:creationId xmlns:a16="http://schemas.microsoft.com/office/drawing/2014/main" id="{DA46A2CD-02D4-40F7-A7FB-056276A3D52A}"/>
                </a:ext>
              </a:extLst>
            </p:cNvPr>
            <p:cNvSpPr txBox="1"/>
            <p:nvPr/>
          </p:nvSpPr>
          <p:spPr>
            <a:xfrm>
              <a:off x="34269" y="34269"/>
              <a:ext cx="3258589" cy="633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dirty="0"/>
                <a:t>References</a:t>
              </a:r>
              <a:endParaRPr lang="he-IL" sz="3000" kern="1200" dirty="0"/>
            </a:p>
          </p:txBody>
        </p:sp>
      </p:gr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31393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889824337"/>
              </p:ext>
            </p:extLst>
          </p:nvPr>
        </p:nvGraphicFramePr>
        <p:xfrm>
          <a:off x="4102750" y="840202"/>
          <a:ext cx="404839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432482" y="1948582"/>
            <a:ext cx="8044376" cy="2262158"/>
          </a:xfrm>
          <a:prstGeom prst="rect">
            <a:avLst/>
          </a:prstGeom>
          <a:noFill/>
        </p:spPr>
        <p:txBody>
          <a:bodyPr wrap="square" rtlCol="1">
            <a:spAutoFit/>
          </a:bodyPr>
          <a:lstStyle/>
          <a:p>
            <a:pPr marL="342900" indent="-342900">
              <a:lnSpc>
                <a:spcPct val="150000"/>
              </a:lnSpc>
              <a:buFont typeface="Wingdings" panose="05000000000000000000" pitchFamily="2" charset="2"/>
              <a:buChar char="ü"/>
            </a:pPr>
            <a:r>
              <a:rPr lang="en-US" sz="2400" dirty="0">
                <a:solidFill>
                  <a:srgbClr val="272727"/>
                </a:solidFill>
                <a:latin typeface="David" panose="020E0502060401010101" pitchFamily="34" charset="-79"/>
                <a:cs typeface="David" panose="020E0502060401010101" pitchFamily="34" charset="-79"/>
              </a:rPr>
              <a:t>There are no updated research on quality or success factors of the ‘Employment Circuits’ program.</a:t>
            </a:r>
          </a:p>
          <a:p>
            <a:pPr marL="342900" indent="-342900">
              <a:lnSpc>
                <a:spcPct val="150000"/>
              </a:lnSpc>
              <a:buFont typeface="Wingdings" panose="05000000000000000000" pitchFamily="2" charset="2"/>
              <a:buChar char="ü"/>
            </a:pPr>
            <a:r>
              <a:rPr lang="en-US" sz="2400" dirty="0">
                <a:solidFill>
                  <a:srgbClr val="272727"/>
                </a:solidFill>
                <a:latin typeface="David" panose="020E0502060401010101" pitchFamily="34" charset="-79"/>
                <a:cs typeface="David" panose="020E0502060401010101" pitchFamily="34" charset="-79"/>
              </a:rPr>
              <a:t>Academic research project.</a:t>
            </a:r>
          </a:p>
          <a:p>
            <a:pPr marL="342900" indent="-342900">
              <a:lnSpc>
                <a:spcPct val="150000"/>
              </a:lnSpc>
              <a:buFont typeface="Wingdings" panose="05000000000000000000" pitchFamily="2" charset="2"/>
              <a:buChar char="ü"/>
            </a:pPr>
            <a:r>
              <a:rPr lang="en-US" sz="2400" dirty="0">
                <a:solidFill>
                  <a:srgbClr val="272727"/>
                </a:solidFill>
                <a:latin typeface="David" panose="020E0502060401010101" pitchFamily="34" charset="-79"/>
                <a:cs typeface="David" panose="020E0502060401010101" pitchFamily="34" charset="-79"/>
              </a:rPr>
              <a:t>Academic knowledge practicing.</a:t>
            </a:r>
            <a:endParaRPr lang="he-IL" sz="24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E994F2A6-9B21-4550-966E-4F530290C17D}"/>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3A878002-DDA1-4AE0-BE49-FD020987D31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350F8344-9AA9-4127-ABAD-52467F463E0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CB09799-BFA8-4E11-B6F4-8A3524CED901}"/>
              </a:ext>
            </a:extLst>
          </p:cNvPr>
          <p:cNvGrpSpPr/>
          <p:nvPr/>
        </p:nvGrpSpPr>
        <p:grpSpPr>
          <a:xfrm>
            <a:off x="3914858" y="5856652"/>
            <a:ext cx="1517927" cy="901113"/>
            <a:chOff x="1999059" y="27845"/>
            <a:chExt cx="2214562" cy="901113"/>
          </a:xfrm>
        </p:grpSpPr>
        <p:sp>
          <p:nvSpPr>
            <p:cNvPr id="36" name="חץ: סוגר זוויתי 35">
              <a:extLst>
                <a:ext uri="{FF2B5EF4-FFF2-40B4-BE49-F238E27FC236}">
                  <a16:creationId xmlns:a16="http://schemas.microsoft.com/office/drawing/2014/main" id="{CBEB01BB-2365-4E36-BEB4-24A753068EC0}"/>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1423733-8FF9-43DC-827E-52DC66243493}"/>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E38E768E-87A7-49D6-AF5C-07E2AB3CC69B}"/>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C006160A-2508-4C29-8F54-A428A98BE33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BA32E9F-56C0-4690-8DFE-243614853148}"/>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4D1D632-BCC0-4711-A84B-DC45DB64C140}"/>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C75B6C91-2EE2-4BF7-8BD6-8428FA1CC66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04FF636-86F9-4312-BA36-94B6957EDA45}"/>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BC98497E-1195-4E9F-BBB5-63D1B32E24B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ED44EEAF-481D-42A7-8D8C-F679434001F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19F76353-AEB5-4697-B0E1-9DA4C989632B}"/>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BFFD3E6B-C7E4-4048-A149-9B3FD21A9E64}"/>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4CDDEC6-D55D-4C15-AE93-5ABFDDC3BF4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8882C88-92A6-42C0-A123-4AAC03BB3079}"/>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57354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01557630"/>
              </p:ext>
            </p:extLst>
          </p:nvPr>
        </p:nvGraphicFramePr>
        <p:xfrm>
          <a:off x="5261434" y="854246"/>
          <a:ext cx="257968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126511" y="1892212"/>
            <a:ext cx="8707825" cy="2812180"/>
          </a:xfrm>
          <a:prstGeom prst="rect">
            <a:avLst/>
          </a:prstGeom>
          <a:noFill/>
        </p:spPr>
        <p:txBody>
          <a:bodyPr wrap="square" rtlCol="1">
            <a:spAutoFit/>
          </a:bodyPr>
          <a:lstStyle/>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Analyzing success factors of the Israeli Employment Service “Employment Circuits” placement program</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Make conclusions by statistical analysis with statistical tools.</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Explore unemployment data.</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Write research paper.</a:t>
            </a:r>
            <a:endParaRPr lang="he-IL" sz="24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82" name="קבוצה 81">
            <a:extLst>
              <a:ext uri="{FF2B5EF4-FFF2-40B4-BE49-F238E27FC236}">
                <a16:creationId xmlns:a16="http://schemas.microsoft.com/office/drawing/2014/main" id="{9094EF33-9A94-4B96-B29D-F4A139C04732}"/>
              </a:ext>
            </a:extLst>
          </p:cNvPr>
          <p:cNvGrpSpPr/>
          <p:nvPr/>
        </p:nvGrpSpPr>
        <p:grpSpPr>
          <a:xfrm>
            <a:off x="2686168" y="5856652"/>
            <a:ext cx="1517927" cy="893469"/>
            <a:chOff x="5953" y="27845"/>
            <a:chExt cx="2214562" cy="893469"/>
          </a:xfrm>
        </p:grpSpPr>
        <p:sp>
          <p:nvSpPr>
            <p:cNvPr id="83" name="חץ: סוגר זוויתי 82">
              <a:extLst>
                <a:ext uri="{FF2B5EF4-FFF2-40B4-BE49-F238E27FC236}">
                  <a16:creationId xmlns:a16="http://schemas.microsoft.com/office/drawing/2014/main" id="{3FE0D2F4-0CB5-49ED-BA9B-D907D030172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4" name="חץ: סוגר זוויתי 4">
              <a:extLst>
                <a:ext uri="{FF2B5EF4-FFF2-40B4-BE49-F238E27FC236}">
                  <a16:creationId xmlns:a16="http://schemas.microsoft.com/office/drawing/2014/main" id="{31C71008-1DC3-4F87-BE27-8D2D6FC8F76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85" name="קבוצה 84">
            <a:extLst>
              <a:ext uri="{FF2B5EF4-FFF2-40B4-BE49-F238E27FC236}">
                <a16:creationId xmlns:a16="http://schemas.microsoft.com/office/drawing/2014/main" id="{5050C8B4-7736-4648-952C-EE28509BE789}"/>
              </a:ext>
            </a:extLst>
          </p:cNvPr>
          <p:cNvGrpSpPr/>
          <p:nvPr/>
        </p:nvGrpSpPr>
        <p:grpSpPr>
          <a:xfrm>
            <a:off x="3914858" y="5856652"/>
            <a:ext cx="1517927" cy="901113"/>
            <a:chOff x="1999059" y="27845"/>
            <a:chExt cx="2214562" cy="901113"/>
          </a:xfrm>
        </p:grpSpPr>
        <p:sp>
          <p:nvSpPr>
            <p:cNvPr id="86" name="חץ: סוגר זוויתי 85">
              <a:extLst>
                <a:ext uri="{FF2B5EF4-FFF2-40B4-BE49-F238E27FC236}">
                  <a16:creationId xmlns:a16="http://schemas.microsoft.com/office/drawing/2014/main" id="{1210A3B0-1F36-439C-8A86-60BAE51B9472}"/>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7" name="חץ: סוגר זוויתי 6">
              <a:extLst>
                <a:ext uri="{FF2B5EF4-FFF2-40B4-BE49-F238E27FC236}">
                  <a16:creationId xmlns:a16="http://schemas.microsoft.com/office/drawing/2014/main" id="{F186914E-59F5-44B4-BB90-801A46A56188}"/>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88" name="קבוצה 87">
            <a:extLst>
              <a:ext uri="{FF2B5EF4-FFF2-40B4-BE49-F238E27FC236}">
                <a16:creationId xmlns:a16="http://schemas.microsoft.com/office/drawing/2014/main" id="{34342601-D622-444F-AF5D-B07C9DB3AEBB}"/>
              </a:ext>
            </a:extLst>
          </p:cNvPr>
          <p:cNvGrpSpPr/>
          <p:nvPr/>
        </p:nvGrpSpPr>
        <p:grpSpPr>
          <a:xfrm>
            <a:off x="5122416" y="5841363"/>
            <a:ext cx="1517927" cy="901113"/>
            <a:chOff x="3992165" y="12556"/>
            <a:chExt cx="2214562" cy="901113"/>
          </a:xfrm>
        </p:grpSpPr>
        <p:sp>
          <p:nvSpPr>
            <p:cNvPr id="89" name="חץ: סוגר זוויתי 88">
              <a:extLst>
                <a:ext uri="{FF2B5EF4-FFF2-40B4-BE49-F238E27FC236}">
                  <a16:creationId xmlns:a16="http://schemas.microsoft.com/office/drawing/2014/main" id="{DE513935-44E6-4A09-8FE9-587B76457A2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0" name="חץ: סוגר זוויתי 8">
              <a:extLst>
                <a:ext uri="{FF2B5EF4-FFF2-40B4-BE49-F238E27FC236}">
                  <a16:creationId xmlns:a16="http://schemas.microsoft.com/office/drawing/2014/main" id="{3104D83B-80E1-4968-A09C-0BACAE5E9763}"/>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70915BD1-4E73-46A1-A410-8762A79049B7}"/>
              </a:ext>
            </a:extLst>
          </p:cNvPr>
          <p:cNvGrpSpPr/>
          <p:nvPr/>
        </p:nvGrpSpPr>
        <p:grpSpPr>
          <a:xfrm>
            <a:off x="6329974" y="5856652"/>
            <a:ext cx="1517927" cy="893469"/>
            <a:chOff x="5985271" y="27845"/>
            <a:chExt cx="2214562" cy="893469"/>
          </a:xfrm>
        </p:grpSpPr>
        <p:sp>
          <p:nvSpPr>
            <p:cNvPr id="92" name="חץ: סוגר זוויתי 91">
              <a:extLst>
                <a:ext uri="{FF2B5EF4-FFF2-40B4-BE49-F238E27FC236}">
                  <a16:creationId xmlns:a16="http://schemas.microsoft.com/office/drawing/2014/main" id="{985A3E73-48BC-4CC4-8D76-FA43EB3FEC38}"/>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3" name="חץ: סוגר זוויתי 10">
              <a:extLst>
                <a:ext uri="{FF2B5EF4-FFF2-40B4-BE49-F238E27FC236}">
                  <a16:creationId xmlns:a16="http://schemas.microsoft.com/office/drawing/2014/main" id="{E4E369B8-F448-464C-80EE-A928299C206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94" name="קבוצה 93">
            <a:extLst>
              <a:ext uri="{FF2B5EF4-FFF2-40B4-BE49-F238E27FC236}">
                <a16:creationId xmlns:a16="http://schemas.microsoft.com/office/drawing/2014/main" id="{6AD14BAC-6652-4308-98A1-E598B135D820}"/>
              </a:ext>
            </a:extLst>
          </p:cNvPr>
          <p:cNvGrpSpPr/>
          <p:nvPr/>
        </p:nvGrpSpPr>
        <p:grpSpPr>
          <a:xfrm>
            <a:off x="7537532" y="5843579"/>
            <a:ext cx="1517927" cy="914186"/>
            <a:chOff x="7978378" y="-517"/>
            <a:chExt cx="2214562" cy="914186"/>
          </a:xfrm>
        </p:grpSpPr>
        <p:sp>
          <p:nvSpPr>
            <p:cNvPr id="95" name="חץ: סוגר זוויתי 94">
              <a:extLst>
                <a:ext uri="{FF2B5EF4-FFF2-40B4-BE49-F238E27FC236}">
                  <a16:creationId xmlns:a16="http://schemas.microsoft.com/office/drawing/2014/main" id="{270F9479-4C28-48E4-84C4-C362CB19E48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6" name="חץ: סוגר זוויתי 12">
              <a:extLst>
                <a:ext uri="{FF2B5EF4-FFF2-40B4-BE49-F238E27FC236}">
                  <a16:creationId xmlns:a16="http://schemas.microsoft.com/office/drawing/2014/main" id="{9BE1430B-2F25-4C30-93BD-6E43B7FDB760}"/>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97" name="קבוצה 96">
            <a:extLst>
              <a:ext uri="{FF2B5EF4-FFF2-40B4-BE49-F238E27FC236}">
                <a16:creationId xmlns:a16="http://schemas.microsoft.com/office/drawing/2014/main" id="{3687AAEB-317B-439B-8C3B-CC3B2CF762BD}"/>
              </a:ext>
            </a:extLst>
          </p:cNvPr>
          <p:cNvGrpSpPr/>
          <p:nvPr/>
        </p:nvGrpSpPr>
        <p:grpSpPr>
          <a:xfrm>
            <a:off x="8745090" y="5871941"/>
            <a:ext cx="1517927" cy="885824"/>
            <a:chOff x="9971484" y="27845"/>
            <a:chExt cx="2214562" cy="885824"/>
          </a:xfrm>
        </p:grpSpPr>
        <p:sp>
          <p:nvSpPr>
            <p:cNvPr id="98" name="חץ: סוגר זוויתי 97">
              <a:extLst>
                <a:ext uri="{FF2B5EF4-FFF2-40B4-BE49-F238E27FC236}">
                  <a16:creationId xmlns:a16="http://schemas.microsoft.com/office/drawing/2014/main" id="{69F46285-9B47-4A22-A9C8-04ECA3CD3A4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9" name="חץ: סוגר זוויתי 14">
              <a:extLst>
                <a:ext uri="{FF2B5EF4-FFF2-40B4-BE49-F238E27FC236}">
                  <a16:creationId xmlns:a16="http://schemas.microsoft.com/office/drawing/2014/main" id="{430C658C-E6EF-4FE5-BDCF-ABAC46556228}"/>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13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63553715"/>
              </p:ext>
            </p:extLst>
          </p:nvPr>
        </p:nvGraphicFramePr>
        <p:xfrm>
          <a:off x="3126089" y="164744"/>
          <a:ext cx="5510580" cy="1028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861120" y="1313736"/>
            <a:ext cx="10689917" cy="3114763"/>
          </a:xfrm>
          <a:prstGeom prst="rect">
            <a:avLst/>
          </a:prstGeom>
          <a:noFill/>
        </p:spPr>
        <p:txBody>
          <a:bodyPr wrap="square" rtlCol="1">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The 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1) Without work, that is, were not in paid employment or self 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2) Currently available for work, that is, were available for paid employment or self-employment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3) Seeking work, that is, had taken specific steps in a specified recent period to seek paid employment or self-employment.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grpSp>
        <p:nvGrpSpPr>
          <p:cNvPr id="31" name="קבוצה 30">
            <a:extLst>
              <a:ext uri="{FF2B5EF4-FFF2-40B4-BE49-F238E27FC236}">
                <a16:creationId xmlns:a16="http://schemas.microsoft.com/office/drawing/2014/main" id="{4E58A28D-BBD4-4777-BEFA-B3257D55D5A8}"/>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20FE0999-5D04-4CFB-89E5-504C94F79C7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A130CD2B-698C-4E50-A65D-5262407ABEDA}"/>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A04E2F30-2DD8-4953-BB41-5371387B3B90}"/>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EB7BB5A6-E637-4BE6-B2F9-D63ABE405F1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4AB53B52-0B7F-4FAD-B547-8277B99AA19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FDFA8FD-1803-43D6-B9F1-A3B5AB0A1892}"/>
              </a:ext>
            </a:extLst>
          </p:cNvPr>
          <p:cNvGrpSpPr/>
          <p:nvPr/>
        </p:nvGrpSpPr>
        <p:grpSpPr>
          <a:xfrm>
            <a:off x="5122416" y="5835146"/>
            <a:ext cx="1517927" cy="907330"/>
            <a:chOff x="3992165" y="6339"/>
            <a:chExt cx="2214562" cy="907330"/>
          </a:xfrm>
        </p:grpSpPr>
        <p:sp>
          <p:nvSpPr>
            <p:cNvPr id="38" name="חץ: סוגר זוויתי 37">
              <a:extLst>
                <a:ext uri="{FF2B5EF4-FFF2-40B4-BE49-F238E27FC236}">
                  <a16:creationId xmlns:a16="http://schemas.microsoft.com/office/drawing/2014/main" id="{C2BE2102-0990-4911-B074-A33CE26DB3DA}"/>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D11BAAA0-9F37-4B31-A95A-F1F7FB4FA3BA}"/>
                </a:ext>
              </a:extLst>
            </p:cNvPr>
            <p:cNvSpPr txBox="1"/>
            <p:nvPr/>
          </p:nvSpPr>
          <p:spPr>
            <a:xfrm>
              <a:off x="4454996"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BE06E5A1-6420-463F-9E88-EB8AFBC05E4C}"/>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FE6A8DE4-5965-4D38-8EB7-56A3C200A18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C929DE2E-9102-435D-AA67-FD452793FDAC}"/>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A6BE87B8-8024-438D-84FD-7628BA034A92}"/>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D4EF00B6-2FFC-42DB-989A-025538B606B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C7814CAE-5ED8-41CF-9653-47C4D90B328E}"/>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3ADD6C2-1A29-4425-AE15-764BF12D7CD8}"/>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FC0450C0-DFCE-432D-A2C7-7359F0F0E73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1C3CD320-C7A8-4A6A-A749-2BA21A7F1A2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780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3"/>
          <a:stretch>
            <a:fillRect/>
          </a:stretch>
        </p:blipFill>
        <p:spPr>
          <a:xfrm>
            <a:off x="1157569" y="1075849"/>
            <a:ext cx="9515798"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4"/>
          <a:stretch>
            <a:fillRect/>
          </a:stretch>
        </p:blipFill>
        <p:spPr>
          <a:xfrm>
            <a:off x="1129626" y="901137"/>
            <a:ext cx="5057775" cy="276225"/>
          </a:xfrm>
          <a:prstGeom prst="rect">
            <a:avLst/>
          </a:prstGeom>
        </p:spPr>
      </p:pic>
      <p:graphicFrame>
        <p:nvGraphicFramePr>
          <p:cNvPr id="84" name="דיאגרמה 83">
            <a:extLst>
              <a:ext uri="{FF2B5EF4-FFF2-40B4-BE49-F238E27FC236}">
                <a16:creationId xmlns:a16="http://schemas.microsoft.com/office/drawing/2014/main" id="{B570C7E1-A556-4425-A2CD-47D71DAA7525}"/>
              </a:ext>
            </a:extLst>
          </p:cNvPr>
          <p:cNvGraphicFramePr/>
          <p:nvPr>
            <p:extLst>
              <p:ext uri="{D42A27DB-BD31-4B8C-83A1-F6EECF244321}">
                <p14:modId xmlns:p14="http://schemas.microsoft.com/office/powerpoint/2010/main" val="3117265790"/>
              </p:ext>
            </p:extLst>
          </p:nvPr>
        </p:nvGraphicFramePr>
        <p:xfrm>
          <a:off x="4357936" y="151739"/>
          <a:ext cx="4535332" cy="7078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10"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11">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6" name="קבוצה 25">
            <a:extLst>
              <a:ext uri="{FF2B5EF4-FFF2-40B4-BE49-F238E27FC236}">
                <a16:creationId xmlns:a16="http://schemas.microsoft.com/office/drawing/2014/main" id="{AEAA601A-C0BE-43FF-B24D-6EA483FA2D5E}"/>
              </a:ext>
            </a:extLst>
          </p:cNvPr>
          <p:cNvGrpSpPr/>
          <p:nvPr/>
        </p:nvGrpSpPr>
        <p:grpSpPr>
          <a:xfrm>
            <a:off x="2686168" y="5856652"/>
            <a:ext cx="1517927" cy="893469"/>
            <a:chOff x="5953" y="27845"/>
            <a:chExt cx="2214562" cy="893469"/>
          </a:xfrm>
        </p:grpSpPr>
        <p:sp>
          <p:nvSpPr>
            <p:cNvPr id="46" name="חץ: סוגר זוויתי 45">
              <a:extLst>
                <a:ext uri="{FF2B5EF4-FFF2-40B4-BE49-F238E27FC236}">
                  <a16:creationId xmlns:a16="http://schemas.microsoft.com/office/drawing/2014/main" id="{5D32F659-92AD-42E8-8522-3B4E91D1131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7" name="חץ: סוגר זוויתי 4">
              <a:extLst>
                <a:ext uri="{FF2B5EF4-FFF2-40B4-BE49-F238E27FC236}">
                  <a16:creationId xmlns:a16="http://schemas.microsoft.com/office/drawing/2014/main" id="{059BC67D-DDC6-4C22-9F1F-4BFD8BA49C20}"/>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48" name="קבוצה 47">
            <a:extLst>
              <a:ext uri="{FF2B5EF4-FFF2-40B4-BE49-F238E27FC236}">
                <a16:creationId xmlns:a16="http://schemas.microsoft.com/office/drawing/2014/main" id="{1E9CFF2B-E2A0-4C75-977B-FA5C61B8D405}"/>
              </a:ext>
            </a:extLst>
          </p:cNvPr>
          <p:cNvGrpSpPr/>
          <p:nvPr/>
        </p:nvGrpSpPr>
        <p:grpSpPr>
          <a:xfrm>
            <a:off x="3914858" y="5835146"/>
            <a:ext cx="1517927" cy="907330"/>
            <a:chOff x="1999059" y="6339"/>
            <a:chExt cx="2214562" cy="907330"/>
          </a:xfrm>
        </p:grpSpPr>
        <p:sp>
          <p:nvSpPr>
            <p:cNvPr id="49" name="חץ: סוגר זוויתי 48">
              <a:extLst>
                <a:ext uri="{FF2B5EF4-FFF2-40B4-BE49-F238E27FC236}">
                  <a16:creationId xmlns:a16="http://schemas.microsoft.com/office/drawing/2014/main" id="{717FF0A4-3966-408A-9630-E6DBA0A6F0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0" name="חץ: סוגר זוויתי 6">
              <a:extLst>
                <a:ext uri="{FF2B5EF4-FFF2-40B4-BE49-F238E27FC236}">
                  <a16:creationId xmlns:a16="http://schemas.microsoft.com/office/drawing/2014/main" id="{D579BB50-D1E5-4961-9C74-54C0DB0D208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1" name="קבוצה 50">
            <a:extLst>
              <a:ext uri="{FF2B5EF4-FFF2-40B4-BE49-F238E27FC236}">
                <a16:creationId xmlns:a16="http://schemas.microsoft.com/office/drawing/2014/main" id="{F96EC11E-7572-4060-9091-B70E7CE834E5}"/>
              </a:ext>
            </a:extLst>
          </p:cNvPr>
          <p:cNvGrpSpPr/>
          <p:nvPr/>
        </p:nvGrpSpPr>
        <p:grpSpPr>
          <a:xfrm>
            <a:off x="5122416" y="5856652"/>
            <a:ext cx="1517927" cy="893469"/>
            <a:chOff x="3992165" y="27845"/>
            <a:chExt cx="2214562" cy="893469"/>
          </a:xfrm>
        </p:grpSpPr>
        <p:sp>
          <p:nvSpPr>
            <p:cNvPr id="52" name="חץ: סוגר זוויתי 51">
              <a:extLst>
                <a:ext uri="{FF2B5EF4-FFF2-40B4-BE49-F238E27FC236}">
                  <a16:creationId xmlns:a16="http://schemas.microsoft.com/office/drawing/2014/main" id="{C02C4445-03A3-4FD3-BDAB-B873D9549F2D}"/>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3" name="חץ: סוגר זוויתי 8">
              <a:extLst>
                <a:ext uri="{FF2B5EF4-FFF2-40B4-BE49-F238E27FC236}">
                  <a16:creationId xmlns:a16="http://schemas.microsoft.com/office/drawing/2014/main" id="{C7CCFE57-572D-4A14-B1B8-2BBE1B3B51A6}"/>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FB25A434-CC73-44F3-A1BC-43D0CA86022D}"/>
              </a:ext>
            </a:extLst>
          </p:cNvPr>
          <p:cNvGrpSpPr/>
          <p:nvPr/>
        </p:nvGrpSpPr>
        <p:grpSpPr>
          <a:xfrm>
            <a:off x="6329974" y="5856652"/>
            <a:ext cx="1517927" cy="893469"/>
            <a:chOff x="5985271" y="27845"/>
            <a:chExt cx="2214562" cy="893469"/>
          </a:xfrm>
        </p:grpSpPr>
        <p:sp>
          <p:nvSpPr>
            <p:cNvPr id="55" name="חץ: סוגר זוויתי 54">
              <a:extLst>
                <a:ext uri="{FF2B5EF4-FFF2-40B4-BE49-F238E27FC236}">
                  <a16:creationId xmlns:a16="http://schemas.microsoft.com/office/drawing/2014/main" id="{A15B51E5-45C9-4BFD-87C4-94B3D77FACA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6" name="חץ: סוגר זוויתי 10">
              <a:extLst>
                <a:ext uri="{FF2B5EF4-FFF2-40B4-BE49-F238E27FC236}">
                  <a16:creationId xmlns:a16="http://schemas.microsoft.com/office/drawing/2014/main" id="{A817A9A6-39BE-4AD3-A143-A6146B6E607D}"/>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57" name="קבוצה 56">
            <a:extLst>
              <a:ext uri="{FF2B5EF4-FFF2-40B4-BE49-F238E27FC236}">
                <a16:creationId xmlns:a16="http://schemas.microsoft.com/office/drawing/2014/main" id="{202C62FF-F70A-4A42-A952-A0A62278556D}"/>
              </a:ext>
            </a:extLst>
          </p:cNvPr>
          <p:cNvGrpSpPr/>
          <p:nvPr/>
        </p:nvGrpSpPr>
        <p:grpSpPr>
          <a:xfrm>
            <a:off x="7537532" y="5843579"/>
            <a:ext cx="1517927" cy="914186"/>
            <a:chOff x="7978378" y="-517"/>
            <a:chExt cx="2214562" cy="914186"/>
          </a:xfrm>
        </p:grpSpPr>
        <p:sp>
          <p:nvSpPr>
            <p:cNvPr id="58" name="חץ: סוגר זוויתי 57">
              <a:extLst>
                <a:ext uri="{FF2B5EF4-FFF2-40B4-BE49-F238E27FC236}">
                  <a16:creationId xmlns:a16="http://schemas.microsoft.com/office/drawing/2014/main" id="{6D61E5CA-DBDB-4382-B8DB-9264F2EBBE2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9" name="חץ: סוגר זוויתי 12">
              <a:extLst>
                <a:ext uri="{FF2B5EF4-FFF2-40B4-BE49-F238E27FC236}">
                  <a16:creationId xmlns:a16="http://schemas.microsoft.com/office/drawing/2014/main" id="{8068C39C-17BD-4546-B571-A1DE320F0BB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0" name="קבוצה 59">
            <a:extLst>
              <a:ext uri="{FF2B5EF4-FFF2-40B4-BE49-F238E27FC236}">
                <a16:creationId xmlns:a16="http://schemas.microsoft.com/office/drawing/2014/main" id="{4E292216-52D7-4603-83CF-3CA717A99805}"/>
              </a:ext>
            </a:extLst>
          </p:cNvPr>
          <p:cNvGrpSpPr/>
          <p:nvPr/>
        </p:nvGrpSpPr>
        <p:grpSpPr>
          <a:xfrm>
            <a:off x="8745090" y="5871941"/>
            <a:ext cx="1517927" cy="885824"/>
            <a:chOff x="9971484" y="27845"/>
            <a:chExt cx="2214562" cy="885824"/>
          </a:xfrm>
        </p:grpSpPr>
        <p:sp>
          <p:nvSpPr>
            <p:cNvPr id="61" name="חץ: סוגר זוויתי 60">
              <a:extLst>
                <a:ext uri="{FF2B5EF4-FFF2-40B4-BE49-F238E27FC236}">
                  <a16:creationId xmlns:a16="http://schemas.microsoft.com/office/drawing/2014/main" id="{F08B69B8-9562-42D8-9254-A79C477D6B0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3E755F0E-0CDB-413E-8F33-DE3A87A68C8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62646" y="5487392"/>
            <a:ext cx="7473713" cy="584775"/>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113318771"/>
              </p:ext>
            </p:extLst>
          </p:nvPr>
        </p:nvGraphicFramePr>
        <p:xfrm>
          <a:off x="4453547" y="156000"/>
          <a:ext cx="3766422"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622834" y="3906334"/>
            <a:ext cx="10517090" cy="143885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Japan, the unemployment index stands at 2.3%.</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right to social assistance is very strict based on stringent asset testing.</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597977" y="1690002"/>
            <a:ext cx="2927404" cy="276999"/>
          </a:xfrm>
          <a:prstGeom prst="rect">
            <a:avLst/>
          </a:prstGeom>
          <a:solidFill>
            <a:schemeClr val="bg1"/>
          </a:solid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8">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597977" y="3492467"/>
            <a:ext cx="10517090" cy="276999"/>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Yan DI, "China’s Employment Policies and Strategies", Chinese Academy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Ministry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a:t>
            </a:r>
            <a:r>
              <a:rPr lang="en-US" sz="1200" dirty="0" err="1">
                <a:solidFill>
                  <a:schemeClr val="tx2"/>
                </a:solidFill>
                <a:latin typeface="David" panose="020E0502060401010101" pitchFamily="34" charset="-79"/>
                <a:cs typeface="David" panose="020E0502060401010101" pitchFamily="34" charset="-79"/>
              </a:rPr>
              <a:t>P.R.China</a:t>
            </a:r>
            <a:r>
              <a:rPr lang="en-US" sz="1200" dirty="0">
                <a:solidFill>
                  <a:schemeClr val="tx2"/>
                </a:solidFill>
                <a:latin typeface="David" panose="020E0502060401010101" pitchFamily="34" charset="-79"/>
                <a:cs typeface="David" panose="020E0502060401010101" pitchFamily="34" charset="-79"/>
              </a:rPr>
              <a:t>, 2006 </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22834" y="5323462"/>
            <a:ext cx="10517090" cy="48436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622834" y="769014"/>
            <a:ext cx="10517090" cy="977191"/>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Times New Roman" panose="02020603050405020304" pitchFamily="18" charset="0"/>
                <a:cs typeface="David" panose="020E0502060401010101" pitchFamily="34" charset="-79"/>
              </a:rPr>
              <a:t>In Europe, the unemployment index stands at 6.5%.</a:t>
            </a:r>
            <a:br>
              <a:rPr lang="en-US" altLang="he-IL" sz="2000" dirty="0">
                <a:latin typeface="David" panose="020E0502060401010101" pitchFamily="34" charset="-79"/>
                <a:ea typeface="Times New Roman" panose="02020603050405020304" pitchFamily="18" charset="0"/>
                <a:cs typeface="David" panose="020E0502060401010101" pitchFamily="34" charset="-79"/>
              </a:rPr>
            </a:br>
            <a:r>
              <a:rPr lang="en-US" altLang="he-IL" sz="2000" dirty="0">
                <a:latin typeface="David" panose="020E0502060401010101" pitchFamily="34" charset="-79"/>
                <a:ea typeface="Times New Roman" panose="02020603050405020304" pitchFamily="18" charset="0"/>
                <a:cs typeface="David" panose="020E0502060401010101" pitchFamily="34" charset="-79"/>
              </a:rPr>
              <a:t>The European Employment Service works with job search platform</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622834" y="2050442"/>
            <a:ext cx="10517090" cy="1438855"/>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China, the unemployment index stands at 3.6%.</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China has a strong information system infrastructure (The </a:t>
            </a:r>
            <a:r>
              <a:rPr lang="en-US" sz="2000" dirty="0" err="1">
                <a:latin typeface="David" panose="020E0502060401010101" pitchFamily="34" charset="-79"/>
                <a:cs typeface="David" panose="020E0502060401010101" pitchFamily="34" charset="-79"/>
              </a:rPr>
              <a:t>Hùkǒu</a:t>
            </a:r>
            <a:r>
              <a:rPr lang="en-US" sz="2000" dirty="0">
                <a:latin typeface="David" panose="020E0502060401010101" pitchFamily="34" charset="-79"/>
                <a:cs typeface="David" panose="020E0502060401010101" pitchFamily="34" charset="-79"/>
              </a:rPr>
              <a:t> System Population Register System)</a:t>
            </a:r>
            <a:endParaRPr lang="he-IL" sz="2000"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8" name="קבוצה 27">
            <a:extLst>
              <a:ext uri="{FF2B5EF4-FFF2-40B4-BE49-F238E27FC236}">
                <a16:creationId xmlns:a16="http://schemas.microsoft.com/office/drawing/2014/main" id="{1504CD26-ADB8-464E-89B0-50E8980E52F7}"/>
              </a:ext>
            </a:extLst>
          </p:cNvPr>
          <p:cNvGrpSpPr/>
          <p:nvPr/>
        </p:nvGrpSpPr>
        <p:grpSpPr>
          <a:xfrm>
            <a:off x="2686168" y="5856652"/>
            <a:ext cx="1517927" cy="893469"/>
            <a:chOff x="5953" y="27845"/>
            <a:chExt cx="2214562" cy="893469"/>
          </a:xfrm>
        </p:grpSpPr>
        <p:sp>
          <p:nvSpPr>
            <p:cNvPr id="29" name="חץ: סוגר זוויתי 28">
              <a:extLst>
                <a:ext uri="{FF2B5EF4-FFF2-40B4-BE49-F238E27FC236}">
                  <a16:creationId xmlns:a16="http://schemas.microsoft.com/office/drawing/2014/main" id="{47FBBF79-9F93-4713-9D14-6A50E00FA84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0" name="חץ: סוגר זוויתי 4">
              <a:extLst>
                <a:ext uri="{FF2B5EF4-FFF2-40B4-BE49-F238E27FC236}">
                  <a16:creationId xmlns:a16="http://schemas.microsoft.com/office/drawing/2014/main" id="{6BD8D961-2306-47FF-B999-E3FE135B0C1B}"/>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2" name="קבוצה 31">
            <a:extLst>
              <a:ext uri="{FF2B5EF4-FFF2-40B4-BE49-F238E27FC236}">
                <a16:creationId xmlns:a16="http://schemas.microsoft.com/office/drawing/2014/main" id="{9F2AEB2B-EAD9-47AA-B847-614EB877354B}"/>
              </a:ext>
            </a:extLst>
          </p:cNvPr>
          <p:cNvGrpSpPr/>
          <p:nvPr/>
        </p:nvGrpSpPr>
        <p:grpSpPr>
          <a:xfrm>
            <a:off x="3914858" y="5835146"/>
            <a:ext cx="1517927" cy="907330"/>
            <a:chOff x="1999059" y="6339"/>
            <a:chExt cx="2214562" cy="907330"/>
          </a:xfrm>
        </p:grpSpPr>
        <p:sp>
          <p:nvSpPr>
            <p:cNvPr id="33" name="חץ: סוגר זוויתי 32">
              <a:extLst>
                <a:ext uri="{FF2B5EF4-FFF2-40B4-BE49-F238E27FC236}">
                  <a16:creationId xmlns:a16="http://schemas.microsoft.com/office/drawing/2014/main" id="{60DB9799-6464-4252-86E8-A605A04CE7C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717D2030-EB27-4218-9644-29DCD73DE1E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5" name="קבוצה 34">
            <a:extLst>
              <a:ext uri="{FF2B5EF4-FFF2-40B4-BE49-F238E27FC236}">
                <a16:creationId xmlns:a16="http://schemas.microsoft.com/office/drawing/2014/main" id="{50543C2E-6D06-4879-8602-397F66D6103E}"/>
              </a:ext>
            </a:extLst>
          </p:cNvPr>
          <p:cNvGrpSpPr/>
          <p:nvPr/>
        </p:nvGrpSpPr>
        <p:grpSpPr>
          <a:xfrm>
            <a:off x="5122416" y="5856652"/>
            <a:ext cx="1517927" cy="893469"/>
            <a:chOff x="3992165" y="27845"/>
            <a:chExt cx="2214562" cy="893469"/>
          </a:xfrm>
        </p:grpSpPr>
        <p:sp>
          <p:nvSpPr>
            <p:cNvPr id="36" name="חץ: סוגר זוויתי 35">
              <a:extLst>
                <a:ext uri="{FF2B5EF4-FFF2-40B4-BE49-F238E27FC236}">
                  <a16:creationId xmlns:a16="http://schemas.microsoft.com/office/drawing/2014/main" id="{B1A9AE6C-7546-4B86-A8B0-C45AD7EA3003}"/>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C86FB309-7568-414C-804B-21C21C227185}"/>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B149137-50E2-4AD8-80F0-18D8423564EE}"/>
              </a:ext>
            </a:extLst>
          </p:cNvPr>
          <p:cNvGrpSpPr/>
          <p:nvPr/>
        </p:nvGrpSpPr>
        <p:grpSpPr>
          <a:xfrm>
            <a:off x="6329974" y="5856652"/>
            <a:ext cx="1517927" cy="893469"/>
            <a:chOff x="5985271" y="27845"/>
            <a:chExt cx="2214562" cy="893469"/>
          </a:xfrm>
        </p:grpSpPr>
        <p:sp>
          <p:nvSpPr>
            <p:cNvPr id="39" name="חץ: סוגר זוויתי 38">
              <a:extLst>
                <a:ext uri="{FF2B5EF4-FFF2-40B4-BE49-F238E27FC236}">
                  <a16:creationId xmlns:a16="http://schemas.microsoft.com/office/drawing/2014/main" id="{62E17BE3-E477-4677-A1E6-C5DF822E463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693D7D85-3828-484B-B894-D6C5DF4E9FFF}"/>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1" name="קבוצה 40">
            <a:extLst>
              <a:ext uri="{FF2B5EF4-FFF2-40B4-BE49-F238E27FC236}">
                <a16:creationId xmlns:a16="http://schemas.microsoft.com/office/drawing/2014/main" id="{FFF491C9-FDF6-4211-B1AA-7ED44377196C}"/>
              </a:ext>
            </a:extLst>
          </p:cNvPr>
          <p:cNvGrpSpPr/>
          <p:nvPr/>
        </p:nvGrpSpPr>
        <p:grpSpPr>
          <a:xfrm>
            <a:off x="7537532" y="5843579"/>
            <a:ext cx="1517927" cy="914186"/>
            <a:chOff x="7978378" y="-517"/>
            <a:chExt cx="2214562" cy="914186"/>
          </a:xfrm>
        </p:grpSpPr>
        <p:sp>
          <p:nvSpPr>
            <p:cNvPr id="42" name="חץ: סוגר זוויתי 41">
              <a:extLst>
                <a:ext uri="{FF2B5EF4-FFF2-40B4-BE49-F238E27FC236}">
                  <a16:creationId xmlns:a16="http://schemas.microsoft.com/office/drawing/2014/main" id="{FF29154D-A34D-4862-99CC-25F11F6198A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F5D8BF62-5CA8-4A71-B99B-8C8B3BEB5653}"/>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4" name="קבוצה 43">
            <a:extLst>
              <a:ext uri="{FF2B5EF4-FFF2-40B4-BE49-F238E27FC236}">
                <a16:creationId xmlns:a16="http://schemas.microsoft.com/office/drawing/2014/main" id="{51D186D0-4367-451C-A741-ED91C3C899C7}"/>
              </a:ext>
            </a:extLst>
          </p:cNvPr>
          <p:cNvGrpSpPr/>
          <p:nvPr/>
        </p:nvGrpSpPr>
        <p:grpSpPr>
          <a:xfrm>
            <a:off x="8745090" y="5871941"/>
            <a:ext cx="1517927" cy="885824"/>
            <a:chOff x="9971484" y="27845"/>
            <a:chExt cx="2214562" cy="885824"/>
          </a:xfrm>
        </p:grpSpPr>
        <p:sp>
          <p:nvSpPr>
            <p:cNvPr id="45" name="חץ: סוגר זוויתי 44">
              <a:extLst>
                <a:ext uri="{FF2B5EF4-FFF2-40B4-BE49-F238E27FC236}">
                  <a16:creationId xmlns:a16="http://schemas.microsoft.com/office/drawing/2014/main" id="{666D470A-CCA3-44E9-A135-D310D4D837C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918CFC58-1887-4946-B9C9-FB1CF58F838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29880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607893845"/>
              </p:ext>
            </p:extLst>
          </p:nvPr>
        </p:nvGraphicFramePr>
        <p:xfrm>
          <a:off x="4246621" y="625994"/>
          <a:ext cx="3766422" cy="522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1024234" y="1725658"/>
            <a:ext cx="10437043" cy="2823850"/>
          </a:xfrm>
          <a:prstGeom prst="rect">
            <a:avLst/>
          </a:prstGeom>
          <a:solidFill>
            <a:schemeClr val="bg1"/>
          </a:solidFill>
        </p:spPr>
        <p:txBody>
          <a:bodyPr wrap="square">
            <a:spAutoFit/>
          </a:bodyPr>
          <a:lstStyle/>
          <a:p>
            <a:pPr defTabSz="914400"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Social</a:t>
            </a:r>
            <a:r>
              <a:rPr lang="en-US" altLang="he-IL" sz="2000" b="1" u="sng" dirty="0">
                <a:latin typeface="David" panose="020E0502060401010101" pitchFamily="34" charset="-79"/>
                <a:ea typeface="Calibri" panose="020F0502020204030204" pitchFamily="34" charset="0"/>
                <a:cs typeface="David" panose="020E0502060401010101" pitchFamily="34" charset="-79"/>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Higher local unemployment weakens the work norm (Winkelmann, 2014).</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cs typeface="David" panose="020E0502060401010101" pitchFamily="34" charset="-79"/>
              </a:rPr>
              <a:t>There is correlation between socioeconomic characteristics and unemployment time The effect of long-term unemployment on the mental state of the jobseeker (</a:t>
            </a:r>
            <a:r>
              <a:rPr lang="en-US" altLang="he-IL" sz="2000" dirty="0" err="1">
                <a:latin typeface="David" panose="020E0502060401010101" pitchFamily="34" charset="-79"/>
                <a:cs typeface="David" panose="020E0502060401010101" pitchFamily="34" charset="-79"/>
              </a:rPr>
              <a:t>Pohlan</a:t>
            </a:r>
            <a:r>
              <a:rPr lang="en-US" altLang="he-IL" sz="2000" dirty="0">
                <a:latin typeface="David" panose="020E0502060401010101" pitchFamily="34" charset="-79"/>
                <a:cs typeface="David" panose="020E0502060401010101" pitchFamily="34" charset="-79"/>
              </a:rPr>
              <a:t>, 2019)</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In EU countries in general, a quarter of the unemployed who suffer from economic problems also suffer from health problems, alcohol addiction, and/or discrimination (Sol, 2016)</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4978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129476064"/>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1012944" y="1713119"/>
            <a:ext cx="10437043" cy="3285515"/>
          </a:xfrm>
          <a:prstGeom prst="rect">
            <a:avLst/>
          </a:prstGeom>
          <a:solidFill>
            <a:schemeClr val="bg1"/>
          </a:solidFill>
        </p:spPr>
        <p:txBody>
          <a:bodyPr wrap="square">
            <a:spAutoFit/>
          </a:bodyPr>
          <a:lstStyle/>
          <a:p>
            <a:pPr algn="l"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Economic:</a:t>
            </a:r>
            <a:endParaRPr lang="en-US" altLang="he-IL" sz="2000"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Unemployed with problematic debts indeed do have more problems returning to work than unemployed without debts (</a:t>
            </a:r>
            <a:r>
              <a:rPr lang="en-US" sz="2000" dirty="0" err="1">
                <a:latin typeface="David" panose="020E0502060401010101" pitchFamily="34" charset="-79"/>
                <a:cs typeface="David" panose="020E0502060401010101" pitchFamily="34" charset="-79"/>
              </a:rPr>
              <a:t>Zwinkels</a:t>
            </a:r>
            <a:r>
              <a:rPr lang="en-US" sz="2000" dirty="0">
                <a:latin typeface="David" panose="020E0502060401010101" pitchFamily="34" charset="-79"/>
                <a:cs typeface="David" panose="020E0502060401010101" pitchFamily="34" charset="-79"/>
              </a:rPr>
              <a:t>, 2015).</a:t>
            </a: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Debt relief trajectories in the context of employment services do lead to more exits, all be it that the exit towards work is relatively limited (Koning, 2014).</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Making debts more manageable for unemployed on social assistance led to a significantly better chance to get back to work (Sol &amp; </a:t>
            </a:r>
            <a:r>
              <a:rPr lang="en-US" sz="2000" dirty="0" err="1">
                <a:latin typeface="David" panose="020E0502060401010101" pitchFamily="34" charset="-79"/>
                <a:cs typeface="David" panose="020E0502060401010101" pitchFamily="34" charset="-79"/>
              </a:rPr>
              <a:t>Kok</a:t>
            </a:r>
            <a:r>
              <a:rPr lang="en-US" sz="2000" dirty="0">
                <a:latin typeface="David" panose="020E0502060401010101" pitchFamily="34" charset="-79"/>
                <a:cs typeface="David" panose="020E0502060401010101" pitchFamily="34" charset="-79"/>
              </a:rPr>
              <a:t>, 2014)</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graphicFrame>
        <p:nvGraphicFramePr>
          <p:cNvPr id="25" name="דיאגרמה 24">
            <a:extLst>
              <a:ext uri="{FF2B5EF4-FFF2-40B4-BE49-F238E27FC236}">
                <a16:creationId xmlns:a16="http://schemas.microsoft.com/office/drawing/2014/main" id="{4ECEC73B-4327-43CF-8C82-165760D31D7A}"/>
              </a:ext>
            </a:extLst>
          </p:cNvPr>
          <p:cNvGraphicFramePr/>
          <p:nvPr>
            <p:extLst>
              <p:ext uri="{D42A27DB-BD31-4B8C-83A1-F6EECF244321}">
                <p14:modId xmlns:p14="http://schemas.microsoft.com/office/powerpoint/2010/main" val="478708970"/>
              </p:ext>
            </p:extLst>
          </p:nvPr>
        </p:nvGraphicFramePr>
        <p:xfrm>
          <a:off x="4246621" y="625994"/>
          <a:ext cx="3766422" cy="52263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902595662"/>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2770</Words>
  <Application>Microsoft Office PowerPoint</Application>
  <PresentationFormat>מסך רחב</PresentationFormat>
  <Paragraphs>482</Paragraphs>
  <Slides>30</Slides>
  <Notes>30</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30</vt:i4>
      </vt:variant>
    </vt:vector>
  </HeadingPairs>
  <TitlesOfParts>
    <vt:vector size="42" baseType="lpstr">
      <vt:lpstr>Agency FB</vt:lpstr>
      <vt:lpstr>Arial</vt:lpstr>
      <vt:lpstr>Bahnschrift SemiLight Condensed</vt:lpstr>
      <vt:lpstr>Calibri</vt:lpstr>
      <vt:lpstr>Cambria Math</vt:lpstr>
      <vt:lpstr>David</vt:lpstr>
      <vt:lpstr>Tahoma</vt:lpstr>
      <vt:lpstr>Times New Roman</vt:lpstr>
      <vt:lpstr>TimesNewRomanPS-BoldMT</vt:lpstr>
      <vt:lpstr>Tw Cen MT</vt:lpstr>
      <vt:lpstr>Wingdings</vt:lpstr>
      <vt:lpstr>טיפה</vt:lpstr>
      <vt:lpstr>FINAL RESEARCH PROJECT:   Analyzing success factors of the Israeli Employment Service placement program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47</cp:revision>
  <dcterms:created xsi:type="dcterms:W3CDTF">2020-06-13T14:09:04Z</dcterms:created>
  <dcterms:modified xsi:type="dcterms:W3CDTF">2020-07-06T09:30:01Z</dcterms:modified>
</cp:coreProperties>
</file>