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31"/>
  </p:notesMasterIdLst>
  <p:sldIdLst>
    <p:sldId id="256" r:id="rId2"/>
    <p:sldId id="257" r:id="rId3"/>
    <p:sldId id="258" r:id="rId4"/>
    <p:sldId id="259" r:id="rId5"/>
    <p:sldId id="260" r:id="rId6"/>
    <p:sldId id="261" r:id="rId7"/>
    <p:sldId id="262" r:id="rId8"/>
    <p:sldId id="287" r:id="rId9"/>
    <p:sldId id="263" r:id="rId10"/>
    <p:sldId id="264" r:id="rId11"/>
    <p:sldId id="265" r:id="rId12"/>
    <p:sldId id="266" r:id="rId13"/>
    <p:sldId id="267" r:id="rId14"/>
    <p:sldId id="274" r:id="rId15"/>
    <p:sldId id="268" r:id="rId16"/>
    <p:sldId id="271" r:id="rId17"/>
    <p:sldId id="285" r:id="rId18"/>
    <p:sldId id="272" r:id="rId19"/>
    <p:sldId id="286" r:id="rId20"/>
    <p:sldId id="273" r:id="rId21"/>
    <p:sldId id="275" r:id="rId22"/>
    <p:sldId id="276" r:id="rId23"/>
    <p:sldId id="277" r:id="rId24"/>
    <p:sldId id="278" r:id="rId25"/>
    <p:sldId id="283" r:id="rId26"/>
    <p:sldId id="284" r:id="rId27"/>
    <p:sldId id="290" r:id="rId28"/>
    <p:sldId id="280" r:id="rId29"/>
    <p:sldId id="28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915" autoAdjust="0"/>
    <p:restoredTop sz="86826" autoAdjust="0"/>
  </p:normalViewPr>
  <p:slideViewPr>
    <p:cSldViewPr snapToGrid="0">
      <p:cViewPr>
        <p:scale>
          <a:sx n="70" d="100"/>
          <a:sy n="70" d="100"/>
        </p:scale>
        <p:origin x="1070" y="1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hen8\Desktop\&#1514;&#1493;&#1510;&#1512;&#1497;%20&#1508;&#1512;&#1493;&#1497;&#1511;&#1496;\chen_programs_binar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baseline="0">
                <a:solidFill>
                  <a:schemeClr val="tx2"/>
                </a:solidFill>
                <a:latin typeface="+mn-lt"/>
                <a:ea typeface="+mn-ea"/>
                <a:cs typeface="+mn-cs"/>
              </a:defRPr>
            </a:pPr>
            <a:r>
              <a:rPr lang="en-US" sz="2400" dirty="0"/>
              <a:t>Number of </a:t>
            </a:r>
          </a:p>
          <a:p>
            <a:pPr>
              <a:defRPr sz="2400"/>
            </a:pPr>
            <a:r>
              <a:rPr lang="en-US" sz="2400" dirty="0"/>
              <a:t>programs per label</a:t>
            </a:r>
          </a:p>
        </c:rich>
      </c:tx>
      <c:layout>
        <c:manualLayout>
          <c:xMode val="edge"/>
          <c:yMode val="edge"/>
          <c:x val="3.4106433734507557E-2"/>
          <c:y val="6.0778681825156763E-2"/>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2"/>
              </a:solidFill>
              <a:latin typeface="+mn-lt"/>
              <a:ea typeface="+mn-ea"/>
              <a:cs typeface="+mn-cs"/>
            </a:defRPr>
          </a:pPr>
          <a:endParaRPr lang="he-IL"/>
        </a:p>
      </c:txPr>
    </c:title>
    <c:autoTitleDeleted val="0"/>
    <c:plotArea>
      <c:layout/>
      <c:pieChart>
        <c:varyColors val="1"/>
        <c:ser>
          <c:idx val="0"/>
          <c:order val="0"/>
          <c:tx>
            <c:strRef>
              <c:f>גיליון1!$I$4</c:f>
              <c:strCache>
                <c:ptCount val="1"/>
                <c:pt idx="0">
                  <c:v>Num of programs</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523E-4828-82C6-002ADC744E06}"/>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523E-4828-82C6-002ADC744E06}"/>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523E-4828-82C6-002ADC744E06}"/>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7-523E-4828-82C6-002ADC744E06}"/>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400" b="1" i="0" u="none" strike="noStrike" kern="1200" baseline="0">
                    <a:solidFill>
                      <a:schemeClr val="dk2">
                        <a:lumMod val="75000"/>
                      </a:schemeClr>
                    </a:solidFill>
                    <a:latin typeface="+mn-lt"/>
                    <a:ea typeface="+mn-ea"/>
                    <a:cs typeface="+mn-cs"/>
                  </a:defRPr>
                </a:pPr>
                <a:endParaRPr lang="he-I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גיליון1!$H$5:$H$8</c:f>
              <c:numCache>
                <c:formatCode>General</c:formatCode>
                <c:ptCount val="4"/>
                <c:pt idx="0">
                  <c:v>1</c:v>
                </c:pt>
                <c:pt idx="1">
                  <c:v>2</c:v>
                </c:pt>
                <c:pt idx="2">
                  <c:v>3</c:v>
                </c:pt>
                <c:pt idx="3">
                  <c:v>4</c:v>
                </c:pt>
              </c:numCache>
            </c:numRef>
          </c:cat>
          <c:val>
            <c:numRef>
              <c:f>גיליון1!$I$5:$I$8</c:f>
              <c:numCache>
                <c:formatCode>_ * #,##0_ ;_ * \-#,##0_ ;_ * "-"??_ ;_ @_ </c:formatCode>
                <c:ptCount val="4"/>
                <c:pt idx="0">
                  <c:v>2457</c:v>
                </c:pt>
                <c:pt idx="1">
                  <c:v>8643</c:v>
                </c:pt>
                <c:pt idx="2">
                  <c:v>7435</c:v>
                </c:pt>
                <c:pt idx="3">
                  <c:v>48900</c:v>
                </c:pt>
              </c:numCache>
            </c:numRef>
          </c:val>
          <c:extLst>
            <c:ext xmlns:c16="http://schemas.microsoft.com/office/drawing/2014/chart" uri="{C3380CC4-5D6E-409C-BE32-E72D297353CC}">
              <c16:uniqueId val="{00000008-523E-4828-82C6-002ADC744E06}"/>
            </c:ext>
          </c:extLst>
        </c:ser>
        <c:ser>
          <c:idx val="1"/>
          <c:order val="1"/>
          <c:tx>
            <c:strRef>
              <c:f>גיליון1!$J$4</c:f>
              <c:strCache>
                <c:ptCount val="1"/>
                <c:pt idx="0">
                  <c:v>%</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A-523E-4828-82C6-002ADC744E06}"/>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C-523E-4828-82C6-002ADC744E06}"/>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E-523E-4828-82C6-002ADC744E06}"/>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10-523E-4828-82C6-002ADC744E06}"/>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dk2">
                        <a:lumMod val="75000"/>
                      </a:schemeClr>
                    </a:solidFill>
                    <a:latin typeface="+mn-lt"/>
                    <a:ea typeface="+mn-ea"/>
                    <a:cs typeface="+mn-cs"/>
                  </a:defRPr>
                </a:pPr>
                <a:endParaRPr lang="he-I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גיליון1!$H$5:$H$8</c:f>
              <c:numCache>
                <c:formatCode>General</c:formatCode>
                <c:ptCount val="4"/>
                <c:pt idx="0">
                  <c:v>1</c:v>
                </c:pt>
                <c:pt idx="1">
                  <c:v>2</c:v>
                </c:pt>
                <c:pt idx="2">
                  <c:v>3</c:v>
                </c:pt>
                <c:pt idx="3">
                  <c:v>4</c:v>
                </c:pt>
              </c:numCache>
            </c:numRef>
          </c:cat>
          <c:val>
            <c:numRef>
              <c:f>גיליון1!$J$5:$J$8</c:f>
              <c:numCache>
                <c:formatCode>0%</c:formatCode>
                <c:ptCount val="4"/>
                <c:pt idx="0">
                  <c:v>3.6435085638021801E-2</c:v>
                </c:pt>
                <c:pt idx="1">
                  <c:v>0.12816786535182026</c:v>
                </c:pt>
                <c:pt idx="2">
                  <c:v>0.11025431897382665</c:v>
                </c:pt>
                <c:pt idx="3">
                  <c:v>0.72514273003633123</c:v>
                </c:pt>
              </c:numCache>
            </c:numRef>
          </c:val>
          <c:extLst>
            <c:ext xmlns:c16="http://schemas.microsoft.com/office/drawing/2014/chart" uri="{C3380CC4-5D6E-409C-BE32-E72D297353CC}">
              <c16:uniqueId val="{00000011-523E-4828-82C6-002ADC744E06}"/>
            </c:ext>
          </c:extLst>
        </c:ser>
        <c:dLbls>
          <c:showLegendKey val="0"/>
          <c:showVal val="0"/>
          <c:showCatName val="0"/>
          <c:showSerName val="0"/>
          <c:showPercent val="0"/>
          <c:showBubbleSize val="0"/>
          <c:showLeaderLines val="0"/>
        </c:dLbls>
        <c:firstSliceAng val="0"/>
      </c:pieChart>
      <c:spPr>
        <a:noFill/>
        <a:ln>
          <a:noFill/>
        </a:ln>
        <a:effectLst/>
      </c:spPr>
    </c:plotArea>
    <c:legend>
      <c:legendPos val="r"/>
      <c:layout>
        <c:manualLayout>
          <c:xMode val="edge"/>
          <c:yMode val="edge"/>
          <c:x val="0.91141229221347331"/>
          <c:y val="0.28942002041411491"/>
          <c:w val="7.192104111986003E-2"/>
          <c:h val="0.43287255759696702"/>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he-IL"/>
        </a:p>
      </c:txPr>
    </c:legend>
    <c:plotVisOnly val="1"/>
    <c:dispBlanksAs val="gap"/>
    <c:showDLblsOverMax val="0"/>
  </c:chart>
  <c:spPr>
    <a:noFill/>
    <a:ln>
      <a:noFill/>
    </a:ln>
    <a:effectLst/>
  </c:spPr>
  <c:txPr>
    <a:bodyPr/>
    <a:lstStyle/>
    <a:p>
      <a:pPr>
        <a:defRPr b="1"/>
      </a:pPr>
      <a:endParaRPr lang="he-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0"/>
          <a:r>
            <a:rPr lang="en-US" dirty="0">
              <a:ln/>
            </a:rPr>
            <a:t>Israeli Employment Service Background</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5015" custLinFactNeighborY="10525">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1"/>
          <a:r>
            <a:rPr lang="en-US" u="none" dirty="0"/>
            <a:t>Research questions</a:t>
          </a:r>
          <a:endParaRPr lang="he-IL" u="none"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579" custLinFactNeighborY="-956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1"/>
          <a:r>
            <a:rPr lang="en-US" dirty="0"/>
            <a:t>The Method</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Y="-5057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1"/>
          <a:r>
            <a:rPr lang="en-US" dirty="0"/>
            <a:t>Success definition</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Y="-1778">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1"/>
          <a:r>
            <a:rPr lang="en-US" dirty="0"/>
            <a:t>Data Factorizing</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579" custLinFactNeighborY="-956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1"/>
          <a:r>
            <a:rPr lang="en-US" dirty="0"/>
            <a:t>Data Factorizing</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579" custLinFactNeighborY="-956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0"/>
          <a:r>
            <a:rPr lang="en-US" dirty="0"/>
            <a:t>Motivation for project</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0"/>
          <a:r>
            <a:rPr lang="en-US" dirty="0"/>
            <a:t>Project Goals</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579" custLinFactNeighborY="-956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0"/>
          <a:r>
            <a:rPr lang="en-US" dirty="0"/>
            <a:t>Unemployment</a:t>
          </a:r>
          <a:r>
            <a:rPr lang="en-US" baseline="0" dirty="0"/>
            <a:t> – overall information</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579" custLinFactNeighborY="-956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1"/>
          <a:r>
            <a:rPr lang="en-US" dirty="0"/>
            <a:t>Israel compered to OECD</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27994" custLinFactNeighborY="-9372">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0"/>
          <a:r>
            <a:rPr lang="en-US" dirty="0"/>
            <a:t>Literature Survey</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579" custLinFactNeighborY="-956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0"/>
          <a:r>
            <a:rPr lang="en-US" dirty="0"/>
            <a:t>Literature Survey</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579" custLinFactNeighborY="-956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1"/>
          <a:r>
            <a:rPr lang="en-US" dirty="0"/>
            <a:t>Unemployment</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579" custLinFactNeighborY="-956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1"/>
          <a:r>
            <a:rPr lang="en-US" dirty="0"/>
            <a:t>Unemployment benefit in Israel</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579" custLinFactNeighborY="-956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141488"/>
          <a:ext cx="4888398" cy="538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ln/>
            </a:rPr>
            <a:t>Israeli Employment Service Background</a:t>
          </a:r>
          <a:endParaRPr lang="he-IL" sz="2300" kern="1200" dirty="0"/>
        </a:p>
      </dsp:txBody>
      <dsp:txXfrm>
        <a:off x="26273" y="167761"/>
        <a:ext cx="4835852" cy="48565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33353"/>
          <a:ext cx="2444811" cy="538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1">
            <a:lnSpc>
              <a:spcPct val="90000"/>
            </a:lnSpc>
            <a:spcBef>
              <a:spcPct val="0"/>
            </a:spcBef>
            <a:spcAft>
              <a:spcPct val="35000"/>
            </a:spcAft>
            <a:buNone/>
          </a:pPr>
          <a:r>
            <a:rPr lang="en-US" sz="2300" u="none" kern="1200" dirty="0"/>
            <a:t>Research questions</a:t>
          </a:r>
          <a:endParaRPr lang="he-IL" sz="2300" u="none" kern="1200" dirty="0"/>
        </a:p>
      </dsp:txBody>
      <dsp:txXfrm>
        <a:off x="26273" y="59626"/>
        <a:ext cx="2392265" cy="4856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0"/>
          <a:ext cx="2595359" cy="702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en-US" sz="3000" kern="1200" dirty="0"/>
            <a:t>The Method</a:t>
          </a:r>
          <a:endParaRPr lang="he-IL" sz="3000" kern="1200" dirty="0"/>
        </a:p>
      </dsp:txBody>
      <dsp:txXfrm>
        <a:off x="34269" y="34269"/>
        <a:ext cx="2526821" cy="63346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0"/>
          <a:ext cx="3146348" cy="702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en-US" sz="3000" kern="1200" dirty="0"/>
            <a:t>Success definition</a:t>
          </a:r>
          <a:endParaRPr lang="he-IL" sz="3000" kern="1200" dirty="0"/>
        </a:p>
      </dsp:txBody>
      <dsp:txXfrm>
        <a:off x="34269" y="34269"/>
        <a:ext cx="3077810" cy="63346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0"/>
          <a:ext cx="3114604" cy="702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en-US" sz="3000" kern="1200" dirty="0"/>
            <a:t>Data Factorizing</a:t>
          </a:r>
          <a:endParaRPr lang="he-IL" sz="3000" kern="1200" dirty="0"/>
        </a:p>
      </dsp:txBody>
      <dsp:txXfrm>
        <a:off x="34269" y="34269"/>
        <a:ext cx="3046066" cy="63346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0"/>
          <a:ext cx="3114604" cy="702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en-US" sz="3000" kern="1200" dirty="0"/>
            <a:t>Data Factorizing</a:t>
          </a:r>
          <a:endParaRPr lang="he-IL" sz="3000" kern="1200" dirty="0"/>
        </a:p>
      </dsp:txBody>
      <dsp:txXfrm>
        <a:off x="34269" y="34269"/>
        <a:ext cx="3046066" cy="6334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2942"/>
          <a:ext cx="4048393" cy="702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n-US" sz="3000" kern="1200" dirty="0"/>
            <a:t>Motivation for project</a:t>
          </a:r>
          <a:endParaRPr lang="he-IL" sz="3000" kern="1200" dirty="0"/>
        </a:p>
      </dsp:txBody>
      <dsp:txXfrm>
        <a:off x="34269" y="37211"/>
        <a:ext cx="3979855" cy="6334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0"/>
          <a:ext cx="2579683" cy="702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n-US" sz="3000" kern="1200" dirty="0"/>
            <a:t>Project Goals</a:t>
          </a:r>
          <a:endParaRPr lang="he-IL" sz="3000" kern="1200" dirty="0"/>
        </a:p>
      </dsp:txBody>
      <dsp:txXfrm>
        <a:off x="34269" y="34269"/>
        <a:ext cx="2511145" cy="6334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123829"/>
          <a:ext cx="5510580" cy="655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kern="1200" dirty="0"/>
            <a:t>Unemployment</a:t>
          </a:r>
          <a:r>
            <a:rPr lang="en-US" sz="2800" kern="1200" baseline="0" dirty="0"/>
            <a:t> – overall information</a:t>
          </a:r>
          <a:endParaRPr lang="he-IL" sz="2800" kern="1200" dirty="0"/>
        </a:p>
      </dsp:txBody>
      <dsp:txXfrm>
        <a:off x="31984" y="155813"/>
        <a:ext cx="5446612" cy="5912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0"/>
          <a:ext cx="4535332" cy="702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en-US" sz="3000" kern="1200" dirty="0"/>
            <a:t>Israel compered to OECD</a:t>
          </a:r>
          <a:endParaRPr lang="he-IL" sz="3000" kern="1200" dirty="0"/>
        </a:p>
      </dsp:txBody>
      <dsp:txXfrm>
        <a:off x="34269" y="34269"/>
        <a:ext cx="4466794" cy="63346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0"/>
          <a:ext cx="3766422" cy="514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Literature Survey</a:t>
          </a:r>
          <a:endParaRPr lang="he-IL" sz="2200" kern="1200" dirty="0"/>
        </a:p>
      </dsp:txBody>
      <dsp:txXfrm>
        <a:off x="25130" y="25130"/>
        <a:ext cx="3716162" cy="4645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0"/>
          <a:ext cx="3766422" cy="514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Literature Survey</a:t>
          </a:r>
          <a:endParaRPr lang="he-IL" sz="2200" kern="1200" dirty="0"/>
        </a:p>
      </dsp:txBody>
      <dsp:txXfrm>
        <a:off x="25130" y="25130"/>
        <a:ext cx="3716162" cy="4645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0"/>
          <a:ext cx="3766422" cy="702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en-US" sz="3000" kern="1200" dirty="0"/>
            <a:t>Unemployment</a:t>
          </a:r>
          <a:endParaRPr lang="he-IL" sz="3000" kern="1200" dirty="0"/>
        </a:p>
      </dsp:txBody>
      <dsp:txXfrm>
        <a:off x="34269" y="34269"/>
        <a:ext cx="3697884" cy="63346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54919"/>
          <a:ext cx="4601912" cy="631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rtl="1">
            <a:lnSpc>
              <a:spcPct val="90000"/>
            </a:lnSpc>
            <a:spcBef>
              <a:spcPct val="0"/>
            </a:spcBef>
            <a:spcAft>
              <a:spcPct val="35000"/>
            </a:spcAft>
            <a:buNone/>
          </a:pPr>
          <a:r>
            <a:rPr lang="en-US" sz="2700" kern="1200" dirty="0"/>
            <a:t>Unemployment benefit in Israel</a:t>
          </a:r>
          <a:endParaRPr lang="he-IL" sz="2700" kern="1200" dirty="0"/>
        </a:p>
      </dsp:txBody>
      <dsp:txXfrm>
        <a:off x="30842" y="85761"/>
        <a:ext cx="4540228" cy="5701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A8FF8BAF-6063-4885-A4F4-98342DAEAC0D}" type="datetimeFigureOut">
              <a:rPr lang="he-IL" smtClean="0"/>
              <a:t>כ"א/סיון/תש"פ</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C0717E0B-9030-47BF-AF2F-B28FC06A42BE}" type="slidenum">
              <a:rPr lang="he-IL" smtClean="0"/>
              <a:t>‹#›</a:t>
            </a:fld>
            <a:endParaRPr lang="he-IL"/>
          </a:p>
        </p:txBody>
      </p:sp>
    </p:spTree>
    <p:extLst>
      <p:ext uri="{BB962C8B-B14F-4D97-AF65-F5344CB8AC3E}">
        <p14:creationId xmlns:p14="http://schemas.microsoft.com/office/powerpoint/2010/main" val="383677771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a:t>
            </a:fld>
            <a:endParaRPr lang="he-IL"/>
          </a:p>
        </p:txBody>
      </p:sp>
    </p:spTree>
    <p:extLst>
      <p:ext uri="{BB962C8B-B14F-4D97-AF65-F5344CB8AC3E}">
        <p14:creationId xmlns:p14="http://schemas.microsoft.com/office/powerpoint/2010/main" val="2961124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התוכנית הזכירה באופייה את תוכנית ויסקונסין.</a:t>
            </a:r>
          </a:p>
          <a:p>
            <a:r>
              <a:rPr lang="he-IL" dirty="0"/>
              <a:t>בישראל יש גופים פרטיים למציאת עבודה, וגם גורם ממשלתי- שירות התעסוקה.</a:t>
            </a: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10</a:t>
            </a:fld>
            <a:endParaRPr lang="he-IL"/>
          </a:p>
        </p:txBody>
      </p:sp>
    </p:spTree>
    <p:extLst>
      <p:ext uri="{BB962C8B-B14F-4D97-AF65-F5344CB8AC3E}">
        <p14:creationId xmlns:p14="http://schemas.microsoft.com/office/powerpoint/2010/main" val="1198695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228600" indent="-228600">
              <a:buAutoNum type="arabicParenR"/>
            </a:pPr>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11</a:t>
            </a:fld>
            <a:endParaRPr lang="he-IL"/>
          </a:p>
        </p:txBody>
      </p:sp>
    </p:spTree>
    <p:extLst>
      <p:ext uri="{BB962C8B-B14F-4D97-AF65-F5344CB8AC3E}">
        <p14:creationId xmlns:p14="http://schemas.microsoft.com/office/powerpoint/2010/main" val="2981896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בשלב שאלות המחקר- מתוך היכרות עם המערכת, הנתונים, הדוחות.</a:t>
            </a:r>
          </a:p>
          <a:p>
            <a:r>
              <a:rPr lang="he-IL" dirty="0"/>
              <a:t>איסוף מידע – הוצאת הנתונים והצפנתם.</a:t>
            </a:r>
          </a:p>
          <a:p>
            <a:r>
              <a:rPr lang="he-IL" dirty="0"/>
              <a:t>הכנת הנתונים- קורסים ב</a:t>
            </a:r>
            <a:r>
              <a:rPr lang="en-US" dirty="0"/>
              <a:t>Udemy</a:t>
            </a:r>
            <a:r>
              <a:rPr lang="he-IL" dirty="0"/>
              <a:t>, היוועצות עם אנשים שעובדים בתחום.</a:t>
            </a:r>
          </a:p>
          <a:p>
            <a:r>
              <a:rPr lang="he-IL" dirty="0"/>
              <a:t>ניתוח המודל- היוועצות עם אנשים שעובדים בתחום.</a:t>
            </a:r>
          </a:p>
          <a:p>
            <a:endParaRPr lang="he-IL" dirty="0"/>
          </a:p>
          <a:p>
            <a:r>
              <a:rPr lang="he-IL" dirty="0"/>
              <a:t>לדבר על הנתונים וכמותם</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12</a:t>
            </a:fld>
            <a:endParaRPr lang="he-IL"/>
          </a:p>
        </p:txBody>
      </p:sp>
    </p:spTree>
    <p:extLst>
      <p:ext uri="{BB962C8B-B14F-4D97-AF65-F5344CB8AC3E}">
        <p14:creationId xmlns:p14="http://schemas.microsoft.com/office/powerpoint/2010/main" val="3662287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כדי להתחיל בניתוח הנתונים הייתי צריך להגדיר מהו ערך המטרה- מה אני רוצה למצוא או לסווג.</a:t>
            </a:r>
          </a:p>
          <a:p>
            <a:r>
              <a:rPr lang="he-IL" dirty="0"/>
              <a:t>החלטתי (מניסיון אישי והיכרות עם הנתונים והתוכנית) לחלק ל4 סוגים.</a:t>
            </a:r>
          </a:p>
          <a:p>
            <a:r>
              <a:rPr lang="he-IL" dirty="0"/>
              <a:t>התנאים לכל אחד מהם בוססו נטו מהיכרות עם התוכנית והנתונים בה.</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13</a:t>
            </a:fld>
            <a:endParaRPr lang="he-IL"/>
          </a:p>
        </p:txBody>
      </p:sp>
    </p:spTree>
    <p:extLst>
      <p:ext uri="{BB962C8B-B14F-4D97-AF65-F5344CB8AC3E}">
        <p14:creationId xmlns:p14="http://schemas.microsoft.com/office/powerpoint/2010/main" val="4103158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עמודות= לפרט בקטנה.</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14</a:t>
            </a:fld>
            <a:endParaRPr lang="he-IL"/>
          </a:p>
        </p:txBody>
      </p:sp>
    </p:spTree>
    <p:extLst>
      <p:ext uri="{BB962C8B-B14F-4D97-AF65-F5344CB8AC3E}">
        <p14:creationId xmlns:p14="http://schemas.microsoft.com/office/powerpoint/2010/main" val="3188401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15</a:t>
            </a:fld>
            <a:endParaRPr lang="he-IL"/>
          </a:p>
        </p:txBody>
      </p:sp>
    </p:spTree>
    <p:extLst>
      <p:ext uri="{BB962C8B-B14F-4D97-AF65-F5344CB8AC3E}">
        <p14:creationId xmlns:p14="http://schemas.microsoft.com/office/powerpoint/2010/main" val="949500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400" u="sng" dirty="0">
                <a:latin typeface="David" panose="020E0502060401010101" pitchFamily="34" charset="-79"/>
                <a:cs typeface="David" panose="020E0502060401010101" pitchFamily="34" charset="-79"/>
              </a:rPr>
              <a:t>סיווג </a:t>
            </a:r>
            <a:r>
              <a:rPr lang="he-IL" sz="1400" u="sng" dirty="0" err="1">
                <a:latin typeface="David" panose="020E0502060401010101" pitchFamily="34" charset="-79"/>
                <a:cs typeface="David" panose="020E0502060401010101" pitchFamily="34" charset="-79"/>
              </a:rPr>
              <a:t>דו"ע</a:t>
            </a:r>
            <a:r>
              <a:rPr lang="he-IL" sz="1400" u="sng" dirty="0">
                <a:latin typeface="David" panose="020E0502060401010101" pitchFamily="34" charset="-79"/>
                <a:cs typeface="David" panose="020E0502060401010101" pitchFamily="34" charset="-79"/>
              </a:rPr>
              <a:t> ערבים: </a:t>
            </a:r>
            <a:r>
              <a:rPr lang="he-IL" sz="1400" dirty="0">
                <a:latin typeface="David" panose="020E0502060401010101" pitchFamily="34" charset="-79"/>
                <a:cs typeface="David" panose="020E0502060401010101" pitchFamily="34" charset="-79"/>
              </a:rPr>
              <a:t>דובר השפה הערבית וגם שדתו היא לא יהודית.</a:t>
            </a:r>
            <a:endParaRPr lang="en-US" sz="1400" dirty="0">
              <a:latin typeface="David" panose="020E0502060401010101" pitchFamily="34" charset="-79"/>
              <a:cs typeface="David" panose="020E0502060401010101" pitchFamily="34" charset="-79"/>
            </a:endParaRPr>
          </a:p>
          <a:p>
            <a:pPr lvl="0"/>
            <a:r>
              <a:rPr lang="he-IL" sz="1400" dirty="0">
                <a:latin typeface="David" panose="020E0502060401010101" pitchFamily="34" charset="-79"/>
                <a:cs typeface="David" panose="020E0502060401010101" pitchFamily="34" charset="-79"/>
              </a:rPr>
              <a:t>*</a:t>
            </a:r>
            <a:r>
              <a:rPr lang="he-IL" sz="1200" i="1" dirty="0">
                <a:latin typeface="David" panose="020E0502060401010101" pitchFamily="34" charset="-79"/>
                <a:cs typeface="David" panose="020E0502060401010101" pitchFamily="34" charset="-79"/>
              </a:rPr>
              <a:t>הערה - ישנם לא ערבים (שאינם יהודים) שדוברים ערבית אבל שיעורם באוכלוסייה הנו נמוך ולכן לא ישפיע רבות על התוצאה.</a:t>
            </a:r>
            <a:endParaRPr lang="en-US" sz="1200" i="1" dirty="0">
              <a:latin typeface="David" panose="020E0502060401010101" pitchFamily="34" charset="-79"/>
              <a:cs typeface="David" panose="020E0502060401010101" pitchFamily="34" charset="-79"/>
            </a:endParaRPr>
          </a:p>
          <a:p>
            <a:endParaRPr lang="en-US" sz="1400" dirty="0">
              <a:latin typeface="David" panose="020E0502060401010101" pitchFamily="34" charset="-79"/>
              <a:cs typeface="David" panose="020E0502060401010101" pitchFamily="34" charset="-79"/>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400" dirty="0"/>
              <a:t>נלקחו 30 לשכות (שבהן יש יותר מ14 </a:t>
            </a:r>
            <a:r>
              <a:rPr lang="he-IL" sz="1400" dirty="0" err="1"/>
              <a:t>דו"ע</a:t>
            </a:r>
            <a:r>
              <a:rPr lang="he-IL" sz="1400" dirty="0"/>
              <a:t> ערבים) מתוך 60 הלשכות.</a:t>
            </a:r>
          </a:p>
          <a:p>
            <a:endParaRPr lang="en-US" sz="14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16</a:t>
            </a:fld>
            <a:endParaRPr lang="he-IL"/>
          </a:p>
        </p:txBody>
      </p:sp>
    </p:spTree>
    <p:extLst>
      <p:ext uri="{BB962C8B-B14F-4D97-AF65-F5344CB8AC3E}">
        <p14:creationId xmlns:p14="http://schemas.microsoft.com/office/powerpoint/2010/main" val="686622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מציין מיקום של הערות 2"/>
              <p:cNvSpPr>
                <a:spLocks noGrp="1"/>
              </p:cNvSpPr>
              <p:nvPr>
                <p:ph type="body" idx="1"/>
              </p:nvPr>
            </p:nvSpPr>
            <p:spPr/>
            <p:txBody>
              <a:bodyPr/>
              <a:lstStyle/>
              <a:p>
                <a:r>
                  <a:rPr lang="he-IL" sz="1200" kern="1200" dirty="0">
                    <a:solidFill>
                      <a:schemeClr val="tx1"/>
                    </a:solidFill>
                    <a:effectLst/>
                    <a:latin typeface="+mn-lt"/>
                    <a:ea typeface="+mn-ea"/>
                    <a:cs typeface="+mn-cs"/>
                  </a:rPr>
                  <a:t>ניתן לראות בבירור כי הערך הקריטי </a:t>
                </a:r>
                <a14:m>
                  <m:oMath xmlns:m="http://schemas.openxmlformats.org/officeDocument/2006/math">
                    <m:r>
                      <a:rPr lang="he-IL" sz="1200" i="1" kern="1200">
                        <a:solidFill>
                          <a:schemeClr val="tx1"/>
                        </a:solidFill>
                        <a:effectLst/>
                        <a:latin typeface="Cambria Math" panose="02040503050406030204" pitchFamily="18" charset="0"/>
                        <a:ea typeface="+mn-ea"/>
                        <a:cs typeface="+mn-cs"/>
                      </a:rPr>
                      <m:t>𝜌</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0</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2</m:t>
                    </m:r>
                  </m:oMath>
                </a14:m>
                <a:r>
                  <a:rPr lang="en-US" sz="1200" i="1" kern="1200" dirty="0">
                    <a:solidFill>
                      <a:schemeClr val="tx1"/>
                    </a:solidFill>
                    <a:effectLst/>
                    <a:latin typeface="+mn-lt"/>
                    <a:ea typeface="+mn-ea"/>
                    <a:cs typeface="+mn-cs"/>
                  </a:rPr>
                  <a:t>  </a:t>
                </a:r>
                <a:r>
                  <a:rPr lang="he-IL" sz="1200" kern="1200" dirty="0">
                    <a:solidFill>
                      <a:schemeClr val="tx1"/>
                    </a:solidFill>
                    <a:effectLst/>
                    <a:latin typeface="+mn-lt"/>
                    <a:ea typeface="+mn-ea"/>
                    <a:cs typeface="+mn-cs"/>
                  </a:rPr>
                  <a:t> ,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0</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05</m:t>
                    </m:r>
                  </m:oMath>
                </a14:m>
                <a:r>
                  <a:rPr lang="he-IL" sz="1200" kern="1200" dirty="0">
                    <a:solidFill>
                      <a:schemeClr val="tx1"/>
                    </a:solidFill>
                    <a:effectLst/>
                    <a:latin typeface="+mn-lt"/>
                    <a:ea typeface="+mn-ea"/>
                    <a:cs typeface="+mn-cs"/>
                  </a:rPr>
                  <a:t> ולכן נאמר כי לא נדחה את השערת האפס ונאמר</a:t>
                </a:r>
                <a:r>
                  <a:rPr lang="he-IL" sz="1200" kern="1200" baseline="0" dirty="0">
                    <a:solidFill>
                      <a:schemeClr val="tx1"/>
                    </a:solidFill>
                    <a:effectLst/>
                    <a:latin typeface="+mn-lt"/>
                    <a:ea typeface="+mn-ea"/>
                    <a:cs typeface="+mn-cs"/>
                  </a:rPr>
                  <a:t> ש</a:t>
                </a:r>
                <a:r>
                  <a:rPr lang="he-IL" sz="1200" kern="1200" dirty="0">
                    <a:solidFill>
                      <a:schemeClr val="tx1"/>
                    </a:solidFill>
                    <a:effectLst/>
                    <a:latin typeface="+mn-lt"/>
                    <a:ea typeface="+mn-ea"/>
                    <a:cs typeface="+mn-cs"/>
                  </a:rPr>
                  <a:t>הנתונים מתפלגים בצורה נורמלית.</a:t>
                </a:r>
              </a:p>
              <a:p>
                <a:r>
                  <a:rPr lang="he-IL" sz="1200" kern="1200" dirty="0">
                    <a:solidFill>
                      <a:schemeClr val="tx1"/>
                    </a:solidFill>
                    <a:effectLst/>
                    <a:latin typeface="+mn-lt"/>
                    <a:ea typeface="+mn-ea"/>
                    <a:cs typeface="+mn-cs"/>
                  </a:rPr>
                  <a:t>מובהק- אומר שבהסתברות גבוהה הוא מייצג את המצב הקיים.</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he-IL" sz="1200" kern="1200" dirty="0">
                    <a:solidFill>
                      <a:schemeClr val="tx1"/>
                    </a:solidFill>
                    <a:effectLst/>
                    <a:latin typeface="+mn-lt"/>
                    <a:ea typeface="+mn-ea"/>
                    <a:cs typeface="+mn-cs"/>
                  </a:rPr>
                  <a:t>לכן בוצע מבחן </a:t>
                </a:r>
                <a:r>
                  <a:rPr lang="en-US" sz="1200" kern="1200" dirty="0">
                    <a:solidFill>
                      <a:schemeClr val="tx1"/>
                    </a:solidFill>
                    <a:effectLst/>
                    <a:latin typeface="+mn-lt"/>
                    <a:ea typeface="+mn-ea"/>
                    <a:cs typeface="+mn-cs"/>
                  </a:rPr>
                  <a:t>T</a:t>
                </a:r>
                <a:r>
                  <a:rPr lang="he-IL" sz="1200" kern="1200" dirty="0">
                    <a:solidFill>
                      <a:schemeClr val="tx1"/>
                    </a:solidFill>
                    <a:effectLst/>
                    <a:latin typeface="+mn-lt"/>
                    <a:ea typeface="+mn-ea"/>
                    <a:cs typeface="+mn-cs"/>
                  </a:rPr>
                  <a:t> כי נורמליות נבדקה על הנתונים</a:t>
                </a:r>
                <a:br>
                  <a:rPr lang="en-US" sz="1200" kern="1200" dirty="0">
                    <a:solidFill>
                      <a:schemeClr val="tx1"/>
                    </a:solidFill>
                    <a:effectLst/>
                    <a:latin typeface="+mn-lt"/>
                    <a:ea typeface="+mn-ea"/>
                    <a:cs typeface="+mn-cs"/>
                  </a:rPr>
                </a:br>
                <a:endParaRPr lang="he-IL" dirty="0"/>
              </a:p>
            </p:txBody>
          </p:sp>
        </mc:Choice>
        <mc:Fallback xmlns="">
          <p:sp>
            <p:nvSpPr>
              <p:cNvPr id="3" name="מציין מיקום של הערות 2"/>
              <p:cNvSpPr>
                <a:spLocks noGrp="1"/>
              </p:cNvSpPr>
              <p:nvPr>
                <p:ph type="body" idx="1"/>
              </p:nvPr>
            </p:nvSpPr>
            <p:spPr/>
            <p:txBody>
              <a:bodyPr/>
              <a:lstStyle/>
              <a:p>
                <a:r>
                  <a:rPr lang="he-IL" sz="1200" kern="1200" dirty="0">
                    <a:solidFill>
                      <a:schemeClr val="tx1"/>
                    </a:solidFill>
                    <a:effectLst/>
                    <a:latin typeface="+mn-lt"/>
                    <a:ea typeface="+mn-ea"/>
                    <a:cs typeface="+mn-cs"/>
                  </a:rPr>
                  <a:t>ניתן לראות בבירור כי הערך הקריטי </a:t>
                </a:r>
                <a:r>
                  <a:rPr lang="he-IL" sz="1200" i="0" kern="1200">
                    <a:solidFill>
                      <a:schemeClr val="tx1"/>
                    </a:solidFill>
                    <a:effectLst/>
                    <a:latin typeface="+mn-lt"/>
                    <a:ea typeface="+mn-ea"/>
                    <a:cs typeface="+mn-cs"/>
                  </a:rPr>
                  <a:t>𝜌</a:t>
                </a:r>
                <a:r>
                  <a:rPr lang="en-US" sz="1200" i="0" kern="1200">
                    <a:solidFill>
                      <a:schemeClr val="tx1"/>
                    </a:solidFill>
                    <a:effectLst/>
                    <a:latin typeface="+mn-lt"/>
                    <a:ea typeface="+mn-ea"/>
                    <a:cs typeface="+mn-cs"/>
                  </a:rPr>
                  <a:t>=0.2</a:t>
                </a:r>
                <a:r>
                  <a:rPr lang="en-US" sz="1200" i="1" kern="1200" dirty="0">
                    <a:solidFill>
                      <a:schemeClr val="tx1"/>
                    </a:solidFill>
                    <a:effectLst/>
                    <a:latin typeface="+mn-lt"/>
                    <a:ea typeface="+mn-ea"/>
                    <a:cs typeface="+mn-cs"/>
                  </a:rPr>
                  <a:t>  </a:t>
                </a:r>
                <a:r>
                  <a:rPr lang="he-IL" sz="1200" kern="1200" dirty="0">
                    <a:solidFill>
                      <a:schemeClr val="tx1"/>
                    </a:solidFill>
                    <a:effectLst/>
                    <a:latin typeface="+mn-lt"/>
                    <a:ea typeface="+mn-ea"/>
                    <a:cs typeface="+mn-cs"/>
                  </a:rPr>
                  <a:t> ,  </a:t>
                </a:r>
                <a:r>
                  <a:rPr lang="en-US" sz="1200" i="0" kern="1200">
                    <a:solidFill>
                      <a:schemeClr val="tx1"/>
                    </a:solidFill>
                    <a:effectLst/>
                    <a:latin typeface="+mn-lt"/>
                    <a:ea typeface="+mn-ea"/>
                    <a:cs typeface="+mn-cs"/>
                  </a:rPr>
                  <a:t>∝=0.05</a:t>
                </a:r>
                <a:r>
                  <a:rPr lang="he-IL" sz="1200" kern="1200" dirty="0">
                    <a:solidFill>
                      <a:schemeClr val="tx1"/>
                    </a:solidFill>
                    <a:effectLst/>
                    <a:latin typeface="+mn-lt"/>
                    <a:ea typeface="+mn-ea"/>
                    <a:cs typeface="+mn-cs"/>
                  </a:rPr>
                  <a:t> ולכן נאמר כי הנתונים מתפלגים בצורה נורמלית</a:t>
                </a:r>
                <a:endParaRPr lang="he-IL" dirty="0"/>
              </a:p>
              <a:p>
                <a:endParaRPr lang="he-IL" dirty="0"/>
              </a:p>
            </p:txBody>
          </p:sp>
        </mc:Fallback>
      </mc:AlternateContent>
      <p:sp>
        <p:nvSpPr>
          <p:cNvPr id="4" name="מציין מיקום של מספר שקופית 3"/>
          <p:cNvSpPr>
            <a:spLocks noGrp="1"/>
          </p:cNvSpPr>
          <p:nvPr>
            <p:ph type="sldNum" sz="quarter" idx="5"/>
          </p:nvPr>
        </p:nvSpPr>
        <p:spPr/>
        <p:txBody>
          <a:bodyPr/>
          <a:lstStyle/>
          <a:p>
            <a:fld id="{C0717E0B-9030-47BF-AF2F-B28FC06A42BE}" type="slidenum">
              <a:rPr lang="he-IL" smtClean="0"/>
              <a:t>17</a:t>
            </a:fld>
            <a:endParaRPr lang="he-IL"/>
          </a:p>
        </p:txBody>
      </p:sp>
    </p:spTree>
    <p:extLst>
      <p:ext uri="{BB962C8B-B14F-4D97-AF65-F5344CB8AC3E}">
        <p14:creationId xmlns:p14="http://schemas.microsoft.com/office/powerpoint/2010/main" val="1653950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יותר מ25% יש להם הפרש שלילי, משמע בעיה בנתונים שהוכנסו למערכת.</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18</a:t>
            </a:fld>
            <a:endParaRPr lang="he-IL"/>
          </a:p>
        </p:txBody>
      </p:sp>
    </p:spTree>
    <p:extLst>
      <p:ext uri="{BB962C8B-B14F-4D97-AF65-F5344CB8AC3E}">
        <p14:creationId xmlns:p14="http://schemas.microsoft.com/office/powerpoint/2010/main" val="3878442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השימוש ב</a:t>
            </a:r>
            <a:r>
              <a:rPr lang="en-US" dirty="0"/>
              <a:t>ANOVA</a:t>
            </a:r>
            <a:r>
              <a:rPr lang="he-IL" dirty="0"/>
              <a:t> בגלל שהוא מנתח הבדלים בין 3 ממוצעים או יותר.</a:t>
            </a:r>
            <a:r>
              <a:rPr lang="he-IL" i="0" dirty="0">
                <a:latin typeface="David" panose="020E0502060401010101" pitchFamily="34" charset="-79"/>
                <a:cs typeface="David" panose="020E0502060401010101" pitchFamily="34" charset="-79"/>
              </a:rPr>
              <a:t>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השערת האפס של </a:t>
            </a:r>
            <a:r>
              <a:rPr lang="en-US" i="0" dirty="0">
                <a:latin typeface="David" panose="020E0502060401010101" pitchFamily="34" charset="-79"/>
                <a:cs typeface="David" panose="020E0502060401010101" pitchFamily="34" charset="-79"/>
              </a:rPr>
              <a:t>ANOVA</a:t>
            </a:r>
            <a:r>
              <a:rPr lang="he-IL" i="0" dirty="0">
                <a:latin typeface="David" panose="020E0502060401010101" pitchFamily="34" charset="-79"/>
                <a:cs typeface="David" panose="020E0502060401010101" pitchFamily="34" charset="-79"/>
              </a:rPr>
              <a:t> היא שאין הבדל בין הממוצעים של הקבוצות.</a:t>
            </a:r>
            <a:endParaRPr lang="he-IL" dirty="0"/>
          </a:p>
          <a:p>
            <a:r>
              <a:rPr lang="he-IL" dirty="0"/>
              <a:t>יח' המשתנה הנמדד הוא ימים בריבוע.</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19</a:t>
            </a:fld>
            <a:endParaRPr lang="he-IL"/>
          </a:p>
        </p:txBody>
      </p:sp>
    </p:spTree>
    <p:extLst>
      <p:ext uri="{BB962C8B-B14F-4D97-AF65-F5344CB8AC3E}">
        <p14:creationId xmlns:p14="http://schemas.microsoft.com/office/powerpoint/2010/main" val="1567151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sz="1200" dirty="0">
                <a:latin typeface="David" panose="020E0502060401010101" pitchFamily="34" charset="-79"/>
                <a:cs typeface="David" panose="020E0502060401010101" pitchFamily="34" charset="-79"/>
              </a:rPr>
              <a:t>השירות אחראי על העברת דיווחים שוטפים למוסד לביטוח לאומי בנוגע לזכאותם של דורשי העבודה לדמי אבטלה או גמלת הבטחת הכנסה. </a:t>
            </a: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a:t>
            </a:fld>
            <a:endParaRPr lang="he-IL"/>
          </a:p>
        </p:txBody>
      </p:sp>
    </p:spTree>
    <p:extLst>
      <p:ext uri="{BB962C8B-B14F-4D97-AF65-F5344CB8AC3E}">
        <p14:creationId xmlns:p14="http://schemas.microsoft.com/office/powerpoint/2010/main" val="3533018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יחידות במספר תוכניות בריבוע.</a:t>
            </a:r>
          </a:p>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השערת האפס של </a:t>
            </a:r>
            <a:r>
              <a:rPr lang="en-US" i="0" dirty="0">
                <a:latin typeface="David" panose="020E0502060401010101" pitchFamily="34" charset="-79"/>
                <a:cs typeface="David" panose="020E0502060401010101" pitchFamily="34" charset="-79"/>
              </a:rPr>
              <a:t>ANOVA</a:t>
            </a:r>
            <a:r>
              <a:rPr lang="he-IL" i="0" dirty="0">
                <a:latin typeface="David" panose="020E0502060401010101" pitchFamily="34" charset="-79"/>
                <a:cs typeface="David" panose="020E0502060401010101" pitchFamily="34" charset="-79"/>
              </a:rPr>
              <a:t> היא שאין הבדל בין הממוצעים של הקבוצות.</a:t>
            </a:r>
          </a:p>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החלטתי לבדוק בין זוגות </a:t>
            </a:r>
            <a:r>
              <a:rPr lang="he-IL" i="0" dirty="0" err="1">
                <a:latin typeface="David" panose="020E0502060401010101" pitchFamily="34" charset="-79"/>
                <a:cs typeface="David" panose="020E0502060401010101" pitchFamily="34" charset="-79"/>
              </a:rPr>
              <a:t>הלייבלים</a:t>
            </a:r>
            <a:r>
              <a:rPr lang="he-IL" i="0" dirty="0">
                <a:latin typeface="David" panose="020E0502060401010101" pitchFamily="34" charset="-79"/>
                <a:cs typeface="David" panose="020E0502060401010101" pitchFamily="34" charset="-79"/>
              </a:rPr>
              <a:t> לראות הבדלים בעזרת מבחן </a:t>
            </a:r>
            <a:r>
              <a:rPr lang="en-US" i="0" dirty="0" err="1">
                <a:latin typeface="David" panose="020E0502060401010101" pitchFamily="34" charset="-79"/>
                <a:cs typeface="David" panose="020E0502060401010101" pitchFamily="34" charset="-79"/>
              </a:rPr>
              <a:t>Tucky</a:t>
            </a:r>
            <a:r>
              <a:rPr lang="en-US" i="0" dirty="0">
                <a:latin typeface="David" panose="020E0502060401010101" pitchFamily="34" charset="-79"/>
                <a:cs typeface="David" panose="020E0502060401010101" pitchFamily="34" charset="-79"/>
              </a:rPr>
              <a:t> post hoc</a:t>
            </a:r>
            <a:r>
              <a:rPr lang="he-IL" i="0" dirty="0">
                <a:latin typeface="David" panose="020E0502060401010101" pitchFamily="34" charset="-79"/>
                <a:cs typeface="David" panose="020E0502060401010101" pitchFamily="34" charset="-79"/>
              </a:rPr>
              <a:t>.</a:t>
            </a:r>
          </a:p>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ניתן לראות שיש הבדלים חוץ מזוג </a:t>
            </a:r>
            <a:r>
              <a:rPr lang="he-IL" i="0" dirty="0" err="1">
                <a:latin typeface="David" panose="020E0502060401010101" pitchFamily="34" charset="-79"/>
                <a:cs typeface="David" panose="020E0502060401010101" pitchFamily="34" charset="-79"/>
              </a:rPr>
              <a:t>לייבלים</a:t>
            </a:r>
            <a:r>
              <a:rPr lang="he-IL" i="0" dirty="0">
                <a:latin typeface="David" panose="020E0502060401010101" pitchFamily="34" charset="-79"/>
                <a:cs typeface="David" panose="020E0502060401010101" pitchFamily="34" charset="-79"/>
              </a:rPr>
              <a:t> 2,3 בגלל קרבתם ההגדרתית.</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i="0" dirty="0">
              <a:latin typeface="David" panose="020E0502060401010101" pitchFamily="34" charset="-79"/>
              <a:cs typeface="David" panose="020E0502060401010101" pitchFamily="34" charset="-79"/>
            </a:endParaRP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20</a:t>
            </a:fld>
            <a:endParaRPr lang="he-IL"/>
          </a:p>
        </p:txBody>
      </p:sp>
    </p:spTree>
    <p:extLst>
      <p:ext uri="{BB962C8B-B14F-4D97-AF65-F5344CB8AC3E}">
        <p14:creationId xmlns:p14="http://schemas.microsoft.com/office/powerpoint/2010/main" val="25640479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i="0" dirty="0">
                <a:latin typeface="David" panose="020E0502060401010101" pitchFamily="34" charset="-79"/>
                <a:cs typeface="David" panose="020E0502060401010101" pitchFamily="34" charset="-79"/>
              </a:rPr>
              <a:t>הסידור בוצע על: ציון התאמה אחרון, עומק אבטלה בחודשים, קבוצות גילאים, השכלה, שפה, דת.</a:t>
            </a:r>
          </a:p>
          <a:p>
            <a:r>
              <a:rPr lang="he-IL" i="0" dirty="0">
                <a:latin typeface="David" panose="020E0502060401010101" pitchFamily="34" charset="-79"/>
                <a:cs typeface="David" panose="020E0502060401010101" pitchFamily="34" charset="-79"/>
              </a:rPr>
              <a:t>השתמשתי שוב בעמודת </a:t>
            </a:r>
            <a:r>
              <a:rPr lang="he-IL" i="0" dirty="0" err="1">
                <a:latin typeface="David" panose="020E0502060401010101" pitchFamily="34" charset="-79"/>
                <a:cs typeface="David" panose="020E0502060401010101" pitchFamily="34" charset="-79"/>
              </a:rPr>
              <a:t>הפעיליות</a:t>
            </a:r>
            <a:r>
              <a:rPr lang="he-IL" i="0" dirty="0">
                <a:latin typeface="David" panose="020E0502060401010101" pitchFamily="34" charset="-79"/>
                <a:cs typeface="David" panose="020E0502060401010101" pitchFamily="34" charset="-79"/>
              </a:rPr>
              <a:t> שעבר תכנית המסודרת עם 30 הפעילויות  הייחודיות.</a:t>
            </a:r>
          </a:p>
          <a:p>
            <a:endParaRPr lang="he-IL" i="0" dirty="0">
              <a:latin typeface="David" panose="020E0502060401010101" pitchFamily="34" charset="-79"/>
              <a:cs typeface="David" panose="020E0502060401010101" pitchFamily="34" charset="-79"/>
            </a:endParaRPr>
          </a:p>
          <a:p>
            <a:r>
              <a:rPr lang="he-IL" i="0" dirty="0">
                <a:latin typeface="David" panose="020E0502060401010101" pitchFamily="34" charset="-79"/>
                <a:cs typeface="David" panose="020E0502060401010101" pitchFamily="34" charset="-79"/>
              </a:rPr>
              <a:t>למה לא להשתמש ב</a:t>
            </a:r>
            <a:r>
              <a:rPr lang="en-US" i="0" dirty="0">
                <a:latin typeface="David" panose="020E0502060401010101" pitchFamily="34" charset="-79"/>
                <a:cs typeface="David" panose="020E0502060401010101" pitchFamily="34" charset="-79"/>
              </a:rPr>
              <a:t>random forest</a:t>
            </a:r>
            <a:r>
              <a:rPr lang="he-IL" i="0" dirty="0">
                <a:latin typeface="David" panose="020E0502060401010101" pitchFamily="34" charset="-79"/>
                <a:cs typeface="David" panose="020E0502060401010101" pitchFamily="34" charset="-79"/>
              </a:rPr>
              <a:t>? כי הוא דוגם חלק מהנתונים ויותר המון עצים (מסלולים).</a:t>
            </a: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21</a:t>
            </a:fld>
            <a:endParaRPr lang="he-IL"/>
          </a:p>
        </p:txBody>
      </p:sp>
    </p:spTree>
    <p:extLst>
      <p:ext uri="{BB962C8B-B14F-4D97-AF65-F5344CB8AC3E}">
        <p14:creationId xmlns:p14="http://schemas.microsoft.com/office/powerpoint/2010/main" val="234445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 23%</a:t>
            </a:r>
          </a:p>
          <a:p>
            <a:r>
              <a:rPr lang="he-IL" dirty="0"/>
              <a:t>2 – 7%</a:t>
            </a:r>
          </a:p>
          <a:p>
            <a:r>
              <a:rPr lang="he-IL" dirty="0"/>
              <a:t>2 – 3%</a:t>
            </a:r>
          </a:p>
          <a:p>
            <a:pPr algn="r" rtl="1"/>
            <a:r>
              <a:rPr lang="he-IL" dirty="0"/>
              <a:t>נראה שישנו קשר אשר אומר להפחית בפעילויות </a:t>
            </a:r>
            <a:r>
              <a:rPr lang="he-IL" dirty="0" err="1"/>
              <a:t>שהדו"ע</a:t>
            </a:r>
            <a:r>
              <a:rPr lang="he-IL" dirty="0"/>
              <a:t> עובר בתוכנית.</a:t>
            </a:r>
          </a:p>
          <a:p>
            <a:pPr algn="r" rtl="1"/>
            <a:r>
              <a:rPr lang="he-IL" dirty="0"/>
              <a:t>ככל שימעיט בהן, סיכוי ההשמה שלו יגדלו ויהיו איכותיים יותר.</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22</a:t>
            </a:fld>
            <a:endParaRPr lang="he-IL"/>
          </a:p>
        </p:txBody>
      </p:sp>
    </p:spTree>
    <p:extLst>
      <p:ext uri="{BB962C8B-B14F-4D97-AF65-F5344CB8AC3E}">
        <p14:creationId xmlns:p14="http://schemas.microsoft.com/office/powerpoint/2010/main" val="2284222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לאחר ניסוי של מספר פעמים ודגימות שונות, מהנתונים נראה שככל </a:t>
            </a:r>
            <a:r>
              <a:rPr lang="he-IL" dirty="0" err="1"/>
              <a:t>שדו"ע</a:t>
            </a:r>
            <a:r>
              <a:rPr lang="he-IL" dirty="0"/>
              <a:t> מבצע פחות פעילויות, כך הסיכוי שלו להשמה עולה.</a:t>
            </a:r>
          </a:p>
          <a:p>
            <a:endParaRPr lang="he-IL" dirty="0"/>
          </a:p>
          <a:p>
            <a:r>
              <a:rPr lang="he-IL" dirty="0"/>
              <a:t>בנוסף נראה שגם אם התחילו פעילויות, יהיה כדאי לשחרר מפעילויות הבאות.</a:t>
            </a:r>
          </a:p>
          <a:p>
            <a:endParaRPr lang="he-IL" dirty="0"/>
          </a:p>
          <a:p>
            <a:r>
              <a:rPr lang="he-IL" dirty="0"/>
              <a:t>1- 19%</a:t>
            </a:r>
          </a:p>
          <a:p>
            <a:r>
              <a:rPr lang="he-IL" dirty="0"/>
              <a:t>2 – 10%</a:t>
            </a:r>
          </a:p>
          <a:p>
            <a:r>
              <a:rPr lang="he-IL" dirty="0"/>
              <a:t>1 – 9%</a:t>
            </a:r>
          </a:p>
          <a:p>
            <a:r>
              <a:rPr lang="he-IL" dirty="0"/>
              <a:t>2 – 10%</a:t>
            </a:r>
          </a:p>
          <a:p>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23</a:t>
            </a:fld>
            <a:endParaRPr lang="he-IL"/>
          </a:p>
        </p:txBody>
      </p:sp>
    </p:spTree>
    <p:extLst>
      <p:ext uri="{BB962C8B-B14F-4D97-AF65-F5344CB8AC3E}">
        <p14:creationId xmlns:p14="http://schemas.microsoft.com/office/powerpoint/2010/main" val="34540404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24</a:t>
            </a:fld>
            <a:endParaRPr lang="he-IL"/>
          </a:p>
        </p:txBody>
      </p:sp>
    </p:spTree>
    <p:extLst>
      <p:ext uri="{BB962C8B-B14F-4D97-AF65-F5344CB8AC3E}">
        <p14:creationId xmlns:p14="http://schemas.microsoft.com/office/powerpoint/2010/main" val="18108994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25</a:t>
            </a:fld>
            <a:endParaRPr lang="he-IL"/>
          </a:p>
        </p:txBody>
      </p:sp>
    </p:spTree>
    <p:extLst>
      <p:ext uri="{BB962C8B-B14F-4D97-AF65-F5344CB8AC3E}">
        <p14:creationId xmlns:p14="http://schemas.microsoft.com/office/powerpoint/2010/main" val="39669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rtl="1"/>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26</a:t>
            </a:fld>
            <a:endParaRPr lang="he-IL"/>
          </a:p>
        </p:txBody>
      </p:sp>
    </p:spTree>
    <p:extLst>
      <p:ext uri="{BB962C8B-B14F-4D97-AF65-F5344CB8AC3E}">
        <p14:creationId xmlns:p14="http://schemas.microsoft.com/office/powerpoint/2010/main" val="1649224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rtl="1"/>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27</a:t>
            </a:fld>
            <a:endParaRPr lang="he-IL"/>
          </a:p>
        </p:txBody>
      </p:sp>
    </p:spTree>
    <p:extLst>
      <p:ext uri="{BB962C8B-B14F-4D97-AF65-F5344CB8AC3E}">
        <p14:creationId xmlns:p14="http://schemas.microsoft.com/office/powerpoint/2010/main" val="23133566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28</a:t>
            </a:fld>
            <a:endParaRPr lang="he-IL"/>
          </a:p>
        </p:txBody>
      </p:sp>
    </p:spTree>
    <p:extLst>
      <p:ext uri="{BB962C8B-B14F-4D97-AF65-F5344CB8AC3E}">
        <p14:creationId xmlns:p14="http://schemas.microsoft.com/office/powerpoint/2010/main" val="32821769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29</a:t>
            </a:fld>
            <a:endParaRPr lang="he-IL"/>
          </a:p>
        </p:txBody>
      </p:sp>
    </p:spTree>
    <p:extLst>
      <p:ext uri="{BB962C8B-B14F-4D97-AF65-F5344CB8AC3E}">
        <p14:creationId xmlns:p14="http://schemas.microsoft.com/office/powerpoint/2010/main" val="2695992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lnSpc>
                <a:spcPct val="170000"/>
              </a:lnSpc>
              <a:spcAft>
                <a:spcPts val="800"/>
              </a:spcAft>
              <a:buFont typeface="Arial" panose="020B0604020202020204" pitchFamily="34" charset="0"/>
              <a:buChar char="•"/>
            </a:pPr>
            <a:r>
              <a:rPr lang="he-IL" sz="1200" dirty="0">
                <a:latin typeface="David" panose="020E0502060401010101" pitchFamily="34" charset="-79"/>
                <a:cs typeface="David" panose="020E0502060401010101" pitchFamily="34" charset="-79"/>
              </a:rPr>
              <a:t>לשירות התעסוקה אין כלים סטטיסטים היכולים לבחון את גורמי הצלחת תוכנית 'מעגלי תעסוקה' (מלבד </a:t>
            </a:r>
            <a:r>
              <a:rPr lang="en-US" sz="1200" dirty="0">
                <a:latin typeface="David" panose="020E0502060401010101" pitchFamily="34" charset="-79"/>
                <a:cs typeface="David" panose="020E0502060401010101" pitchFamily="34" charset="-79"/>
              </a:rPr>
              <a:t>Excel</a:t>
            </a:r>
            <a:r>
              <a:rPr lang="he-IL" sz="1200" dirty="0">
                <a:latin typeface="David" panose="020E0502060401010101" pitchFamily="34" charset="-79"/>
                <a:cs typeface="David" panose="020E0502060401010101" pitchFamily="34" charset="-79"/>
              </a:rPr>
              <a:t>)</a:t>
            </a:r>
          </a:p>
          <a:p>
            <a:pPr marL="171450" indent="-171450">
              <a:lnSpc>
                <a:spcPct val="170000"/>
              </a:lnSpc>
              <a:spcAft>
                <a:spcPts val="800"/>
              </a:spcAft>
              <a:buFont typeface="Arial" panose="020B0604020202020204" pitchFamily="34" charset="0"/>
              <a:buChar char="•"/>
            </a:pPr>
            <a:r>
              <a:rPr lang="he-IL" sz="1200" dirty="0">
                <a:solidFill>
                  <a:srgbClr val="272727"/>
                </a:solidFill>
                <a:latin typeface="David" panose="020E0502060401010101" pitchFamily="34" charset="-79"/>
                <a:cs typeface="David" panose="020E0502060401010101" pitchFamily="34" charset="-79"/>
              </a:rPr>
              <a:t>כדי להגדיל את ההסתברות להצלחת התוכנית ע"י בחינת חלופות.</a:t>
            </a:r>
            <a:endParaRPr lang="en-US" sz="1200" dirty="0">
              <a:solidFill>
                <a:srgbClr val="272727"/>
              </a:solidFill>
              <a:latin typeface="David" panose="020E0502060401010101" pitchFamily="34" charset="-79"/>
              <a:ea typeface="Calibri" panose="020F0502020204030204" pitchFamily="34" charset="0"/>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3</a:t>
            </a:fld>
            <a:endParaRPr lang="he-IL"/>
          </a:p>
        </p:txBody>
      </p:sp>
    </p:spTree>
    <p:extLst>
      <p:ext uri="{BB962C8B-B14F-4D97-AF65-F5344CB8AC3E}">
        <p14:creationId xmlns:p14="http://schemas.microsoft.com/office/powerpoint/2010/main" val="3779901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4</a:t>
            </a:fld>
            <a:endParaRPr lang="he-IL"/>
          </a:p>
        </p:txBody>
      </p:sp>
    </p:spTree>
    <p:extLst>
      <p:ext uri="{BB962C8B-B14F-4D97-AF65-F5344CB8AC3E}">
        <p14:creationId xmlns:p14="http://schemas.microsoft.com/office/powerpoint/2010/main" val="983399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200" dirty="0">
                <a:latin typeface="Times New Roman" panose="02020603050405020304" pitchFamily="18" charset="0"/>
                <a:ea typeface="Times New Roman" panose="02020603050405020304" pitchFamily="18" charset="0"/>
                <a:cs typeface="David" panose="020E0502060401010101" pitchFamily="34" charset="-79"/>
              </a:rPr>
              <a:t>אבטלה טבעית תקינה עומדת בין 4%-5%. זהו מצב תקין המהווה נקודת איזון בין הכלכלה העולמית.</a:t>
            </a:r>
            <a:endParaRPr lang="he-IL" sz="1200" b="1" dirty="0">
              <a:latin typeface="Times New Roman" panose="02020603050405020304" pitchFamily="18" charset="0"/>
              <a:ea typeface="Times New Roman" panose="02020603050405020304" pitchFamily="18" charset="0"/>
              <a:cs typeface="David" panose="020E0502060401010101" pitchFamily="34" charset="-79"/>
            </a:endParaRPr>
          </a:p>
          <a:p>
            <a:pPr marL="171450" indent="-171450">
              <a:buFont typeface="Arial" panose="020B0604020202020204" pitchFamily="34" charset="0"/>
              <a:buChar char="•"/>
            </a:pP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5</a:t>
            </a:fld>
            <a:endParaRPr lang="he-IL"/>
          </a:p>
        </p:txBody>
      </p:sp>
    </p:spTree>
    <p:extLst>
      <p:ext uri="{BB962C8B-B14F-4D97-AF65-F5344CB8AC3E}">
        <p14:creationId xmlns:p14="http://schemas.microsoft.com/office/powerpoint/2010/main" val="953295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solidFill>
                  <a:prstClr val="black"/>
                </a:solidFill>
                <a:latin typeface="David" panose="020E0502060401010101" pitchFamily="34" charset="-79"/>
                <a:cs typeface="David" panose="020E0502060401010101" pitchFamily="34" charset="-79"/>
              </a:rPr>
              <a:t>ישראל ממוקמת במקום ה10 מתוך 36 מדינות ה</a:t>
            </a:r>
            <a:r>
              <a:rPr lang="en-US" dirty="0">
                <a:solidFill>
                  <a:prstClr val="black"/>
                </a:solidFill>
                <a:latin typeface="David" panose="020E0502060401010101" pitchFamily="34" charset="-79"/>
                <a:cs typeface="David" panose="020E0502060401010101" pitchFamily="34" charset="-79"/>
              </a:rPr>
              <a:t>OECD</a:t>
            </a:r>
            <a:r>
              <a:rPr lang="he-IL" dirty="0">
                <a:solidFill>
                  <a:prstClr val="black"/>
                </a:solidFill>
                <a:latin typeface="David" panose="020E0502060401010101" pitchFamily="34" charset="-79"/>
                <a:cs typeface="David" panose="020E0502060401010101" pitchFamily="34" charset="-79"/>
              </a:rPr>
              <a:t> במדד ה</a:t>
            </a:r>
            <a:r>
              <a:rPr lang="en-US" dirty="0">
                <a:solidFill>
                  <a:prstClr val="black"/>
                </a:solidFill>
                <a:latin typeface="David" panose="020E0502060401010101" pitchFamily="34" charset="-79"/>
                <a:cs typeface="David" panose="020E0502060401010101" pitchFamily="34" charset="-79"/>
              </a:rPr>
              <a:t>OECD</a:t>
            </a:r>
            <a:r>
              <a:rPr lang="he-IL" dirty="0">
                <a:solidFill>
                  <a:prstClr val="black"/>
                </a:solidFill>
                <a:latin typeface="David" panose="020E0502060401010101" pitchFamily="34" charset="-79"/>
                <a:cs typeface="David" panose="020E0502060401010101" pitchFamily="34" charset="-79"/>
              </a:rPr>
              <a:t> לאבטלה.</a:t>
            </a:r>
          </a:p>
          <a:p>
            <a:r>
              <a:rPr lang="en-US" dirty="0" err="1"/>
              <a:t>Danuše</a:t>
            </a:r>
            <a:r>
              <a:rPr lang="he-IL" dirty="0"/>
              <a:t>- </a:t>
            </a:r>
            <a:r>
              <a:rPr lang="he-IL" dirty="0" err="1"/>
              <a:t>דנושה</a:t>
            </a:r>
            <a:r>
              <a:rPr lang="he-IL" dirty="0"/>
              <a:t> </a:t>
            </a:r>
            <a:r>
              <a:rPr lang="en-US" dirty="0"/>
              <a:t>(</a:t>
            </a:r>
            <a:r>
              <a:rPr lang="en-US" dirty="0" err="1"/>
              <a:t>danushe</a:t>
            </a:r>
            <a:r>
              <a:rPr lang="en-US" dirty="0"/>
              <a:t>)</a:t>
            </a:r>
            <a:r>
              <a:rPr lang="he-IL" dirty="0"/>
              <a:t> צ'כית פרופסורית לכלכלה </a:t>
            </a:r>
            <a:endParaRPr lang="he-IL" dirty="0">
              <a:solidFill>
                <a:prstClr val="black"/>
              </a:solidFill>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6</a:t>
            </a:fld>
            <a:endParaRPr lang="he-IL"/>
          </a:p>
        </p:txBody>
      </p:sp>
    </p:spTree>
    <p:extLst>
      <p:ext uri="{BB962C8B-B14F-4D97-AF65-F5344CB8AC3E}">
        <p14:creationId xmlns:p14="http://schemas.microsoft.com/office/powerpoint/2010/main" val="2008430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en-US" sz="1200" dirty="0">
                <a:latin typeface="David" panose="020E0502060401010101" pitchFamily="34" charset="-79"/>
                <a:cs typeface="David" panose="020E0502060401010101" pitchFamily="34" charset="-79"/>
              </a:rPr>
              <a:t>ZWINKELS</a:t>
            </a:r>
            <a:r>
              <a:rPr lang="he-IL" sz="1200" dirty="0">
                <a:latin typeface="David" panose="020E0502060401010101" pitchFamily="34" charset="-79"/>
                <a:cs typeface="David" panose="020E0502060401010101" pitchFamily="34" charset="-79"/>
              </a:rPr>
              <a:t> עבור מובטלים הסיכוי לחזור לעבודה פוחת ב35% ולמוגבלים ב12%.</a:t>
            </a:r>
            <a:r>
              <a:rPr lang="en-US" sz="1200" dirty="0">
                <a:latin typeface="David" panose="020E0502060401010101" pitchFamily="34" charset="-79"/>
                <a:cs typeface="David" panose="020E0502060401010101" pitchFamily="34" charset="-79"/>
              </a:rPr>
              <a:t> </a:t>
            </a:r>
            <a:r>
              <a:rPr lang="he-IL" sz="1200" dirty="0">
                <a:latin typeface="David" panose="020E0502060401010101" pitchFamily="34" charset="-79"/>
                <a:cs typeface="David" panose="020E0502060401010101" pitchFamily="34" charset="-79"/>
              </a:rPr>
              <a:t>בנוסף, מסיק כי מובטלים עם חובות בעייתיים אכן מתקשים לחזור לעבודה יותר מאשר מובטלים ללא חובות.</a:t>
            </a:r>
            <a:br>
              <a:rPr lang="en-US" sz="1200" dirty="0">
                <a:latin typeface="David" panose="020E0502060401010101" pitchFamily="34" charset="-79"/>
                <a:cs typeface="David" panose="020E0502060401010101" pitchFamily="34" charset="-79"/>
              </a:rPr>
            </a:br>
            <a:r>
              <a:rPr lang="en-US" altLang="he-IL" sz="1200" dirty="0">
                <a:latin typeface="David" panose="020E0502060401010101" pitchFamily="34" charset="-79"/>
                <a:ea typeface="Calibri" panose="020F0502020204030204" pitchFamily="34" charset="0"/>
                <a:cs typeface="David" panose="020E0502060401010101" pitchFamily="34" charset="-79"/>
              </a:rPr>
              <a:t>Winkelmann</a:t>
            </a:r>
            <a:r>
              <a:rPr lang="he-IL" altLang="he-IL" sz="1200" dirty="0">
                <a:latin typeface="David" panose="020E0502060401010101" pitchFamily="34" charset="-79"/>
                <a:ea typeface="Calibri" panose="020F0502020204030204" pitchFamily="34" charset="0"/>
                <a:cs typeface="David" panose="020E0502060401010101" pitchFamily="34" charset="-79"/>
              </a:rPr>
              <a:t> – </a:t>
            </a:r>
            <a:r>
              <a:rPr lang="he-IL" altLang="he-IL" sz="1200" dirty="0">
                <a:latin typeface="David" panose="020E0502060401010101" pitchFamily="34" charset="-79"/>
                <a:ea typeface="Times New Roman" panose="02020603050405020304" pitchFamily="18" charset="0"/>
                <a:cs typeface="David" panose="020E0502060401010101" pitchFamily="34" charset="-79"/>
              </a:rPr>
              <a:t>שביעות הרצון הממוצעת מחייהם של עובדים מובטלים, בין 5.5-6.2 בסולם 0-10, היא תמיד לפחות נקודה מלאה מתחת לזו של עובדים מועסקים.</a:t>
            </a: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7</a:t>
            </a:fld>
            <a:endParaRPr lang="he-IL"/>
          </a:p>
        </p:txBody>
      </p:sp>
    </p:spTree>
    <p:extLst>
      <p:ext uri="{BB962C8B-B14F-4D97-AF65-F5344CB8AC3E}">
        <p14:creationId xmlns:p14="http://schemas.microsoft.com/office/powerpoint/2010/main" val="3552894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8</a:t>
            </a:fld>
            <a:endParaRPr lang="he-IL"/>
          </a:p>
        </p:txBody>
      </p:sp>
    </p:spTree>
    <p:extLst>
      <p:ext uri="{BB962C8B-B14F-4D97-AF65-F5344CB8AC3E}">
        <p14:creationId xmlns:p14="http://schemas.microsoft.com/office/powerpoint/2010/main" val="3359816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dirty="0"/>
              <a:t>אירופה מציעה פלטפורמה לחיפוש עבודה בכל המדינות בה ומסייעת בהמון רבדים כמו: </a:t>
            </a:r>
            <a:r>
              <a:rPr kumimoji="0" lang="he-IL" altLang="he-IL" sz="1200" b="0" i="0" u="none" strike="noStrike" cap="none" normalizeH="0" baseline="0" dirty="0">
                <a:ln>
                  <a:noFill/>
                </a:ln>
                <a:solidFill>
                  <a:schemeClr val="tx1"/>
                </a:solidFill>
                <a:effectLst/>
                <a:latin typeface="David" panose="020E0502060401010101" pitchFamily="34" charset="-79"/>
                <a:ea typeface="Times New Roman" panose="02020603050405020304" pitchFamily="18" charset="0"/>
                <a:cs typeface="David" panose="020E0502060401010101" pitchFamily="34" charset="-79"/>
              </a:rPr>
              <a:t>ראיונות עבודה דרך שיחת וידאו, עזרה במעבר למדינה שאליה התקבל דורש העבודה (מגורים וטיסה),לימודי שפה, המרת תעודות רלוונטיות ועוד.</a:t>
            </a:r>
          </a:p>
          <a:p>
            <a:pPr marL="171450" indent="-171450">
              <a:buFont typeface="Arial" panose="020B0604020202020204" pitchFamily="34" charset="0"/>
              <a:buChar char="•"/>
            </a:pPr>
            <a:endParaRPr kumimoji="0" lang="he-IL" altLang="he-IL" sz="1200" b="0" i="0" u="none" strike="noStrike" cap="none" normalizeH="0" baseline="0" dirty="0">
              <a:ln>
                <a:noFill/>
              </a:ln>
              <a:solidFill>
                <a:schemeClr val="tx1"/>
              </a:solidFill>
              <a:effectLst/>
              <a:latin typeface="David" panose="020E0502060401010101" pitchFamily="34" charset="-79"/>
              <a:ea typeface="Times New Roman" panose="02020603050405020304" pitchFamily="18" charset="0"/>
              <a:cs typeface="David" panose="020E0502060401010101" pitchFamily="34" charset="-79"/>
            </a:endParaRP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200" dirty="0">
                <a:latin typeface="David" panose="020E0502060401010101" pitchFamily="34" charset="-79"/>
                <a:cs typeface="David" panose="020E0502060401010101" pitchFamily="34" charset="-79"/>
              </a:rPr>
              <a:t>בסין:</a:t>
            </a:r>
            <a:r>
              <a:rPr lang="en-US" sz="1200" dirty="0">
                <a:latin typeface="David" panose="020E0502060401010101" pitchFamily="34" charset="-79"/>
                <a:cs typeface="David" panose="020E0502060401010101" pitchFamily="34" charset="-79"/>
              </a:rPr>
              <a:t> </a:t>
            </a:r>
            <a:r>
              <a:rPr lang="he-IL" sz="1200" dirty="0">
                <a:latin typeface="David" panose="020E0502060401010101" pitchFamily="34" charset="-79"/>
                <a:cs typeface="David" panose="020E0502060401010101" pitchFamily="34" charset="-79"/>
              </a:rPr>
              <a:t>בשנת 1999 ממשלת סין קראה לכל המגזרים החברתיים לאמץ את המערכת ולשים לב לתעודות בית הספר ולתעודות ההסמכה הנמצאות בה וזאת כדי להגדיל יכולת וסיכויי ההעסקה.</a:t>
            </a:r>
          </a:p>
          <a:p>
            <a:pPr marL="171450" indent="-171450">
              <a:buFont typeface="Arial" panose="020B0604020202020204" pitchFamily="34" charset="0"/>
              <a:buChar char="•"/>
            </a:pPr>
            <a:endParaRPr kumimoji="0" lang="en-US" altLang="he-IL" sz="1200" b="0" i="0" u="none" strike="noStrike" cap="none" normalizeH="0" baseline="0" dirty="0">
              <a:ln>
                <a:noFill/>
              </a:ln>
              <a:solidFill>
                <a:schemeClr val="tx1"/>
              </a:solidFill>
              <a:effectLst/>
              <a:latin typeface="David" panose="020E0502060401010101" pitchFamily="34" charset="-79"/>
              <a:ea typeface="Times New Roman" panose="02020603050405020304" pitchFamily="18" charset="0"/>
              <a:cs typeface="David" panose="020E0502060401010101" pitchFamily="34" charset="-79"/>
            </a:endParaRPr>
          </a:p>
          <a:p>
            <a:pPr marL="171450" indent="-171450">
              <a:buFont typeface="Arial" panose="020B0604020202020204" pitchFamily="34" charset="0"/>
              <a:buChar char="•"/>
            </a:pPr>
            <a:endParaRPr kumimoji="0" lang="he-IL" altLang="he-IL" sz="1200" b="0" i="0" u="none" strike="noStrike" cap="none" normalizeH="0" baseline="0" dirty="0">
              <a:ln>
                <a:noFill/>
              </a:ln>
              <a:solidFill>
                <a:schemeClr val="tx1"/>
              </a:solidFill>
              <a:effectLst/>
              <a:latin typeface="David" panose="020E0502060401010101" pitchFamily="34" charset="-79"/>
              <a:ea typeface="Times New Roman" panose="02020603050405020304" pitchFamily="18" charset="0"/>
              <a:cs typeface="David" panose="020E0502060401010101" pitchFamily="34" charset="-79"/>
            </a:endParaRP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e-IL" altLang="he-IL" sz="1200" b="0" i="0" u="none" strike="noStrike" cap="none" normalizeH="0" baseline="0" dirty="0">
                <a:ln>
                  <a:noFill/>
                </a:ln>
                <a:solidFill>
                  <a:schemeClr val="tx1"/>
                </a:solidFill>
                <a:effectLst/>
                <a:latin typeface="David" panose="020E0502060401010101" pitchFamily="34" charset="-79"/>
                <a:ea typeface="Times New Roman" panose="02020603050405020304" pitchFamily="18" charset="0"/>
                <a:cs typeface="David" panose="020E0502060401010101" pitchFamily="34" charset="-79"/>
              </a:rPr>
              <a:t>בשוודיה:</a:t>
            </a:r>
            <a:r>
              <a:rPr kumimoji="0" lang="en-US" altLang="he-IL" sz="1200" b="0" i="0" u="none" strike="noStrike" cap="none" normalizeH="0" baseline="0" dirty="0">
                <a:ln>
                  <a:noFill/>
                </a:ln>
                <a:solidFill>
                  <a:schemeClr val="tx1"/>
                </a:solidFill>
                <a:effectLst/>
                <a:latin typeface="David" panose="020E0502060401010101" pitchFamily="34" charset="-79"/>
                <a:ea typeface="Times New Roman" panose="02020603050405020304" pitchFamily="18" charset="0"/>
                <a:cs typeface="David" panose="020E0502060401010101" pitchFamily="34" charset="-79"/>
              </a:rPr>
              <a:t> </a:t>
            </a:r>
            <a:r>
              <a:rPr lang="he-IL" sz="1200" dirty="0">
                <a:latin typeface="David" panose="020E0502060401010101" pitchFamily="34" charset="-79"/>
                <a:cs typeface="David" panose="020E0502060401010101" pitchFamily="34" charset="-79"/>
              </a:rPr>
              <a:t>ביטוח האבטלה מורכב משני מרכיבים, ביטוח בסיס כללי (סכום הבסיס) ואובדן ביטוח הכנסה (גמלה הקשורה בהכנסה). </a:t>
            </a:r>
            <a:r>
              <a:rPr lang="he-IL" dirty="0">
                <a:latin typeface="David" panose="020E0502060401010101" pitchFamily="34" charset="-79"/>
                <a:cs typeface="David" panose="020E0502060401010101" pitchFamily="34" charset="-79"/>
              </a:rPr>
              <a:t>בשוודיה מדד האבטלה עומד על 6.5%. רק אדם אשר משלם חודש בחודשו למען ביטוח האבטלה יהיה זכאי לקבל קצבה תקופה ארוכה לעמוד בתנאי החברות, שכרוך בכך שהיה חבר בקרן או היה קשור לפחות שנה ללא הפרעה.</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David" panose="020E0502060401010101" pitchFamily="34" charset="-79"/>
                <a:cs typeface="David" panose="020E0502060401010101" pitchFamily="34" charset="-79"/>
              </a:rPr>
              <a:t>* Gabriella </a:t>
            </a:r>
            <a:r>
              <a:rPr lang="en-US" sz="1200" dirty="0" err="1">
                <a:latin typeface="David" panose="020E0502060401010101" pitchFamily="34" charset="-79"/>
                <a:cs typeface="David" panose="020E0502060401010101" pitchFamily="34" charset="-79"/>
              </a:rPr>
              <a:t>Sjögren</a:t>
            </a:r>
            <a:r>
              <a:rPr lang="en-US" sz="1200" dirty="0">
                <a:latin typeface="David" panose="020E0502060401010101" pitchFamily="34" charset="-79"/>
                <a:cs typeface="David" panose="020E0502060401010101" pitchFamily="34" charset="-79"/>
              </a:rPr>
              <a:t> Lindquist, "Unemployment insurance, social assistance and activation policy in Sweden",</a:t>
            </a:r>
            <a:r>
              <a:rPr lang="en-US" sz="1200" i="1" dirty="0">
                <a:latin typeface="David" panose="020E0502060401010101" pitchFamily="34" charset="-79"/>
                <a:cs typeface="David" panose="020E0502060401010101" pitchFamily="34" charset="-79"/>
              </a:rPr>
              <a:t> </a:t>
            </a:r>
            <a:r>
              <a:rPr lang="en-US" sz="1200" i="1" dirty="0" err="1">
                <a:latin typeface="David" panose="020E0502060401010101" pitchFamily="34" charset="-79"/>
                <a:cs typeface="David" panose="020E0502060401010101" pitchFamily="34" charset="-79"/>
              </a:rPr>
              <a:t>Implementierung</a:t>
            </a:r>
            <a:r>
              <a:rPr lang="en-US" sz="1200" i="1" dirty="0">
                <a:latin typeface="David" panose="020E0502060401010101" pitchFamily="34" charset="-79"/>
                <a:cs typeface="David" panose="020E0502060401010101" pitchFamily="34" charset="-79"/>
              </a:rPr>
              <a:t> the news basic allowance for job seekers, Berlin. </a:t>
            </a:r>
            <a:r>
              <a:rPr lang="en-US" sz="1200" dirty="0">
                <a:latin typeface="David" panose="020E0502060401010101" pitchFamily="34" charset="-79"/>
                <a:cs typeface="David" panose="020E0502060401010101" pitchFamily="34" charset="-79"/>
              </a:rPr>
              <a:t>17-18 April 2007 </a:t>
            </a: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9</a:t>
            </a:fld>
            <a:endParaRPr lang="he-IL"/>
          </a:p>
        </p:txBody>
      </p:sp>
    </p:spTree>
    <p:extLst>
      <p:ext uri="{BB962C8B-B14F-4D97-AF65-F5344CB8AC3E}">
        <p14:creationId xmlns:p14="http://schemas.microsoft.com/office/powerpoint/2010/main" val="26327445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8C45F11-C68E-4DAE-9560-2AEE4CDACDFB}" type="datetimeFigureOut">
              <a:rPr lang="he-IL" smtClean="0"/>
              <a:t>כ"א/סיון/תש"פ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2295967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כ"א/סיון/תש"פ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062677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כ"א/סיון/תש"פ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653456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כ"א/סיון/תש"פ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5266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כ"א/סיון/תש"פ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4192709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48C45F11-C68E-4DAE-9560-2AEE4CDACDFB}" type="datetimeFigureOut">
              <a:rPr lang="he-IL" smtClean="0"/>
              <a:t>כ"א/סיון/תש"פ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477086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48C45F11-C68E-4DAE-9560-2AEE4CDACDFB}" type="datetimeFigureOut">
              <a:rPr lang="he-IL" smtClean="0"/>
              <a:t>כ"א/סיון/תש"פ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291191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C45F11-C68E-4DAE-9560-2AEE4CDACDFB}" type="datetimeFigureOut">
              <a:rPr lang="he-IL" smtClean="0"/>
              <a:t>כ"א/סיון/תש"פ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6454619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he-IL"/>
              <a:t>לחץ כדי לערוך סגנון כותרת של תבנית בסיס</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C45F11-C68E-4DAE-9560-2AEE4CDACDFB}" type="datetimeFigureOut">
              <a:rPr lang="he-IL" smtClean="0"/>
              <a:t>כ"א/סיון/תש"פ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719554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C45F11-C68E-4DAE-9560-2AEE4CDACDFB}" type="datetimeFigureOut">
              <a:rPr lang="he-IL" smtClean="0"/>
              <a:t>כ"א/סיון/תש"פ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625091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8C45F11-C68E-4DAE-9560-2AEE4CDACDFB}" type="datetimeFigureOut">
              <a:rPr lang="he-IL" smtClean="0"/>
              <a:t>כ"א/סיון/תש"פ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44306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he-IL"/>
              <a:t>לחץ כדי לערוך סגנון כותרת של תבנית בסיס</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8C45F11-C68E-4DAE-9560-2AEE4CDACDFB}" type="datetimeFigureOut">
              <a:rPr lang="he-IL" smtClean="0"/>
              <a:t>כ"א/סיון/תש"פ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309033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Content Placeholder 3"/>
          <p:cNvSpPr>
            <a:spLocks noGrp="1"/>
          </p:cNvSpPr>
          <p:nvPr>
            <p:ph sz="quarter" idx="13"/>
          </p:nvPr>
        </p:nvSpPr>
        <p:spPr>
          <a:xfrm>
            <a:off x="913774" y="3051012"/>
            <a:ext cx="5106027" cy="274018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3" name="Content Placeholder 5"/>
          <p:cNvSpPr>
            <a:spLocks noGrp="1"/>
          </p:cNvSpPr>
          <p:nvPr>
            <p:ph sz="quarter" idx="14"/>
          </p:nvPr>
        </p:nvSpPr>
        <p:spPr>
          <a:xfrm>
            <a:off x="6172200" y="3051012"/>
            <a:ext cx="5105401" cy="274018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8C45F11-C68E-4DAE-9560-2AEE4CDACDFB}" type="datetimeFigureOut">
              <a:rPr lang="he-IL" smtClean="0"/>
              <a:t>כ"א/סיון/תש"פ</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02423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C45F11-C68E-4DAE-9560-2AEE4CDACDFB}" type="datetimeFigureOut">
              <a:rPr lang="he-IL" smtClean="0"/>
              <a:t>כ"א/סיון/תש"פ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96919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C45F11-C68E-4DAE-9560-2AEE4CDACDFB}" type="datetimeFigureOut">
              <a:rPr lang="he-IL" smtClean="0"/>
              <a:t>כ"א/סיון/תש"פ</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944935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he-IL"/>
              <a:t>לחץ כדי לערוך סגנון כותרת של תבנית בסיס</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כ"א/סיון/תש"פ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2629573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כ"א/סיון/תש"פ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507206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C45F11-C68E-4DAE-9560-2AEE4CDACDFB}" type="datetimeFigureOut">
              <a:rPr lang="he-IL" smtClean="0"/>
              <a:t>כ"א/סיון/תש"פ</a:t>
            </a:fld>
            <a:endParaRPr lang="he-IL"/>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he-IL"/>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E640BBC-291E-4EB6-A138-E7631179DDFB}" type="slidenum">
              <a:rPr lang="he-IL" smtClean="0"/>
              <a:t>‹#›</a:t>
            </a:fld>
            <a:endParaRPr lang="he-IL"/>
          </a:p>
        </p:txBody>
      </p:sp>
    </p:spTree>
    <p:extLst>
      <p:ext uri="{BB962C8B-B14F-4D97-AF65-F5344CB8AC3E}">
        <p14:creationId xmlns:p14="http://schemas.microsoft.com/office/powerpoint/2010/main" val="34743833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1"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 Id="rId9" Type="http://schemas.openxmlformats.org/officeDocument/2006/relationships/image" Target="../media/image5.jpeg"/></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 Id="rId9" Type="http://schemas.openxmlformats.org/officeDocument/2006/relationships/image" Target="../media/image5.jpeg"/></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 Id="rId9" Type="http://schemas.openxmlformats.org/officeDocument/2006/relationships/image" Target="../media/image5.jpeg"/></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1.png"/><Relationship Id="rId3" Type="http://schemas.openxmlformats.org/officeDocument/2006/relationships/diagramData" Target="../diagrams/data12.xml"/><Relationship Id="rId7" Type="http://schemas.microsoft.com/office/2007/relationships/diagramDrawing" Target="../diagrams/drawing12.xml"/><Relationship Id="rId12"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Colors" Target="../diagrams/colors12.xml"/><Relationship Id="rId11" Type="http://schemas.openxmlformats.org/officeDocument/2006/relationships/image" Target="../media/image9.png"/><Relationship Id="rId5" Type="http://schemas.openxmlformats.org/officeDocument/2006/relationships/diagramQuickStyle" Target="../diagrams/quickStyle12.xml"/><Relationship Id="rId10" Type="http://schemas.openxmlformats.org/officeDocument/2006/relationships/image" Target="../media/image8.png"/><Relationship Id="rId4" Type="http://schemas.openxmlformats.org/officeDocument/2006/relationships/diagramLayout" Target="../diagrams/layout12.xml"/><Relationship Id="rId9" Type="http://schemas.openxmlformats.org/officeDocument/2006/relationships/image" Target="../media/image5.jpeg"/></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Colors" Target="../diagrams/colors13.xml"/><Relationship Id="rId5" Type="http://schemas.openxmlformats.org/officeDocument/2006/relationships/diagramQuickStyle" Target="../diagrams/quickStyle13.xml"/><Relationship Id="rId10" Type="http://schemas.openxmlformats.org/officeDocument/2006/relationships/image" Target="../media/image5.jpeg"/><Relationship Id="rId4" Type="http://schemas.openxmlformats.org/officeDocument/2006/relationships/diagramLayout" Target="../diagrams/layout13.xml"/><Relationship Id="rId9"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Colors" Target="../diagrams/colors14.xml"/><Relationship Id="rId5" Type="http://schemas.openxmlformats.org/officeDocument/2006/relationships/diagramQuickStyle" Target="../diagrams/quickStyle14.xml"/><Relationship Id="rId10" Type="http://schemas.openxmlformats.org/officeDocument/2006/relationships/image" Target="../media/image13.png"/><Relationship Id="rId4" Type="http://schemas.openxmlformats.org/officeDocument/2006/relationships/diagramLayout" Target="../diagrams/layout14.xml"/><Relationship Id="rId9" Type="http://schemas.openxmlformats.org/officeDocument/2006/relationships/image" Target="../media/image5.jpeg"/></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15.png"/><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5.jpe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5.jpe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11.png"/><Relationship Id="rId3" Type="http://schemas.openxmlformats.org/officeDocument/2006/relationships/image" Target="../media/image26.png"/><Relationship Id="rId7" Type="http://schemas.openxmlformats.org/officeDocument/2006/relationships/image" Target="../media/image28.png"/><Relationship Id="rId12"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7.png"/><Relationship Id="rId11" Type="http://schemas.openxmlformats.org/officeDocument/2006/relationships/image" Target="../media/image9.png"/><Relationship Id="rId5" Type="http://schemas.openxmlformats.org/officeDocument/2006/relationships/image" Target="../media/image5.jpeg"/><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30.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5.jpeg"/></Relationships>
</file>

<file path=ppt/slides/_rels/slide2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33.png"/><Relationship Id="rId12"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2.png"/><Relationship Id="rId11" Type="http://schemas.openxmlformats.org/officeDocument/2006/relationships/image" Target="../media/image11.png"/><Relationship Id="rId5" Type="http://schemas.openxmlformats.org/officeDocument/2006/relationships/image" Target="../media/image31.png"/><Relationship Id="rId10" Type="http://schemas.openxmlformats.org/officeDocument/2006/relationships/image" Target="../media/image10.png"/><Relationship Id="rId4" Type="http://schemas.openxmlformats.org/officeDocument/2006/relationships/image" Target="../media/image5.jpeg"/><Relationship Id="rId9"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4.png"/><Relationship Id="rId7"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5.jpeg"/><Relationship Id="rId9" Type="http://schemas.openxmlformats.org/officeDocument/2006/relationships/image" Target="../media/image38.png"/></Relationships>
</file>

<file path=ppt/slides/_rels/slide2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jpeg"/><Relationship Id="rId7"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4.png"/><Relationship Id="rId9"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hyperlink" Target="https://thestatsgeek.com/2014/02/08/r-squared-in-logistic-regression/" TargetMode="External"/><Relationship Id="rId5" Type="http://schemas.openxmlformats.org/officeDocument/2006/relationships/image" Target="../media/image44.png"/><Relationship Id="rId4" Type="http://schemas.openxmlformats.org/officeDocument/2006/relationships/image" Target="../media/image5.jpe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45.gif"/><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5.jpe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5.jpe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5.jpe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6.png"/><Relationship Id="rId7" Type="http://schemas.openxmlformats.org/officeDocument/2006/relationships/diagramQuickStyle" Target="../diagrams/quickStyle5.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Layout" Target="../diagrams/layout5.xml"/><Relationship Id="rId11" Type="http://schemas.openxmlformats.org/officeDocument/2006/relationships/image" Target="../media/image5.jpeg"/><Relationship Id="rId5" Type="http://schemas.openxmlformats.org/officeDocument/2006/relationships/diagramData" Target="../diagrams/data5.xml"/><Relationship Id="rId10" Type="http://schemas.openxmlformats.org/officeDocument/2006/relationships/image" Target="../media/image4.png"/><Relationship Id="rId4" Type="http://schemas.openxmlformats.org/officeDocument/2006/relationships/image" Target="../media/image7.png"/><Relationship Id="rId9" Type="http://schemas.microsoft.com/office/2007/relationships/diagramDrawing" Target="../diagrams/drawing5.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5.jpeg"/></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4.png"/><Relationship Id="rId7" Type="http://schemas.openxmlformats.org/officeDocument/2006/relationships/diagramQuickStyle" Target="../diagrams/quickStyle7.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5.jpeg"/><Relationship Id="rId9" Type="http://schemas.microsoft.com/office/2007/relationships/diagramDrawing" Target="../diagrams/drawing7.xml"/></Relationships>
</file>

<file path=ppt/slides/_rels/slide9.xml.rels><?xml version="1.0" encoding="UTF-8" standalone="yes"?>
<Relationships xmlns="http://schemas.openxmlformats.org/package/2006/relationships"><Relationship Id="rId8" Type="http://schemas.openxmlformats.org/officeDocument/2006/relationships/hyperlink" Target="https://ec.europa.eu/eures/public/homepage" TargetMode="External"/><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10" Type="http://schemas.openxmlformats.org/officeDocument/2006/relationships/image" Target="../media/image5.jpeg"/><Relationship Id="rId4" Type="http://schemas.openxmlformats.org/officeDocument/2006/relationships/diagramLayout" Target="../diagrams/layout8.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1">
            <a:extLst>
              <a:ext uri="{FF2B5EF4-FFF2-40B4-BE49-F238E27FC236}">
                <a16:creationId xmlns:a16="http://schemas.microsoft.com/office/drawing/2014/main" id="{827A2EBE-F8F7-400E-B92D-CB8E4585A60A}"/>
              </a:ext>
            </a:extLst>
          </p:cNvPr>
          <p:cNvSpPr>
            <a:spLocks noGrp="1"/>
          </p:cNvSpPr>
          <p:nvPr>
            <p:ph type="ctrTitle"/>
          </p:nvPr>
        </p:nvSpPr>
        <p:spPr>
          <a:xfrm>
            <a:off x="3028749" y="3108855"/>
            <a:ext cx="6658169" cy="1476858"/>
          </a:xfrm>
        </p:spPr>
        <p:txBody>
          <a:bodyPr anchor="t">
            <a:noAutofit/>
          </a:bodyPr>
          <a:lstStyle/>
          <a:p>
            <a:pPr rtl="0"/>
            <a:r>
              <a:rPr lang="en-US" sz="2400" b="1" dirty="0">
                <a:solidFill>
                  <a:srgbClr val="000000"/>
                </a:solidFill>
                <a:latin typeface="Agency FB" panose="020B0503020202020204" pitchFamily="34" charset="0"/>
                <a:cs typeface="+mn-cs"/>
              </a:rPr>
              <a:t>FINAL RESEARCH PROJECT:</a:t>
            </a:r>
            <a:br>
              <a:rPr lang="he-IL" sz="2400" b="1" dirty="0">
                <a:solidFill>
                  <a:srgbClr val="000000"/>
                </a:solidFill>
                <a:latin typeface="David" panose="020E0502060401010101" pitchFamily="34" charset="-79"/>
                <a:cs typeface="+mn-cs"/>
              </a:rPr>
            </a:br>
            <a:br>
              <a:rPr lang="he-IL" sz="2400" b="1" dirty="0">
                <a:solidFill>
                  <a:srgbClr val="000000"/>
                </a:solidFill>
                <a:latin typeface="David" panose="020E0502060401010101" pitchFamily="34" charset="-79"/>
                <a:cs typeface="+mn-cs"/>
              </a:rPr>
            </a:br>
            <a:r>
              <a:rPr lang="en-US" sz="2400" dirty="0">
                <a:solidFill>
                  <a:srgbClr val="000000"/>
                </a:solidFill>
                <a:latin typeface="Bahnschrift SemiLight Condensed" panose="020B0502040204020203" pitchFamily="34" charset="0"/>
                <a:cs typeface="Angsana New" panose="020B0502040204020203" pitchFamily="18" charset="-34"/>
              </a:rPr>
              <a:t>Investigate success factors of "Employment Circuits" program of the Israeli Employment Service</a:t>
            </a:r>
          </a:p>
        </p:txBody>
      </p:sp>
      <p:pic>
        <p:nvPicPr>
          <p:cNvPr id="7" name="תמונה 6" descr="תוצאת תמונה עבור שירות התעסוקה">
            <a:extLst>
              <a:ext uri="{FF2B5EF4-FFF2-40B4-BE49-F238E27FC236}">
                <a16:creationId xmlns:a16="http://schemas.microsoft.com/office/drawing/2014/main" id="{1D31E618-6B34-43B6-B413-752BAEF21B7C}"/>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9069571" y="184731"/>
            <a:ext cx="2792817" cy="570182"/>
          </a:xfrm>
          <a:prstGeom prst="rect">
            <a:avLst/>
          </a:prstGeom>
          <a:noFill/>
        </p:spPr>
      </p:pic>
      <p:pic>
        <p:nvPicPr>
          <p:cNvPr id="8" name="תמונה 7">
            <a:extLst>
              <a:ext uri="{FF2B5EF4-FFF2-40B4-BE49-F238E27FC236}">
                <a16:creationId xmlns:a16="http://schemas.microsoft.com/office/drawing/2014/main" id="{49E3E98F-DAE8-4F32-BB62-F1E6A84C53E3}"/>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1" y="0"/>
            <a:ext cx="4688958" cy="907941"/>
          </a:xfrm>
          <a:prstGeom prst="rect">
            <a:avLst/>
          </a:prstGeom>
          <a:noFill/>
          <a:extLst>
            <a:ext uri="{53640926-AAD7-44D8-BBD7-CCE9431645EC}">
              <a14:shadowObscured xmlns:a14="http://schemas.microsoft.com/office/drawing/2010/main"/>
            </a:ext>
          </a:extLst>
        </p:spPr>
      </p:pic>
      <p:sp>
        <p:nvSpPr>
          <p:cNvPr id="2" name="מלבן 1">
            <a:extLst>
              <a:ext uri="{FF2B5EF4-FFF2-40B4-BE49-F238E27FC236}">
                <a16:creationId xmlns:a16="http://schemas.microsoft.com/office/drawing/2014/main" id="{7D8A4D73-86CE-4F70-A1FE-31B468E3AA17}"/>
              </a:ext>
            </a:extLst>
          </p:cNvPr>
          <p:cNvSpPr/>
          <p:nvPr/>
        </p:nvSpPr>
        <p:spPr>
          <a:xfrm>
            <a:off x="1586148" y="1313087"/>
            <a:ext cx="9543382" cy="1523494"/>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spcAft>
                <a:spcPts val="600"/>
              </a:spcAft>
            </a:pPr>
            <a:r>
              <a:rPr lang="en-US" sz="4400" b="1" dirty="0">
                <a:ln/>
                <a:solidFill>
                  <a:schemeClr val="accent4"/>
                </a:solidFill>
              </a:rPr>
              <a:t>Industrial Engineer Department</a:t>
            </a:r>
          </a:p>
          <a:p>
            <a:pPr algn="ctr">
              <a:spcAft>
                <a:spcPts val="600"/>
              </a:spcAft>
            </a:pPr>
            <a:r>
              <a:rPr lang="en-US" sz="4400" b="1" dirty="0">
                <a:ln/>
                <a:solidFill>
                  <a:schemeClr val="accent4"/>
                </a:solidFill>
              </a:rPr>
              <a:t>Specialization of  Information Systems</a:t>
            </a:r>
            <a:endParaRPr lang="he-IL" sz="4400" b="1" cap="none" spc="0" dirty="0">
              <a:ln/>
              <a:solidFill>
                <a:schemeClr val="accent4"/>
              </a:solidFill>
              <a:effectLst/>
            </a:endParaRPr>
          </a:p>
        </p:txBody>
      </p:sp>
      <p:sp>
        <p:nvSpPr>
          <p:cNvPr id="9" name="מלבן 8">
            <a:extLst>
              <a:ext uri="{FF2B5EF4-FFF2-40B4-BE49-F238E27FC236}">
                <a16:creationId xmlns:a16="http://schemas.microsoft.com/office/drawing/2014/main" id="{85F02E59-629A-48B0-BD82-5067FF7D083B}"/>
              </a:ext>
            </a:extLst>
          </p:cNvPr>
          <p:cNvSpPr/>
          <p:nvPr/>
        </p:nvSpPr>
        <p:spPr>
          <a:xfrm>
            <a:off x="315101" y="4809355"/>
            <a:ext cx="4644926" cy="1354217"/>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spcAft>
                <a:spcPts val="600"/>
              </a:spcAft>
            </a:pPr>
            <a:r>
              <a:rPr lang="en-US" sz="2400" u="sng" dirty="0">
                <a:ln/>
              </a:rPr>
              <a:t>Created by</a:t>
            </a:r>
            <a:r>
              <a:rPr lang="en-US" sz="2400" dirty="0">
                <a:ln/>
              </a:rPr>
              <a:t>: Shalev Chen</a:t>
            </a:r>
          </a:p>
          <a:p>
            <a:pPr>
              <a:spcAft>
                <a:spcPts val="600"/>
              </a:spcAft>
            </a:pPr>
            <a:r>
              <a:rPr lang="en-US" sz="2400" dirty="0">
                <a:ln/>
              </a:rPr>
              <a:t>ID: 203205984</a:t>
            </a:r>
          </a:p>
          <a:p>
            <a:pPr>
              <a:spcAft>
                <a:spcPts val="600"/>
              </a:spcAft>
            </a:pPr>
            <a:r>
              <a:rPr lang="en-US" sz="2400" u="sng" dirty="0">
                <a:ln/>
              </a:rPr>
              <a:t>Academic instructor</a:t>
            </a:r>
            <a:r>
              <a:rPr lang="en-US" sz="2400" dirty="0">
                <a:ln/>
              </a:rPr>
              <a:t>: Dr. </a:t>
            </a:r>
            <a:r>
              <a:rPr lang="en-US" sz="2400" dirty="0" err="1">
                <a:ln/>
              </a:rPr>
              <a:t>Pini</a:t>
            </a:r>
            <a:r>
              <a:rPr lang="en-US" sz="2400" dirty="0">
                <a:ln/>
              </a:rPr>
              <a:t> Davidov</a:t>
            </a:r>
          </a:p>
        </p:txBody>
      </p:sp>
    </p:spTree>
    <p:extLst>
      <p:ext uri="{BB962C8B-B14F-4D97-AF65-F5344CB8AC3E}">
        <p14:creationId xmlns:p14="http://schemas.microsoft.com/office/powerpoint/2010/main" val="261911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2990601802"/>
              </p:ext>
            </p:extLst>
          </p:nvPr>
        </p:nvGraphicFramePr>
        <p:xfrm>
          <a:off x="4246621" y="487499"/>
          <a:ext cx="4601912" cy="8625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מלבן 2">
            <a:extLst>
              <a:ext uri="{FF2B5EF4-FFF2-40B4-BE49-F238E27FC236}">
                <a16:creationId xmlns:a16="http://schemas.microsoft.com/office/drawing/2014/main" id="{58F1EBDA-0895-4E91-B3C8-A74D705D5DE9}"/>
              </a:ext>
            </a:extLst>
          </p:cNvPr>
          <p:cNvSpPr/>
          <p:nvPr/>
        </p:nvSpPr>
        <p:spPr>
          <a:xfrm>
            <a:off x="947204" y="1322476"/>
            <a:ext cx="10847285" cy="3067378"/>
          </a:xfrm>
          <a:prstGeom prst="rect">
            <a:avLst/>
          </a:prstGeom>
          <a:solidFill>
            <a:schemeClr val="bg1"/>
          </a:solidFill>
        </p:spPr>
        <p:txBody>
          <a:bodyPr wrap="square">
            <a:spAutoFit/>
          </a:bodyPr>
          <a:lstStyle/>
          <a:p>
            <a:pPr>
              <a:lnSpc>
                <a:spcPct val="150000"/>
              </a:lnSpc>
              <a:spcAft>
                <a:spcPts val="800"/>
              </a:spcAft>
            </a:pPr>
            <a:r>
              <a:rPr lang="en-US" dirty="0">
                <a:latin typeface="David" panose="020E0502060401010101" pitchFamily="34" charset="-79"/>
                <a:ea typeface="Times New Roman" panose="02020603050405020304" pitchFamily="18" charset="0"/>
                <a:cs typeface="David" panose="020E0502060401010101" pitchFamily="34" charset="-79"/>
              </a:rPr>
              <a:t>In 2004, a program called Income Assurance for Safe Employment was established until 2007. The purpose of the program was to move some of the people living in poverty from reliance on Social Security benefits to the labor market. But even before it was launched, a target was sharply criticized by political parties, social organizations, and part of the target population. As a result, the Employment Service has set up a number of programs: Employment Circuits, </a:t>
            </a:r>
            <a:r>
              <a:rPr lang="en-US" dirty="0" err="1">
                <a:latin typeface="David" panose="020E0502060401010101" pitchFamily="34" charset="-79"/>
                <a:ea typeface="Times New Roman" panose="02020603050405020304" pitchFamily="18" charset="0"/>
                <a:cs typeface="David" panose="020E0502060401010101" pitchFamily="34" charset="-79"/>
              </a:rPr>
              <a:t>Tapuah</a:t>
            </a:r>
            <a:r>
              <a:rPr lang="en-US" dirty="0">
                <a:latin typeface="David" panose="020E0502060401010101" pitchFamily="34" charset="-79"/>
                <a:ea typeface="Times New Roman" panose="02020603050405020304" pitchFamily="18" charset="0"/>
                <a:cs typeface="David" panose="020E0502060401010101" pitchFamily="34" charset="-79"/>
              </a:rPr>
              <a:t> (Arabs), Age And Work, </a:t>
            </a:r>
            <a:r>
              <a:rPr lang="en-US" dirty="0" err="1">
                <a:latin typeface="David" panose="020E0502060401010101" pitchFamily="34" charset="-79"/>
                <a:ea typeface="Times New Roman" panose="02020603050405020304" pitchFamily="18" charset="0"/>
                <a:cs typeface="David" panose="020E0502060401010101" pitchFamily="34" charset="-79"/>
              </a:rPr>
              <a:t>Mafteah</a:t>
            </a:r>
            <a:r>
              <a:rPr lang="en-US" dirty="0">
                <a:latin typeface="David" panose="020E0502060401010101" pitchFamily="34" charset="-79"/>
                <a:ea typeface="Times New Roman" panose="02020603050405020304" pitchFamily="18" charset="0"/>
                <a:cs typeface="David" panose="020E0502060401010101" pitchFamily="34" charset="-79"/>
              </a:rPr>
              <a:t> (Haredim), </a:t>
            </a:r>
            <a:r>
              <a:rPr lang="en-US" dirty="0" err="1">
                <a:latin typeface="David" panose="020E0502060401010101" pitchFamily="34" charset="-79"/>
                <a:ea typeface="Times New Roman" panose="02020603050405020304" pitchFamily="18" charset="0"/>
                <a:cs typeface="David" panose="020E0502060401010101" pitchFamily="34" charset="-79"/>
              </a:rPr>
              <a:t>Tnufa</a:t>
            </a:r>
            <a:r>
              <a:rPr lang="en-US" dirty="0">
                <a:latin typeface="David" panose="020E0502060401010101" pitchFamily="34" charset="-79"/>
                <a:ea typeface="Times New Roman" panose="02020603050405020304" pitchFamily="18" charset="0"/>
                <a:cs typeface="David" panose="020E0502060401010101" pitchFamily="34" charset="-79"/>
              </a:rPr>
              <a:t>, </a:t>
            </a:r>
            <a:r>
              <a:rPr lang="en-US" dirty="0" err="1">
                <a:latin typeface="David" panose="020E0502060401010101" pitchFamily="34" charset="-79"/>
                <a:ea typeface="Times New Roman" panose="02020603050405020304" pitchFamily="18" charset="0"/>
                <a:cs typeface="David" panose="020E0502060401010101" pitchFamily="34" charset="-79"/>
              </a:rPr>
              <a:t>Eshet</a:t>
            </a:r>
            <a:r>
              <a:rPr lang="en-US" dirty="0">
                <a:latin typeface="David" panose="020E0502060401010101" pitchFamily="34" charset="-79"/>
                <a:ea typeface="Times New Roman" panose="02020603050405020304" pitchFamily="18" charset="0"/>
                <a:cs typeface="David" panose="020E0502060401010101" pitchFamily="34" charset="-79"/>
              </a:rPr>
              <a:t> </a:t>
            </a:r>
            <a:r>
              <a:rPr lang="en-US" dirty="0" err="1">
                <a:latin typeface="David" panose="020E0502060401010101" pitchFamily="34" charset="-79"/>
                <a:ea typeface="Times New Roman" panose="02020603050405020304" pitchFamily="18" charset="0"/>
                <a:cs typeface="David" panose="020E0502060401010101" pitchFamily="34" charset="-79"/>
              </a:rPr>
              <a:t>Hayil</a:t>
            </a:r>
            <a:r>
              <a:rPr lang="en-US" dirty="0">
                <a:latin typeface="David" panose="020E0502060401010101" pitchFamily="34" charset="-79"/>
                <a:ea typeface="Times New Roman" panose="02020603050405020304" pitchFamily="18" charset="0"/>
                <a:cs typeface="David" panose="020E0502060401010101" pitchFamily="34" charset="-79"/>
              </a:rPr>
              <a:t> and more.</a:t>
            </a:r>
          </a:p>
          <a:p>
            <a:pPr>
              <a:lnSpc>
                <a:spcPct val="150000"/>
              </a:lnSpc>
              <a:spcAft>
                <a:spcPts val="800"/>
              </a:spcAft>
            </a:pPr>
            <a:r>
              <a:rPr lang="en-US" i="1" dirty="0">
                <a:latin typeface="David" panose="020E0502060401010101" pitchFamily="34" charset="-79"/>
                <a:ea typeface="Times New Roman" panose="02020603050405020304" pitchFamily="18" charset="0"/>
                <a:cs typeface="David" panose="020E0502060401010101" pitchFamily="34" charset="-79"/>
              </a:rPr>
              <a:t>"The proportion of employed in the Arab population is 50.5% compared to 78% in the Jewish population, and the income of the Arab population from work is also substantially smaller than the income of the Jewish population.</a:t>
            </a:r>
            <a:endParaRPr lang="he-IL" i="1" dirty="0">
              <a:latin typeface="David" panose="020E0502060401010101" pitchFamily="34" charset="-79"/>
              <a:cs typeface="David" panose="020E0502060401010101" pitchFamily="34" charset="-79"/>
            </a:endParaRPr>
          </a:p>
        </p:txBody>
      </p:sp>
      <p:pic>
        <p:nvPicPr>
          <p:cNvPr id="31" name="תמונה 30" descr="תוצאת תמונה עבור שירות התעסוקה">
            <a:extLst>
              <a:ext uri="{FF2B5EF4-FFF2-40B4-BE49-F238E27FC236}">
                <a16:creationId xmlns:a16="http://schemas.microsoft.com/office/drawing/2014/main" id="{25BA087C-2521-476A-AFA5-C23179D3B44A}"/>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0" name="תמונה 49">
            <a:extLst>
              <a:ext uri="{FF2B5EF4-FFF2-40B4-BE49-F238E27FC236}">
                <a16:creationId xmlns:a16="http://schemas.microsoft.com/office/drawing/2014/main" id="{35EE7555-5413-4925-96BC-6C5C229AB3D7}"/>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23" name="קבוצה 22">
            <a:extLst>
              <a:ext uri="{FF2B5EF4-FFF2-40B4-BE49-F238E27FC236}">
                <a16:creationId xmlns:a16="http://schemas.microsoft.com/office/drawing/2014/main" id="{CA818774-6524-46B4-BCE4-03F3D9224AB2}"/>
              </a:ext>
            </a:extLst>
          </p:cNvPr>
          <p:cNvGrpSpPr/>
          <p:nvPr/>
        </p:nvGrpSpPr>
        <p:grpSpPr>
          <a:xfrm>
            <a:off x="2686168" y="5856652"/>
            <a:ext cx="1517927" cy="893469"/>
            <a:chOff x="5953" y="27845"/>
            <a:chExt cx="2214562" cy="893469"/>
          </a:xfrm>
        </p:grpSpPr>
        <p:sp>
          <p:nvSpPr>
            <p:cNvPr id="32" name="חץ: סוגר זוויתי 31">
              <a:extLst>
                <a:ext uri="{FF2B5EF4-FFF2-40B4-BE49-F238E27FC236}">
                  <a16:creationId xmlns:a16="http://schemas.microsoft.com/office/drawing/2014/main" id="{05FDFB35-22AF-48E4-9531-404E71B28BDD}"/>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3" name="חץ: סוגר זוויתי 4">
              <a:extLst>
                <a:ext uri="{FF2B5EF4-FFF2-40B4-BE49-F238E27FC236}">
                  <a16:creationId xmlns:a16="http://schemas.microsoft.com/office/drawing/2014/main" id="{3B362E5A-C02B-461D-906F-C9DAD141432F}"/>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4" name="קבוצה 33">
            <a:extLst>
              <a:ext uri="{FF2B5EF4-FFF2-40B4-BE49-F238E27FC236}">
                <a16:creationId xmlns:a16="http://schemas.microsoft.com/office/drawing/2014/main" id="{E47EFFCE-1C8B-4436-A0B2-FA81DAEF331C}"/>
              </a:ext>
            </a:extLst>
          </p:cNvPr>
          <p:cNvGrpSpPr/>
          <p:nvPr/>
        </p:nvGrpSpPr>
        <p:grpSpPr>
          <a:xfrm>
            <a:off x="3914858" y="5835146"/>
            <a:ext cx="1517927" cy="907330"/>
            <a:chOff x="1999059" y="6339"/>
            <a:chExt cx="2214562" cy="907330"/>
          </a:xfrm>
        </p:grpSpPr>
        <p:sp>
          <p:nvSpPr>
            <p:cNvPr id="35" name="חץ: סוגר זוויתי 34">
              <a:extLst>
                <a:ext uri="{FF2B5EF4-FFF2-40B4-BE49-F238E27FC236}">
                  <a16:creationId xmlns:a16="http://schemas.microsoft.com/office/drawing/2014/main" id="{A42FF188-60C2-4EE8-BFF6-72FC9E5D5FDF}"/>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6" name="חץ: סוגר זוויתי 6">
              <a:extLst>
                <a:ext uri="{FF2B5EF4-FFF2-40B4-BE49-F238E27FC236}">
                  <a16:creationId xmlns:a16="http://schemas.microsoft.com/office/drawing/2014/main" id="{B2180438-14B6-4E8C-9815-E426C0E94ABB}"/>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7" name="קבוצה 36">
            <a:extLst>
              <a:ext uri="{FF2B5EF4-FFF2-40B4-BE49-F238E27FC236}">
                <a16:creationId xmlns:a16="http://schemas.microsoft.com/office/drawing/2014/main" id="{345733AF-BE0C-4379-9ABF-558649A06A51}"/>
              </a:ext>
            </a:extLst>
          </p:cNvPr>
          <p:cNvGrpSpPr/>
          <p:nvPr/>
        </p:nvGrpSpPr>
        <p:grpSpPr>
          <a:xfrm>
            <a:off x="5122416" y="5856652"/>
            <a:ext cx="1517927" cy="893469"/>
            <a:chOff x="3992165" y="27845"/>
            <a:chExt cx="2214562" cy="893469"/>
          </a:xfrm>
        </p:grpSpPr>
        <p:sp>
          <p:nvSpPr>
            <p:cNvPr id="38" name="חץ: סוגר זוויתי 37">
              <a:extLst>
                <a:ext uri="{FF2B5EF4-FFF2-40B4-BE49-F238E27FC236}">
                  <a16:creationId xmlns:a16="http://schemas.microsoft.com/office/drawing/2014/main" id="{A9B00D93-021C-4DE0-AF5F-C41AE6FFD9F8}"/>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9" name="חץ: סוגר זוויתי 8">
              <a:extLst>
                <a:ext uri="{FF2B5EF4-FFF2-40B4-BE49-F238E27FC236}">
                  <a16:creationId xmlns:a16="http://schemas.microsoft.com/office/drawing/2014/main" id="{52474297-1AEE-4EEC-877A-277B693039FA}"/>
                </a:ext>
              </a:extLst>
            </p:cNvPr>
            <p:cNvSpPr txBox="1"/>
            <p:nvPr/>
          </p:nvSpPr>
          <p:spPr>
            <a:xfrm>
              <a:off x="4484811"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0" name="קבוצה 39">
            <a:extLst>
              <a:ext uri="{FF2B5EF4-FFF2-40B4-BE49-F238E27FC236}">
                <a16:creationId xmlns:a16="http://schemas.microsoft.com/office/drawing/2014/main" id="{DBAD990A-581F-42B3-B25B-AB1ADEE41EC6}"/>
              </a:ext>
            </a:extLst>
          </p:cNvPr>
          <p:cNvGrpSpPr/>
          <p:nvPr/>
        </p:nvGrpSpPr>
        <p:grpSpPr>
          <a:xfrm>
            <a:off x="6329974" y="5856652"/>
            <a:ext cx="1517927" cy="893469"/>
            <a:chOff x="5985271" y="27845"/>
            <a:chExt cx="2214562" cy="893469"/>
          </a:xfrm>
        </p:grpSpPr>
        <p:sp>
          <p:nvSpPr>
            <p:cNvPr id="41" name="חץ: סוגר זוויתי 40">
              <a:extLst>
                <a:ext uri="{FF2B5EF4-FFF2-40B4-BE49-F238E27FC236}">
                  <a16:creationId xmlns:a16="http://schemas.microsoft.com/office/drawing/2014/main" id="{C69717BB-3093-45D1-81CC-7FB35DC53C16}"/>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2" name="חץ: סוגר זוויתי 10">
              <a:extLst>
                <a:ext uri="{FF2B5EF4-FFF2-40B4-BE49-F238E27FC236}">
                  <a16:creationId xmlns:a16="http://schemas.microsoft.com/office/drawing/2014/main" id="{2D829C75-0BF2-48C4-8249-7001DABA7EE3}"/>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3" name="קבוצה 42">
            <a:extLst>
              <a:ext uri="{FF2B5EF4-FFF2-40B4-BE49-F238E27FC236}">
                <a16:creationId xmlns:a16="http://schemas.microsoft.com/office/drawing/2014/main" id="{8A529379-C211-4966-BBBC-D7D48F166C88}"/>
              </a:ext>
            </a:extLst>
          </p:cNvPr>
          <p:cNvGrpSpPr/>
          <p:nvPr/>
        </p:nvGrpSpPr>
        <p:grpSpPr>
          <a:xfrm>
            <a:off x="7537532" y="5843579"/>
            <a:ext cx="1517927" cy="914186"/>
            <a:chOff x="7978378" y="-517"/>
            <a:chExt cx="2214562" cy="914186"/>
          </a:xfrm>
        </p:grpSpPr>
        <p:sp>
          <p:nvSpPr>
            <p:cNvPr id="44" name="חץ: סוגר זוויתי 43">
              <a:extLst>
                <a:ext uri="{FF2B5EF4-FFF2-40B4-BE49-F238E27FC236}">
                  <a16:creationId xmlns:a16="http://schemas.microsoft.com/office/drawing/2014/main" id="{75561C2D-C14F-4421-B587-87EDF0520A4A}"/>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5" name="חץ: סוגר זוויתי 12">
              <a:extLst>
                <a:ext uri="{FF2B5EF4-FFF2-40B4-BE49-F238E27FC236}">
                  <a16:creationId xmlns:a16="http://schemas.microsoft.com/office/drawing/2014/main" id="{3D09C1EF-4524-46A5-8022-22DE1E5DBB92}"/>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6" name="קבוצה 45">
            <a:extLst>
              <a:ext uri="{FF2B5EF4-FFF2-40B4-BE49-F238E27FC236}">
                <a16:creationId xmlns:a16="http://schemas.microsoft.com/office/drawing/2014/main" id="{F019FC14-6049-45EE-A1BA-345BFD5D80FB}"/>
              </a:ext>
            </a:extLst>
          </p:cNvPr>
          <p:cNvGrpSpPr/>
          <p:nvPr/>
        </p:nvGrpSpPr>
        <p:grpSpPr>
          <a:xfrm>
            <a:off x="8745090" y="5871941"/>
            <a:ext cx="1517927" cy="885824"/>
            <a:chOff x="9971484" y="27845"/>
            <a:chExt cx="2214562" cy="885824"/>
          </a:xfrm>
        </p:grpSpPr>
        <p:sp>
          <p:nvSpPr>
            <p:cNvPr id="47" name="חץ: סוגר זוויתי 46">
              <a:extLst>
                <a:ext uri="{FF2B5EF4-FFF2-40B4-BE49-F238E27FC236}">
                  <a16:creationId xmlns:a16="http://schemas.microsoft.com/office/drawing/2014/main" id="{1DCCB49C-8F2B-4CE5-B6C8-3F88F74933D7}"/>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8" name="חץ: סוגר זוויתי 14">
              <a:extLst>
                <a:ext uri="{FF2B5EF4-FFF2-40B4-BE49-F238E27FC236}">
                  <a16:creationId xmlns:a16="http://schemas.microsoft.com/office/drawing/2014/main" id="{4867E8A8-97EE-4A36-A25C-CA9149E094BC}"/>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2" name="תיבת טקסט 1">
            <a:extLst>
              <a:ext uri="{FF2B5EF4-FFF2-40B4-BE49-F238E27FC236}">
                <a16:creationId xmlns:a16="http://schemas.microsoft.com/office/drawing/2014/main" id="{4A2503B4-AC23-4114-B700-893A77E63FE3}"/>
              </a:ext>
            </a:extLst>
          </p:cNvPr>
          <p:cNvSpPr txBox="1"/>
          <p:nvPr/>
        </p:nvSpPr>
        <p:spPr>
          <a:xfrm>
            <a:off x="5432785" y="5324597"/>
            <a:ext cx="6417480" cy="307777"/>
          </a:xfrm>
          <a:prstGeom prst="rect">
            <a:avLst/>
          </a:prstGeom>
          <a:noFill/>
        </p:spPr>
        <p:txBody>
          <a:bodyPr wrap="square" rtlCol="1">
            <a:spAutoFit/>
          </a:bodyPr>
          <a:lstStyle/>
          <a:p>
            <a:pPr algn="r"/>
            <a:r>
              <a:rPr lang="he-IL" sz="1400" dirty="0">
                <a:solidFill>
                  <a:schemeClr val="tx2"/>
                </a:solidFill>
                <a:latin typeface="David" panose="020E0502060401010101" pitchFamily="34" charset="-79"/>
                <a:cs typeface="David" panose="020E0502060401010101" pitchFamily="34" charset="-79"/>
              </a:rPr>
              <a:t>* פעולות המדינה לעידוד שילובה של האוכלוסייה הערבית בתעסוקה, דוח שנתי 66ג, </a:t>
            </a:r>
            <a:r>
              <a:rPr lang="he-IL" sz="1400" dirty="0" err="1">
                <a:solidFill>
                  <a:schemeClr val="tx2"/>
                </a:solidFill>
                <a:latin typeface="David" panose="020E0502060401010101" pitchFamily="34" charset="-79"/>
                <a:cs typeface="David" panose="020E0502060401010101" pitchFamily="34" charset="-79"/>
              </a:rPr>
              <a:t>התשע"ו</a:t>
            </a:r>
            <a:r>
              <a:rPr lang="he-IL" sz="1400" dirty="0">
                <a:solidFill>
                  <a:schemeClr val="tx2"/>
                </a:solidFill>
                <a:latin typeface="David" panose="020E0502060401010101" pitchFamily="34" charset="-79"/>
                <a:cs typeface="David" panose="020E0502060401010101" pitchFamily="34" charset="-79"/>
              </a:rPr>
              <a:t> 2016</a:t>
            </a:r>
          </a:p>
        </p:txBody>
      </p:sp>
    </p:spTree>
    <p:extLst>
      <p:ext uri="{BB962C8B-B14F-4D97-AF65-F5344CB8AC3E}">
        <p14:creationId xmlns:p14="http://schemas.microsoft.com/office/powerpoint/2010/main" val="167941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3351356345"/>
              </p:ext>
            </p:extLst>
          </p:nvPr>
        </p:nvGraphicFramePr>
        <p:xfrm>
          <a:off x="5168586" y="803224"/>
          <a:ext cx="2444811"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מלבן 2">
            <a:extLst>
              <a:ext uri="{FF2B5EF4-FFF2-40B4-BE49-F238E27FC236}">
                <a16:creationId xmlns:a16="http://schemas.microsoft.com/office/drawing/2014/main" id="{58F1EBDA-0895-4E91-B3C8-A74D705D5DE9}"/>
              </a:ext>
            </a:extLst>
          </p:cNvPr>
          <p:cNvSpPr/>
          <p:nvPr/>
        </p:nvSpPr>
        <p:spPr>
          <a:xfrm>
            <a:off x="2037508" y="1868449"/>
            <a:ext cx="9236627" cy="2585323"/>
          </a:xfrm>
          <a:prstGeom prst="rect">
            <a:avLst/>
          </a:prstGeom>
        </p:spPr>
        <p:txBody>
          <a:bodyPr wrap="square">
            <a:spAutoFit/>
          </a:bodyPr>
          <a:lstStyle/>
          <a:p>
            <a:r>
              <a:rPr lang="en-US" b="1" dirty="0">
                <a:latin typeface="David" panose="020E0502060401010101" pitchFamily="34" charset="-79"/>
                <a:cs typeface="David" panose="020E0502060401010101" pitchFamily="34" charset="-79"/>
              </a:rPr>
              <a:t>(Q1) </a:t>
            </a:r>
            <a:r>
              <a:rPr lang="en-US" dirty="0">
                <a:latin typeface="David" panose="020E0502060401010101" pitchFamily="34" charset="-79"/>
                <a:cs typeface="David" panose="020E0502060401010101" pitchFamily="34" charset="-79"/>
              </a:rPr>
              <a:t>Is there a difference between good placements of the Arabic population to other populations?</a:t>
            </a:r>
          </a:p>
          <a:p>
            <a:endParaRPr lang="en-US" dirty="0">
              <a:latin typeface="David" panose="020E0502060401010101" pitchFamily="34" charset="-79"/>
              <a:cs typeface="David" panose="020E0502060401010101" pitchFamily="34" charset="-79"/>
            </a:endParaRPr>
          </a:p>
          <a:p>
            <a:r>
              <a:rPr lang="en-US" b="1" dirty="0">
                <a:latin typeface="David" panose="020E0502060401010101" pitchFamily="34" charset="-79"/>
                <a:cs typeface="David" panose="020E0502060401010101" pitchFamily="34" charset="-79"/>
              </a:rPr>
              <a:t>(Q2) </a:t>
            </a:r>
            <a:r>
              <a:rPr lang="en-US" dirty="0">
                <a:latin typeface="David" panose="020E0502060401010101" pitchFamily="34" charset="-79"/>
                <a:cs typeface="David" panose="020E0502060401010101" pitchFamily="34" charset="-79"/>
              </a:rPr>
              <a:t>How long job seekers are in the program before their placements?</a:t>
            </a:r>
          </a:p>
          <a:p>
            <a:endParaRPr lang="en-US" dirty="0">
              <a:latin typeface="David" panose="020E0502060401010101" pitchFamily="34" charset="-79"/>
              <a:cs typeface="David" panose="020E0502060401010101" pitchFamily="34" charset="-79"/>
            </a:endParaRPr>
          </a:p>
          <a:p>
            <a:r>
              <a:rPr lang="en-US" b="1" dirty="0">
                <a:latin typeface="David" panose="020E0502060401010101" pitchFamily="34" charset="-79"/>
                <a:cs typeface="David" panose="020E0502060401010101" pitchFamily="34" charset="-79"/>
              </a:rPr>
              <a:t>(Q3) </a:t>
            </a:r>
            <a:r>
              <a:rPr lang="en-US" dirty="0">
                <a:latin typeface="David" panose="020E0502060401010101" pitchFamily="34" charset="-79"/>
                <a:cs typeface="David" panose="020E0502060401010101" pitchFamily="34" charset="-79"/>
              </a:rPr>
              <a:t>Is there a difference between the time length of jobseeker in the program to type of placement?</a:t>
            </a:r>
          </a:p>
          <a:p>
            <a:endParaRPr lang="en-US" dirty="0">
              <a:latin typeface="David" panose="020E0502060401010101" pitchFamily="34" charset="-79"/>
              <a:cs typeface="David" panose="020E0502060401010101" pitchFamily="34" charset="-79"/>
            </a:endParaRPr>
          </a:p>
          <a:p>
            <a:r>
              <a:rPr lang="en-US" b="1" dirty="0">
                <a:latin typeface="David" panose="020E0502060401010101" pitchFamily="34" charset="-79"/>
                <a:cs typeface="David" panose="020E0502060401010101" pitchFamily="34" charset="-79"/>
              </a:rPr>
              <a:t>(Q4) </a:t>
            </a:r>
            <a:r>
              <a:rPr lang="en-US" dirty="0">
                <a:latin typeface="David" panose="020E0502060401010101" pitchFamily="34" charset="-79"/>
                <a:cs typeface="David" panose="020E0502060401010101" pitchFamily="34" charset="-79"/>
              </a:rPr>
              <a:t>Do the number of activities from the program effects job seeker's placements? </a:t>
            </a:r>
          </a:p>
          <a:p>
            <a:endParaRPr lang="en-US" b="1" dirty="0">
              <a:latin typeface="David" panose="020E0502060401010101" pitchFamily="34" charset="-79"/>
              <a:cs typeface="David" panose="020E0502060401010101" pitchFamily="34" charset="-79"/>
            </a:endParaRPr>
          </a:p>
          <a:p>
            <a:r>
              <a:rPr lang="en-US" b="1" dirty="0">
                <a:latin typeface="David" panose="020E0502060401010101" pitchFamily="34" charset="-79"/>
                <a:cs typeface="David" panose="020E0502060401010101" pitchFamily="34" charset="-79"/>
              </a:rPr>
              <a:t>(Q5) </a:t>
            </a:r>
            <a:r>
              <a:rPr lang="en-US" dirty="0">
                <a:latin typeface="David" panose="020E0502060401010101" pitchFamily="34" charset="-79"/>
                <a:cs typeface="David" panose="020E0502060401010101" pitchFamily="34" charset="-79"/>
              </a:rPr>
              <a:t>Is there an effect between socio-economic jobseeker characteristics to placement?</a:t>
            </a:r>
          </a:p>
        </p:txBody>
      </p:sp>
      <p:pic>
        <p:nvPicPr>
          <p:cNvPr id="24" name="תמונה 23" descr="תוצאת תמונה עבור שירות התעסוקה">
            <a:extLst>
              <a:ext uri="{FF2B5EF4-FFF2-40B4-BE49-F238E27FC236}">
                <a16:creationId xmlns:a16="http://schemas.microsoft.com/office/drawing/2014/main" id="{EF4BDBDD-C174-469A-ABDC-230B517DDB7C}"/>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5" name="תמונה 24">
            <a:extLst>
              <a:ext uri="{FF2B5EF4-FFF2-40B4-BE49-F238E27FC236}">
                <a16:creationId xmlns:a16="http://schemas.microsoft.com/office/drawing/2014/main" id="{96462924-8681-44E3-A274-1AA3974822D3}"/>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23" name="קבוצה 22">
            <a:extLst>
              <a:ext uri="{FF2B5EF4-FFF2-40B4-BE49-F238E27FC236}">
                <a16:creationId xmlns:a16="http://schemas.microsoft.com/office/drawing/2014/main" id="{03A3BC98-02BC-4FB5-AD1C-4667B1B10A79}"/>
              </a:ext>
            </a:extLst>
          </p:cNvPr>
          <p:cNvGrpSpPr/>
          <p:nvPr/>
        </p:nvGrpSpPr>
        <p:grpSpPr>
          <a:xfrm>
            <a:off x="2686168" y="5856652"/>
            <a:ext cx="1517927" cy="893469"/>
            <a:chOff x="5953" y="27845"/>
            <a:chExt cx="2214562" cy="893469"/>
          </a:xfrm>
        </p:grpSpPr>
        <p:sp>
          <p:nvSpPr>
            <p:cNvPr id="26" name="חץ: סוגר זוויתי 25">
              <a:extLst>
                <a:ext uri="{FF2B5EF4-FFF2-40B4-BE49-F238E27FC236}">
                  <a16:creationId xmlns:a16="http://schemas.microsoft.com/office/drawing/2014/main" id="{229706CF-EDD3-42C4-BD58-C0576E501379}"/>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27" name="חץ: סוגר זוויתי 4">
              <a:extLst>
                <a:ext uri="{FF2B5EF4-FFF2-40B4-BE49-F238E27FC236}">
                  <a16:creationId xmlns:a16="http://schemas.microsoft.com/office/drawing/2014/main" id="{67204A2A-10DA-435C-ACAE-EACCBD27CF3F}"/>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28" name="קבוצה 27">
            <a:extLst>
              <a:ext uri="{FF2B5EF4-FFF2-40B4-BE49-F238E27FC236}">
                <a16:creationId xmlns:a16="http://schemas.microsoft.com/office/drawing/2014/main" id="{0C88C748-3AA7-40C1-B80E-FAB98D9F9AA3}"/>
              </a:ext>
            </a:extLst>
          </p:cNvPr>
          <p:cNvGrpSpPr/>
          <p:nvPr/>
        </p:nvGrpSpPr>
        <p:grpSpPr>
          <a:xfrm>
            <a:off x="3914858" y="5835146"/>
            <a:ext cx="1517927" cy="907330"/>
            <a:chOff x="1999059" y="6339"/>
            <a:chExt cx="2214562" cy="907330"/>
          </a:xfrm>
        </p:grpSpPr>
        <p:sp>
          <p:nvSpPr>
            <p:cNvPr id="29" name="חץ: סוגר זוויתי 28">
              <a:extLst>
                <a:ext uri="{FF2B5EF4-FFF2-40B4-BE49-F238E27FC236}">
                  <a16:creationId xmlns:a16="http://schemas.microsoft.com/office/drawing/2014/main" id="{18D53B2F-3DB8-4EE5-B4F2-939D9C50BF33}"/>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0" name="חץ: סוגר זוויתי 6">
              <a:extLst>
                <a:ext uri="{FF2B5EF4-FFF2-40B4-BE49-F238E27FC236}">
                  <a16:creationId xmlns:a16="http://schemas.microsoft.com/office/drawing/2014/main" id="{B2B99634-5F76-4B96-A88A-3E0F8F0B884E}"/>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1" name="קבוצה 30">
            <a:extLst>
              <a:ext uri="{FF2B5EF4-FFF2-40B4-BE49-F238E27FC236}">
                <a16:creationId xmlns:a16="http://schemas.microsoft.com/office/drawing/2014/main" id="{579AF5A3-94B9-44DD-89F6-42F67D1A55FB}"/>
              </a:ext>
            </a:extLst>
          </p:cNvPr>
          <p:cNvGrpSpPr/>
          <p:nvPr/>
        </p:nvGrpSpPr>
        <p:grpSpPr>
          <a:xfrm>
            <a:off x="5122416" y="5856652"/>
            <a:ext cx="1517927" cy="901113"/>
            <a:chOff x="3992165" y="27845"/>
            <a:chExt cx="2214562" cy="901113"/>
          </a:xfrm>
        </p:grpSpPr>
        <p:sp>
          <p:nvSpPr>
            <p:cNvPr id="32" name="חץ: סוגר זוויתי 31">
              <a:extLst>
                <a:ext uri="{FF2B5EF4-FFF2-40B4-BE49-F238E27FC236}">
                  <a16:creationId xmlns:a16="http://schemas.microsoft.com/office/drawing/2014/main" id="{4A4518E2-2CFC-46A5-9DC8-F070E9BED453}"/>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3" name="חץ: סוגר זוויתי 8">
              <a:extLst>
                <a:ext uri="{FF2B5EF4-FFF2-40B4-BE49-F238E27FC236}">
                  <a16:creationId xmlns:a16="http://schemas.microsoft.com/office/drawing/2014/main" id="{C01EEE8B-C70F-4FAA-8F60-030182F0FE8F}"/>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34" name="קבוצה 33">
            <a:extLst>
              <a:ext uri="{FF2B5EF4-FFF2-40B4-BE49-F238E27FC236}">
                <a16:creationId xmlns:a16="http://schemas.microsoft.com/office/drawing/2014/main" id="{FC7AC241-10D0-49CE-AEED-04B58D30C9A4}"/>
              </a:ext>
            </a:extLst>
          </p:cNvPr>
          <p:cNvGrpSpPr/>
          <p:nvPr/>
        </p:nvGrpSpPr>
        <p:grpSpPr>
          <a:xfrm>
            <a:off x="6329974" y="5835146"/>
            <a:ext cx="1517927" cy="907330"/>
            <a:chOff x="5985271" y="6339"/>
            <a:chExt cx="2214562" cy="907330"/>
          </a:xfrm>
        </p:grpSpPr>
        <p:sp>
          <p:nvSpPr>
            <p:cNvPr id="35" name="חץ: סוגר זוויתי 34">
              <a:extLst>
                <a:ext uri="{FF2B5EF4-FFF2-40B4-BE49-F238E27FC236}">
                  <a16:creationId xmlns:a16="http://schemas.microsoft.com/office/drawing/2014/main" id="{7CFF1C93-261E-4253-9CDA-7AA80FD1C928}"/>
                </a:ext>
              </a:extLst>
            </p:cNvPr>
            <p:cNvSpPr/>
            <p:nvPr/>
          </p:nvSpPr>
          <p:spPr>
            <a:xfrm>
              <a:off x="5985271"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36" name="חץ: סוגר זוויתי 10">
              <a:extLst>
                <a:ext uri="{FF2B5EF4-FFF2-40B4-BE49-F238E27FC236}">
                  <a16:creationId xmlns:a16="http://schemas.microsoft.com/office/drawing/2014/main" id="{F8B8264E-C19D-4764-BB34-7E82212EA96C}"/>
                </a:ext>
              </a:extLst>
            </p:cNvPr>
            <p:cNvSpPr txBox="1"/>
            <p:nvPr/>
          </p:nvSpPr>
          <p:spPr>
            <a:xfrm>
              <a:off x="6468775"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37" name="קבוצה 36">
            <a:extLst>
              <a:ext uri="{FF2B5EF4-FFF2-40B4-BE49-F238E27FC236}">
                <a16:creationId xmlns:a16="http://schemas.microsoft.com/office/drawing/2014/main" id="{ED005067-A461-49D6-88FC-1B87F1191515}"/>
              </a:ext>
            </a:extLst>
          </p:cNvPr>
          <p:cNvGrpSpPr/>
          <p:nvPr/>
        </p:nvGrpSpPr>
        <p:grpSpPr>
          <a:xfrm>
            <a:off x="7537532" y="5843579"/>
            <a:ext cx="1517927" cy="914186"/>
            <a:chOff x="7978378" y="-517"/>
            <a:chExt cx="2214562" cy="914186"/>
          </a:xfrm>
        </p:grpSpPr>
        <p:sp>
          <p:nvSpPr>
            <p:cNvPr id="38" name="חץ: סוגר זוויתי 37">
              <a:extLst>
                <a:ext uri="{FF2B5EF4-FFF2-40B4-BE49-F238E27FC236}">
                  <a16:creationId xmlns:a16="http://schemas.microsoft.com/office/drawing/2014/main" id="{D77DFE1C-F132-4317-9A4A-6C6E0293DDEE}"/>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39" name="חץ: סוגר זוויתי 12">
              <a:extLst>
                <a:ext uri="{FF2B5EF4-FFF2-40B4-BE49-F238E27FC236}">
                  <a16:creationId xmlns:a16="http://schemas.microsoft.com/office/drawing/2014/main" id="{E640445D-40D8-4740-BC9F-DB0ED92CB216}"/>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0" name="קבוצה 39">
            <a:extLst>
              <a:ext uri="{FF2B5EF4-FFF2-40B4-BE49-F238E27FC236}">
                <a16:creationId xmlns:a16="http://schemas.microsoft.com/office/drawing/2014/main" id="{4A7D9486-8F39-460B-B1EE-502DA59B45A4}"/>
              </a:ext>
            </a:extLst>
          </p:cNvPr>
          <p:cNvGrpSpPr/>
          <p:nvPr/>
        </p:nvGrpSpPr>
        <p:grpSpPr>
          <a:xfrm>
            <a:off x="8745090" y="5871941"/>
            <a:ext cx="1517927" cy="885824"/>
            <a:chOff x="9971484" y="27845"/>
            <a:chExt cx="2214562" cy="885824"/>
          </a:xfrm>
        </p:grpSpPr>
        <p:sp>
          <p:nvSpPr>
            <p:cNvPr id="41" name="חץ: סוגר זוויתי 40">
              <a:extLst>
                <a:ext uri="{FF2B5EF4-FFF2-40B4-BE49-F238E27FC236}">
                  <a16:creationId xmlns:a16="http://schemas.microsoft.com/office/drawing/2014/main" id="{D0107A8E-5268-4212-810A-B18937880B78}"/>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2" name="חץ: סוגר זוויתי 14">
              <a:extLst>
                <a:ext uri="{FF2B5EF4-FFF2-40B4-BE49-F238E27FC236}">
                  <a16:creationId xmlns:a16="http://schemas.microsoft.com/office/drawing/2014/main" id="{84BF9629-F795-4B2E-A785-F8FB337A5543}"/>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98261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p:cTn id="28"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p:cTn id="35"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695711403"/>
              </p:ext>
            </p:extLst>
          </p:nvPr>
        </p:nvGraphicFramePr>
        <p:xfrm>
          <a:off x="5032294" y="453358"/>
          <a:ext cx="2595359"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חץ: שמאלה-למעלה 23">
            <a:extLst>
              <a:ext uri="{FF2B5EF4-FFF2-40B4-BE49-F238E27FC236}">
                <a16:creationId xmlns:a16="http://schemas.microsoft.com/office/drawing/2014/main" id="{D85645C1-B55A-4950-9370-903C85F43E0A}"/>
              </a:ext>
            </a:extLst>
          </p:cNvPr>
          <p:cNvSpPr/>
          <p:nvPr/>
        </p:nvSpPr>
        <p:spPr>
          <a:xfrm>
            <a:off x="9219050" y="1779280"/>
            <a:ext cx="1260676" cy="885824"/>
          </a:xfrm>
          <a:prstGeom prst="leftUpArrow">
            <a:avLst>
              <a:gd name="adj1" fmla="val 14978"/>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he-IL"/>
          </a:p>
        </p:txBody>
      </p:sp>
      <p:sp>
        <p:nvSpPr>
          <p:cNvPr id="25" name="מלבן: מסגרת משופעת 24">
            <a:extLst>
              <a:ext uri="{FF2B5EF4-FFF2-40B4-BE49-F238E27FC236}">
                <a16:creationId xmlns:a16="http://schemas.microsoft.com/office/drawing/2014/main" id="{C1D441A0-855B-4B56-93EC-B83A4A59FEBD}"/>
              </a:ext>
            </a:extLst>
          </p:cNvPr>
          <p:cNvSpPr/>
          <p:nvPr/>
        </p:nvSpPr>
        <p:spPr>
          <a:xfrm>
            <a:off x="9416767" y="1154360"/>
            <a:ext cx="1692499" cy="88582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lvl="0" algn="ctr"/>
            <a:r>
              <a:rPr lang="en-US" dirty="0"/>
              <a:t>Research Questions</a:t>
            </a:r>
            <a:endParaRPr lang="he-IL" dirty="0"/>
          </a:p>
        </p:txBody>
      </p:sp>
      <p:sp>
        <p:nvSpPr>
          <p:cNvPr id="26" name="חץ: שמאלה-למעלה 25">
            <a:extLst>
              <a:ext uri="{FF2B5EF4-FFF2-40B4-BE49-F238E27FC236}">
                <a16:creationId xmlns:a16="http://schemas.microsoft.com/office/drawing/2014/main" id="{EDD27F72-BF48-4436-9F4A-39F9B9F0079E}"/>
              </a:ext>
            </a:extLst>
          </p:cNvPr>
          <p:cNvSpPr/>
          <p:nvPr/>
        </p:nvSpPr>
        <p:spPr>
          <a:xfrm>
            <a:off x="7257047" y="2665104"/>
            <a:ext cx="1320968" cy="83935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he-IL"/>
          </a:p>
        </p:txBody>
      </p:sp>
      <p:sp>
        <p:nvSpPr>
          <p:cNvPr id="27" name="חץ: שמאלה-למעלה 26">
            <a:extLst>
              <a:ext uri="{FF2B5EF4-FFF2-40B4-BE49-F238E27FC236}">
                <a16:creationId xmlns:a16="http://schemas.microsoft.com/office/drawing/2014/main" id="{63329C6E-3119-45DB-8C57-5CE92F5D6221}"/>
              </a:ext>
            </a:extLst>
          </p:cNvPr>
          <p:cNvSpPr/>
          <p:nvPr/>
        </p:nvSpPr>
        <p:spPr>
          <a:xfrm>
            <a:off x="5160231" y="3587847"/>
            <a:ext cx="1320968" cy="885823"/>
          </a:xfrm>
          <a:prstGeom prst="leftUpArrow">
            <a:avLst>
              <a:gd name="adj1" fmla="val 18987"/>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he-IL"/>
          </a:p>
        </p:txBody>
      </p:sp>
      <p:sp>
        <p:nvSpPr>
          <p:cNvPr id="28" name="חץ: שמאלה-למעלה 27">
            <a:extLst>
              <a:ext uri="{FF2B5EF4-FFF2-40B4-BE49-F238E27FC236}">
                <a16:creationId xmlns:a16="http://schemas.microsoft.com/office/drawing/2014/main" id="{11414F7F-334C-403A-84B7-3637A057E87C}"/>
              </a:ext>
            </a:extLst>
          </p:cNvPr>
          <p:cNvSpPr/>
          <p:nvPr/>
        </p:nvSpPr>
        <p:spPr>
          <a:xfrm>
            <a:off x="3206462" y="4406310"/>
            <a:ext cx="1320968" cy="885824"/>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he-IL"/>
          </a:p>
        </p:txBody>
      </p:sp>
      <p:sp>
        <p:nvSpPr>
          <p:cNvPr id="29" name="מלבן: מסגרת משופעת 28">
            <a:extLst>
              <a:ext uri="{FF2B5EF4-FFF2-40B4-BE49-F238E27FC236}">
                <a16:creationId xmlns:a16="http://schemas.microsoft.com/office/drawing/2014/main" id="{C869FC28-09F4-4A25-8D2F-4D9D2907DF20}"/>
              </a:ext>
            </a:extLst>
          </p:cNvPr>
          <p:cNvSpPr/>
          <p:nvPr/>
        </p:nvSpPr>
        <p:spPr>
          <a:xfrm>
            <a:off x="7526551" y="2040184"/>
            <a:ext cx="1692499" cy="88582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en-US" dirty="0"/>
              <a:t>Data Collection</a:t>
            </a:r>
            <a:endParaRPr lang="he-IL" dirty="0"/>
          </a:p>
        </p:txBody>
      </p:sp>
      <p:sp>
        <p:nvSpPr>
          <p:cNvPr id="30" name="מלבן: מסגרת משופעת 29">
            <a:extLst>
              <a:ext uri="{FF2B5EF4-FFF2-40B4-BE49-F238E27FC236}">
                <a16:creationId xmlns:a16="http://schemas.microsoft.com/office/drawing/2014/main" id="{ECD3FD1E-4791-4EC2-8543-85774AF8C898}"/>
              </a:ext>
            </a:extLst>
          </p:cNvPr>
          <p:cNvSpPr/>
          <p:nvPr/>
        </p:nvSpPr>
        <p:spPr>
          <a:xfrm>
            <a:off x="5545985" y="2931218"/>
            <a:ext cx="1692499" cy="88582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en-US" dirty="0"/>
              <a:t>Data Factorizing</a:t>
            </a:r>
            <a:endParaRPr lang="he-IL" dirty="0"/>
          </a:p>
        </p:txBody>
      </p:sp>
      <p:sp>
        <p:nvSpPr>
          <p:cNvPr id="31" name="מלבן: מסגרת משופעת 30">
            <a:extLst>
              <a:ext uri="{FF2B5EF4-FFF2-40B4-BE49-F238E27FC236}">
                <a16:creationId xmlns:a16="http://schemas.microsoft.com/office/drawing/2014/main" id="{2C35DF97-B5B6-411A-8671-EC38D0E71567}"/>
              </a:ext>
            </a:extLst>
          </p:cNvPr>
          <p:cNvSpPr/>
          <p:nvPr/>
        </p:nvSpPr>
        <p:spPr>
          <a:xfrm>
            <a:off x="3467732" y="3817042"/>
            <a:ext cx="1692499" cy="88582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en-US" dirty="0"/>
              <a:t>Modeling and Analyzing</a:t>
            </a:r>
            <a:endParaRPr lang="he-IL" dirty="0"/>
          </a:p>
        </p:txBody>
      </p:sp>
      <p:sp>
        <p:nvSpPr>
          <p:cNvPr id="50" name="מלבן: מסגרת משופעת 49">
            <a:extLst>
              <a:ext uri="{FF2B5EF4-FFF2-40B4-BE49-F238E27FC236}">
                <a16:creationId xmlns:a16="http://schemas.microsoft.com/office/drawing/2014/main" id="{6A2CAFD1-9920-4307-8067-E758D02A0907}"/>
              </a:ext>
            </a:extLst>
          </p:cNvPr>
          <p:cNvSpPr/>
          <p:nvPr/>
        </p:nvSpPr>
        <p:spPr>
          <a:xfrm>
            <a:off x="1056323" y="4724673"/>
            <a:ext cx="2150139" cy="978967"/>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en-US" dirty="0"/>
              <a:t>Conclusions</a:t>
            </a:r>
            <a:endParaRPr lang="he-IL" dirty="0"/>
          </a:p>
        </p:txBody>
      </p:sp>
      <p:sp>
        <p:nvSpPr>
          <p:cNvPr id="51" name="תיבת טקסט 7">
            <a:extLst>
              <a:ext uri="{FF2B5EF4-FFF2-40B4-BE49-F238E27FC236}">
                <a16:creationId xmlns:a16="http://schemas.microsoft.com/office/drawing/2014/main" id="{2176C215-BD0D-42AA-B1D7-6608603097B2}"/>
              </a:ext>
            </a:extLst>
          </p:cNvPr>
          <p:cNvSpPr txBox="1"/>
          <p:nvPr/>
        </p:nvSpPr>
        <p:spPr>
          <a:xfrm>
            <a:off x="5940388" y="2556676"/>
            <a:ext cx="1042970" cy="369332"/>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dirty="0"/>
              <a:t>Python, R</a:t>
            </a:r>
            <a:endParaRPr lang="he-IL" dirty="0"/>
          </a:p>
        </p:txBody>
      </p:sp>
      <p:sp>
        <p:nvSpPr>
          <p:cNvPr id="52" name="תיבת טקסט 70">
            <a:extLst>
              <a:ext uri="{FF2B5EF4-FFF2-40B4-BE49-F238E27FC236}">
                <a16:creationId xmlns:a16="http://schemas.microsoft.com/office/drawing/2014/main" id="{1B433725-F60F-4471-8DD6-1D23FB9E64C3}"/>
              </a:ext>
            </a:extLst>
          </p:cNvPr>
          <p:cNvSpPr txBox="1"/>
          <p:nvPr/>
        </p:nvSpPr>
        <p:spPr>
          <a:xfrm>
            <a:off x="3490985" y="3436957"/>
            <a:ext cx="1738600" cy="369332"/>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dirty="0"/>
              <a:t>Python, R , SPSS</a:t>
            </a:r>
            <a:endParaRPr lang="he-IL" dirty="0"/>
          </a:p>
        </p:txBody>
      </p:sp>
      <p:sp>
        <p:nvSpPr>
          <p:cNvPr id="53" name="תיבת טקסט 71">
            <a:extLst>
              <a:ext uri="{FF2B5EF4-FFF2-40B4-BE49-F238E27FC236}">
                <a16:creationId xmlns:a16="http://schemas.microsoft.com/office/drawing/2014/main" id="{8D7564B6-7884-44B7-BBC4-31DB24F03933}"/>
              </a:ext>
            </a:extLst>
          </p:cNvPr>
          <p:cNvSpPr txBox="1"/>
          <p:nvPr/>
        </p:nvSpPr>
        <p:spPr>
          <a:xfrm>
            <a:off x="7489082" y="1390440"/>
            <a:ext cx="1777696" cy="646331"/>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dirty="0"/>
              <a:t>Report Generator</a:t>
            </a:r>
            <a:r>
              <a:rPr lang="he-IL" dirty="0"/>
              <a:t>, </a:t>
            </a:r>
            <a:r>
              <a:rPr lang="en-US" dirty="0"/>
              <a:t>Excel</a:t>
            </a:r>
            <a:endParaRPr lang="he-IL" dirty="0"/>
          </a:p>
        </p:txBody>
      </p:sp>
      <p:pic>
        <p:nvPicPr>
          <p:cNvPr id="54" name="תמונה 53" descr="תוצאת תמונה עבור שירות התעסוקה">
            <a:extLst>
              <a:ext uri="{FF2B5EF4-FFF2-40B4-BE49-F238E27FC236}">
                <a16:creationId xmlns:a16="http://schemas.microsoft.com/office/drawing/2014/main" id="{53DE67A1-9BEF-4D5B-8E76-748245DF8241}"/>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5" name="תמונה 54">
            <a:extLst>
              <a:ext uri="{FF2B5EF4-FFF2-40B4-BE49-F238E27FC236}">
                <a16:creationId xmlns:a16="http://schemas.microsoft.com/office/drawing/2014/main" id="{2551A21A-7478-4AB8-8A59-7845A22D8195}"/>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34" name="קבוצה 33">
            <a:extLst>
              <a:ext uri="{FF2B5EF4-FFF2-40B4-BE49-F238E27FC236}">
                <a16:creationId xmlns:a16="http://schemas.microsoft.com/office/drawing/2014/main" id="{127A64D6-D146-425E-8F45-CAFC9AD98430}"/>
              </a:ext>
            </a:extLst>
          </p:cNvPr>
          <p:cNvGrpSpPr/>
          <p:nvPr/>
        </p:nvGrpSpPr>
        <p:grpSpPr>
          <a:xfrm>
            <a:off x="2686168" y="5856652"/>
            <a:ext cx="1517927" cy="893469"/>
            <a:chOff x="5953" y="27845"/>
            <a:chExt cx="2214562" cy="893469"/>
          </a:xfrm>
        </p:grpSpPr>
        <p:sp>
          <p:nvSpPr>
            <p:cNvPr id="35" name="חץ: סוגר זוויתי 34">
              <a:extLst>
                <a:ext uri="{FF2B5EF4-FFF2-40B4-BE49-F238E27FC236}">
                  <a16:creationId xmlns:a16="http://schemas.microsoft.com/office/drawing/2014/main" id="{0A4A0D6B-0D15-4D44-B20F-490094EBE1A7}"/>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6" name="חץ: סוגר זוויתי 4">
              <a:extLst>
                <a:ext uri="{FF2B5EF4-FFF2-40B4-BE49-F238E27FC236}">
                  <a16:creationId xmlns:a16="http://schemas.microsoft.com/office/drawing/2014/main" id="{95D43AB4-27E8-4E93-B14D-DAF898F4E3DF}"/>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7" name="קבוצה 36">
            <a:extLst>
              <a:ext uri="{FF2B5EF4-FFF2-40B4-BE49-F238E27FC236}">
                <a16:creationId xmlns:a16="http://schemas.microsoft.com/office/drawing/2014/main" id="{7086FCB2-B28F-4389-81C3-8B88312C1069}"/>
              </a:ext>
            </a:extLst>
          </p:cNvPr>
          <p:cNvGrpSpPr/>
          <p:nvPr/>
        </p:nvGrpSpPr>
        <p:grpSpPr>
          <a:xfrm>
            <a:off x="3914858" y="5835146"/>
            <a:ext cx="1517927" cy="907330"/>
            <a:chOff x="1999059" y="6339"/>
            <a:chExt cx="2214562" cy="907330"/>
          </a:xfrm>
        </p:grpSpPr>
        <p:sp>
          <p:nvSpPr>
            <p:cNvPr id="38" name="חץ: סוגר זוויתי 37">
              <a:extLst>
                <a:ext uri="{FF2B5EF4-FFF2-40B4-BE49-F238E27FC236}">
                  <a16:creationId xmlns:a16="http://schemas.microsoft.com/office/drawing/2014/main" id="{0550D523-03D7-4921-AD6B-AE0281338731}"/>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9" name="חץ: סוגר זוויתי 6">
              <a:extLst>
                <a:ext uri="{FF2B5EF4-FFF2-40B4-BE49-F238E27FC236}">
                  <a16:creationId xmlns:a16="http://schemas.microsoft.com/office/drawing/2014/main" id="{0C9B0589-F496-4E9B-BCD3-3CEE96A4A457}"/>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40" name="קבוצה 39">
            <a:extLst>
              <a:ext uri="{FF2B5EF4-FFF2-40B4-BE49-F238E27FC236}">
                <a16:creationId xmlns:a16="http://schemas.microsoft.com/office/drawing/2014/main" id="{253C0438-78A7-4A3F-AA47-F961ADD4FE28}"/>
              </a:ext>
            </a:extLst>
          </p:cNvPr>
          <p:cNvGrpSpPr/>
          <p:nvPr/>
        </p:nvGrpSpPr>
        <p:grpSpPr>
          <a:xfrm>
            <a:off x="5122416" y="5856652"/>
            <a:ext cx="1517927" cy="901113"/>
            <a:chOff x="3992165" y="27845"/>
            <a:chExt cx="2214562" cy="901113"/>
          </a:xfrm>
        </p:grpSpPr>
        <p:sp>
          <p:nvSpPr>
            <p:cNvPr id="41" name="חץ: סוגר זוויתי 40">
              <a:extLst>
                <a:ext uri="{FF2B5EF4-FFF2-40B4-BE49-F238E27FC236}">
                  <a16:creationId xmlns:a16="http://schemas.microsoft.com/office/drawing/2014/main" id="{2FABD1A8-07DC-49B9-9A81-1B50E8984F3B}"/>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2" name="חץ: סוגר זוויתי 8">
              <a:extLst>
                <a:ext uri="{FF2B5EF4-FFF2-40B4-BE49-F238E27FC236}">
                  <a16:creationId xmlns:a16="http://schemas.microsoft.com/office/drawing/2014/main" id="{625BD68A-5F97-4DBF-A541-4C7BEDDE492D}"/>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3" name="קבוצה 42">
            <a:extLst>
              <a:ext uri="{FF2B5EF4-FFF2-40B4-BE49-F238E27FC236}">
                <a16:creationId xmlns:a16="http://schemas.microsoft.com/office/drawing/2014/main" id="{BFEEF18A-DCD3-4051-97EE-F09BDCB0EDE7}"/>
              </a:ext>
            </a:extLst>
          </p:cNvPr>
          <p:cNvGrpSpPr/>
          <p:nvPr/>
        </p:nvGrpSpPr>
        <p:grpSpPr>
          <a:xfrm>
            <a:off x="6329974" y="5856652"/>
            <a:ext cx="1517927" cy="901113"/>
            <a:chOff x="5985271" y="27845"/>
            <a:chExt cx="2214562" cy="901113"/>
          </a:xfrm>
        </p:grpSpPr>
        <p:sp>
          <p:nvSpPr>
            <p:cNvPr id="44" name="חץ: סוגר זוויתי 43">
              <a:extLst>
                <a:ext uri="{FF2B5EF4-FFF2-40B4-BE49-F238E27FC236}">
                  <a16:creationId xmlns:a16="http://schemas.microsoft.com/office/drawing/2014/main" id="{477CF600-D072-45E3-8B92-C974932C35D9}"/>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5" name="חץ: סוגר זוויתי 10">
              <a:extLst>
                <a:ext uri="{FF2B5EF4-FFF2-40B4-BE49-F238E27FC236}">
                  <a16:creationId xmlns:a16="http://schemas.microsoft.com/office/drawing/2014/main" id="{5414F559-3EBC-4E02-8AFB-00B0006F8DA0}"/>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6" name="קבוצה 45">
            <a:extLst>
              <a:ext uri="{FF2B5EF4-FFF2-40B4-BE49-F238E27FC236}">
                <a16:creationId xmlns:a16="http://schemas.microsoft.com/office/drawing/2014/main" id="{673D849B-C553-4D54-8B5C-36C7DC6AE28F}"/>
              </a:ext>
            </a:extLst>
          </p:cNvPr>
          <p:cNvGrpSpPr/>
          <p:nvPr/>
        </p:nvGrpSpPr>
        <p:grpSpPr>
          <a:xfrm>
            <a:off x="7537532" y="5864297"/>
            <a:ext cx="1517927" cy="893468"/>
            <a:chOff x="7978378" y="20201"/>
            <a:chExt cx="2214562" cy="893468"/>
          </a:xfrm>
        </p:grpSpPr>
        <p:sp>
          <p:nvSpPr>
            <p:cNvPr id="47" name="חץ: סוגר זוויתי 46">
              <a:extLst>
                <a:ext uri="{FF2B5EF4-FFF2-40B4-BE49-F238E27FC236}">
                  <a16:creationId xmlns:a16="http://schemas.microsoft.com/office/drawing/2014/main" id="{66CCE189-612B-4C17-886F-EF8935330624}"/>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8" name="חץ: סוגר זוויתי 12">
              <a:extLst>
                <a:ext uri="{FF2B5EF4-FFF2-40B4-BE49-F238E27FC236}">
                  <a16:creationId xmlns:a16="http://schemas.microsoft.com/office/drawing/2014/main" id="{FF7E1308-5EFB-45B4-B4DE-567362401BB7}"/>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9" name="קבוצה 48">
            <a:extLst>
              <a:ext uri="{FF2B5EF4-FFF2-40B4-BE49-F238E27FC236}">
                <a16:creationId xmlns:a16="http://schemas.microsoft.com/office/drawing/2014/main" id="{047B1FC3-7BA4-4380-A5B9-457D9C94E2AC}"/>
              </a:ext>
            </a:extLst>
          </p:cNvPr>
          <p:cNvGrpSpPr/>
          <p:nvPr/>
        </p:nvGrpSpPr>
        <p:grpSpPr>
          <a:xfrm>
            <a:off x="8745090" y="5871941"/>
            <a:ext cx="1517927" cy="885824"/>
            <a:chOff x="9971484" y="27845"/>
            <a:chExt cx="2214562" cy="885824"/>
          </a:xfrm>
        </p:grpSpPr>
        <p:sp>
          <p:nvSpPr>
            <p:cNvPr id="56" name="חץ: סוגר זוויתי 55">
              <a:extLst>
                <a:ext uri="{FF2B5EF4-FFF2-40B4-BE49-F238E27FC236}">
                  <a16:creationId xmlns:a16="http://schemas.microsoft.com/office/drawing/2014/main" id="{F8EAAC1F-D888-4CA9-8AA8-1097DC1D5C84}"/>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57" name="חץ: סוגר זוויתי 14">
              <a:extLst>
                <a:ext uri="{FF2B5EF4-FFF2-40B4-BE49-F238E27FC236}">
                  <a16:creationId xmlns:a16="http://schemas.microsoft.com/office/drawing/2014/main" id="{68C60EBE-06E8-4D9F-82FB-9EFF0FD5F184}"/>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421323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fade">
                                      <p:cBhvr>
                                        <p:cTn id="18" dur="500"/>
                                        <p:tgtEl>
                                          <p:spTgt spid="5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fade">
                                      <p:cBhvr>
                                        <p:cTn id="37" dur="500"/>
                                        <p:tgtEl>
                                          <p:spTgt spid="5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0" grpId="0" animBg="1"/>
      <p:bldP spid="31" grpId="0" animBg="1"/>
      <p:bldP spid="50" grpId="0" animBg="1"/>
      <p:bldP spid="51" grpId="0"/>
      <p:bldP spid="52" grpId="0"/>
      <p:bldP spid="5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3441943211"/>
              </p:ext>
            </p:extLst>
          </p:nvPr>
        </p:nvGraphicFramePr>
        <p:xfrm>
          <a:off x="4522826" y="830966"/>
          <a:ext cx="3146348"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תיבת טקסט 14">
            <a:extLst>
              <a:ext uri="{FF2B5EF4-FFF2-40B4-BE49-F238E27FC236}">
                <a16:creationId xmlns:a16="http://schemas.microsoft.com/office/drawing/2014/main" id="{F97C0DD4-747C-423A-880C-FEF7D121A61C}"/>
              </a:ext>
            </a:extLst>
          </p:cNvPr>
          <p:cNvSpPr txBox="1"/>
          <p:nvPr/>
        </p:nvSpPr>
        <p:spPr>
          <a:xfrm>
            <a:off x="1292649" y="2090102"/>
            <a:ext cx="4974508" cy="2585323"/>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r>
              <a:rPr lang="en-US" u="sng" dirty="0"/>
              <a:t>Amazing Success</a:t>
            </a:r>
            <a:r>
              <a:rPr lang="en-US" dirty="0"/>
              <a:t>:</a:t>
            </a:r>
          </a:p>
          <a:p>
            <a:pPr algn="l" rtl="0"/>
            <a:r>
              <a:rPr lang="en-US" dirty="0"/>
              <a:t>no revolving door cases, placement since enters the program = 1, no resumption date.</a:t>
            </a:r>
          </a:p>
          <a:p>
            <a:pPr algn="l" rtl="0"/>
            <a:endParaRPr lang="he-IL" dirty="0"/>
          </a:p>
          <a:p>
            <a:pPr algn="l" rtl="0"/>
            <a:endParaRPr lang="en-US" dirty="0"/>
          </a:p>
          <a:p>
            <a:pPr lvl="0" algn="l" rtl="0"/>
            <a:r>
              <a:rPr lang="en-US" u="sng" dirty="0"/>
              <a:t>Medium Success</a:t>
            </a:r>
            <a:r>
              <a:rPr lang="en-US" dirty="0"/>
              <a:t>:</a:t>
            </a:r>
            <a:br>
              <a:rPr lang="en-US" dirty="0"/>
            </a:br>
            <a:r>
              <a:rPr lang="en-US" dirty="0"/>
              <a:t>No revolving door cases, placement since enters the program &gt; 1, no renew activity date, or no renew registration date.</a:t>
            </a:r>
          </a:p>
        </p:txBody>
      </p:sp>
      <p:sp>
        <p:nvSpPr>
          <p:cNvPr id="27" name="תיבת טקסט 38">
            <a:extLst>
              <a:ext uri="{FF2B5EF4-FFF2-40B4-BE49-F238E27FC236}">
                <a16:creationId xmlns:a16="http://schemas.microsoft.com/office/drawing/2014/main" id="{E6831662-A1B5-4812-A6C8-50E3AD2DDAB4}"/>
              </a:ext>
            </a:extLst>
          </p:cNvPr>
          <p:cNvSpPr txBox="1"/>
          <p:nvPr/>
        </p:nvSpPr>
        <p:spPr>
          <a:xfrm>
            <a:off x="7011048" y="2090102"/>
            <a:ext cx="4828667" cy="2862322"/>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r>
              <a:rPr lang="en-US" u="sng" dirty="0"/>
              <a:t>Weak Success</a:t>
            </a:r>
            <a:r>
              <a:rPr lang="en-US" dirty="0"/>
              <a:t>:</a:t>
            </a:r>
          </a:p>
          <a:p>
            <a:pPr algn="l" rtl="0"/>
            <a:r>
              <a:rPr lang="en-US" dirty="0"/>
              <a:t>All job seekers who not in label 1,2 or 4.</a:t>
            </a:r>
          </a:p>
          <a:p>
            <a:pPr lvl="0" algn="l" rtl="0"/>
            <a:endParaRPr lang="en-US" u="sng" dirty="0"/>
          </a:p>
          <a:p>
            <a:pPr lvl="0" algn="l" rtl="0"/>
            <a:endParaRPr lang="en-US" u="sng" dirty="0"/>
          </a:p>
          <a:p>
            <a:pPr lvl="0" algn="l" rtl="0"/>
            <a:endParaRPr lang="en-US" u="sng" dirty="0"/>
          </a:p>
          <a:p>
            <a:pPr lvl="0" algn="l" rtl="0"/>
            <a:r>
              <a:rPr lang="en-US" u="sng" dirty="0"/>
              <a:t>Failure</a:t>
            </a:r>
            <a:r>
              <a:rPr lang="en-US" dirty="0"/>
              <a:t>:</a:t>
            </a:r>
          </a:p>
          <a:p>
            <a:pPr algn="l" rtl="0"/>
            <a:r>
              <a:rPr lang="en-US" dirty="0"/>
              <a:t>No resumption date, no placements since joining the program, or revolving door cases higher than 0.</a:t>
            </a:r>
          </a:p>
          <a:p>
            <a:pPr lvl="0" algn="l"/>
            <a:endParaRPr lang="en-US" dirty="0"/>
          </a:p>
        </p:txBody>
      </p:sp>
      <p:pic>
        <p:nvPicPr>
          <p:cNvPr id="50" name="תמונה 49" descr="תוצאת תמונה עבור שירות התעסוקה">
            <a:extLst>
              <a:ext uri="{FF2B5EF4-FFF2-40B4-BE49-F238E27FC236}">
                <a16:creationId xmlns:a16="http://schemas.microsoft.com/office/drawing/2014/main" id="{CA8017F4-2B92-4558-A8AC-A6680018F55F}"/>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1" name="תמונה 50">
            <a:extLst>
              <a:ext uri="{FF2B5EF4-FFF2-40B4-BE49-F238E27FC236}">
                <a16:creationId xmlns:a16="http://schemas.microsoft.com/office/drawing/2014/main" id="{4FE4551D-C1F6-43F6-9EA9-664E238833F9}"/>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52" name="קבוצה 51">
            <a:extLst>
              <a:ext uri="{FF2B5EF4-FFF2-40B4-BE49-F238E27FC236}">
                <a16:creationId xmlns:a16="http://schemas.microsoft.com/office/drawing/2014/main" id="{634BFBA1-7995-4298-80B3-666C872D59C1}"/>
              </a:ext>
            </a:extLst>
          </p:cNvPr>
          <p:cNvGrpSpPr/>
          <p:nvPr/>
        </p:nvGrpSpPr>
        <p:grpSpPr>
          <a:xfrm>
            <a:off x="2686168" y="5856652"/>
            <a:ext cx="1517927" cy="893469"/>
            <a:chOff x="5953" y="27845"/>
            <a:chExt cx="2214562" cy="893469"/>
          </a:xfrm>
        </p:grpSpPr>
        <p:sp>
          <p:nvSpPr>
            <p:cNvPr id="53" name="חץ: סוגר זוויתי 52">
              <a:extLst>
                <a:ext uri="{FF2B5EF4-FFF2-40B4-BE49-F238E27FC236}">
                  <a16:creationId xmlns:a16="http://schemas.microsoft.com/office/drawing/2014/main" id="{EF49CB65-E397-459B-A8C5-D1A309E391CA}"/>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54" name="חץ: סוגר זוויתי 4">
              <a:extLst>
                <a:ext uri="{FF2B5EF4-FFF2-40B4-BE49-F238E27FC236}">
                  <a16:creationId xmlns:a16="http://schemas.microsoft.com/office/drawing/2014/main" id="{A29A0498-B842-44FE-AFB0-91A5CB96CAE2}"/>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55" name="קבוצה 54">
            <a:extLst>
              <a:ext uri="{FF2B5EF4-FFF2-40B4-BE49-F238E27FC236}">
                <a16:creationId xmlns:a16="http://schemas.microsoft.com/office/drawing/2014/main" id="{4E54BF73-3E28-4470-9C23-C19AD6E94F73}"/>
              </a:ext>
            </a:extLst>
          </p:cNvPr>
          <p:cNvGrpSpPr/>
          <p:nvPr/>
        </p:nvGrpSpPr>
        <p:grpSpPr>
          <a:xfrm>
            <a:off x="3914858" y="5835146"/>
            <a:ext cx="1517927" cy="907330"/>
            <a:chOff x="1999059" y="6339"/>
            <a:chExt cx="2214562" cy="907330"/>
          </a:xfrm>
        </p:grpSpPr>
        <p:sp>
          <p:nvSpPr>
            <p:cNvPr id="56" name="חץ: סוגר זוויתי 55">
              <a:extLst>
                <a:ext uri="{FF2B5EF4-FFF2-40B4-BE49-F238E27FC236}">
                  <a16:creationId xmlns:a16="http://schemas.microsoft.com/office/drawing/2014/main" id="{1F34B5F8-EF88-4765-A253-C46E4546F600}"/>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57" name="חץ: סוגר זוויתי 6">
              <a:extLst>
                <a:ext uri="{FF2B5EF4-FFF2-40B4-BE49-F238E27FC236}">
                  <a16:creationId xmlns:a16="http://schemas.microsoft.com/office/drawing/2014/main" id="{9EE72D7A-FAB8-4757-9291-0FBA3DA69018}"/>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58" name="קבוצה 57">
            <a:extLst>
              <a:ext uri="{FF2B5EF4-FFF2-40B4-BE49-F238E27FC236}">
                <a16:creationId xmlns:a16="http://schemas.microsoft.com/office/drawing/2014/main" id="{47C21547-8F05-4094-A5D3-85C68B87A3B8}"/>
              </a:ext>
            </a:extLst>
          </p:cNvPr>
          <p:cNvGrpSpPr/>
          <p:nvPr/>
        </p:nvGrpSpPr>
        <p:grpSpPr>
          <a:xfrm>
            <a:off x="5122416" y="5856652"/>
            <a:ext cx="1517927" cy="901113"/>
            <a:chOff x="3992165" y="27845"/>
            <a:chExt cx="2214562" cy="901113"/>
          </a:xfrm>
        </p:grpSpPr>
        <p:sp>
          <p:nvSpPr>
            <p:cNvPr id="59" name="חץ: סוגר זוויתי 58">
              <a:extLst>
                <a:ext uri="{FF2B5EF4-FFF2-40B4-BE49-F238E27FC236}">
                  <a16:creationId xmlns:a16="http://schemas.microsoft.com/office/drawing/2014/main" id="{25F82DD6-6CDC-4EE2-B13F-F498682E32CF}"/>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60" name="חץ: סוגר זוויתי 8">
              <a:extLst>
                <a:ext uri="{FF2B5EF4-FFF2-40B4-BE49-F238E27FC236}">
                  <a16:creationId xmlns:a16="http://schemas.microsoft.com/office/drawing/2014/main" id="{716AFA15-4164-4A13-BC4E-5E305AEC5A7A}"/>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61" name="קבוצה 60">
            <a:extLst>
              <a:ext uri="{FF2B5EF4-FFF2-40B4-BE49-F238E27FC236}">
                <a16:creationId xmlns:a16="http://schemas.microsoft.com/office/drawing/2014/main" id="{20938308-3C92-4AAE-B099-5598C0095174}"/>
              </a:ext>
            </a:extLst>
          </p:cNvPr>
          <p:cNvGrpSpPr/>
          <p:nvPr/>
        </p:nvGrpSpPr>
        <p:grpSpPr>
          <a:xfrm>
            <a:off x="6329974" y="5856652"/>
            <a:ext cx="1517927" cy="901113"/>
            <a:chOff x="5985271" y="27845"/>
            <a:chExt cx="2214562" cy="901113"/>
          </a:xfrm>
        </p:grpSpPr>
        <p:sp>
          <p:nvSpPr>
            <p:cNvPr id="62" name="חץ: סוגר זוויתי 61">
              <a:extLst>
                <a:ext uri="{FF2B5EF4-FFF2-40B4-BE49-F238E27FC236}">
                  <a16:creationId xmlns:a16="http://schemas.microsoft.com/office/drawing/2014/main" id="{6DA051FD-E1AC-4418-9C50-BE51744C810A}"/>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63" name="חץ: סוגר זוויתי 10">
              <a:extLst>
                <a:ext uri="{FF2B5EF4-FFF2-40B4-BE49-F238E27FC236}">
                  <a16:creationId xmlns:a16="http://schemas.microsoft.com/office/drawing/2014/main" id="{F94F7D65-4818-4C38-98CB-12190E063BDC}"/>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64" name="קבוצה 63">
            <a:extLst>
              <a:ext uri="{FF2B5EF4-FFF2-40B4-BE49-F238E27FC236}">
                <a16:creationId xmlns:a16="http://schemas.microsoft.com/office/drawing/2014/main" id="{2793C406-DF47-4447-B99E-51814A929019}"/>
              </a:ext>
            </a:extLst>
          </p:cNvPr>
          <p:cNvGrpSpPr/>
          <p:nvPr/>
        </p:nvGrpSpPr>
        <p:grpSpPr>
          <a:xfrm>
            <a:off x="7537532" y="5864297"/>
            <a:ext cx="1517927" cy="893468"/>
            <a:chOff x="7978378" y="20201"/>
            <a:chExt cx="2214562" cy="893468"/>
          </a:xfrm>
        </p:grpSpPr>
        <p:sp>
          <p:nvSpPr>
            <p:cNvPr id="65" name="חץ: סוגר זוויתי 64">
              <a:extLst>
                <a:ext uri="{FF2B5EF4-FFF2-40B4-BE49-F238E27FC236}">
                  <a16:creationId xmlns:a16="http://schemas.microsoft.com/office/drawing/2014/main" id="{9544AA9B-13E7-4A95-8153-394C6C39AE8D}"/>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66" name="חץ: סוגר זוויתי 12">
              <a:extLst>
                <a:ext uri="{FF2B5EF4-FFF2-40B4-BE49-F238E27FC236}">
                  <a16:creationId xmlns:a16="http://schemas.microsoft.com/office/drawing/2014/main" id="{917F99AE-4A0D-4D76-A6A2-CE4797D89E09}"/>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67" name="קבוצה 66">
            <a:extLst>
              <a:ext uri="{FF2B5EF4-FFF2-40B4-BE49-F238E27FC236}">
                <a16:creationId xmlns:a16="http://schemas.microsoft.com/office/drawing/2014/main" id="{4E034CF4-097B-45E6-810C-F11197490FF2}"/>
              </a:ext>
            </a:extLst>
          </p:cNvPr>
          <p:cNvGrpSpPr/>
          <p:nvPr/>
        </p:nvGrpSpPr>
        <p:grpSpPr>
          <a:xfrm>
            <a:off x="8745090" y="5871941"/>
            <a:ext cx="1517927" cy="885824"/>
            <a:chOff x="9971484" y="27845"/>
            <a:chExt cx="2214562" cy="885824"/>
          </a:xfrm>
        </p:grpSpPr>
        <p:sp>
          <p:nvSpPr>
            <p:cNvPr id="68" name="חץ: סוגר זוויתי 67">
              <a:extLst>
                <a:ext uri="{FF2B5EF4-FFF2-40B4-BE49-F238E27FC236}">
                  <a16:creationId xmlns:a16="http://schemas.microsoft.com/office/drawing/2014/main" id="{56E94CA1-7A2B-4A9D-A5EA-F773870961AA}"/>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86" name="חץ: סוגר זוויתי 14">
              <a:extLst>
                <a:ext uri="{FF2B5EF4-FFF2-40B4-BE49-F238E27FC236}">
                  <a16:creationId xmlns:a16="http://schemas.microsoft.com/office/drawing/2014/main" id="{2691D5EE-5B51-4E5A-94BF-DEFEC92C2E1B}"/>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pic>
        <p:nvPicPr>
          <p:cNvPr id="1028" name="Picture 4" descr="Download now this free icon in SVG, PSD, PNG, EPS format or as webfonts. Flaticon, the largest database of free vector icons.">
            <a:extLst>
              <a:ext uri="{FF2B5EF4-FFF2-40B4-BE49-F238E27FC236}">
                <a16:creationId xmlns:a16="http://schemas.microsoft.com/office/drawing/2014/main" id="{79935E27-08DD-4753-B71F-5B8CFB7490B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0248" y="2090102"/>
            <a:ext cx="422401" cy="4224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ownload now this free icon in SVG, PSD, PNG, EPS format or as webfonts. Flaticon, the largest database of free vector icons.">
            <a:extLst>
              <a:ext uri="{FF2B5EF4-FFF2-40B4-BE49-F238E27FC236}">
                <a16:creationId xmlns:a16="http://schemas.microsoft.com/office/drawing/2014/main" id="{EC57BA28-D32F-4484-85AB-865618B51D9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0248" y="3536403"/>
            <a:ext cx="422401" cy="42750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ownload now this free icon in SVG, PSD, PNG, EPS format or as webfonts. Flaticon, the largest database of free vector icons.">
            <a:extLst>
              <a:ext uri="{FF2B5EF4-FFF2-40B4-BE49-F238E27FC236}">
                <a16:creationId xmlns:a16="http://schemas.microsoft.com/office/drawing/2014/main" id="{12367543-5D4D-49D1-A10C-AC81300EEF0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61383" y="2106175"/>
            <a:ext cx="422401" cy="4224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ownload now this free icon in SVG, PSD, PNG, EPS format or as webfonts. Flaticon, the largest database of free vector icons.">
            <a:extLst>
              <a:ext uri="{FF2B5EF4-FFF2-40B4-BE49-F238E27FC236}">
                <a16:creationId xmlns:a16="http://schemas.microsoft.com/office/drawing/2014/main" id="{DB6C5A2C-D508-41BF-809F-48F6639607F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33095" y="3433769"/>
            <a:ext cx="406242" cy="406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078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1932423750"/>
              </p:ext>
            </p:extLst>
          </p:nvPr>
        </p:nvGraphicFramePr>
        <p:xfrm>
          <a:off x="5083041" y="437874"/>
          <a:ext cx="3114604"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תיבת טקסט 13">
            <a:extLst>
              <a:ext uri="{FF2B5EF4-FFF2-40B4-BE49-F238E27FC236}">
                <a16:creationId xmlns:a16="http://schemas.microsoft.com/office/drawing/2014/main" id="{DBE614B7-2B41-48F2-8D48-03A4A6F166E9}"/>
              </a:ext>
            </a:extLst>
          </p:cNvPr>
          <p:cNvSpPr txBox="1"/>
          <p:nvPr/>
        </p:nvSpPr>
        <p:spPr>
          <a:xfrm>
            <a:off x="171577" y="1854920"/>
            <a:ext cx="3648217" cy="2308324"/>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dirty="0"/>
              <a:t>About 56,000 rows and 82 columns.</a:t>
            </a:r>
          </a:p>
          <a:p>
            <a:pPr algn="l" rtl="0"/>
            <a:r>
              <a:rPr lang="en-US" dirty="0"/>
              <a:t>The columns are the different characteristics (age, gender ...) for each job (row).</a:t>
            </a:r>
            <a:endParaRPr lang="he-IL" dirty="0"/>
          </a:p>
          <a:p>
            <a:pPr algn="l" rtl="0"/>
            <a:endParaRPr lang="en-US" dirty="0"/>
          </a:p>
          <a:p>
            <a:pPr algn="l" rtl="0"/>
            <a:r>
              <a:rPr lang="en-US" dirty="0"/>
              <a:t>14% invalid records.</a:t>
            </a:r>
          </a:p>
          <a:p>
            <a:pPr algn="l" rtl="0"/>
            <a:endParaRPr lang="en-US" dirty="0"/>
          </a:p>
          <a:p>
            <a:pPr algn="l" rtl="0"/>
            <a:r>
              <a:rPr lang="en-US" dirty="0"/>
              <a:t>(The data from 2014 to 2019).</a:t>
            </a:r>
            <a:endParaRPr lang="he-IL" dirty="0"/>
          </a:p>
        </p:txBody>
      </p:sp>
      <p:pic>
        <p:nvPicPr>
          <p:cNvPr id="26" name="תמונה 25">
            <a:extLst>
              <a:ext uri="{FF2B5EF4-FFF2-40B4-BE49-F238E27FC236}">
                <a16:creationId xmlns:a16="http://schemas.microsoft.com/office/drawing/2014/main" id="{032594DC-8883-435C-B5FE-A61282393565}"/>
              </a:ext>
            </a:extLst>
          </p:cNvPr>
          <p:cNvPicPr>
            <a:picLocks noChangeAspect="1"/>
          </p:cNvPicPr>
          <p:nvPr/>
        </p:nvPicPr>
        <p:blipFill>
          <a:blip r:embed="rId8"/>
          <a:stretch>
            <a:fillRect/>
          </a:stretch>
        </p:blipFill>
        <p:spPr>
          <a:xfrm>
            <a:off x="3914858" y="1204104"/>
            <a:ext cx="8105565" cy="4551192"/>
          </a:xfrm>
          <a:prstGeom prst="rect">
            <a:avLst/>
          </a:prstGeom>
        </p:spPr>
      </p:pic>
      <p:pic>
        <p:nvPicPr>
          <p:cNvPr id="27" name="תמונה 26" descr="תוצאת תמונה עבור שירות התעסוקה">
            <a:extLst>
              <a:ext uri="{FF2B5EF4-FFF2-40B4-BE49-F238E27FC236}">
                <a16:creationId xmlns:a16="http://schemas.microsoft.com/office/drawing/2014/main" id="{A9CB042D-73E9-481E-AC11-EF99DB40C42A}"/>
              </a:ext>
            </a:extLst>
          </p:cNvPr>
          <p:cNvPicPr/>
          <p:nvPr/>
        </p:nvPicPr>
        <p:blipFill>
          <a:blip r:embed="rId9"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8" name="תמונה 27">
            <a:extLst>
              <a:ext uri="{FF2B5EF4-FFF2-40B4-BE49-F238E27FC236}">
                <a16:creationId xmlns:a16="http://schemas.microsoft.com/office/drawing/2014/main" id="{19D69AF8-6D21-4CA8-BE26-AB683BC3334D}"/>
              </a:ext>
            </a:extLst>
          </p:cNvPr>
          <p:cNvPicPr/>
          <p:nvPr/>
        </p:nvPicPr>
        <p:blipFill rotWithShape="1">
          <a:blip r:embed="rId10">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32" name="קבוצה 31">
            <a:extLst>
              <a:ext uri="{FF2B5EF4-FFF2-40B4-BE49-F238E27FC236}">
                <a16:creationId xmlns:a16="http://schemas.microsoft.com/office/drawing/2014/main" id="{F83E62B2-3ADE-4537-96B4-D92CEE6DCF76}"/>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8E577B62-1AD5-44E4-A3F0-B7BAB5CBDE31}"/>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0C75D882-2714-4A6B-A79E-C246AD19DB11}"/>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57D83FD3-8F72-47F9-B1EA-4DE28BE4C4EE}"/>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6C8CC559-EDDD-485D-A0B2-22F836AEA8CB}"/>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0379BE0C-A221-450E-9307-7876E8FB244B}"/>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64ABADF1-0D6E-470F-9896-C0562FBDB68C}"/>
              </a:ext>
            </a:extLst>
          </p:cNvPr>
          <p:cNvGrpSpPr/>
          <p:nvPr/>
        </p:nvGrpSpPr>
        <p:grpSpPr>
          <a:xfrm>
            <a:off x="5122416" y="5856652"/>
            <a:ext cx="1517927" cy="901113"/>
            <a:chOff x="3992165" y="27845"/>
            <a:chExt cx="2214562" cy="901113"/>
          </a:xfrm>
        </p:grpSpPr>
        <p:sp>
          <p:nvSpPr>
            <p:cNvPr id="39" name="חץ: סוגר זוויתי 38">
              <a:extLst>
                <a:ext uri="{FF2B5EF4-FFF2-40B4-BE49-F238E27FC236}">
                  <a16:creationId xmlns:a16="http://schemas.microsoft.com/office/drawing/2014/main" id="{5771D415-C0DF-4DAA-9271-49F7417B4088}"/>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26EAF358-7762-4E40-9674-930E29E8844F}"/>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68396F79-4392-4462-8095-46B24960F8D5}"/>
              </a:ext>
            </a:extLst>
          </p:cNvPr>
          <p:cNvGrpSpPr/>
          <p:nvPr/>
        </p:nvGrpSpPr>
        <p:grpSpPr>
          <a:xfrm>
            <a:off x="6329974" y="5856652"/>
            <a:ext cx="1517927" cy="901113"/>
            <a:chOff x="5985271" y="27845"/>
            <a:chExt cx="2214562" cy="901113"/>
          </a:xfrm>
        </p:grpSpPr>
        <p:sp>
          <p:nvSpPr>
            <p:cNvPr id="42" name="חץ: סוגר זוויתי 41">
              <a:extLst>
                <a:ext uri="{FF2B5EF4-FFF2-40B4-BE49-F238E27FC236}">
                  <a16:creationId xmlns:a16="http://schemas.microsoft.com/office/drawing/2014/main" id="{F445379F-EA25-4E8A-9F2C-BBFD46C9CC3A}"/>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3" name="חץ: סוגר זוויתי 10">
              <a:extLst>
                <a:ext uri="{FF2B5EF4-FFF2-40B4-BE49-F238E27FC236}">
                  <a16:creationId xmlns:a16="http://schemas.microsoft.com/office/drawing/2014/main" id="{030BF108-1A14-4CEA-92E6-F035ADFDB2A8}"/>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F2B41750-ED82-4F23-968B-30854560C81D}"/>
              </a:ext>
            </a:extLst>
          </p:cNvPr>
          <p:cNvGrpSpPr/>
          <p:nvPr/>
        </p:nvGrpSpPr>
        <p:grpSpPr>
          <a:xfrm>
            <a:off x="7537532" y="5864297"/>
            <a:ext cx="1517927" cy="893468"/>
            <a:chOff x="7978378" y="20201"/>
            <a:chExt cx="2214562" cy="893468"/>
          </a:xfrm>
        </p:grpSpPr>
        <p:sp>
          <p:nvSpPr>
            <p:cNvPr id="45" name="חץ: סוגר זוויתי 44">
              <a:extLst>
                <a:ext uri="{FF2B5EF4-FFF2-40B4-BE49-F238E27FC236}">
                  <a16:creationId xmlns:a16="http://schemas.microsoft.com/office/drawing/2014/main" id="{7D590927-2E4B-4376-AF0F-369A401CC240}"/>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AF0C94EF-4D3E-42F4-8E43-81A8B337AA6D}"/>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E975696A-0EBA-4F4A-A570-91CAAD2979AE}"/>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AD041018-5379-44B2-9FED-039A78B43CA2}"/>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CA5780B1-F24B-4199-BEC1-506B3DDB6EBD}"/>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2391736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4238914274"/>
              </p:ext>
            </p:extLst>
          </p:nvPr>
        </p:nvGraphicFramePr>
        <p:xfrm>
          <a:off x="5105365" y="586228"/>
          <a:ext cx="3114604"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תיבת טקסט 37">
            <a:extLst>
              <a:ext uri="{FF2B5EF4-FFF2-40B4-BE49-F238E27FC236}">
                <a16:creationId xmlns:a16="http://schemas.microsoft.com/office/drawing/2014/main" id="{82E2411B-B7C3-400B-A837-62CACD10E361}"/>
              </a:ext>
            </a:extLst>
          </p:cNvPr>
          <p:cNvSpPr txBox="1"/>
          <p:nvPr/>
        </p:nvSpPr>
        <p:spPr>
          <a:xfrm>
            <a:off x="8315198" y="1821579"/>
            <a:ext cx="3769217" cy="923330"/>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dirty="0"/>
              <a:t>The column contained 1860 unique values.</a:t>
            </a:r>
          </a:p>
          <a:p>
            <a:pPr algn="l" rtl="0"/>
            <a:r>
              <a:rPr lang="en-US" dirty="0"/>
              <a:t>After reclamation: 30 unique activities.</a:t>
            </a:r>
            <a:endParaRPr lang="he-IL" dirty="0"/>
          </a:p>
        </p:txBody>
      </p:sp>
      <p:pic>
        <p:nvPicPr>
          <p:cNvPr id="25" name="תמונה 24" descr="תוצאת תמונה עבור שירות התעסוקה">
            <a:extLst>
              <a:ext uri="{FF2B5EF4-FFF2-40B4-BE49-F238E27FC236}">
                <a16:creationId xmlns:a16="http://schemas.microsoft.com/office/drawing/2014/main" id="{9D34E185-2A03-46DB-998E-E6097697CF05}"/>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33C34807-9DA9-4ED2-81D0-9661D2E9F367}"/>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pic>
        <p:nvPicPr>
          <p:cNvPr id="27" name="תמונה 26">
            <a:extLst>
              <a:ext uri="{FF2B5EF4-FFF2-40B4-BE49-F238E27FC236}">
                <a16:creationId xmlns:a16="http://schemas.microsoft.com/office/drawing/2014/main" id="{B4E74230-2D3A-4E4C-A7FB-D01925813072}"/>
              </a:ext>
            </a:extLst>
          </p:cNvPr>
          <p:cNvPicPr>
            <a:picLocks noChangeAspect="1"/>
          </p:cNvPicPr>
          <p:nvPr/>
        </p:nvPicPr>
        <p:blipFill>
          <a:blip r:embed="rId10"/>
          <a:stretch>
            <a:fillRect/>
          </a:stretch>
        </p:blipFill>
        <p:spPr>
          <a:xfrm>
            <a:off x="275522" y="1467895"/>
            <a:ext cx="7857146" cy="4049040"/>
          </a:xfrm>
          <a:prstGeom prst="rect">
            <a:avLst/>
          </a:prstGeom>
        </p:spPr>
      </p:pic>
      <p:grpSp>
        <p:nvGrpSpPr>
          <p:cNvPr id="32" name="קבוצה 31">
            <a:extLst>
              <a:ext uri="{FF2B5EF4-FFF2-40B4-BE49-F238E27FC236}">
                <a16:creationId xmlns:a16="http://schemas.microsoft.com/office/drawing/2014/main" id="{3F7E1F69-F3C4-4B99-941C-F7ED2C099363}"/>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E8CEAF99-2ABF-409F-97FD-38145670606C}"/>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576B1AF1-8910-4580-A4C4-70414968EA98}"/>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DB471474-05F9-40D2-97AE-462FD85CB0CC}"/>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3FCAFAF2-69FD-4BD8-B74C-F65A86226199}"/>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ACD32051-CD66-4311-8988-75AD99B2DA34}"/>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D3B048B2-01C6-47E5-8E9D-364C9A8FE4D0}"/>
              </a:ext>
            </a:extLst>
          </p:cNvPr>
          <p:cNvGrpSpPr/>
          <p:nvPr/>
        </p:nvGrpSpPr>
        <p:grpSpPr>
          <a:xfrm>
            <a:off x="5122416" y="5856652"/>
            <a:ext cx="1517927" cy="901113"/>
            <a:chOff x="3992165" y="27845"/>
            <a:chExt cx="2214562" cy="901113"/>
          </a:xfrm>
        </p:grpSpPr>
        <p:sp>
          <p:nvSpPr>
            <p:cNvPr id="39" name="חץ: סוגר זוויתי 38">
              <a:extLst>
                <a:ext uri="{FF2B5EF4-FFF2-40B4-BE49-F238E27FC236}">
                  <a16:creationId xmlns:a16="http://schemas.microsoft.com/office/drawing/2014/main" id="{1D5B28B2-E1F1-4C36-91E2-9A3DD6309C16}"/>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0C59728D-79FD-4503-B4EE-A7BBB8AE22B5}"/>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1B8F638C-81D8-4B18-BA4E-D05B2E5393AA}"/>
              </a:ext>
            </a:extLst>
          </p:cNvPr>
          <p:cNvGrpSpPr/>
          <p:nvPr/>
        </p:nvGrpSpPr>
        <p:grpSpPr>
          <a:xfrm>
            <a:off x="6329974" y="5856652"/>
            <a:ext cx="1517927" cy="901113"/>
            <a:chOff x="5985271" y="27845"/>
            <a:chExt cx="2214562" cy="901113"/>
          </a:xfrm>
        </p:grpSpPr>
        <p:sp>
          <p:nvSpPr>
            <p:cNvPr id="42" name="חץ: סוגר זוויתי 41">
              <a:extLst>
                <a:ext uri="{FF2B5EF4-FFF2-40B4-BE49-F238E27FC236}">
                  <a16:creationId xmlns:a16="http://schemas.microsoft.com/office/drawing/2014/main" id="{AB1F1F11-51DB-49F6-999A-CECFBF97A95C}"/>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3" name="חץ: סוגר זוויתי 10">
              <a:extLst>
                <a:ext uri="{FF2B5EF4-FFF2-40B4-BE49-F238E27FC236}">
                  <a16:creationId xmlns:a16="http://schemas.microsoft.com/office/drawing/2014/main" id="{BBE56787-4E4A-4D9E-8837-70EE25B64040}"/>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18914523-07F4-4CB8-BFEA-84FB5AC26AC5}"/>
              </a:ext>
            </a:extLst>
          </p:cNvPr>
          <p:cNvGrpSpPr/>
          <p:nvPr/>
        </p:nvGrpSpPr>
        <p:grpSpPr>
          <a:xfrm>
            <a:off x="7537532" y="5864297"/>
            <a:ext cx="1517927" cy="893468"/>
            <a:chOff x="7978378" y="20201"/>
            <a:chExt cx="2214562" cy="893468"/>
          </a:xfrm>
        </p:grpSpPr>
        <p:sp>
          <p:nvSpPr>
            <p:cNvPr id="45" name="חץ: סוגר זוויתי 44">
              <a:extLst>
                <a:ext uri="{FF2B5EF4-FFF2-40B4-BE49-F238E27FC236}">
                  <a16:creationId xmlns:a16="http://schemas.microsoft.com/office/drawing/2014/main" id="{02A117F8-30A4-44AB-AC05-076F0E587E23}"/>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336157B4-B2FA-44D3-AC39-83F545372F82}"/>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D544A1A1-66F8-495B-840C-E8DC8689D252}"/>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CCA7C214-7DC2-40D6-B8B5-97DFCFAA7B31}"/>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D3286572-F2D4-40FB-8527-B61ECD987931}"/>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1222291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כותרת 1">
            <a:extLst>
              <a:ext uri="{FF2B5EF4-FFF2-40B4-BE49-F238E27FC236}">
                <a16:creationId xmlns:a16="http://schemas.microsoft.com/office/drawing/2014/main" id="{1F64A81D-CCEC-4359-BBEC-43D5AC880EEB}"/>
              </a:ext>
            </a:extLst>
          </p:cNvPr>
          <p:cNvSpPr txBox="1">
            <a:spLocks/>
          </p:cNvSpPr>
          <p:nvPr/>
        </p:nvSpPr>
        <p:spPr>
          <a:xfrm>
            <a:off x="0" y="-7296"/>
            <a:ext cx="12192001" cy="1362817"/>
          </a:xfrm>
          <a:prstGeom prst="rect">
            <a:avLst/>
          </a:prstGeom>
          <a:solidFill>
            <a:schemeClr val="accent1"/>
          </a:solidFill>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endParaRPr lang="he-IL" sz="2800" i="1" dirty="0">
              <a:solidFill>
                <a:schemeClr val="bg1"/>
              </a:solidFill>
            </a:endParaRPr>
          </a:p>
          <a:p>
            <a:pPr algn="ctr"/>
            <a:r>
              <a:rPr lang="en-US" sz="2800" i="1" dirty="0">
                <a:solidFill>
                  <a:schemeClr val="bg1"/>
                </a:solidFill>
              </a:rPr>
              <a:t>Q1: Is there a difference between good placements of the Arabic population to other populations?</a:t>
            </a:r>
            <a:endParaRPr lang="he-IL" sz="2400" i="1" dirty="0">
              <a:solidFill>
                <a:schemeClr val="bg1"/>
              </a:solidFill>
            </a:endParaRPr>
          </a:p>
        </p:txBody>
      </p:sp>
      <p:pic>
        <p:nvPicPr>
          <p:cNvPr id="27" name="תמונה 26">
            <a:extLst>
              <a:ext uri="{FF2B5EF4-FFF2-40B4-BE49-F238E27FC236}">
                <a16:creationId xmlns:a16="http://schemas.microsoft.com/office/drawing/2014/main" id="{0C76FE81-A4FC-4B92-AC8A-1B34CFD0FE48}"/>
              </a:ext>
            </a:extLst>
          </p:cNvPr>
          <p:cNvPicPr/>
          <p:nvPr/>
        </p:nvPicPr>
        <p:blipFill>
          <a:blip r:embed="rId3"/>
          <a:stretch>
            <a:fillRect/>
          </a:stretch>
        </p:blipFill>
        <p:spPr>
          <a:xfrm>
            <a:off x="4535891" y="1488750"/>
            <a:ext cx="7576854" cy="1928072"/>
          </a:xfrm>
          <a:prstGeom prst="rect">
            <a:avLst/>
          </a:prstGeom>
        </p:spPr>
      </p:pic>
      <mc:AlternateContent xmlns:mc="http://schemas.openxmlformats.org/markup-compatibility/2006">
        <mc:Choice xmlns:a14="http://schemas.microsoft.com/office/drawing/2010/main" Requires="a14">
          <p:sp>
            <p:nvSpPr>
              <p:cNvPr id="29" name="מלבן 28">
                <a:extLst>
                  <a:ext uri="{FF2B5EF4-FFF2-40B4-BE49-F238E27FC236}">
                    <a16:creationId xmlns:a16="http://schemas.microsoft.com/office/drawing/2014/main" id="{6DECACAE-49DE-4A5C-AC8E-3C0206A95042}"/>
                  </a:ext>
                </a:extLst>
              </p:cNvPr>
              <p:cNvSpPr/>
              <p:nvPr/>
            </p:nvSpPr>
            <p:spPr>
              <a:xfrm>
                <a:off x="339717" y="1314479"/>
                <a:ext cx="4167845" cy="2062103"/>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lnSpc>
                    <a:spcPct val="150000"/>
                  </a:lnSpc>
                  <a:spcAft>
                    <a:spcPts val="800"/>
                  </a:spcAft>
                </a:pPr>
                <a14:m>
                  <m:oMath xmlns:m="http://schemas.openxmlformats.org/officeDocument/2006/math">
                    <m:sSub>
                      <m:sSubPr>
                        <m:ctrlPr>
                          <a:rPr lang="en-US" i="1" smtClean="0">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0</m:t>
                        </m:r>
                      </m:sub>
                    </m:sSub>
                    <m:r>
                      <a:rPr lang="en-US" i="1">
                        <a:latin typeface="Cambria Math" panose="02040503050406030204" pitchFamily="18" charset="0"/>
                        <a:ea typeface="Calibri" panose="020F0502020204030204" pitchFamily="34" charset="0"/>
                        <a:cs typeface="David" panose="020E0502060401010101" pitchFamily="34" charset="-79"/>
                      </a:rPr>
                      <m:t>: </m:t>
                    </m:r>
                    <m:r>
                      <a:rPr lang="en-US" i="1">
                        <a:latin typeface="Cambria Math" panose="02040503050406030204" pitchFamily="18" charset="0"/>
                        <a:ea typeface="Calibri" panose="020F0502020204030204" pitchFamily="34" charset="0"/>
                        <a:cs typeface="David" panose="020E0502060401010101" pitchFamily="34" charset="-79"/>
                      </a:rPr>
                      <m:t>𝜇</m:t>
                    </m:r>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m:t>
                    </m:r>
                  </m:oMath>
                </a14:m>
                <a:r>
                  <a:rPr lang="en-US" dirty="0">
                    <a:effectLst/>
                    <a:latin typeface="Calibri" panose="020F0502020204030204" pitchFamily="34" charset="0"/>
                    <a:ea typeface="Calibri" panose="020F0502020204030204" pitchFamily="34" charset="0"/>
                    <a:cs typeface="Arial" panose="020B0604020202020204" pitchFamily="34" charset="0"/>
                  </a:rPr>
                  <a:t> ( </a:t>
                </a:r>
                <a:r>
                  <a:rPr lang="en-US" i="1" dirty="0">
                    <a:latin typeface="Cambria Math" panose="02040503050406030204" pitchFamily="18" charset="0"/>
                    <a:ea typeface="Calibri" panose="020F0502020204030204" pitchFamily="34" charset="0"/>
                    <a:cs typeface="David" panose="020E0502060401010101" pitchFamily="34" charset="-79"/>
                  </a:rPr>
                  <a:t>no difference between Arabs to other populations)</a:t>
                </a:r>
              </a:p>
              <a:p>
                <a:pPr algn="l" rtl="0">
                  <a:lnSpc>
                    <a:spcPct val="150000"/>
                  </a:lnSpc>
                  <a:spcAft>
                    <a:spcPts val="800"/>
                  </a:spcAft>
                </a:pPr>
                <a14:m>
                  <m:oMath xmlns:m="http://schemas.openxmlformats.org/officeDocument/2006/math">
                    <m:sSub>
                      <m:sSubPr>
                        <m:ctrlPr>
                          <a:rPr lang="en-US" i="1">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1</m:t>
                        </m:r>
                      </m:sub>
                    </m:sSub>
                    <m:r>
                      <a:rPr lang="en-US" i="1">
                        <a:latin typeface="Cambria Math" panose="02040503050406030204" pitchFamily="18" charset="0"/>
                        <a:ea typeface="Calibri" panose="020F0502020204030204" pitchFamily="34" charset="0"/>
                        <a:cs typeface="David" panose="020E0502060401010101" pitchFamily="34" charset="-79"/>
                      </a:rPr>
                      <m:t>: </m:t>
                    </m:r>
                    <m:r>
                      <a:rPr lang="en-US" i="1">
                        <a:latin typeface="Cambria Math" panose="02040503050406030204" pitchFamily="18" charset="0"/>
                        <a:ea typeface="Calibri" panose="020F0502020204030204" pitchFamily="34" charset="0"/>
                        <a:cs typeface="David" panose="020E0502060401010101" pitchFamily="34" charset="-79"/>
                      </a:rPr>
                      <m:t>𝜇</m:t>
                    </m:r>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m:t>
                    </m:r>
                  </m:oMath>
                </a14:m>
                <a:r>
                  <a:rPr lang="en-US" i="1" dirty="0">
                    <a:latin typeface="Cambria Math" panose="02040503050406030204" pitchFamily="18" charset="0"/>
                    <a:ea typeface="Calibri" panose="020F0502020204030204" pitchFamily="34" charset="0"/>
                    <a:cs typeface="David" panose="020E0502060401010101" pitchFamily="34" charset="-79"/>
                  </a:rPr>
                  <a:t> ( There is a difference)</a:t>
                </a:r>
                <a:endParaRPr lang="he-IL" i="1" dirty="0">
                  <a:latin typeface="Cambria Math" panose="02040503050406030204" pitchFamily="18" charset="0"/>
                  <a:ea typeface="Calibri" panose="020F0502020204030204" pitchFamily="34" charset="0"/>
                  <a:cs typeface="David" panose="020E0502060401010101" pitchFamily="34" charset="-79"/>
                </a:endParaRPr>
              </a:p>
              <a:p>
                <a:pPr algn="just">
                  <a:lnSpc>
                    <a:spcPct val="150000"/>
                  </a:lnSpc>
                  <a:spcAft>
                    <a:spcPts val="800"/>
                  </a:spcAft>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m:t>
                      </m:r>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05</m:t>
                      </m:r>
                    </m:oMath>
                  </m:oMathPara>
                </a14:m>
                <a:endParaRPr lang="en-US" i="1" dirty="0">
                  <a:latin typeface="Cambria Math" panose="02040503050406030204" pitchFamily="18" charset="0"/>
                  <a:ea typeface="Calibri" panose="020F0502020204030204" pitchFamily="34" charset="0"/>
                  <a:cs typeface="David" panose="020E0502060401010101" pitchFamily="34" charset="-79"/>
                </a:endParaRPr>
              </a:p>
            </p:txBody>
          </p:sp>
        </mc:Choice>
        <mc:Fallback>
          <p:sp>
            <p:nvSpPr>
              <p:cNvPr id="29" name="מלבן 28">
                <a:extLst>
                  <a:ext uri="{FF2B5EF4-FFF2-40B4-BE49-F238E27FC236}">
                    <a16:creationId xmlns:a16="http://schemas.microsoft.com/office/drawing/2014/main" id="{6DECACAE-49DE-4A5C-AC8E-3C0206A95042}"/>
                  </a:ext>
                </a:extLst>
              </p:cNvPr>
              <p:cNvSpPr>
                <a:spLocks noRot="1" noChangeAspect="1" noMove="1" noResize="1" noEditPoints="1" noAdjustHandles="1" noChangeArrowheads="1" noChangeShapeType="1" noTextEdit="1"/>
              </p:cNvSpPr>
              <p:nvPr/>
            </p:nvSpPr>
            <p:spPr>
              <a:xfrm>
                <a:off x="339717" y="1314479"/>
                <a:ext cx="4167845" cy="2062103"/>
              </a:xfrm>
              <a:prstGeom prst="rect">
                <a:avLst/>
              </a:prstGeom>
              <a:blipFill>
                <a:blip r:embed="rId4"/>
                <a:stretch>
                  <a:fillRect l="-1318" r="-1025"/>
                </a:stretch>
              </a:blipFill>
            </p:spPr>
            <p:txBody>
              <a:bodyPr/>
              <a:lstStyle/>
              <a:p>
                <a:r>
                  <a:rPr lang="he-IL">
                    <a:noFill/>
                  </a:rPr>
                  <a:t> </a:t>
                </a:r>
              </a:p>
            </p:txBody>
          </p:sp>
        </mc:Fallback>
      </mc:AlternateContent>
      <p:pic>
        <p:nvPicPr>
          <p:cNvPr id="51" name="תמונה 50" descr="תוצאת תמונה עבור שירות התעסוקה">
            <a:extLst>
              <a:ext uri="{FF2B5EF4-FFF2-40B4-BE49-F238E27FC236}">
                <a16:creationId xmlns:a16="http://schemas.microsoft.com/office/drawing/2014/main" id="{566EC80C-1F23-4117-9D88-BC822E07B02F}"/>
              </a:ext>
            </a:extLst>
          </p:cNvPr>
          <p:cNvPicPr/>
          <p:nvPr/>
        </p:nvPicPr>
        <p:blipFill>
          <a:blip r:embed="rId5"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2" name="תמונה 51">
            <a:extLst>
              <a:ext uri="{FF2B5EF4-FFF2-40B4-BE49-F238E27FC236}">
                <a16:creationId xmlns:a16="http://schemas.microsoft.com/office/drawing/2014/main" id="{BF7F0E23-3EFF-4F2E-956F-A0ED4C2D5A2B}"/>
              </a:ext>
            </a:extLst>
          </p:cNvPr>
          <p:cNvPicPr/>
          <p:nvPr/>
        </p:nvPicPr>
        <p:blipFill rotWithShape="1">
          <a:blip r:embed="rId6">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pic>
        <p:nvPicPr>
          <p:cNvPr id="30" name="תמונה 29">
            <a:extLst>
              <a:ext uri="{FF2B5EF4-FFF2-40B4-BE49-F238E27FC236}">
                <a16:creationId xmlns:a16="http://schemas.microsoft.com/office/drawing/2014/main" id="{0D00F4E6-4B0F-4190-84C3-AFA3010F01E6}"/>
              </a:ext>
            </a:extLst>
          </p:cNvPr>
          <p:cNvPicPr/>
          <p:nvPr/>
        </p:nvPicPr>
        <p:blipFill>
          <a:blip r:embed="rId7">
            <a:extLst>
              <a:ext uri="{28A0092B-C50C-407E-A947-70E740481C1C}">
                <a14:useLocalDpi xmlns:a14="http://schemas.microsoft.com/office/drawing/2010/main" val="0"/>
              </a:ext>
            </a:extLst>
          </a:blip>
          <a:stretch>
            <a:fillRect/>
          </a:stretch>
        </p:blipFill>
        <p:spPr>
          <a:xfrm>
            <a:off x="53857" y="3550051"/>
            <a:ext cx="4902677" cy="2295848"/>
          </a:xfrm>
          <a:prstGeom prst="rect">
            <a:avLst/>
          </a:prstGeom>
        </p:spPr>
      </p:pic>
      <p:grpSp>
        <p:nvGrpSpPr>
          <p:cNvPr id="32" name="קבוצה 31">
            <a:extLst>
              <a:ext uri="{FF2B5EF4-FFF2-40B4-BE49-F238E27FC236}">
                <a16:creationId xmlns:a16="http://schemas.microsoft.com/office/drawing/2014/main" id="{71141D0D-F4B2-46C9-8DED-E785C6DCFD45}"/>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4C43989C-D4DB-43D1-905B-8884A154AC7F}"/>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26B3C938-4038-4B9A-AF8D-B73685403852}"/>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1A8A94EE-9A8C-41BD-A5C1-2D4F38007768}"/>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6E0A2B06-2BE6-42BB-9DA7-4BDDF2877412}"/>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A4C5F219-F48E-4021-B1CF-7475A4FB7EC5}"/>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461B329A-E6BE-4900-84E0-0413DF62886E}"/>
              </a:ext>
            </a:extLst>
          </p:cNvPr>
          <p:cNvGrpSpPr/>
          <p:nvPr/>
        </p:nvGrpSpPr>
        <p:grpSpPr>
          <a:xfrm>
            <a:off x="5122416" y="5856652"/>
            <a:ext cx="1517927" cy="901113"/>
            <a:chOff x="3992165" y="27845"/>
            <a:chExt cx="2214562" cy="901113"/>
          </a:xfrm>
        </p:grpSpPr>
        <p:sp>
          <p:nvSpPr>
            <p:cNvPr id="39" name="חץ: סוגר זוויתי 38">
              <a:extLst>
                <a:ext uri="{FF2B5EF4-FFF2-40B4-BE49-F238E27FC236}">
                  <a16:creationId xmlns:a16="http://schemas.microsoft.com/office/drawing/2014/main" id="{31E4AA7D-91F7-497B-8F7D-D29A08047E1B}"/>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7EC2C6E6-36C3-4C00-9635-1BBAEBF254D1}"/>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BDF486C8-2E2E-47EB-887C-1491181A17F3}"/>
              </a:ext>
            </a:extLst>
          </p:cNvPr>
          <p:cNvGrpSpPr/>
          <p:nvPr/>
        </p:nvGrpSpPr>
        <p:grpSpPr>
          <a:xfrm>
            <a:off x="6329974" y="5856652"/>
            <a:ext cx="1517927" cy="901113"/>
            <a:chOff x="5985271" y="27845"/>
            <a:chExt cx="2214562" cy="901113"/>
          </a:xfrm>
        </p:grpSpPr>
        <p:sp>
          <p:nvSpPr>
            <p:cNvPr id="42" name="חץ: סוגר זוויתי 41">
              <a:extLst>
                <a:ext uri="{FF2B5EF4-FFF2-40B4-BE49-F238E27FC236}">
                  <a16:creationId xmlns:a16="http://schemas.microsoft.com/office/drawing/2014/main" id="{1E3999FD-DFD0-4047-AA1B-BC0D029F1A21}"/>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3" name="חץ: סוגר זוויתי 10">
              <a:extLst>
                <a:ext uri="{FF2B5EF4-FFF2-40B4-BE49-F238E27FC236}">
                  <a16:creationId xmlns:a16="http://schemas.microsoft.com/office/drawing/2014/main" id="{5057E9E8-978F-4E66-964D-4919C5741FBF}"/>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63B1507B-29D9-4296-BD66-3B2DA823722B}"/>
              </a:ext>
            </a:extLst>
          </p:cNvPr>
          <p:cNvGrpSpPr/>
          <p:nvPr/>
        </p:nvGrpSpPr>
        <p:grpSpPr>
          <a:xfrm>
            <a:off x="7537532" y="5864297"/>
            <a:ext cx="1517927" cy="893468"/>
            <a:chOff x="7978378" y="20201"/>
            <a:chExt cx="2214562" cy="893468"/>
          </a:xfrm>
        </p:grpSpPr>
        <p:sp>
          <p:nvSpPr>
            <p:cNvPr id="45" name="חץ: סוגר זוויתי 44">
              <a:extLst>
                <a:ext uri="{FF2B5EF4-FFF2-40B4-BE49-F238E27FC236}">
                  <a16:creationId xmlns:a16="http://schemas.microsoft.com/office/drawing/2014/main" id="{7574B7C8-B628-46C6-9B7B-B5DBD7657406}"/>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493634A6-699A-4ACF-8B0A-440B91F5EC6B}"/>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D5750989-88AC-4912-B7E3-641B0D0AAE41}"/>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F3D6302E-080F-41B7-92AD-27D27AA258A7}"/>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C79847C9-3752-44CD-B707-13BF94973D7D}"/>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pic>
        <p:nvPicPr>
          <p:cNvPr id="31" name="תמונה 30">
            <a:extLst>
              <a:ext uri="{FF2B5EF4-FFF2-40B4-BE49-F238E27FC236}">
                <a16:creationId xmlns:a16="http://schemas.microsoft.com/office/drawing/2014/main" id="{BCD90E70-FE2E-4CDC-A2C9-2E88E7443124}"/>
              </a:ext>
            </a:extLst>
          </p:cNvPr>
          <p:cNvPicPr/>
          <p:nvPr/>
        </p:nvPicPr>
        <p:blipFill>
          <a:blip r:embed="rId8">
            <a:extLst>
              <a:ext uri="{28A0092B-C50C-407E-A947-70E740481C1C}">
                <a14:useLocalDpi xmlns:a14="http://schemas.microsoft.com/office/drawing/2010/main" val="0"/>
              </a:ext>
            </a:extLst>
          </a:blip>
          <a:stretch>
            <a:fillRect/>
          </a:stretch>
        </p:blipFill>
        <p:spPr>
          <a:xfrm>
            <a:off x="3106857" y="1904057"/>
            <a:ext cx="7066972" cy="3473117"/>
          </a:xfrm>
          <a:prstGeom prst="rect">
            <a:avLst/>
          </a:prstGeom>
        </p:spPr>
      </p:pic>
      <mc:AlternateContent xmlns:mc="http://schemas.openxmlformats.org/markup-compatibility/2006">
        <mc:Choice xmlns:a14="http://schemas.microsoft.com/office/drawing/2010/main" Requires="a14">
          <p:sp>
            <p:nvSpPr>
              <p:cNvPr id="3" name="מלבן 2">
                <a:extLst>
                  <a:ext uri="{FF2B5EF4-FFF2-40B4-BE49-F238E27FC236}">
                    <a16:creationId xmlns:a16="http://schemas.microsoft.com/office/drawing/2014/main" id="{3DC6EC16-EBAC-4793-96AD-BE126466EBC6}"/>
                  </a:ext>
                </a:extLst>
              </p:cNvPr>
              <p:cNvSpPr/>
              <p:nvPr/>
            </p:nvSpPr>
            <p:spPr>
              <a:xfrm>
                <a:off x="6456053" y="3376582"/>
                <a:ext cx="6096000" cy="1155894"/>
              </a:xfrm>
              <a:prstGeom prst="rect">
                <a:avLst/>
              </a:prstGeom>
            </p:spPr>
            <p:txBody>
              <a:bodyPr>
                <a:spAutoFit/>
              </a:bodyPr>
              <a:lstStyle/>
              <a:p>
                <a:pPr>
                  <a:lnSpc>
                    <a:spcPct val="150000"/>
                  </a:lnSpc>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libri" panose="020F0502020204030204" pitchFamily="34" charset="0"/>
                          <a:cs typeface="Arial" panose="020B0604020202020204" pitchFamily="34" charset="0"/>
                        </a:rPr>
                        <m:t>𝑑𝑖𝑓𝑓</m:t>
                      </m:r>
                      <m:r>
                        <a:rPr lang="en-US" i="1">
                          <a:latin typeface="Cambria Math" panose="02040503050406030204" pitchFamily="18" charset="0"/>
                          <a:ea typeface="Calibri" panose="020F0502020204030204" pitchFamily="34" charset="0"/>
                          <a:cs typeface="Arial" panose="020B0604020202020204" pitchFamily="34" charset="0"/>
                        </a:rPr>
                        <m:t>=</m:t>
                      </m:r>
                      <m:d>
                        <m:dPr>
                          <m:begChr m:val="["/>
                          <m:endChr m:val="]"/>
                          <m:ctrlPr>
                            <a:rPr lang="en-US" i="1">
                              <a:latin typeface="Cambria Math" panose="02040503050406030204" pitchFamily="18" charset="0"/>
                              <a:ea typeface="Calibri" panose="020F0502020204030204" pitchFamily="34" charset="0"/>
                              <a:cs typeface="Arial" panose="020B0604020202020204" pitchFamily="34" charset="0"/>
                            </a:rPr>
                          </m:ctrlPr>
                        </m:dPr>
                        <m:e>
                          <m:d>
                            <m:dPr>
                              <m:ctrlPr>
                                <a:rPr lang="en-US" i="1">
                                  <a:latin typeface="Cambria Math" panose="02040503050406030204" pitchFamily="18" charset="0"/>
                                  <a:ea typeface="Calibri" panose="020F0502020204030204" pitchFamily="34" charset="0"/>
                                  <a:cs typeface="Arial" panose="020B0604020202020204" pitchFamily="34" charset="0"/>
                                </a:rPr>
                              </m:ctrlPr>
                            </m:dPr>
                            <m:e>
                              <m:r>
                                <a:rPr lang="en-US" i="1">
                                  <a:latin typeface="Cambria Math" panose="02040503050406030204" pitchFamily="18" charset="0"/>
                                  <a:ea typeface="Calibri" panose="020F0502020204030204" pitchFamily="34" charset="0"/>
                                  <a:cs typeface="Arial" panose="020B0604020202020204" pitchFamily="34" charset="0"/>
                                </a:rPr>
                                <m:t>𝑖</m:t>
                              </m:r>
                              <m:sSub>
                                <m:sSubPr>
                                  <m:ctrlPr>
                                    <a:rPr lang="en-US" i="1">
                                      <a:latin typeface="Cambria Math" panose="02040503050406030204" pitchFamily="18" charset="0"/>
                                      <a:ea typeface="Calibri" panose="020F0502020204030204" pitchFamily="34" charset="0"/>
                                      <a:cs typeface="Arial" panose="020B0604020202020204" pitchFamily="34" charset="0"/>
                                    </a:rPr>
                                  </m:ctrlPr>
                                </m:sSubPr>
                                <m:e>
                                  <m:r>
                                    <a:rPr lang="en-US" i="1">
                                      <a:latin typeface="Cambria Math" panose="02040503050406030204" pitchFamily="18" charset="0"/>
                                      <a:ea typeface="Calibri" panose="020F0502020204030204" pitchFamily="34" charset="0"/>
                                      <a:cs typeface="Arial" panose="020B0604020202020204" pitchFamily="34" charset="0"/>
                                    </a:rPr>
                                    <m:t>𝑠</m:t>
                                  </m:r>
                                </m:e>
                                <m:sub>
                                  <m:r>
                                    <a:rPr lang="en-US" i="1">
                                      <a:latin typeface="Cambria Math" panose="02040503050406030204" pitchFamily="18" charset="0"/>
                                      <a:ea typeface="Calibri" panose="020F0502020204030204" pitchFamily="34" charset="0"/>
                                      <a:cs typeface="Arial" panose="020B0604020202020204" pitchFamily="34" charset="0"/>
                                    </a:rPr>
                                    <m:t>𝑎𝑟𝑎𝑏</m:t>
                                  </m:r>
                                </m:sub>
                              </m:sSub>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0</m:t>
                              </m:r>
                            </m:e>
                          </m:d>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𝑃𝑂𝐺𝑃</m:t>
                          </m:r>
                          <m:r>
                            <a:rPr lang="en-US" i="1">
                              <a:latin typeface="Cambria Math" panose="02040503050406030204" pitchFamily="18" charset="0"/>
                              <a:ea typeface="Calibri" panose="020F0502020204030204" pitchFamily="34" charset="0"/>
                              <a:cs typeface="Arial" panose="020B0604020202020204" pitchFamily="34" charset="0"/>
                            </a:rPr>
                            <m:t>−</m:t>
                          </m:r>
                          <m:d>
                            <m:dPr>
                              <m:ctrlPr>
                                <a:rPr lang="en-US" i="1">
                                  <a:latin typeface="Cambria Math" panose="02040503050406030204" pitchFamily="18" charset="0"/>
                                  <a:ea typeface="Calibri" panose="020F0502020204030204" pitchFamily="34" charset="0"/>
                                  <a:cs typeface="Arial" panose="020B0604020202020204" pitchFamily="34" charset="0"/>
                                </a:rPr>
                              </m:ctrlPr>
                            </m:dPr>
                            <m:e>
                              <m:r>
                                <a:rPr lang="en-US" i="1">
                                  <a:latin typeface="Cambria Math" panose="02040503050406030204" pitchFamily="18" charset="0"/>
                                  <a:ea typeface="Calibri" panose="020F0502020204030204" pitchFamily="34" charset="0"/>
                                  <a:cs typeface="Arial" panose="020B0604020202020204" pitchFamily="34" charset="0"/>
                                </a:rPr>
                                <m:t>𝑖</m:t>
                              </m:r>
                              <m:sSub>
                                <m:sSubPr>
                                  <m:ctrlPr>
                                    <a:rPr lang="en-US" i="1">
                                      <a:latin typeface="Cambria Math" panose="02040503050406030204" pitchFamily="18" charset="0"/>
                                      <a:ea typeface="Calibri" panose="020F0502020204030204" pitchFamily="34" charset="0"/>
                                      <a:cs typeface="Arial" panose="020B0604020202020204" pitchFamily="34" charset="0"/>
                                    </a:rPr>
                                  </m:ctrlPr>
                                </m:sSubPr>
                                <m:e>
                                  <m:r>
                                    <a:rPr lang="en-US" i="1">
                                      <a:latin typeface="Cambria Math" panose="02040503050406030204" pitchFamily="18" charset="0"/>
                                      <a:ea typeface="Calibri" panose="020F0502020204030204" pitchFamily="34" charset="0"/>
                                      <a:cs typeface="Arial" panose="020B0604020202020204" pitchFamily="34" charset="0"/>
                                    </a:rPr>
                                    <m:t>𝑠</m:t>
                                  </m:r>
                                </m:e>
                                <m:sub>
                                  <m:r>
                                    <a:rPr lang="en-US" i="1">
                                      <a:latin typeface="Cambria Math" panose="02040503050406030204" pitchFamily="18" charset="0"/>
                                      <a:ea typeface="Calibri" panose="020F0502020204030204" pitchFamily="34" charset="0"/>
                                      <a:cs typeface="Arial" panose="020B0604020202020204" pitchFamily="34" charset="0"/>
                                    </a:rPr>
                                    <m:t>𝑎𝑟𝑎𝑏</m:t>
                                  </m:r>
                                </m:sub>
                              </m:sSub>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1</m:t>
                              </m:r>
                            </m:e>
                          </m:d>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𝑃𝑂𝐺𝑃</m:t>
                          </m:r>
                        </m:e>
                      </m:d>
                    </m:oMath>
                    <m:oMath xmlns:m="http://schemas.openxmlformats.org/officeDocument/2006/math">
                      <m:r>
                        <a:rPr lang="en-US" sz="1200" i="1">
                          <a:effectLst/>
                          <a:latin typeface="Cambria Math" panose="02040503050406030204" pitchFamily="18" charset="0"/>
                          <a:ea typeface="Times New Roman" panose="02020603050405020304" pitchFamily="18" charset="0"/>
                          <a:cs typeface="Arial" panose="020B0604020202020204" pitchFamily="34" charset="0"/>
                        </a:rPr>
                        <m:t>∗ </m:t>
                      </m:r>
                      <m:r>
                        <a:rPr lang="en-US" sz="1200" i="1">
                          <a:effectLst/>
                          <a:latin typeface="Cambria Math" panose="02040503050406030204" pitchFamily="18" charset="0"/>
                          <a:ea typeface="Times New Roman" panose="02020603050405020304" pitchFamily="18" charset="0"/>
                          <a:cs typeface="Arial" panose="020B0604020202020204" pitchFamily="34" charset="0"/>
                        </a:rPr>
                        <m:t>𝑃𝑂𝐺𝑃</m:t>
                      </m:r>
                      <m:r>
                        <a:rPr lang="en-US" sz="1200" i="1">
                          <a:effectLst/>
                          <a:latin typeface="Cambria Math" panose="02040503050406030204" pitchFamily="18" charset="0"/>
                          <a:ea typeface="Times New Roman" panose="02020603050405020304" pitchFamily="18" charset="0"/>
                          <a:cs typeface="Arial" panose="020B0604020202020204" pitchFamily="34" charset="0"/>
                        </a:rPr>
                        <m:t>=</m:t>
                      </m:r>
                      <m:r>
                        <a:rPr lang="en-US" sz="1200" i="1">
                          <a:effectLst/>
                          <a:latin typeface="Cambria Math" panose="02040503050406030204" pitchFamily="18" charset="0"/>
                          <a:ea typeface="Times New Roman" panose="02020603050405020304" pitchFamily="18" charset="0"/>
                          <a:cs typeface="Arial" panose="020B0604020202020204" pitchFamily="34" charset="0"/>
                        </a:rPr>
                        <m:t>𝑝𝑟𝑜𝑝𝑜𝑡𝑖𝑜𝑛</m:t>
                      </m:r>
                      <m:r>
                        <a:rPr lang="en-US" sz="1200" i="1">
                          <a:effectLst/>
                          <a:latin typeface="Cambria Math" panose="02040503050406030204" pitchFamily="18" charset="0"/>
                          <a:ea typeface="Times New Roman" panose="02020603050405020304" pitchFamily="18" charset="0"/>
                          <a:cs typeface="Arial" panose="020B0604020202020204" pitchFamily="34" charset="0"/>
                        </a:rPr>
                        <m:t> </m:t>
                      </m:r>
                      <m:r>
                        <a:rPr lang="en-US" sz="1200" i="1">
                          <a:effectLst/>
                          <a:latin typeface="Cambria Math" panose="02040503050406030204" pitchFamily="18" charset="0"/>
                          <a:ea typeface="Times New Roman" panose="02020603050405020304" pitchFamily="18" charset="0"/>
                          <a:cs typeface="Arial" panose="020B0604020202020204" pitchFamily="34" charset="0"/>
                        </a:rPr>
                        <m:t>𝑜𝑓</m:t>
                      </m:r>
                      <m:r>
                        <a:rPr lang="en-US" sz="1200" i="1">
                          <a:effectLst/>
                          <a:latin typeface="Cambria Math" panose="02040503050406030204" pitchFamily="18" charset="0"/>
                          <a:ea typeface="Times New Roman" panose="02020603050405020304" pitchFamily="18" charset="0"/>
                          <a:cs typeface="Arial" panose="020B0604020202020204" pitchFamily="34" charset="0"/>
                        </a:rPr>
                        <m:t> </m:t>
                      </m:r>
                      <m:r>
                        <a:rPr lang="en-US" sz="1200" i="1">
                          <a:effectLst/>
                          <a:latin typeface="Cambria Math" panose="02040503050406030204" pitchFamily="18" charset="0"/>
                          <a:ea typeface="Times New Roman" panose="02020603050405020304" pitchFamily="18" charset="0"/>
                          <a:cs typeface="Arial" panose="020B0604020202020204" pitchFamily="34" charset="0"/>
                        </a:rPr>
                        <m:t>𝑔𝑜𝑜𝑑</m:t>
                      </m:r>
                      <m:r>
                        <a:rPr lang="en-US" sz="1200" i="1">
                          <a:effectLst/>
                          <a:latin typeface="Cambria Math" panose="02040503050406030204" pitchFamily="18" charset="0"/>
                          <a:ea typeface="Times New Roman" panose="02020603050405020304" pitchFamily="18" charset="0"/>
                          <a:cs typeface="Arial" panose="020B0604020202020204" pitchFamily="34" charset="0"/>
                        </a:rPr>
                        <m:t> </m:t>
                      </m:r>
                      <m:r>
                        <a:rPr lang="en-US" sz="1200" i="1">
                          <a:effectLst/>
                          <a:latin typeface="Cambria Math" panose="02040503050406030204" pitchFamily="18" charset="0"/>
                          <a:ea typeface="Times New Roman" panose="02020603050405020304" pitchFamily="18" charset="0"/>
                          <a:cs typeface="Arial" panose="020B0604020202020204" pitchFamily="34" charset="0"/>
                        </a:rPr>
                        <m:t>𝑝𝑙𝑎𝑐𝑖𝑛𝑔</m:t>
                      </m:r>
                    </m:oMath>
                  </m:oMathPara>
                </a14:m>
                <a:endParaRPr lang="en-US" dirty="0">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en-US" dirty="0">
                    <a:latin typeface="TimesNewRomanPS-BoldMT"/>
                    <a:ea typeface="Calibri" panose="020F0502020204030204" pitchFamily="34" charset="0"/>
                    <a:cs typeface="Arial" panose="020B0604020202020204" pitchFamily="34" charset="0"/>
                  </a:rPr>
                  <a:t> </a:t>
                </a:r>
                <a:endParaRPr lang="en-US" dirty="0">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3" name="מלבן 2">
                <a:extLst>
                  <a:ext uri="{FF2B5EF4-FFF2-40B4-BE49-F238E27FC236}">
                    <a16:creationId xmlns:a16="http://schemas.microsoft.com/office/drawing/2014/main" id="{3DC6EC16-EBAC-4793-96AD-BE126466EBC6}"/>
                  </a:ext>
                </a:extLst>
              </p:cNvPr>
              <p:cNvSpPr>
                <a:spLocks noRot="1" noChangeAspect="1" noMove="1" noResize="1" noEditPoints="1" noAdjustHandles="1" noChangeArrowheads="1" noChangeShapeType="1" noTextEdit="1"/>
              </p:cNvSpPr>
              <p:nvPr/>
            </p:nvSpPr>
            <p:spPr>
              <a:xfrm>
                <a:off x="6456053" y="3376582"/>
                <a:ext cx="6096000" cy="1155894"/>
              </a:xfrm>
              <a:prstGeom prst="rect">
                <a:avLst/>
              </a:prstGeom>
              <a:blipFill>
                <a:blip r:embed="rId9"/>
                <a:stretch>
                  <a:fillRect/>
                </a:stretch>
              </a:blipFill>
            </p:spPr>
            <p:txBody>
              <a:bodyPr/>
              <a:lstStyle/>
              <a:p>
                <a:r>
                  <a:rPr lang="he-IL">
                    <a:noFill/>
                  </a:rPr>
                  <a:t> </a:t>
                </a:r>
              </a:p>
            </p:txBody>
          </p:sp>
        </mc:Fallback>
      </mc:AlternateContent>
    </p:spTree>
    <p:extLst>
      <p:ext uri="{BB962C8B-B14F-4D97-AF65-F5344CB8AC3E}">
        <p14:creationId xmlns:p14="http://schemas.microsoft.com/office/powerpoint/2010/main" val="91422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31"/>
                                        </p:tgtEl>
                                      </p:cBhvr>
                                    </p:animEffect>
                                    <p:anim calcmode="lin" valueType="num">
                                      <p:cBhvr>
                                        <p:cTn id="7" dur="1000"/>
                                        <p:tgtEl>
                                          <p:spTgt spid="31"/>
                                        </p:tgtEl>
                                        <p:attrNameLst>
                                          <p:attrName>ppt_x</p:attrName>
                                        </p:attrNameLst>
                                      </p:cBhvr>
                                      <p:tavLst>
                                        <p:tav tm="0">
                                          <p:val>
                                            <p:strVal val="ppt_x"/>
                                          </p:val>
                                        </p:tav>
                                        <p:tav tm="100000">
                                          <p:val>
                                            <p:strVal val="ppt_x"/>
                                          </p:val>
                                        </p:tav>
                                      </p:tavLst>
                                    </p:anim>
                                    <p:anim calcmode="lin" valueType="num">
                                      <p:cBhvr>
                                        <p:cTn id="8" dur="1000"/>
                                        <p:tgtEl>
                                          <p:spTgt spid="31"/>
                                        </p:tgtEl>
                                        <p:attrNameLst>
                                          <p:attrName>ppt_y</p:attrName>
                                        </p:attrNameLst>
                                      </p:cBhvr>
                                      <p:tavLst>
                                        <p:tav tm="0">
                                          <p:val>
                                            <p:strVal val="ppt_y"/>
                                          </p:val>
                                        </p:tav>
                                        <p:tav tm="100000">
                                          <p:val>
                                            <p:strVal val="ppt_y+.1"/>
                                          </p:val>
                                        </p:tav>
                                      </p:tavLst>
                                    </p:anim>
                                    <p:set>
                                      <p:cBhvr>
                                        <p:cTn id="9" dur="1" fill="hold">
                                          <p:stCondLst>
                                            <p:cond delay="999"/>
                                          </p:stCondLst>
                                        </p:cTn>
                                        <p:tgtEl>
                                          <p:spTgt spid="31"/>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1000"/>
                                        <p:tgtEl>
                                          <p:spTgt spid="29"/>
                                        </p:tgtEl>
                                      </p:cBhvr>
                                    </p:animEffect>
                                    <p:anim calcmode="lin" valueType="num">
                                      <p:cBhvr>
                                        <p:cTn id="15" dur="1000" fill="hold"/>
                                        <p:tgtEl>
                                          <p:spTgt spid="29"/>
                                        </p:tgtEl>
                                        <p:attrNameLst>
                                          <p:attrName>ppt_x</p:attrName>
                                        </p:attrNameLst>
                                      </p:cBhvr>
                                      <p:tavLst>
                                        <p:tav tm="0">
                                          <p:val>
                                            <p:strVal val="#ppt_x"/>
                                          </p:val>
                                        </p:tav>
                                        <p:tav tm="100000">
                                          <p:val>
                                            <p:strVal val="#ppt_x"/>
                                          </p:val>
                                        </p:tav>
                                      </p:tavLst>
                                    </p:anim>
                                    <p:anim calcmode="lin" valueType="num">
                                      <p:cBhvr>
                                        <p:cTn id="1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1000"/>
                                        <p:tgtEl>
                                          <p:spTgt spid="27"/>
                                        </p:tgtEl>
                                      </p:cBhvr>
                                    </p:animEffect>
                                    <p:anim calcmode="lin" valueType="num">
                                      <p:cBhvr>
                                        <p:cTn id="22" dur="1000" fill="hold"/>
                                        <p:tgtEl>
                                          <p:spTgt spid="27"/>
                                        </p:tgtEl>
                                        <p:attrNameLst>
                                          <p:attrName>ppt_x</p:attrName>
                                        </p:attrNameLst>
                                      </p:cBhvr>
                                      <p:tavLst>
                                        <p:tav tm="0">
                                          <p:val>
                                            <p:strVal val="#ppt_x"/>
                                          </p:val>
                                        </p:tav>
                                        <p:tav tm="100000">
                                          <p:val>
                                            <p:strVal val="#ppt_x"/>
                                          </p:val>
                                        </p:tav>
                                      </p:tavLst>
                                    </p:anim>
                                    <p:anim calcmode="lin" valueType="num">
                                      <p:cBhvr>
                                        <p:cTn id="23" dur="1000" fill="hold"/>
                                        <p:tgtEl>
                                          <p:spTgt spid="27"/>
                                        </p:tgtEl>
                                        <p:attrNameLst>
                                          <p:attrName>ppt_y</p:attrName>
                                        </p:attrNameLst>
                                      </p:cBhvr>
                                      <p:tavLst>
                                        <p:tav tm="0">
                                          <p:val>
                                            <p:strVal val="#ppt_y+.1"/>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1000"/>
                                        <p:tgtEl>
                                          <p:spTgt spid="30"/>
                                        </p:tgtEl>
                                      </p:cBhvr>
                                    </p:animEffect>
                                    <p:anim calcmode="lin" valueType="num">
                                      <p:cBhvr>
                                        <p:cTn id="33" dur="1000" fill="hold"/>
                                        <p:tgtEl>
                                          <p:spTgt spid="30"/>
                                        </p:tgtEl>
                                        <p:attrNameLst>
                                          <p:attrName>ppt_x</p:attrName>
                                        </p:attrNameLst>
                                      </p:cBhvr>
                                      <p:tavLst>
                                        <p:tav tm="0">
                                          <p:val>
                                            <p:strVal val="#ppt_x"/>
                                          </p:val>
                                        </p:tav>
                                        <p:tav tm="100000">
                                          <p:val>
                                            <p:strVal val="#ppt_x"/>
                                          </p:val>
                                        </p:tav>
                                      </p:tavLst>
                                    </p:anim>
                                    <p:anim calcmode="lin" valueType="num">
                                      <p:cBhvr>
                                        <p:cTn id="3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כותרת 1">
            <a:extLst>
              <a:ext uri="{FF2B5EF4-FFF2-40B4-BE49-F238E27FC236}">
                <a16:creationId xmlns:a16="http://schemas.microsoft.com/office/drawing/2014/main" id="{1F64A81D-CCEC-4359-BBEC-43D5AC880EEB}"/>
              </a:ext>
            </a:extLst>
          </p:cNvPr>
          <p:cNvSpPr txBox="1">
            <a:spLocks/>
          </p:cNvSpPr>
          <p:nvPr/>
        </p:nvSpPr>
        <p:spPr>
          <a:xfrm>
            <a:off x="0" y="-7296"/>
            <a:ext cx="12192001" cy="1600438"/>
          </a:xfrm>
          <a:prstGeom prst="rect">
            <a:avLst/>
          </a:prstGeom>
          <a:solidFill>
            <a:schemeClr val="accent1"/>
          </a:solidFill>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endParaRPr lang="he-IL" sz="3200" i="1" dirty="0">
              <a:solidFill>
                <a:schemeClr val="bg1"/>
              </a:solidFill>
            </a:endParaRPr>
          </a:p>
          <a:p>
            <a:pPr algn="ctr"/>
            <a:r>
              <a:rPr lang="en-US" sz="3200" i="1" dirty="0">
                <a:solidFill>
                  <a:schemeClr val="bg1"/>
                </a:solidFill>
              </a:rPr>
              <a:t>Q1: Is there a difference between good placements of the Arabic population to other populations?</a:t>
            </a:r>
            <a:endParaRPr lang="he-IL" sz="2800" i="1" dirty="0">
              <a:solidFill>
                <a:schemeClr val="bg1"/>
              </a:solidFill>
            </a:endParaRPr>
          </a:p>
        </p:txBody>
      </p:sp>
      <mc:AlternateContent xmlns:mc="http://schemas.openxmlformats.org/markup-compatibility/2006">
        <mc:Choice xmlns:a14="http://schemas.microsoft.com/office/drawing/2010/main" Requires="a14">
          <p:sp>
            <p:nvSpPr>
              <p:cNvPr id="50" name="מלבן 49">
                <a:extLst>
                  <a:ext uri="{FF2B5EF4-FFF2-40B4-BE49-F238E27FC236}">
                    <a16:creationId xmlns:a16="http://schemas.microsoft.com/office/drawing/2014/main" id="{FEB1030B-7E80-476F-AA82-CEB1ED423A0B}"/>
                  </a:ext>
                </a:extLst>
              </p:cNvPr>
              <p:cNvSpPr/>
              <p:nvPr/>
            </p:nvSpPr>
            <p:spPr>
              <a:xfrm>
                <a:off x="6096000" y="3514726"/>
                <a:ext cx="5553740" cy="1631216"/>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2000" dirty="0"/>
                  <a:t>T-test results: </a:t>
                </a:r>
                <a14:m>
                  <m:oMath xmlns:m="http://schemas.openxmlformats.org/officeDocument/2006/math">
                    <m:r>
                      <a:rPr lang="he-IL" sz="2000" i="1">
                        <a:latin typeface="Cambria Math" panose="02040503050406030204" pitchFamily="18" charset="0"/>
                      </a:rPr>
                      <m:t>𝜌</m:t>
                    </m:r>
                    <m:r>
                      <a:rPr lang="en-US" sz="2000" i="1">
                        <a:latin typeface="Cambria Math" panose="02040503050406030204" pitchFamily="18" charset="0"/>
                      </a:rPr>
                      <m:t>=</m:t>
                    </m:r>
                    <m:r>
                      <a:rPr lang="en-US" sz="2000">
                        <a:latin typeface="Cambria Math" panose="02040503050406030204" pitchFamily="18" charset="0"/>
                      </a:rPr>
                      <m:t>0</m:t>
                    </m:r>
                    <m:r>
                      <a:rPr lang="en-US" sz="2000">
                        <a:latin typeface="Cambria Math" panose="02040503050406030204" pitchFamily="18" charset="0"/>
                      </a:rPr>
                      <m:t>.</m:t>
                    </m:r>
                    <m:r>
                      <a:rPr lang="en-US" sz="2000">
                        <a:latin typeface="Cambria Math" panose="02040503050406030204" pitchFamily="18" charset="0"/>
                      </a:rPr>
                      <m:t>097</m:t>
                    </m:r>
                  </m:oMath>
                </a14:m>
                <a:r>
                  <a:rPr lang="he-IL" sz="2000" b="1" dirty="0">
                    <a:latin typeface="David" panose="020E0502060401010101" pitchFamily="34" charset="-79"/>
                  </a:rPr>
                  <a:t> , </a:t>
                </a:r>
                <a14:m>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0</m:t>
                    </m:r>
                    <m:r>
                      <a:rPr lang="en-US" sz="2000" i="1">
                        <a:latin typeface="Cambria Math" panose="02040503050406030204" pitchFamily="18" charset="0"/>
                      </a:rPr>
                      <m:t>.</m:t>
                    </m:r>
                    <m:r>
                      <a:rPr lang="en-US" sz="2000" i="1">
                        <a:latin typeface="Cambria Math" panose="02040503050406030204" pitchFamily="18" charset="0"/>
                      </a:rPr>
                      <m:t>05</m:t>
                    </m:r>
                  </m:oMath>
                </a14:m>
                <a:r>
                  <a:rPr lang="he-IL" sz="2000" dirty="0">
                    <a:latin typeface="David" panose="020E0502060401010101" pitchFamily="34" charset="-79"/>
                  </a:rPr>
                  <a:t>.</a:t>
                </a:r>
              </a:p>
              <a:p>
                <a:pPr algn="l" rtl="0"/>
                <a:r>
                  <a:rPr lang="en-US" sz="2000" dirty="0">
                    <a:latin typeface="David" panose="020E0502060401010101" pitchFamily="34" charset="-79"/>
                  </a:rPr>
                  <a:t>The critical value is greater than ∝.</a:t>
                </a:r>
              </a:p>
              <a:p>
                <a:pPr algn="l" rtl="0"/>
                <a:r>
                  <a:rPr lang="en-US" sz="2000" dirty="0">
                    <a:latin typeface="David" panose="020E0502060401010101" pitchFamily="34" charset="-79"/>
                  </a:rPr>
                  <a:t>We conclude that we will not reject </a:t>
                </a:r>
                <a14:m>
                  <m:oMath xmlns:m="http://schemas.openxmlformats.org/officeDocument/2006/math">
                    <m:sSub>
                      <m:sSubPr>
                        <m:ctrlPr>
                          <a:rPr lang="en-US" sz="2000" i="1">
                            <a:latin typeface="Cambria Math" panose="02040503050406030204" pitchFamily="18" charset="0"/>
                            <a:ea typeface="Calibri" panose="020F0502020204030204" pitchFamily="34" charset="0"/>
                            <a:cs typeface="David" panose="020E0502060401010101" pitchFamily="34" charset="-79"/>
                          </a:rPr>
                        </m:ctrlPr>
                      </m:sSubPr>
                      <m:e>
                        <m:r>
                          <a:rPr lang="en-US" sz="2000" i="1">
                            <a:latin typeface="Cambria Math" panose="02040503050406030204" pitchFamily="18" charset="0"/>
                            <a:ea typeface="Calibri" panose="020F0502020204030204" pitchFamily="34" charset="0"/>
                            <a:cs typeface="David" panose="020E0502060401010101" pitchFamily="34" charset="-79"/>
                          </a:rPr>
                          <m:t>𝐻</m:t>
                        </m:r>
                      </m:e>
                      <m:sub>
                        <m:r>
                          <a:rPr lang="en-US" sz="2000" i="1">
                            <a:latin typeface="Cambria Math" panose="02040503050406030204" pitchFamily="18" charset="0"/>
                            <a:ea typeface="Calibri" panose="020F0502020204030204" pitchFamily="34" charset="0"/>
                            <a:cs typeface="David" panose="020E0502060401010101" pitchFamily="34" charset="-79"/>
                          </a:rPr>
                          <m:t>0</m:t>
                        </m:r>
                      </m:sub>
                    </m:sSub>
                  </m:oMath>
                </a14:m>
                <a:r>
                  <a:rPr lang="en-US" sz="2000" dirty="0">
                    <a:latin typeface="David" panose="020E0502060401010101" pitchFamily="34" charset="-79"/>
                  </a:rPr>
                  <a:t> and say there is no significant difference between the placement of the Arabs and the placement of the non-Arabs.</a:t>
                </a:r>
                <a:endParaRPr lang="he-IL" sz="2000" dirty="0">
                  <a:latin typeface="David" panose="020E0502060401010101" pitchFamily="34" charset="-79"/>
                </a:endParaRPr>
              </a:p>
            </p:txBody>
          </p:sp>
        </mc:Choice>
        <mc:Fallback>
          <p:sp>
            <p:nvSpPr>
              <p:cNvPr id="50" name="מלבן 49">
                <a:extLst>
                  <a:ext uri="{FF2B5EF4-FFF2-40B4-BE49-F238E27FC236}">
                    <a16:creationId xmlns:a16="http://schemas.microsoft.com/office/drawing/2014/main" id="{FEB1030B-7E80-476F-AA82-CEB1ED423A0B}"/>
                  </a:ext>
                </a:extLst>
              </p:cNvPr>
              <p:cNvSpPr>
                <a:spLocks noRot="1" noChangeAspect="1" noMove="1" noResize="1" noEditPoints="1" noAdjustHandles="1" noChangeArrowheads="1" noChangeShapeType="1" noTextEdit="1"/>
              </p:cNvSpPr>
              <p:nvPr/>
            </p:nvSpPr>
            <p:spPr>
              <a:xfrm>
                <a:off x="6096000" y="3514726"/>
                <a:ext cx="5553740" cy="1631216"/>
              </a:xfrm>
              <a:prstGeom prst="rect">
                <a:avLst/>
              </a:prstGeom>
              <a:blipFill>
                <a:blip r:embed="rId3"/>
                <a:stretch>
                  <a:fillRect l="-1098" t="-2247" r="-1098" b="-5993"/>
                </a:stretch>
              </a:blipFill>
            </p:spPr>
            <p:txBody>
              <a:bodyPr/>
              <a:lstStyle/>
              <a:p>
                <a:r>
                  <a:rPr lang="he-IL">
                    <a:noFill/>
                  </a:rPr>
                  <a:t> </a:t>
                </a:r>
              </a:p>
            </p:txBody>
          </p:sp>
        </mc:Fallback>
      </mc:AlternateContent>
      <p:pic>
        <p:nvPicPr>
          <p:cNvPr id="51" name="תמונה 50" descr="תוצאת תמונה עבור שירות התעסוקה">
            <a:extLst>
              <a:ext uri="{FF2B5EF4-FFF2-40B4-BE49-F238E27FC236}">
                <a16:creationId xmlns:a16="http://schemas.microsoft.com/office/drawing/2014/main" id="{566EC80C-1F23-4117-9D88-BC822E07B02F}"/>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2" name="תמונה 51">
            <a:extLst>
              <a:ext uri="{FF2B5EF4-FFF2-40B4-BE49-F238E27FC236}">
                <a16:creationId xmlns:a16="http://schemas.microsoft.com/office/drawing/2014/main" id="{BF7F0E23-3EFF-4F2E-956F-A0ED4C2D5A2B}"/>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pic>
        <p:nvPicPr>
          <p:cNvPr id="32" name="תמונה 31">
            <a:extLst>
              <a:ext uri="{FF2B5EF4-FFF2-40B4-BE49-F238E27FC236}">
                <a16:creationId xmlns:a16="http://schemas.microsoft.com/office/drawing/2014/main" id="{50D19CAE-15E8-4126-AF3A-D98A03988F99}"/>
              </a:ext>
            </a:extLst>
          </p:cNvPr>
          <p:cNvPicPr/>
          <p:nvPr/>
        </p:nvPicPr>
        <p:blipFill>
          <a:blip r:embed="rId6"/>
          <a:stretch>
            <a:fillRect/>
          </a:stretch>
        </p:blipFill>
        <p:spPr>
          <a:xfrm>
            <a:off x="4246621" y="1727295"/>
            <a:ext cx="6846780" cy="1407454"/>
          </a:xfrm>
          <a:prstGeom prst="rect">
            <a:avLst/>
          </a:prstGeom>
        </p:spPr>
      </p:pic>
      <p:grpSp>
        <p:nvGrpSpPr>
          <p:cNvPr id="33" name="קבוצה 32">
            <a:extLst>
              <a:ext uri="{FF2B5EF4-FFF2-40B4-BE49-F238E27FC236}">
                <a16:creationId xmlns:a16="http://schemas.microsoft.com/office/drawing/2014/main" id="{254920F7-7C12-4F28-9292-623983C5B5F7}"/>
              </a:ext>
            </a:extLst>
          </p:cNvPr>
          <p:cNvGrpSpPr/>
          <p:nvPr/>
        </p:nvGrpSpPr>
        <p:grpSpPr>
          <a:xfrm>
            <a:off x="2686168" y="5856652"/>
            <a:ext cx="1517927" cy="893469"/>
            <a:chOff x="5953" y="27845"/>
            <a:chExt cx="2214562" cy="893469"/>
          </a:xfrm>
        </p:grpSpPr>
        <p:sp>
          <p:nvSpPr>
            <p:cNvPr id="34" name="חץ: סוגר זוויתי 33">
              <a:extLst>
                <a:ext uri="{FF2B5EF4-FFF2-40B4-BE49-F238E27FC236}">
                  <a16:creationId xmlns:a16="http://schemas.microsoft.com/office/drawing/2014/main" id="{42280557-E8EF-4E69-9489-A232BE31DE40}"/>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5" name="חץ: סוגר זוויתי 4">
              <a:extLst>
                <a:ext uri="{FF2B5EF4-FFF2-40B4-BE49-F238E27FC236}">
                  <a16:creationId xmlns:a16="http://schemas.microsoft.com/office/drawing/2014/main" id="{4122FB16-5112-4C86-A4BD-ADDA77BA8967}"/>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6" name="קבוצה 35">
            <a:extLst>
              <a:ext uri="{FF2B5EF4-FFF2-40B4-BE49-F238E27FC236}">
                <a16:creationId xmlns:a16="http://schemas.microsoft.com/office/drawing/2014/main" id="{EAC71F1D-F058-48B9-9F09-EFDF7CEE198C}"/>
              </a:ext>
            </a:extLst>
          </p:cNvPr>
          <p:cNvGrpSpPr/>
          <p:nvPr/>
        </p:nvGrpSpPr>
        <p:grpSpPr>
          <a:xfrm>
            <a:off x="3914858" y="5835146"/>
            <a:ext cx="1517927" cy="907330"/>
            <a:chOff x="1999059" y="6339"/>
            <a:chExt cx="2214562" cy="907330"/>
          </a:xfrm>
        </p:grpSpPr>
        <p:sp>
          <p:nvSpPr>
            <p:cNvPr id="37" name="חץ: סוגר זוויתי 36">
              <a:extLst>
                <a:ext uri="{FF2B5EF4-FFF2-40B4-BE49-F238E27FC236}">
                  <a16:creationId xmlns:a16="http://schemas.microsoft.com/office/drawing/2014/main" id="{F42B8888-7DE9-4B1D-96FE-51012C065C1F}"/>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8" name="חץ: סוגר זוויתי 6">
              <a:extLst>
                <a:ext uri="{FF2B5EF4-FFF2-40B4-BE49-F238E27FC236}">
                  <a16:creationId xmlns:a16="http://schemas.microsoft.com/office/drawing/2014/main" id="{81DAF4C5-2682-4E05-88D1-0BB78358EA97}"/>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9" name="קבוצה 38">
            <a:extLst>
              <a:ext uri="{FF2B5EF4-FFF2-40B4-BE49-F238E27FC236}">
                <a16:creationId xmlns:a16="http://schemas.microsoft.com/office/drawing/2014/main" id="{F92AA798-A6E5-40D3-8864-DBEEA1BFEACC}"/>
              </a:ext>
            </a:extLst>
          </p:cNvPr>
          <p:cNvGrpSpPr/>
          <p:nvPr/>
        </p:nvGrpSpPr>
        <p:grpSpPr>
          <a:xfrm>
            <a:off x="5122416" y="5856652"/>
            <a:ext cx="1517927" cy="901113"/>
            <a:chOff x="3992165" y="27845"/>
            <a:chExt cx="2214562" cy="901113"/>
          </a:xfrm>
        </p:grpSpPr>
        <p:sp>
          <p:nvSpPr>
            <p:cNvPr id="40" name="חץ: סוגר זוויתי 39">
              <a:extLst>
                <a:ext uri="{FF2B5EF4-FFF2-40B4-BE49-F238E27FC236}">
                  <a16:creationId xmlns:a16="http://schemas.microsoft.com/office/drawing/2014/main" id="{46FB18A3-3334-411F-84A1-C64513DAA2F8}"/>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1" name="חץ: סוגר זוויתי 8">
              <a:extLst>
                <a:ext uri="{FF2B5EF4-FFF2-40B4-BE49-F238E27FC236}">
                  <a16:creationId xmlns:a16="http://schemas.microsoft.com/office/drawing/2014/main" id="{F584F23F-BB7C-4E5D-990B-F4E42700E8CC}"/>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2" name="קבוצה 41">
            <a:extLst>
              <a:ext uri="{FF2B5EF4-FFF2-40B4-BE49-F238E27FC236}">
                <a16:creationId xmlns:a16="http://schemas.microsoft.com/office/drawing/2014/main" id="{E324BAF3-ACFD-41DB-AC00-B28192988000}"/>
              </a:ext>
            </a:extLst>
          </p:cNvPr>
          <p:cNvGrpSpPr/>
          <p:nvPr/>
        </p:nvGrpSpPr>
        <p:grpSpPr>
          <a:xfrm>
            <a:off x="6329974" y="5856652"/>
            <a:ext cx="1517927" cy="901113"/>
            <a:chOff x="5985271" y="27845"/>
            <a:chExt cx="2214562" cy="901113"/>
          </a:xfrm>
        </p:grpSpPr>
        <p:sp>
          <p:nvSpPr>
            <p:cNvPr id="43" name="חץ: סוגר זוויתי 42">
              <a:extLst>
                <a:ext uri="{FF2B5EF4-FFF2-40B4-BE49-F238E27FC236}">
                  <a16:creationId xmlns:a16="http://schemas.microsoft.com/office/drawing/2014/main" id="{126D2628-EA8C-4C44-B3BD-95ED6BE9044B}"/>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4" name="חץ: סוגר זוויתי 10">
              <a:extLst>
                <a:ext uri="{FF2B5EF4-FFF2-40B4-BE49-F238E27FC236}">
                  <a16:creationId xmlns:a16="http://schemas.microsoft.com/office/drawing/2014/main" id="{ACDB49BA-F3A4-4E46-8BF0-DD43DA7F4320}"/>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5" name="קבוצה 44">
            <a:extLst>
              <a:ext uri="{FF2B5EF4-FFF2-40B4-BE49-F238E27FC236}">
                <a16:creationId xmlns:a16="http://schemas.microsoft.com/office/drawing/2014/main" id="{7552DA2C-7610-42DC-AAA3-9F4CA42A084F}"/>
              </a:ext>
            </a:extLst>
          </p:cNvPr>
          <p:cNvGrpSpPr/>
          <p:nvPr/>
        </p:nvGrpSpPr>
        <p:grpSpPr>
          <a:xfrm>
            <a:off x="7537532" y="5864297"/>
            <a:ext cx="1517927" cy="893468"/>
            <a:chOff x="7978378" y="20201"/>
            <a:chExt cx="2214562" cy="893468"/>
          </a:xfrm>
        </p:grpSpPr>
        <p:sp>
          <p:nvSpPr>
            <p:cNvPr id="46" name="חץ: סוגר זוויתי 45">
              <a:extLst>
                <a:ext uri="{FF2B5EF4-FFF2-40B4-BE49-F238E27FC236}">
                  <a16:creationId xmlns:a16="http://schemas.microsoft.com/office/drawing/2014/main" id="{C8A9D5F9-1BD6-49ED-91CD-A457AFD1D29F}"/>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7" name="חץ: סוגר זוויתי 12">
              <a:extLst>
                <a:ext uri="{FF2B5EF4-FFF2-40B4-BE49-F238E27FC236}">
                  <a16:creationId xmlns:a16="http://schemas.microsoft.com/office/drawing/2014/main" id="{CB777833-0F29-4CDB-A0F4-DF17962AB2BD}"/>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8" name="קבוצה 47">
            <a:extLst>
              <a:ext uri="{FF2B5EF4-FFF2-40B4-BE49-F238E27FC236}">
                <a16:creationId xmlns:a16="http://schemas.microsoft.com/office/drawing/2014/main" id="{B84B5C77-A5DF-4DC6-AC87-F8A4903B10B0}"/>
              </a:ext>
            </a:extLst>
          </p:cNvPr>
          <p:cNvGrpSpPr/>
          <p:nvPr/>
        </p:nvGrpSpPr>
        <p:grpSpPr>
          <a:xfrm>
            <a:off x="8745090" y="5871941"/>
            <a:ext cx="1517927" cy="885824"/>
            <a:chOff x="9971484" y="27845"/>
            <a:chExt cx="2214562" cy="885824"/>
          </a:xfrm>
        </p:grpSpPr>
        <p:sp>
          <p:nvSpPr>
            <p:cNvPr id="49" name="חץ: סוגר זוויתי 48">
              <a:extLst>
                <a:ext uri="{FF2B5EF4-FFF2-40B4-BE49-F238E27FC236}">
                  <a16:creationId xmlns:a16="http://schemas.microsoft.com/office/drawing/2014/main" id="{B619CFB4-7254-415A-B2C7-5313AFAC272A}"/>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70" name="חץ: סוגר זוויתי 14">
              <a:extLst>
                <a:ext uri="{FF2B5EF4-FFF2-40B4-BE49-F238E27FC236}">
                  <a16:creationId xmlns:a16="http://schemas.microsoft.com/office/drawing/2014/main" id="{85BB79BB-3556-4D05-B5A4-24C1010C8F20}"/>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pic>
        <p:nvPicPr>
          <p:cNvPr id="1026" name="Picture 2">
            <a:extLst>
              <a:ext uri="{FF2B5EF4-FFF2-40B4-BE49-F238E27FC236}">
                <a16:creationId xmlns:a16="http://schemas.microsoft.com/office/drawing/2014/main" id="{A8ECB575-F6F6-4928-B0B2-401C9014A38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544" y="3134749"/>
            <a:ext cx="5142782" cy="274339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28" name="מלבן 27">
                <a:extLst>
                  <a:ext uri="{FF2B5EF4-FFF2-40B4-BE49-F238E27FC236}">
                    <a16:creationId xmlns:a16="http://schemas.microsoft.com/office/drawing/2014/main" id="{403689D4-B8ED-4DC6-B0EA-E92343626883}"/>
                  </a:ext>
                </a:extLst>
              </p:cNvPr>
              <p:cNvSpPr/>
              <p:nvPr/>
            </p:nvSpPr>
            <p:spPr>
              <a:xfrm>
                <a:off x="209088" y="1587256"/>
                <a:ext cx="4167845" cy="1877437"/>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lnSpc>
                    <a:spcPct val="150000"/>
                  </a:lnSpc>
                  <a:spcAft>
                    <a:spcPts val="800"/>
                  </a:spcAft>
                </a:pPr>
                <a14:m>
                  <m:oMath xmlns:m="http://schemas.openxmlformats.org/officeDocument/2006/math">
                    <m:sSub>
                      <m:sSubPr>
                        <m:ctrlPr>
                          <a:rPr lang="en-US" sz="1600" i="1" smtClean="0">
                            <a:latin typeface="Cambria Math" panose="02040503050406030204" pitchFamily="18" charset="0"/>
                            <a:ea typeface="Calibri" panose="020F0502020204030204" pitchFamily="34" charset="0"/>
                            <a:cs typeface="David" panose="020E0502060401010101" pitchFamily="34" charset="-79"/>
                          </a:rPr>
                        </m:ctrlPr>
                      </m:sSubPr>
                      <m:e>
                        <m:r>
                          <a:rPr lang="en-US" sz="1600" i="1">
                            <a:latin typeface="Cambria Math" panose="02040503050406030204" pitchFamily="18" charset="0"/>
                            <a:ea typeface="Calibri" panose="020F0502020204030204" pitchFamily="34" charset="0"/>
                            <a:cs typeface="David" panose="020E0502060401010101" pitchFamily="34" charset="-79"/>
                          </a:rPr>
                          <m:t>𝐻</m:t>
                        </m:r>
                      </m:e>
                      <m:sub>
                        <m:r>
                          <a:rPr lang="en-US" sz="1600" i="1">
                            <a:latin typeface="Cambria Math" panose="02040503050406030204" pitchFamily="18" charset="0"/>
                            <a:ea typeface="Calibri" panose="020F0502020204030204" pitchFamily="34" charset="0"/>
                            <a:cs typeface="David" panose="020E0502060401010101" pitchFamily="34" charset="-79"/>
                          </a:rPr>
                          <m:t>0</m:t>
                        </m:r>
                      </m:sub>
                    </m:sSub>
                    <m:r>
                      <a:rPr lang="en-US" sz="1600" i="1">
                        <a:latin typeface="Cambria Math" panose="02040503050406030204" pitchFamily="18" charset="0"/>
                        <a:ea typeface="Calibri" panose="020F0502020204030204" pitchFamily="34" charset="0"/>
                        <a:cs typeface="David" panose="020E0502060401010101" pitchFamily="34" charset="-79"/>
                      </a:rPr>
                      <m:t>: </m:t>
                    </m:r>
                    <m:r>
                      <a:rPr lang="en-US" sz="1600" i="1">
                        <a:latin typeface="Cambria Math" panose="02040503050406030204" pitchFamily="18" charset="0"/>
                        <a:ea typeface="Calibri" panose="020F0502020204030204" pitchFamily="34" charset="0"/>
                        <a:cs typeface="David" panose="020E0502060401010101" pitchFamily="34" charset="-79"/>
                      </a:rPr>
                      <m:t>𝜇</m:t>
                    </m:r>
                    <m:r>
                      <a:rPr lang="en-US" sz="1600" i="1">
                        <a:latin typeface="Cambria Math" panose="02040503050406030204" pitchFamily="18" charset="0"/>
                        <a:ea typeface="Calibri" panose="020F0502020204030204" pitchFamily="34" charset="0"/>
                        <a:cs typeface="David" panose="020E0502060401010101" pitchFamily="34" charset="-79"/>
                      </a:rPr>
                      <m:t>=</m:t>
                    </m:r>
                    <m:r>
                      <a:rPr lang="en-US" sz="1600" i="1">
                        <a:latin typeface="Cambria Math" panose="02040503050406030204" pitchFamily="18" charset="0"/>
                        <a:ea typeface="Calibri" panose="020F0502020204030204" pitchFamily="34" charset="0"/>
                        <a:cs typeface="David" panose="020E0502060401010101" pitchFamily="34" charset="-79"/>
                      </a:rPr>
                      <m:t>0</m:t>
                    </m:r>
                  </m:oMath>
                </a14:m>
                <a:r>
                  <a:rPr lang="en-US" sz="1600" dirty="0">
                    <a:effectLst/>
                    <a:latin typeface="Calibri" panose="020F0502020204030204" pitchFamily="34" charset="0"/>
                    <a:ea typeface="Calibri" panose="020F0502020204030204" pitchFamily="34" charset="0"/>
                    <a:cs typeface="Arial" panose="020B0604020202020204" pitchFamily="34" charset="0"/>
                  </a:rPr>
                  <a:t> ( </a:t>
                </a:r>
                <a:r>
                  <a:rPr lang="en-US" sz="1600" i="1" dirty="0">
                    <a:latin typeface="Cambria Math" panose="02040503050406030204" pitchFamily="18" charset="0"/>
                    <a:ea typeface="Calibri" panose="020F0502020204030204" pitchFamily="34" charset="0"/>
                    <a:cs typeface="David" panose="020E0502060401010101" pitchFamily="34" charset="-79"/>
                  </a:rPr>
                  <a:t>no difference between Arabs to other populations)</a:t>
                </a:r>
              </a:p>
              <a:p>
                <a:pPr algn="l" rtl="0">
                  <a:lnSpc>
                    <a:spcPct val="150000"/>
                  </a:lnSpc>
                  <a:spcAft>
                    <a:spcPts val="800"/>
                  </a:spcAft>
                </a:pPr>
                <a14:m>
                  <m:oMath xmlns:m="http://schemas.openxmlformats.org/officeDocument/2006/math">
                    <m:sSub>
                      <m:sSubPr>
                        <m:ctrlPr>
                          <a:rPr lang="en-US" sz="1600" i="1">
                            <a:latin typeface="Cambria Math" panose="02040503050406030204" pitchFamily="18" charset="0"/>
                            <a:ea typeface="Calibri" panose="020F0502020204030204" pitchFamily="34" charset="0"/>
                            <a:cs typeface="David" panose="020E0502060401010101" pitchFamily="34" charset="-79"/>
                          </a:rPr>
                        </m:ctrlPr>
                      </m:sSubPr>
                      <m:e>
                        <m:r>
                          <a:rPr lang="en-US" sz="1600" i="1">
                            <a:latin typeface="Cambria Math" panose="02040503050406030204" pitchFamily="18" charset="0"/>
                            <a:ea typeface="Calibri" panose="020F0502020204030204" pitchFamily="34" charset="0"/>
                            <a:cs typeface="David" panose="020E0502060401010101" pitchFamily="34" charset="-79"/>
                          </a:rPr>
                          <m:t>𝐻</m:t>
                        </m:r>
                      </m:e>
                      <m:sub>
                        <m:r>
                          <a:rPr lang="en-US" sz="1600" i="1">
                            <a:latin typeface="Cambria Math" panose="02040503050406030204" pitchFamily="18" charset="0"/>
                            <a:ea typeface="Calibri" panose="020F0502020204030204" pitchFamily="34" charset="0"/>
                            <a:cs typeface="David" panose="020E0502060401010101" pitchFamily="34" charset="-79"/>
                          </a:rPr>
                          <m:t>1</m:t>
                        </m:r>
                      </m:sub>
                    </m:sSub>
                    <m:r>
                      <a:rPr lang="en-US" sz="1600" i="1">
                        <a:latin typeface="Cambria Math" panose="02040503050406030204" pitchFamily="18" charset="0"/>
                        <a:ea typeface="Calibri" panose="020F0502020204030204" pitchFamily="34" charset="0"/>
                        <a:cs typeface="David" panose="020E0502060401010101" pitchFamily="34" charset="-79"/>
                      </a:rPr>
                      <m:t>: </m:t>
                    </m:r>
                    <m:r>
                      <a:rPr lang="en-US" sz="1600" i="1">
                        <a:latin typeface="Cambria Math" panose="02040503050406030204" pitchFamily="18" charset="0"/>
                        <a:ea typeface="Calibri" panose="020F0502020204030204" pitchFamily="34" charset="0"/>
                        <a:cs typeface="David" panose="020E0502060401010101" pitchFamily="34" charset="-79"/>
                      </a:rPr>
                      <m:t>𝜇</m:t>
                    </m:r>
                    <m:r>
                      <a:rPr lang="en-US" sz="1600" i="1">
                        <a:latin typeface="Cambria Math" panose="02040503050406030204" pitchFamily="18" charset="0"/>
                        <a:ea typeface="Calibri" panose="020F0502020204030204" pitchFamily="34" charset="0"/>
                        <a:cs typeface="David" panose="020E0502060401010101" pitchFamily="34" charset="-79"/>
                      </a:rPr>
                      <m:t>≠</m:t>
                    </m:r>
                    <m:r>
                      <a:rPr lang="en-US" sz="1600" i="1">
                        <a:latin typeface="Cambria Math" panose="02040503050406030204" pitchFamily="18" charset="0"/>
                        <a:ea typeface="Calibri" panose="020F0502020204030204" pitchFamily="34" charset="0"/>
                        <a:cs typeface="David" panose="020E0502060401010101" pitchFamily="34" charset="-79"/>
                      </a:rPr>
                      <m:t>0</m:t>
                    </m:r>
                  </m:oMath>
                </a14:m>
                <a:r>
                  <a:rPr lang="en-US" sz="1600" i="1" dirty="0">
                    <a:latin typeface="Cambria Math" panose="02040503050406030204" pitchFamily="18" charset="0"/>
                    <a:ea typeface="Calibri" panose="020F0502020204030204" pitchFamily="34" charset="0"/>
                    <a:cs typeface="David" panose="020E0502060401010101" pitchFamily="34" charset="-79"/>
                  </a:rPr>
                  <a:t> ( There is a difference)</a:t>
                </a:r>
                <a:endParaRPr lang="he-IL" sz="1600" i="1" dirty="0">
                  <a:latin typeface="Cambria Math" panose="02040503050406030204" pitchFamily="18" charset="0"/>
                  <a:ea typeface="Calibri" panose="020F0502020204030204" pitchFamily="34" charset="0"/>
                  <a:cs typeface="David" panose="020E0502060401010101" pitchFamily="34" charset="-79"/>
                </a:endParaRPr>
              </a:p>
              <a:p>
                <a:pPr algn="just">
                  <a:lnSpc>
                    <a:spcPct val="150000"/>
                  </a:lnSpc>
                  <a:spcAft>
                    <a:spcPts val="800"/>
                  </a:spcAft>
                </a:pPr>
                <a14:m>
                  <m:oMathPara xmlns:m="http://schemas.openxmlformats.org/officeDocument/2006/math">
                    <m:oMathParaPr>
                      <m:jc m:val="left"/>
                    </m:oMathParaPr>
                    <m:oMath xmlns:m="http://schemas.openxmlformats.org/officeDocument/2006/math">
                      <m:r>
                        <a:rPr lang="en-US" sz="1600" i="1">
                          <a:latin typeface="Cambria Math" panose="02040503050406030204" pitchFamily="18" charset="0"/>
                          <a:ea typeface="Calibri" panose="020F0502020204030204" pitchFamily="34" charset="0"/>
                          <a:cs typeface="David" panose="020E0502060401010101" pitchFamily="34" charset="-79"/>
                        </a:rPr>
                        <m:t>∝=</m:t>
                      </m:r>
                      <m:r>
                        <a:rPr lang="en-US" sz="1600" i="1">
                          <a:latin typeface="Cambria Math" panose="02040503050406030204" pitchFamily="18" charset="0"/>
                          <a:ea typeface="Calibri" panose="020F0502020204030204" pitchFamily="34" charset="0"/>
                          <a:cs typeface="David" panose="020E0502060401010101" pitchFamily="34" charset="-79"/>
                        </a:rPr>
                        <m:t>0</m:t>
                      </m:r>
                      <m:r>
                        <a:rPr lang="en-US" sz="1600" i="1">
                          <a:latin typeface="Cambria Math" panose="02040503050406030204" pitchFamily="18" charset="0"/>
                          <a:ea typeface="Calibri" panose="020F0502020204030204" pitchFamily="34" charset="0"/>
                          <a:cs typeface="David" panose="020E0502060401010101" pitchFamily="34" charset="-79"/>
                        </a:rPr>
                        <m:t>.</m:t>
                      </m:r>
                      <m:r>
                        <a:rPr lang="en-US" sz="1600" i="1">
                          <a:latin typeface="Cambria Math" panose="02040503050406030204" pitchFamily="18" charset="0"/>
                          <a:ea typeface="Calibri" panose="020F0502020204030204" pitchFamily="34" charset="0"/>
                          <a:cs typeface="David" panose="020E0502060401010101" pitchFamily="34" charset="-79"/>
                        </a:rPr>
                        <m:t>05</m:t>
                      </m:r>
                    </m:oMath>
                  </m:oMathPara>
                </a14:m>
                <a:endParaRPr lang="en-US" sz="1600" i="1" dirty="0">
                  <a:latin typeface="Cambria Math" panose="02040503050406030204" pitchFamily="18" charset="0"/>
                  <a:ea typeface="Calibri" panose="020F0502020204030204" pitchFamily="34" charset="0"/>
                  <a:cs typeface="David" panose="020E0502060401010101" pitchFamily="34" charset="-79"/>
                </a:endParaRPr>
              </a:p>
            </p:txBody>
          </p:sp>
        </mc:Choice>
        <mc:Fallback>
          <p:sp>
            <p:nvSpPr>
              <p:cNvPr id="28" name="מלבן 27">
                <a:extLst>
                  <a:ext uri="{FF2B5EF4-FFF2-40B4-BE49-F238E27FC236}">
                    <a16:creationId xmlns:a16="http://schemas.microsoft.com/office/drawing/2014/main" id="{403689D4-B8ED-4DC6-B0EA-E92343626883}"/>
                  </a:ext>
                </a:extLst>
              </p:cNvPr>
              <p:cNvSpPr>
                <a:spLocks noRot="1" noChangeAspect="1" noMove="1" noResize="1" noEditPoints="1" noAdjustHandles="1" noChangeArrowheads="1" noChangeShapeType="1" noTextEdit="1"/>
              </p:cNvSpPr>
              <p:nvPr/>
            </p:nvSpPr>
            <p:spPr>
              <a:xfrm>
                <a:off x="209088" y="1587256"/>
                <a:ext cx="4167845" cy="1877437"/>
              </a:xfrm>
              <a:prstGeom prst="rect">
                <a:avLst/>
              </a:prstGeom>
              <a:blipFill>
                <a:blip r:embed="rId8"/>
                <a:stretch>
                  <a:fillRect l="-731"/>
                </a:stretch>
              </a:blipFill>
            </p:spPr>
            <p:txBody>
              <a:bodyPr/>
              <a:lstStyle/>
              <a:p>
                <a:r>
                  <a:rPr lang="he-IL">
                    <a:noFill/>
                  </a:rPr>
                  <a:t> </a:t>
                </a:r>
              </a:p>
            </p:txBody>
          </p:sp>
        </mc:Fallback>
      </mc:AlternateContent>
    </p:spTree>
    <p:extLst>
      <p:ext uri="{BB962C8B-B14F-4D97-AF65-F5344CB8AC3E}">
        <p14:creationId xmlns:p14="http://schemas.microsoft.com/office/powerpoint/2010/main" val="394210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1000"/>
                                        <p:tgtEl>
                                          <p:spTgt spid="50"/>
                                        </p:tgtEl>
                                      </p:cBhvr>
                                    </p:animEffect>
                                    <p:anim calcmode="lin" valueType="num">
                                      <p:cBhvr>
                                        <p:cTn id="20" dur="1000" fill="hold"/>
                                        <p:tgtEl>
                                          <p:spTgt spid="50"/>
                                        </p:tgtEl>
                                        <p:attrNameLst>
                                          <p:attrName>ppt_x</p:attrName>
                                        </p:attrNameLst>
                                      </p:cBhvr>
                                      <p:tavLst>
                                        <p:tav tm="0">
                                          <p:val>
                                            <p:strVal val="#ppt_x"/>
                                          </p:val>
                                        </p:tav>
                                        <p:tav tm="100000">
                                          <p:val>
                                            <p:strVal val="#ppt_x"/>
                                          </p:val>
                                        </p:tav>
                                      </p:tavLst>
                                    </p:anim>
                                    <p:anim calcmode="lin" valueType="num">
                                      <p:cBhvr>
                                        <p:cTn id="21"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כותרת 1">
            <a:extLst>
              <a:ext uri="{FF2B5EF4-FFF2-40B4-BE49-F238E27FC236}">
                <a16:creationId xmlns:a16="http://schemas.microsoft.com/office/drawing/2014/main" id="{40E1899C-28DA-4986-9D38-AF51BD4B2323}"/>
              </a:ext>
            </a:extLst>
          </p:cNvPr>
          <p:cNvSpPr txBox="1">
            <a:spLocks/>
          </p:cNvSpPr>
          <p:nvPr/>
        </p:nvSpPr>
        <p:spPr>
          <a:xfrm>
            <a:off x="0" y="-7295"/>
            <a:ext cx="12192001" cy="958049"/>
          </a:xfrm>
          <a:prstGeom prst="rect">
            <a:avLst/>
          </a:prstGeom>
          <a:solidFill>
            <a:schemeClr val="accent1"/>
          </a:solidFill>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rtl="0"/>
            <a:r>
              <a:rPr lang="en-US" sz="2800" i="1" dirty="0">
                <a:solidFill>
                  <a:schemeClr val="bg1"/>
                </a:solidFill>
                <a:latin typeface="David" panose="020E0502060401010101" pitchFamily="34" charset="-79"/>
                <a:cs typeface="David" panose="020E0502060401010101" pitchFamily="34" charset="-79"/>
              </a:rPr>
              <a:t>Q2: How long job seekers</a:t>
            </a:r>
          </a:p>
          <a:p>
            <a:pPr algn="ctr" rtl="0"/>
            <a:r>
              <a:rPr lang="en-US" sz="2800" i="1" dirty="0">
                <a:solidFill>
                  <a:schemeClr val="bg1"/>
                </a:solidFill>
                <a:latin typeface="David" panose="020E0502060401010101" pitchFamily="34" charset="-79"/>
                <a:cs typeface="David" panose="020E0502060401010101" pitchFamily="34" charset="-79"/>
              </a:rPr>
              <a:t>are in the program before their placements ?</a:t>
            </a:r>
            <a:endParaRPr lang="he-IL" sz="2800" i="1" dirty="0">
              <a:solidFill>
                <a:schemeClr val="bg1"/>
              </a:solidFill>
              <a:latin typeface="David" panose="020E0502060401010101" pitchFamily="34" charset="-79"/>
              <a:cs typeface="David" panose="020E0502060401010101" pitchFamily="34" charset="-79"/>
            </a:endParaRPr>
          </a:p>
        </p:txBody>
      </p:sp>
      <p:sp>
        <p:nvSpPr>
          <p:cNvPr id="27" name="כותרת 1">
            <a:extLst>
              <a:ext uri="{FF2B5EF4-FFF2-40B4-BE49-F238E27FC236}">
                <a16:creationId xmlns:a16="http://schemas.microsoft.com/office/drawing/2014/main" id="{1F64A81D-CCEC-4359-BBEC-43D5AC880EEB}"/>
              </a:ext>
            </a:extLst>
          </p:cNvPr>
          <p:cNvSpPr txBox="1">
            <a:spLocks/>
          </p:cNvSpPr>
          <p:nvPr/>
        </p:nvSpPr>
        <p:spPr>
          <a:xfrm>
            <a:off x="1713991" y="1600758"/>
            <a:ext cx="8984918"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pic>
        <p:nvPicPr>
          <p:cNvPr id="29" name="תמונה 28">
            <a:extLst>
              <a:ext uri="{FF2B5EF4-FFF2-40B4-BE49-F238E27FC236}">
                <a16:creationId xmlns:a16="http://schemas.microsoft.com/office/drawing/2014/main" id="{056CE30F-9F8D-4187-87ED-407D66CA119B}"/>
              </a:ext>
            </a:extLst>
          </p:cNvPr>
          <p:cNvPicPr>
            <a:picLocks noChangeAspect="1"/>
          </p:cNvPicPr>
          <p:nvPr/>
        </p:nvPicPr>
        <p:blipFill>
          <a:blip r:embed="rId3"/>
          <a:stretch>
            <a:fillRect/>
          </a:stretch>
        </p:blipFill>
        <p:spPr>
          <a:xfrm>
            <a:off x="368739" y="2376618"/>
            <a:ext cx="5695950" cy="3324225"/>
          </a:xfrm>
          <a:prstGeom prst="rect">
            <a:avLst/>
          </a:prstGeom>
        </p:spPr>
      </p:pic>
      <p:pic>
        <p:nvPicPr>
          <p:cNvPr id="50" name="תמונה 49" descr="תוצאת תמונה עבור שירות התעסוקה">
            <a:extLst>
              <a:ext uri="{FF2B5EF4-FFF2-40B4-BE49-F238E27FC236}">
                <a16:creationId xmlns:a16="http://schemas.microsoft.com/office/drawing/2014/main" id="{F73BD174-061B-48E2-BEA0-E28EB440DA4D}"/>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1" name="תמונה 50">
            <a:extLst>
              <a:ext uri="{FF2B5EF4-FFF2-40B4-BE49-F238E27FC236}">
                <a16:creationId xmlns:a16="http://schemas.microsoft.com/office/drawing/2014/main" id="{1BD91812-BF87-4749-A93E-0A95BD05A41A}"/>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6" name="מסגרת 5">
            <a:extLst>
              <a:ext uri="{FF2B5EF4-FFF2-40B4-BE49-F238E27FC236}">
                <a16:creationId xmlns:a16="http://schemas.microsoft.com/office/drawing/2014/main" id="{FB63F24E-F440-4FF6-A76D-AF2B0B40CD39}"/>
              </a:ext>
            </a:extLst>
          </p:cNvPr>
          <p:cNvSpPr/>
          <p:nvPr/>
        </p:nvSpPr>
        <p:spPr>
          <a:xfrm>
            <a:off x="1866146" y="5308032"/>
            <a:ext cx="4097423" cy="21710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endParaRPr>
          </a:p>
        </p:txBody>
      </p:sp>
      <p:grpSp>
        <p:nvGrpSpPr>
          <p:cNvPr id="32" name="קבוצה 31">
            <a:extLst>
              <a:ext uri="{FF2B5EF4-FFF2-40B4-BE49-F238E27FC236}">
                <a16:creationId xmlns:a16="http://schemas.microsoft.com/office/drawing/2014/main" id="{6AE60F29-4610-4E9E-99E5-6FD4D8BED87A}"/>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EB2A56BF-8783-46D8-B2B6-40C255E2662C}"/>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13E5D25D-1214-4407-ACA5-751321B854A5}"/>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34619AE2-CFB1-4EF6-8D3D-52DD1E152E02}"/>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95C4B179-6249-433F-9DF9-9E56EA0A9668}"/>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637E134D-6005-4267-9E51-9B2F9CA6FECA}"/>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691A8C35-2D16-47E9-8B0B-6119286F3359}"/>
              </a:ext>
            </a:extLst>
          </p:cNvPr>
          <p:cNvGrpSpPr/>
          <p:nvPr/>
        </p:nvGrpSpPr>
        <p:grpSpPr>
          <a:xfrm>
            <a:off x="5122416" y="5856652"/>
            <a:ext cx="1517927" cy="901113"/>
            <a:chOff x="3992165" y="27845"/>
            <a:chExt cx="2214562" cy="901113"/>
          </a:xfrm>
        </p:grpSpPr>
        <p:sp>
          <p:nvSpPr>
            <p:cNvPr id="39" name="חץ: סוגר זוויתי 38">
              <a:extLst>
                <a:ext uri="{FF2B5EF4-FFF2-40B4-BE49-F238E27FC236}">
                  <a16:creationId xmlns:a16="http://schemas.microsoft.com/office/drawing/2014/main" id="{F224FACC-BBBA-461A-9AD4-781AF520832B}"/>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657122C0-480B-46DA-BDDC-DD915E8E2FD3}"/>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EFAE6EA1-67D6-4243-A443-5625C97CAD83}"/>
              </a:ext>
            </a:extLst>
          </p:cNvPr>
          <p:cNvGrpSpPr/>
          <p:nvPr/>
        </p:nvGrpSpPr>
        <p:grpSpPr>
          <a:xfrm>
            <a:off x="6329974" y="5856652"/>
            <a:ext cx="1517927" cy="901113"/>
            <a:chOff x="5985271" y="27845"/>
            <a:chExt cx="2214562" cy="901113"/>
          </a:xfrm>
        </p:grpSpPr>
        <p:sp>
          <p:nvSpPr>
            <p:cNvPr id="42" name="חץ: סוגר זוויתי 41">
              <a:extLst>
                <a:ext uri="{FF2B5EF4-FFF2-40B4-BE49-F238E27FC236}">
                  <a16:creationId xmlns:a16="http://schemas.microsoft.com/office/drawing/2014/main" id="{A87BE846-FFC0-406C-A067-614A17BAC373}"/>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3" name="חץ: סוגר זוויתי 10">
              <a:extLst>
                <a:ext uri="{FF2B5EF4-FFF2-40B4-BE49-F238E27FC236}">
                  <a16:creationId xmlns:a16="http://schemas.microsoft.com/office/drawing/2014/main" id="{BB38B3CA-4010-4D25-A914-85FFECC8594E}"/>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4A71AC40-6A02-4EEC-BC99-EFA6D83F235F}"/>
              </a:ext>
            </a:extLst>
          </p:cNvPr>
          <p:cNvGrpSpPr/>
          <p:nvPr/>
        </p:nvGrpSpPr>
        <p:grpSpPr>
          <a:xfrm>
            <a:off x="7537532" y="5864297"/>
            <a:ext cx="1517927" cy="893468"/>
            <a:chOff x="7978378" y="20201"/>
            <a:chExt cx="2214562" cy="893468"/>
          </a:xfrm>
        </p:grpSpPr>
        <p:sp>
          <p:nvSpPr>
            <p:cNvPr id="45" name="חץ: סוגר זוויתי 44">
              <a:extLst>
                <a:ext uri="{FF2B5EF4-FFF2-40B4-BE49-F238E27FC236}">
                  <a16:creationId xmlns:a16="http://schemas.microsoft.com/office/drawing/2014/main" id="{264A4815-F8E2-4ACD-B6E1-340BD069C640}"/>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C11BFB7F-6916-441D-80B3-C74BC6E68FAE}"/>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FDC36598-3BB8-479A-801D-6289E88C5AE6}"/>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60BB68CB-4CFA-4AE6-BD83-FF638EA1A3A9}"/>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62EC070B-9C77-41B3-BCBF-D9CB6ECD3241}"/>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pic>
        <p:nvPicPr>
          <p:cNvPr id="54" name="תמונה 53">
            <a:extLst>
              <a:ext uri="{FF2B5EF4-FFF2-40B4-BE49-F238E27FC236}">
                <a16:creationId xmlns:a16="http://schemas.microsoft.com/office/drawing/2014/main" id="{54BE5B8C-A9A9-4FF4-B2C9-05271279391E}"/>
              </a:ext>
            </a:extLst>
          </p:cNvPr>
          <p:cNvPicPr>
            <a:picLocks noChangeAspect="1"/>
          </p:cNvPicPr>
          <p:nvPr/>
        </p:nvPicPr>
        <p:blipFill>
          <a:blip r:embed="rId6"/>
          <a:stretch>
            <a:fillRect/>
          </a:stretch>
        </p:blipFill>
        <p:spPr>
          <a:xfrm>
            <a:off x="7572139" y="2604404"/>
            <a:ext cx="1685925" cy="2676525"/>
          </a:xfrm>
          <a:prstGeom prst="rect">
            <a:avLst/>
          </a:prstGeom>
        </p:spPr>
      </p:pic>
      <mc:AlternateContent xmlns:mc="http://schemas.openxmlformats.org/markup-compatibility/2006">
        <mc:Choice xmlns:a14="http://schemas.microsoft.com/office/drawing/2010/main" Requires="a14">
          <p:sp>
            <p:nvSpPr>
              <p:cNvPr id="5" name="מלבן 4">
                <a:extLst>
                  <a:ext uri="{FF2B5EF4-FFF2-40B4-BE49-F238E27FC236}">
                    <a16:creationId xmlns:a16="http://schemas.microsoft.com/office/drawing/2014/main" id="{75367A35-99D8-49B3-9FA7-3DF151DC775D}"/>
                  </a:ext>
                </a:extLst>
              </p:cNvPr>
              <p:cNvSpPr/>
              <p:nvPr/>
            </p:nvSpPr>
            <p:spPr>
              <a:xfrm>
                <a:off x="290850" y="1049806"/>
                <a:ext cx="6782267" cy="1397562"/>
              </a:xfrm>
              <a:prstGeom prst="rect">
                <a:avLst/>
              </a:prstGeom>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libri" panose="020F0502020204030204" pitchFamily="34" charset="0"/>
                          <a:cs typeface="Arial" panose="020B0604020202020204" pitchFamily="34" charset="0"/>
                        </a:rPr>
                        <m:t>𝒅</m:t>
                      </m:r>
                      <m:sSub>
                        <m:sSubPr>
                          <m:ctrlPr>
                            <a:rPr lang="en-US" b="1" i="1">
                              <a:latin typeface="Cambria Math" panose="02040503050406030204" pitchFamily="18" charset="0"/>
                              <a:ea typeface="Calibri" panose="020F0502020204030204" pitchFamily="34" charset="0"/>
                              <a:cs typeface="Arial" panose="020B0604020202020204" pitchFamily="34" charset="0"/>
                            </a:rPr>
                          </m:ctrlPr>
                        </m:sSubPr>
                        <m:e>
                          <m:sSub>
                            <m:sSubPr>
                              <m:ctrlPr>
                                <a:rPr lang="en-US" b="1" i="1">
                                  <a:latin typeface="Cambria Math" panose="02040503050406030204" pitchFamily="18" charset="0"/>
                                  <a:ea typeface="Calibri" panose="020F0502020204030204" pitchFamily="34" charset="0"/>
                                  <a:cs typeface="Arial" panose="020B0604020202020204" pitchFamily="34" charset="0"/>
                                </a:rPr>
                              </m:ctrlPr>
                            </m:sSubPr>
                            <m:e>
                              <m:r>
                                <a:rPr lang="en-US" b="1" i="1">
                                  <a:latin typeface="Cambria Math" panose="02040503050406030204" pitchFamily="18" charset="0"/>
                                  <a:ea typeface="Calibri" panose="020F0502020204030204" pitchFamily="34" charset="0"/>
                                  <a:cs typeface="Arial" panose="020B0604020202020204" pitchFamily="34" charset="0"/>
                                </a:rPr>
                                <m:t>𝒇</m:t>
                              </m:r>
                            </m:e>
                            <m:sub>
                              <m:r>
                                <a:rPr lang="en-US" b="1" i="1">
                                  <a:latin typeface="Cambria Math" panose="02040503050406030204" pitchFamily="18" charset="0"/>
                                  <a:ea typeface="Calibri" panose="020F0502020204030204" pitchFamily="34" charset="0"/>
                                  <a:cs typeface="Arial" panose="020B0604020202020204" pitchFamily="34" charset="0"/>
                                </a:rPr>
                                <m:t>𝒆𝒏𝒕𝒓𝒚</m:t>
                              </m:r>
                            </m:sub>
                          </m:sSub>
                        </m:e>
                        <m:sub>
                          <m:r>
                            <a:rPr lang="en-US" b="1" i="1">
                              <a:latin typeface="Cambria Math" panose="02040503050406030204" pitchFamily="18" charset="0"/>
                              <a:ea typeface="Calibri" panose="020F0502020204030204" pitchFamily="34" charset="0"/>
                              <a:cs typeface="Arial" panose="020B0604020202020204" pitchFamily="34" charset="0"/>
                            </a:rPr>
                            <m:t>𝒅𝒂𝒕𝒆𝒔</m:t>
                          </m:r>
                        </m:sub>
                      </m:sSub>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𝒍𝒐𝒄</m:t>
                      </m:r>
                      <m:d>
                        <m:dPr>
                          <m:begChr m:val="["/>
                          <m:endChr m:val="]"/>
                          <m:ctrlPr>
                            <a:rPr lang="en-US" b="1" i="1">
                              <a:latin typeface="Cambria Math" panose="02040503050406030204" pitchFamily="18" charset="0"/>
                              <a:ea typeface="Calibri" panose="020F0502020204030204" pitchFamily="34" charset="0"/>
                              <a:cs typeface="Arial" panose="020B0604020202020204" pitchFamily="34" charset="0"/>
                            </a:rPr>
                          </m:ctrlPr>
                        </m:dPr>
                        <m:e>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𝒅𝒂𝒚𝒔</m:t>
                          </m:r>
                          <m:r>
                            <a:rPr lang="en-US" b="1" i="1">
                              <a:latin typeface="Cambria Math" panose="02040503050406030204" pitchFamily="18" charset="0"/>
                              <a:ea typeface="Calibri" panose="020F0502020204030204" pitchFamily="34" charset="0"/>
                              <a:cs typeface="Arial" panose="020B0604020202020204" pitchFamily="34" charset="0"/>
                            </a:rPr>
                            <m:t>_</m:t>
                          </m:r>
                          <m:r>
                            <a:rPr lang="en-US" b="1" i="1">
                              <a:latin typeface="Cambria Math" panose="02040503050406030204" pitchFamily="18" charset="0"/>
                              <a:ea typeface="Calibri" panose="020F0502020204030204" pitchFamily="34" charset="0"/>
                              <a:cs typeface="Arial" panose="020B0604020202020204" pitchFamily="34" charset="0"/>
                            </a:rPr>
                            <m:t>𝒅𝒊𝒇𝒇</m:t>
                          </m:r>
                          <m:r>
                            <a:rPr lang="en-US" b="1" i="1">
                              <a:latin typeface="Cambria Math" panose="02040503050406030204" pitchFamily="18" charset="0"/>
                              <a:ea typeface="Calibri" panose="020F0502020204030204" pitchFamily="34" charset="0"/>
                              <a:cs typeface="Arial" panose="020B0604020202020204" pitchFamily="34" charset="0"/>
                            </a:rPr>
                            <m:t>′</m:t>
                          </m:r>
                        </m:e>
                      </m:d>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𝒅𝒇</m:t>
                      </m:r>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𝑳𝑷𝑫</m:t>
                      </m:r>
                      <m:r>
                        <a:rPr lang="en-US" b="1" i="1">
                          <a:latin typeface="Cambria Math" panose="02040503050406030204" pitchFamily="18" charset="0"/>
                          <a:ea typeface="Calibri" panose="020F0502020204030204" pitchFamily="34" charset="0"/>
                          <a:cs typeface="Arial" panose="020B0604020202020204" pitchFamily="34" charset="0"/>
                        </a:rPr>
                        <m:t>]−</m:t>
                      </m:r>
                      <m:r>
                        <a:rPr lang="en-US" b="1" i="1">
                          <a:latin typeface="Cambria Math" panose="02040503050406030204" pitchFamily="18" charset="0"/>
                          <a:ea typeface="Calibri" panose="020F0502020204030204" pitchFamily="34" charset="0"/>
                          <a:cs typeface="Arial" panose="020B0604020202020204" pitchFamily="34" charset="0"/>
                        </a:rPr>
                        <m:t>𝒅</m:t>
                      </m:r>
                      <m:sSub>
                        <m:sSubPr>
                          <m:ctrlPr>
                            <a:rPr lang="en-US" b="1" i="1">
                              <a:latin typeface="Cambria Math" panose="02040503050406030204" pitchFamily="18" charset="0"/>
                              <a:ea typeface="Calibri" panose="020F0502020204030204" pitchFamily="34" charset="0"/>
                              <a:cs typeface="Arial" panose="020B0604020202020204" pitchFamily="34" charset="0"/>
                            </a:rPr>
                          </m:ctrlPr>
                        </m:sSubPr>
                        <m:e>
                          <m:sSub>
                            <m:sSubPr>
                              <m:ctrlPr>
                                <a:rPr lang="en-US" b="1" i="1">
                                  <a:latin typeface="Cambria Math" panose="02040503050406030204" pitchFamily="18" charset="0"/>
                                  <a:ea typeface="Calibri" panose="020F0502020204030204" pitchFamily="34" charset="0"/>
                                  <a:cs typeface="Arial" panose="020B0604020202020204" pitchFamily="34" charset="0"/>
                                </a:rPr>
                              </m:ctrlPr>
                            </m:sSubPr>
                            <m:e>
                              <m:r>
                                <a:rPr lang="en-US" b="1" i="1">
                                  <a:latin typeface="Cambria Math" panose="02040503050406030204" pitchFamily="18" charset="0"/>
                                  <a:ea typeface="Calibri" panose="020F0502020204030204" pitchFamily="34" charset="0"/>
                                  <a:cs typeface="Arial" panose="020B0604020202020204" pitchFamily="34" charset="0"/>
                                </a:rPr>
                                <m:t>𝒇</m:t>
                              </m:r>
                            </m:e>
                            <m:sub>
                              <m:r>
                                <a:rPr lang="en-US" b="1" i="1">
                                  <a:latin typeface="Cambria Math" panose="02040503050406030204" pitchFamily="18" charset="0"/>
                                  <a:ea typeface="Calibri" panose="020F0502020204030204" pitchFamily="34" charset="0"/>
                                  <a:cs typeface="Arial" panose="020B0604020202020204" pitchFamily="34" charset="0"/>
                                </a:rPr>
                                <m:t>𝒆𝒏𝒕𝒓𝒚</m:t>
                              </m:r>
                            </m:sub>
                          </m:sSub>
                        </m:e>
                        <m:sub>
                          <m:r>
                            <a:rPr lang="en-US" b="1" i="1">
                              <a:latin typeface="Cambria Math" panose="02040503050406030204" pitchFamily="18" charset="0"/>
                              <a:ea typeface="Calibri" panose="020F0502020204030204" pitchFamily="34" charset="0"/>
                              <a:cs typeface="Arial" panose="020B0604020202020204" pitchFamily="34" charset="0"/>
                            </a:rPr>
                            <m:t>𝒅𝒂𝒕𝒆𝒔</m:t>
                          </m:r>
                        </m:sub>
                      </m:sSub>
                      <m:r>
                        <a:rPr lang="en-US" b="1" i="1">
                          <a:latin typeface="Cambria Math" panose="02040503050406030204" pitchFamily="18" charset="0"/>
                          <a:ea typeface="Calibri" panose="020F0502020204030204" pitchFamily="34" charset="0"/>
                          <a:cs typeface="Arial" panose="020B0604020202020204" pitchFamily="34" charset="0"/>
                        </a:rPr>
                        <m:t>[</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𝑭𝑱𝑻𝑷𝑫</m:t>
                      </m:r>
                      <m:r>
                        <a:rPr lang="en-US" b="1" i="1">
                          <a:latin typeface="Cambria Math" panose="02040503050406030204" pitchFamily="18" charset="0"/>
                          <a:ea typeface="Calibri" panose="020F0502020204030204" pitchFamily="34" charset="0"/>
                          <a:cs typeface="Arial" panose="020B0604020202020204" pitchFamily="34" charset="0"/>
                        </a:rPr>
                        <m:t>]</m:t>
                      </m:r>
                    </m:oMath>
                    <m:oMath xmlns:m="http://schemas.openxmlformats.org/officeDocument/2006/math">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𝑳𝑷𝑫</m:t>
                      </m:r>
                      <m:r>
                        <a:rPr lang="en-US" sz="1200" b="1" i="1">
                          <a:effectLst/>
                          <a:latin typeface="Cambria Math" panose="02040503050406030204" pitchFamily="18" charset="0"/>
                          <a:ea typeface="Times New Roman" panose="02020603050405020304" pitchFamily="18" charset="0"/>
                          <a:cs typeface="Arial" panose="020B0604020202020204" pitchFamily="34" charset="0"/>
                        </a:rPr>
                        <m:t>=</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𝒍𝒂𝒔𝒕</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𝒑𝒍𝒂𝒄𝒆𝒎𝒆𝒏𝒕</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𝒅𝒂𝒕</m:t>
                      </m:r>
                      <m:sSup>
                        <m:sSupPr>
                          <m:ctrlPr>
                            <a:rPr lang="en-US" sz="1200" b="1"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200" b="1" i="1">
                              <a:effectLst/>
                              <a:latin typeface="Cambria Math" panose="02040503050406030204" pitchFamily="18" charset="0"/>
                              <a:ea typeface="Times New Roman" panose="02020603050405020304" pitchFamily="18" charset="0"/>
                              <a:cs typeface="Arial" panose="020B0604020202020204" pitchFamily="34" charset="0"/>
                            </a:rPr>
                            <m:t>𝒆</m:t>
                          </m:r>
                        </m:e>
                        <m:sup>
                          <m:r>
                            <a:rPr lang="en-US" sz="1200" b="1" i="1">
                              <a:effectLst/>
                              <a:latin typeface="Cambria Math" panose="02040503050406030204" pitchFamily="18" charset="0"/>
                              <a:ea typeface="Times New Roman" panose="02020603050405020304" pitchFamily="18" charset="0"/>
                              <a:cs typeface="Arial" panose="020B0604020202020204" pitchFamily="34" charset="0"/>
                            </a:rPr>
                            <m:t>′</m:t>
                          </m:r>
                        </m:sup>
                      </m:sSup>
                    </m:oMath>
                  </m:oMathPara>
                </a14:m>
                <a:endParaRPr lang="en-US" sz="1200" b="1" i="1" dirty="0">
                  <a:effectLst/>
                  <a:latin typeface="Cambria Math" panose="02040503050406030204" pitchFamily="18" charset="0"/>
                  <a:ea typeface="Times New Roman" panose="02020603050405020304" pitchFamily="18" charset="0"/>
                  <a:cs typeface="Arial" panose="020B0604020202020204" pitchFamily="34" charset="0"/>
                </a:endParaRPr>
              </a:p>
              <a:p>
                <a:pPr>
                  <a:lnSpc>
                    <a:spcPct val="150000"/>
                  </a:lnSpc>
                </a:pPr>
                <a14:m>
                  <m:oMathPara xmlns:m="http://schemas.openxmlformats.org/officeDocument/2006/math">
                    <m:oMathParaPr>
                      <m:jc m:val="left"/>
                    </m:oMathParaPr>
                    <m:oMath xmlns:m="http://schemas.openxmlformats.org/officeDocument/2006/math">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𝑭𝑱𝑻𝑷𝑫</m:t>
                      </m:r>
                      <m:r>
                        <a:rPr lang="en-US" sz="1200" b="1" i="1">
                          <a:effectLst/>
                          <a:latin typeface="Cambria Math" panose="02040503050406030204" pitchFamily="18" charset="0"/>
                          <a:ea typeface="Times New Roman" panose="02020603050405020304" pitchFamily="18" charset="0"/>
                          <a:cs typeface="Arial" panose="020B0604020202020204" pitchFamily="34" charset="0"/>
                        </a:rPr>
                        <m:t>=</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𝒇𝒊𝒓𝒔𝒕</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𝒋𝒐𝒊𝒏𝒊𝒏𝒈</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𝒕𝒐</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𝒕𝒉𝒆</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𝒑𝒓𝒐𝒈𝒓𝒂𝒎</m:t>
                      </m:r>
                      <m:r>
                        <a:rPr lang="en-US" sz="1200" b="1" i="1">
                          <a:effectLst/>
                          <a:latin typeface="Cambria Math" panose="02040503050406030204" pitchFamily="18" charset="0"/>
                          <a:ea typeface="Times New Roman" panose="02020603050405020304" pitchFamily="18" charset="0"/>
                          <a:cs typeface="Arial" panose="020B0604020202020204" pitchFamily="34" charset="0"/>
                        </a:rPr>
                        <m:t> </m:t>
                      </m:r>
                      <m:r>
                        <a:rPr lang="en-US" sz="1200" b="1" i="1">
                          <a:effectLst/>
                          <a:latin typeface="Cambria Math" panose="02040503050406030204" pitchFamily="18" charset="0"/>
                          <a:ea typeface="Times New Roman" panose="02020603050405020304" pitchFamily="18" charset="0"/>
                          <a:cs typeface="Arial" panose="020B0604020202020204" pitchFamily="34" charset="0"/>
                        </a:rPr>
                        <m:t>𝒅𝒂𝒕𝒆</m:t>
                      </m:r>
                    </m:oMath>
                  </m:oMathPara>
                </a14:m>
                <a:endParaRPr lang="en-US" b="1" dirty="0">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en-US" sz="1200" dirty="0">
                    <a:effectLst/>
                    <a:latin typeface="Tahoma" panose="020B0604030504040204" pitchFamily="34" charset="0"/>
                    <a:ea typeface="Times New Roman" panose="02020603050405020304" pitchFamily="18" charset="0"/>
                    <a:cs typeface="Arial" panose="020B0604020202020204" pitchFamily="34" charset="0"/>
                  </a:rPr>
                  <a:t> </a:t>
                </a:r>
                <a:endParaRPr lang="en-US" dirty="0">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5" name="מלבן 4">
                <a:extLst>
                  <a:ext uri="{FF2B5EF4-FFF2-40B4-BE49-F238E27FC236}">
                    <a16:creationId xmlns:a16="http://schemas.microsoft.com/office/drawing/2014/main" id="{75367A35-99D8-49B3-9FA7-3DF151DC775D}"/>
                  </a:ext>
                </a:extLst>
              </p:cNvPr>
              <p:cNvSpPr>
                <a:spLocks noRot="1" noChangeAspect="1" noMove="1" noResize="1" noEditPoints="1" noAdjustHandles="1" noChangeArrowheads="1" noChangeShapeType="1" noTextEdit="1"/>
              </p:cNvSpPr>
              <p:nvPr/>
            </p:nvSpPr>
            <p:spPr>
              <a:xfrm>
                <a:off x="290850" y="1049806"/>
                <a:ext cx="6782267" cy="1397562"/>
              </a:xfrm>
              <a:prstGeom prst="rect">
                <a:avLst/>
              </a:prstGeom>
              <a:blipFill>
                <a:blip r:embed="rId7"/>
                <a:stretch>
                  <a:fillRect/>
                </a:stretch>
              </a:blipFill>
            </p:spPr>
            <p:txBody>
              <a:bodyPr/>
              <a:lstStyle/>
              <a:p>
                <a:r>
                  <a:rPr lang="he-IL">
                    <a:noFill/>
                  </a:rPr>
                  <a:t> </a:t>
                </a:r>
              </a:p>
            </p:txBody>
          </p:sp>
        </mc:Fallback>
      </mc:AlternateContent>
      <p:sp>
        <p:nvSpPr>
          <p:cNvPr id="7" name="מלבן 6">
            <a:extLst>
              <a:ext uri="{FF2B5EF4-FFF2-40B4-BE49-F238E27FC236}">
                <a16:creationId xmlns:a16="http://schemas.microsoft.com/office/drawing/2014/main" id="{1B940425-183F-41DD-91BD-32277B94EE3A}"/>
              </a:ext>
            </a:extLst>
          </p:cNvPr>
          <p:cNvSpPr/>
          <p:nvPr/>
        </p:nvSpPr>
        <p:spPr>
          <a:xfrm>
            <a:off x="7797744" y="1649582"/>
            <a:ext cx="3557818" cy="878895"/>
          </a:xfrm>
          <a:prstGeom prst="rect">
            <a:avLst/>
          </a:prstGeom>
        </p:spPr>
        <p:txBody>
          <a:bodyPr wrap="square">
            <a:spAutoFit/>
          </a:bodyPr>
          <a:lstStyle/>
          <a:p>
            <a:pPr>
              <a:lnSpc>
                <a:spcPct val="150000"/>
              </a:lnSpc>
            </a:pPr>
            <a:r>
              <a:rPr lang="en-US" dirty="0">
                <a:latin typeface="TimesNewRomanPS-BoldMT"/>
                <a:ea typeface="Calibri" panose="020F0502020204030204" pitchFamily="34" charset="0"/>
                <a:cs typeface="Arial" panose="020B0604020202020204" pitchFamily="34" charset="0"/>
              </a:rPr>
              <a:t>Confidence interval is: </a:t>
            </a:r>
          </a:p>
          <a:p>
            <a:pPr>
              <a:lnSpc>
                <a:spcPct val="150000"/>
              </a:lnSpc>
            </a:pPr>
            <a:r>
              <a:rPr lang="en-US" dirty="0">
                <a:latin typeface="TimesNewRomanPS-BoldMT"/>
                <a:ea typeface="Calibri" panose="020F0502020204030204" pitchFamily="34" charset="0"/>
                <a:cs typeface="Arial" panose="020B0604020202020204" pitchFamily="34" charset="0"/>
              </a:rPr>
              <a:t>( 336.994, 341.418, 345.842) [days]</a:t>
            </a:r>
            <a:endParaRPr lang="en-US"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2490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par>
                                <p:cTn id="9" presetID="6" presetClass="entr" presetSubtype="16"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20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wipe(down)">
                                      <p:cBhvr>
                                        <p:cTn id="1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A15791DC-8938-4CE8-852F-2C1DCD23F38A}"/>
              </a:ext>
            </a:extLst>
          </p:cNvPr>
          <p:cNvPicPr>
            <a:picLocks noChangeAspect="1"/>
          </p:cNvPicPr>
          <p:nvPr/>
        </p:nvPicPr>
        <p:blipFill>
          <a:blip r:embed="rId3"/>
          <a:stretch>
            <a:fillRect/>
          </a:stretch>
        </p:blipFill>
        <p:spPr>
          <a:xfrm>
            <a:off x="2779558" y="1040577"/>
            <a:ext cx="9232800" cy="4725149"/>
          </a:xfrm>
          <a:prstGeom prst="rect">
            <a:avLst/>
          </a:prstGeom>
        </p:spPr>
      </p:pic>
      <p:sp>
        <p:nvSpPr>
          <p:cNvPr id="28" name="כותרת 1">
            <a:extLst>
              <a:ext uri="{FF2B5EF4-FFF2-40B4-BE49-F238E27FC236}">
                <a16:creationId xmlns:a16="http://schemas.microsoft.com/office/drawing/2014/main" id="{3B278407-D3E5-46E3-81FF-8D9E08ECE270}"/>
              </a:ext>
            </a:extLst>
          </p:cNvPr>
          <p:cNvSpPr txBox="1">
            <a:spLocks/>
          </p:cNvSpPr>
          <p:nvPr/>
        </p:nvSpPr>
        <p:spPr>
          <a:xfrm>
            <a:off x="0" y="-7295"/>
            <a:ext cx="12192001" cy="888853"/>
          </a:xfrm>
          <a:prstGeom prst="rect">
            <a:avLst/>
          </a:prstGeom>
          <a:solidFill>
            <a:schemeClr val="accent1"/>
          </a:solidFill>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rtl="0"/>
            <a:r>
              <a:rPr lang="en-US" sz="2400" i="1" dirty="0">
                <a:solidFill>
                  <a:schemeClr val="bg1"/>
                </a:solidFill>
                <a:latin typeface="David" panose="020E0502060401010101" pitchFamily="34" charset="-79"/>
                <a:cs typeface="David" panose="020E0502060401010101" pitchFamily="34" charset="-79"/>
              </a:rPr>
              <a:t>Q3: Is there a difference between the time length</a:t>
            </a:r>
          </a:p>
          <a:p>
            <a:pPr algn="ctr" rtl="0"/>
            <a:r>
              <a:rPr lang="en-US" sz="2400" i="1" dirty="0">
                <a:solidFill>
                  <a:schemeClr val="bg1"/>
                </a:solidFill>
                <a:latin typeface="David" panose="020E0502060401010101" pitchFamily="34" charset="-79"/>
                <a:cs typeface="David" panose="020E0502060401010101" pitchFamily="34" charset="-79"/>
              </a:rPr>
              <a:t>of jobseeker in the program to type of placement ?</a:t>
            </a:r>
            <a:endParaRPr lang="en-US" sz="2400" dirty="0">
              <a:solidFill>
                <a:schemeClr val="bg1"/>
              </a:solidFill>
              <a:latin typeface="David" panose="020E0502060401010101" pitchFamily="34" charset="-79"/>
              <a:cs typeface="David" panose="020E0502060401010101" pitchFamily="34" charset="-79"/>
            </a:endParaRPr>
          </a:p>
        </p:txBody>
      </p:sp>
      <p:sp>
        <p:nvSpPr>
          <p:cNvPr id="27" name="כותרת 1">
            <a:extLst>
              <a:ext uri="{FF2B5EF4-FFF2-40B4-BE49-F238E27FC236}">
                <a16:creationId xmlns:a16="http://schemas.microsoft.com/office/drawing/2014/main" id="{1F64A81D-CCEC-4359-BBEC-43D5AC880EEB}"/>
              </a:ext>
            </a:extLst>
          </p:cNvPr>
          <p:cNvSpPr txBox="1">
            <a:spLocks/>
          </p:cNvSpPr>
          <p:nvPr/>
        </p:nvSpPr>
        <p:spPr>
          <a:xfrm>
            <a:off x="1713991" y="1600758"/>
            <a:ext cx="8984918"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pic>
        <p:nvPicPr>
          <p:cNvPr id="50" name="תמונה 49" descr="תוצאת תמונה עבור שירות התעסוקה">
            <a:extLst>
              <a:ext uri="{FF2B5EF4-FFF2-40B4-BE49-F238E27FC236}">
                <a16:creationId xmlns:a16="http://schemas.microsoft.com/office/drawing/2014/main" id="{F73BD174-061B-48E2-BEA0-E28EB440DA4D}"/>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1" name="תמונה 50">
            <a:extLst>
              <a:ext uri="{FF2B5EF4-FFF2-40B4-BE49-F238E27FC236}">
                <a16:creationId xmlns:a16="http://schemas.microsoft.com/office/drawing/2014/main" id="{1BD91812-BF87-4749-A93E-0A95BD05A41A}"/>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32" name="קבוצה 31">
            <a:extLst>
              <a:ext uri="{FF2B5EF4-FFF2-40B4-BE49-F238E27FC236}">
                <a16:creationId xmlns:a16="http://schemas.microsoft.com/office/drawing/2014/main" id="{6AE60F29-4610-4E9E-99E5-6FD4D8BED87A}"/>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EB2A56BF-8783-46D8-B2B6-40C255E2662C}"/>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13E5D25D-1214-4407-ACA5-751321B854A5}"/>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34619AE2-CFB1-4EF6-8D3D-52DD1E152E02}"/>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95C4B179-6249-433F-9DF9-9E56EA0A9668}"/>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637E134D-6005-4267-9E51-9B2F9CA6FECA}"/>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691A8C35-2D16-47E9-8B0B-6119286F3359}"/>
              </a:ext>
            </a:extLst>
          </p:cNvPr>
          <p:cNvGrpSpPr/>
          <p:nvPr/>
        </p:nvGrpSpPr>
        <p:grpSpPr>
          <a:xfrm>
            <a:off x="5122416" y="5856652"/>
            <a:ext cx="1517927" cy="901113"/>
            <a:chOff x="3992165" y="27845"/>
            <a:chExt cx="2214562" cy="901113"/>
          </a:xfrm>
        </p:grpSpPr>
        <p:sp>
          <p:nvSpPr>
            <p:cNvPr id="39" name="חץ: סוגר זוויתי 38">
              <a:extLst>
                <a:ext uri="{FF2B5EF4-FFF2-40B4-BE49-F238E27FC236}">
                  <a16:creationId xmlns:a16="http://schemas.microsoft.com/office/drawing/2014/main" id="{F224FACC-BBBA-461A-9AD4-781AF520832B}"/>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657122C0-480B-46DA-BDDC-DD915E8E2FD3}"/>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EFAE6EA1-67D6-4243-A443-5625C97CAD83}"/>
              </a:ext>
            </a:extLst>
          </p:cNvPr>
          <p:cNvGrpSpPr/>
          <p:nvPr/>
        </p:nvGrpSpPr>
        <p:grpSpPr>
          <a:xfrm>
            <a:off x="6329974" y="5856652"/>
            <a:ext cx="1517927" cy="901113"/>
            <a:chOff x="5985271" y="27845"/>
            <a:chExt cx="2214562" cy="901113"/>
          </a:xfrm>
        </p:grpSpPr>
        <p:sp>
          <p:nvSpPr>
            <p:cNvPr id="42" name="חץ: סוגר זוויתי 41">
              <a:extLst>
                <a:ext uri="{FF2B5EF4-FFF2-40B4-BE49-F238E27FC236}">
                  <a16:creationId xmlns:a16="http://schemas.microsoft.com/office/drawing/2014/main" id="{A87BE846-FFC0-406C-A067-614A17BAC373}"/>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3" name="חץ: סוגר זוויתי 10">
              <a:extLst>
                <a:ext uri="{FF2B5EF4-FFF2-40B4-BE49-F238E27FC236}">
                  <a16:creationId xmlns:a16="http://schemas.microsoft.com/office/drawing/2014/main" id="{BB38B3CA-4010-4D25-A914-85FFECC8594E}"/>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4A71AC40-6A02-4EEC-BC99-EFA6D83F235F}"/>
              </a:ext>
            </a:extLst>
          </p:cNvPr>
          <p:cNvGrpSpPr/>
          <p:nvPr/>
        </p:nvGrpSpPr>
        <p:grpSpPr>
          <a:xfrm>
            <a:off x="7537532" y="5864297"/>
            <a:ext cx="1517927" cy="893468"/>
            <a:chOff x="7978378" y="20201"/>
            <a:chExt cx="2214562" cy="893468"/>
          </a:xfrm>
        </p:grpSpPr>
        <p:sp>
          <p:nvSpPr>
            <p:cNvPr id="45" name="חץ: סוגר זוויתי 44">
              <a:extLst>
                <a:ext uri="{FF2B5EF4-FFF2-40B4-BE49-F238E27FC236}">
                  <a16:creationId xmlns:a16="http://schemas.microsoft.com/office/drawing/2014/main" id="{264A4815-F8E2-4ACD-B6E1-340BD069C640}"/>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C11BFB7F-6916-441D-80B3-C74BC6E68FAE}"/>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FDC36598-3BB8-479A-801D-6289E88C5AE6}"/>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60BB68CB-4CFA-4AE6-BD83-FF638EA1A3A9}"/>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62EC070B-9C77-41B3-BCBF-D9CB6ECD3241}"/>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pic>
        <p:nvPicPr>
          <p:cNvPr id="4" name="תמונה 3">
            <a:extLst>
              <a:ext uri="{FF2B5EF4-FFF2-40B4-BE49-F238E27FC236}">
                <a16:creationId xmlns:a16="http://schemas.microsoft.com/office/drawing/2014/main" id="{7DC9B6A6-4E7C-4411-A655-75C99772E057}"/>
              </a:ext>
            </a:extLst>
          </p:cNvPr>
          <p:cNvPicPr>
            <a:picLocks noChangeAspect="1"/>
          </p:cNvPicPr>
          <p:nvPr/>
        </p:nvPicPr>
        <p:blipFill>
          <a:blip r:embed="rId6"/>
          <a:stretch>
            <a:fillRect/>
          </a:stretch>
        </p:blipFill>
        <p:spPr>
          <a:xfrm>
            <a:off x="2929738" y="1058145"/>
            <a:ext cx="7463287" cy="4648414"/>
          </a:xfrm>
          <a:prstGeom prst="rect">
            <a:avLst/>
          </a:prstGeom>
        </p:spPr>
      </p:pic>
      <p:pic>
        <p:nvPicPr>
          <p:cNvPr id="53" name="תמונה 52">
            <a:extLst>
              <a:ext uri="{FF2B5EF4-FFF2-40B4-BE49-F238E27FC236}">
                <a16:creationId xmlns:a16="http://schemas.microsoft.com/office/drawing/2014/main" id="{22AE3E55-9059-4313-8631-447094ECA609}"/>
              </a:ext>
            </a:extLst>
          </p:cNvPr>
          <p:cNvPicPr>
            <a:picLocks noChangeAspect="1"/>
          </p:cNvPicPr>
          <p:nvPr/>
        </p:nvPicPr>
        <p:blipFill>
          <a:blip r:embed="rId7"/>
          <a:stretch>
            <a:fillRect/>
          </a:stretch>
        </p:blipFill>
        <p:spPr>
          <a:xfrm>
            <a:off x="2746119" y="2918985"/>
            <a:ext cx="8494595" cy="976544"/>
          </a:xfrm>
          <a:prstGeom prst="rect">
            <a:avLst/>
          </a:prstGeom>
        </p:spPr>
      </p:pic>
      <p:pic>
        <p:nvPicPr>
          <p:cNvPr id="55" name="תמונה 54">
            <a:extLst>
              <a:ext uri="{FF2B5EF4-FFF2-40B4-BE49-F238E27FC236}">
                <a16:creationId xmlns:a16="http://schemas.microsoft.com/office/drawing/2014/main" id="{790C2F3C-F91F-4835-A564-1F642AE333EA}"/>
              </a:ext>
            </a:extLst>
          </p:cNvPr>
          <p:cNvPicPr>
            <a:picLocks noChangeAspect="1"/>
          </p:cNvPicPr>
          <p:nvPr/>
        </p:nvPicPr>
        <p:blipFill>
          <a:blip r:embed="rId8"/>
          <a:stretch>
            <a:fillRect/>
          </a:stretch>
        </p:blipFill>
        <p:spPr>
          <a:xfrm>
            <a:off x="2861514" y="2683517"/>
            <a:ext cx="8263804" cy="1783242"/>
          </a:xfrm>
          <a:prstGeom prst="rect">
            <a:avLst/>
          </a:prstGeom>
        </p:spPr>
      </p:pic>
      <mc:AlternateContent xmlns:mc="http://schemas.openxmlformats.org/markup-compatibility/2006">
        <mc:Choice xmlns:a14="http://schemas.microsoft.com/office/drawing/2010/main" Requires="a14">
          <p:sp>
            <p:nvSpPr>
              <p:cNvPr id="29" name="מלבן 28">
                <a:extLst>
                  <a:ext uri="{FF2B5EF4-FFF2-40B4-BE49-F238E27FC236}">
                    <a16:creationId xmlns:a16="http://schemas.microsoft.com/office/drawing/2014/main" id="{7C01BF4B-3332-4AF2-B66C-DB3AC5D422C8}"/>
                  </a:ext>
                </a:extLst>
              </p:cNvPr>
              <p:cNvSpPr/>
              <p:nvPr/>
            </p:nvSpPr>
            <p:spPr>
              <a:xfrm>
                <a:off x="179642" y="1259075"/>
                <a:ext cx="2835420" cy="1651158"/>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a:lnSpc>
                    <a:spcPct val="150000"/>
                  </a:lnSpc>
                  <a:spcAft>
                    <a:spcPts val="800"/>
                  </a:spcAft>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0</m:t>
                          </m:r>
                        </m:sub>
                      </m:sSub>
                      <m:r>
                        <a:rPr lang="en-US" i="1">
                          <a:latin typeface="Cambria Math" panose="02040503050406030204" pitchFamily="18" charset="0"/>
                          <a:ea typeface="Calibri" panose="020F0502020204030204" pitchFamily="34" charset="0"/>
                          <a:cs typeface="David" panose="020E0502060401010101" pitchFamily="34" charset="-79"/>
                        </a:rPr>
                        <m:t>:</m:t>
                      </m:r>
                      <m:r>
                        <a:rPr lang="en-US" b="0" i="1" smtClean="0">
                          <a:latin typeface="Cambria Math" panose="02040503050406030204" pitchFamily="18" charset="0"/>
                          <a:ea typeface="Calibri" panose="020F0502020204030204" pitchFamily="34" charset="0"/>
                          <a:cs typeface="David" panose="020E0502060401010101" pitchFamily="34" charset="-79"/>
                        </a:rPr>
                        <m:t>𝑡</m:t>
                      </m:r>
                      <m:r>
                        <a:rPr lang="en-US" b="0" i="1" smtClean="0">
                          <a:latin typeface="Cambria Math" panose="02040503050406030204" pitchFamily="18" charset="0"/>
                          <a:ea typeface="Calibri" panose="020F0502020204030204" pitchFamily="34" charset="0"/>
                          <a:cs typeface="David" panose="020E0502060401010101" pitchFamily="34" charset="-79"/>
                        </a:rPr>
                        <m:t>h</m:t>
                      </m:r>
                      <m:r>
                        <a:rPr lang="en-US" b="0" i="1" smtClean="0">
                          <a:latin typeface="Cambria Math" panose="02040503050406030204" pitchFamily="18" charset="0"/>
                          <a:ea typeface="Calibri" panose="020F0502020204030204" pitchFamily="34" charset="0"/>
                          <a:cs typeface="David" panose="020E0502060401010101" pitchFamily="34" charset="-79"/>
                        </a:rPr>
                        <m:t>𝑒𝑟𝑒</m:t>
                      </m:r>
                      <m:r>
                        <a:rPr lang="en-US" b="0" i="1" smtClean="0">
                          <a:latin typeface="Cambria Math" panose="02040503050406030204" pitchFamily="18" charset="0"/>
                          <a:ea typeface="Calibri" panose="020F0502020204030204" pitchFamily="34" charset="0"/>
                          <a:cs typeface="David" panose="020E0502060401010101" pitchFamily="34" charset="-79"/>
                        </a:rPr>
                        <m:t> </m:t>
                      </m:r>
                      <m:r>
                        <a:rPr lang="en-US" b="0" i="1" smtClean="0">
                          <a:latin typeface="Cambria Math" panose="02040503050406030204" pitchFamily="18" charset="0"/>
                          <a:ea typeface="Calibri" panose="020F0502020204030204" pitchFamily="34" charset="0"/>
                          <a:cs typeface="David" panose="020E0502060401010101" pitchFamily="34" charset="-79"/>
                        </a:rPr>
                        <m:t>𝑖𝑠</m:t>
                      </m:r>
                      <m:r>
                        <a:rPr lang="en-US" b="0" i="1" smtClean="0">
                          <a:latin typeface="Cambria Math" panose="02040503050406030204" pitchFamily="18" charset="0"/>
                          <a:ea typeface="Calibri" panose="020F0502020204030204" pitchFamily="34" charset="0"/>
                          <a:cs typeface="David" panose="020E0502060401010101" pitchFamily="34" charset="-79"/>
                        </a:rPr>
                        <m:t> </m:t>
                      </m:r>
                      <m:r>
                        <a:rPr lang="en-US" b="0" i="1" smtClean="0">
                          <a:latin typeface="Cambria Math" panose="02040503050406030204" pitchFamily="18" charset="0"/>
                          <a:ea typeface="Calibri" panose="020F0502020204030204" pitchFamily="34" charset="0"/>
                          <a:cs typeface="David" panose="020E0502060401010101" pitchFamily="34" charset="-79"/>
                        </a:rPr>
                        <m:t>𝑎</m:t>
                      </m:r>
                      <m:r>
                        <a:rPr lang="en-US" b="0" i="1" smtClean="0">
                          <a:latin typeface="Cambria Math" panose="02040503050406030204" pitchFamily="18" charset="0"/>
                          <a:ea typeface="Calibri" panose="020F0502020204030204" pitchFamily="34" charset="0"/>
                          <a:cs typeface="David" panose="020E0502060401010101" pitchFamily="34" charset="-79"/>
                        </a:rPr>
                        <m:t> </m:t>
                      </m:r>
                      <m:r>
                        <a:rPr lang="en-US" b="0" i="1" smtClean="0">
                          <a:latin typeface="Cambria Math" panose="02040503050406030204" pitchFamily="18" charset="0"/>
                          <a:ea typeface="Calibri" panose="020F0502020204030204" pitchFamily="34" charset="0"/>
                          <a:cs typeface="David" panose="020E0502060401010101" pitchFamily="34" charset="-79"/>
                        </a:rPr>
                        <m:t>𝑑𝑖𝑓𝑓𝑒𝑟𝑒𝑛𝑐𝑒</m:t>
                      </m:r>
                    </m:oMath>
                  </m:oMathPara>
                </a14:m>
                <a:endParaRPr lang="en-US" b="0" i="1" dirty="0">
                  <a:latin typeface="Cambria Math" panose="02040503050406030204" pitchFamily="18" charset="0"/>
                  <a:ea typeface="Calibri" panose="020F0502020204030204" pitchFamily="34" charset="0"/>
                  <a:cs typeface="David" panose="020E0502060401010101" pitchFamily="34" charset="-79"/>
                </a:endParaRPr>
              </a:p>
              <a:p>
                <a:pPr algn="l">
                  <a:lnSpc>
                    <a:spcPct val="150000"/>
                  </a:lnSpc>
                  <a:spcAft>
                    <a:spcPts val="800"/>
                  </a:spcAft>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1</m:t>
                          </m:r>
                        </m:sub>
                      </m:sSub>
                      <m:r>
                        <a:rPr lang="en-US" i="1">
                          <a:latin typeface="Cambria Math" panose="02040503050406030204" pitchFamily="18" charset="0"/>
                          <a:ea typeface="Calibri" panose="020F0502020204030204" pitchFamily="34" charset="0"/>
                          <a:cs typeface="David" panose="020E0502060401010101" pitchFamily="34" charset="-79"/>
                        </a:rPr>
                        <m:t>:</m:t>
                      </m:r>
                      <m:r>
                        <a:rPr lang="en-US" b="0" i="1" smtClean="0">
                          <a:latin typeface="Cambria Math" panose="02040503050406030204" pitchFamily="18" charset="0"/>
                          <a:ea typeface="Calibri" panose="020F0502020204030204" pitchFamily="34" charset="0"/>
                          <a:cs typeface="David" panose="020E0502060401010101" pitchFamily="34" charset="-79"/>
                        </a:rPr>
                        <m:t>𝑛𝑜</m:t>
                      </m:r>
                      <m:r>
                        <a:rPr lang="en-US" b="0" i="1" smtClean="0">
                          <a:latin typeface="Cambria Math" panose="02040503050406030204" pitchFamily="18" charset="0"/>
                          <a:ea typeface="Calibri" panose="020F0502020204030204" pitchFamily="34" charset="0"/>
                          <a:cs typeface="David" panose="020E0502060401010101" pitchFamily="34" charset="-79"/>
                        </a:rPr>
                        <m:t> </m:t>
                      </m:r>
                      <m:r>
                        <a:rPr lang="en-US" b="0" i="1" smtClean="0">
                          <a:latin typeface="Cambria Math" panose="02040503050406030204" pitchFamily="18" charset="0"/>
                          <a:ea typeface="Calibri" panose="020F0502020204030204" pitchFamily="34" charset="0"/>
                          <a:cs typeface="David" panose="020E0502060401010101" pitchFamily="34" charset="-79"/>
                        </a:rPr>
                        <m:t>𝑑𝑖𝑓𝑓𝑒𝑟𝑒𝑛𝑐𝑒</m:t>
                      </m:r>
                    </m:oMath>
                  </m:oMathPara>
                </a14:m>
                <a:endParaRPr lang="he-IL" dirty="0">
                  <a:latin typeface="Calibri" panose="020F0502020204030204" pitchFamily="34" charset="0"/>
                  <a:ea typeface="Times New Roman" panose="02020603050405020304" pitchFamily="18" charset="0"/>
                  <a:cs typeface="David" panose="020E0502060401010101" pitchFamily="34" charset="-79"/>
                </a:endParaRPr>
              </a:p>
              <a:p>
                <a:pPr algn="l">
                  <a:lnSpc>
                    <a:spcPct val="150000"/>
                  </a:lnSpc>
                  <a:spcAft>
                    <a:spcPts val="800"/>
                  </a:spcAft>
                </a:pPr>
                <a14:m>
                  <m:oMathPara xmlns:m="http://schemas.openxmlformats.org/officeDocument/2006/math">
                    <m:oMathParaPr>
                      <m:jc m:val="left"/>
                    </m:oMathParaPr>
                    <m:oMath xmlns:m="http://schemas.openxmlformats.org/officeDocument/2006/math">
                      <m:r>
                        <a:rPr lang="en-US" sz="1600" i="1">
                          <a:latin typeface="Cambria Math" panose="02040503050406030204" pitchFamily="18" charset="0"/>
                        </a:rPr>
                        <m:t>∝=</m:t>
                      </m:r>
                      <m:r>
                        <a:rPr lang="en-US" sz="1600" i="1">
                          <a:latin typeface="Cambria Math" panose="02040503050406030204" pitchFamily="18" charset="0"/>
                        </a:rPr>
                        <m:t>0</m:t>
                      </m:r>
                      <m:r>
                        <a:rPr lang="en-US" sz="1600" i="1">
                          <a:latin typeface="Cambria Math" panose="02040503050406030204" pitchFamily="18" charset="0"/>
                        </a:rPr>
                        <m:t>.</m:t>
                      </m:r>
                      <m:r>
                        <a:rPr lang="en-US" sz="1600" i="1">
                          <a:latin typeface="Cambria Math" panose="02040503050406030204" pitchFamily="18" charset="0"/>
                        </a:rPr>
                        <m:t>05</m:t>
                      </m:r>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29" name="מלבן 28">
                <a:extLst>
                  <a:ext uri="{FF2B5EF4-FFF2-40B4-BE49-F238E27FC236}">
                    <a16:creationId xmlns:a16="http://schemas.microsoft.com/office/drawing/2014/main" id="{7C01BF4B-3332-4AF2-B66C-DB3AC5D422C8}"/>
                  </a:ext>
                </a:extLst>
              </p:cNvPr>
              <p:cNvSpPr>
                <a:spLocks noRot="1" noChangeAspect="1" noMove="1" noResize="1" noEditPoints="1" noAdjustHandles="1" noChangeArrowheads="1" noChangeShapeType="1" noTextEdit="1"/>
              </p:cNvSpPr>
              <p:nvPr/>
            </p:nvSpPr>
            <p:spPr>
              <a:xfrm>
                <a:off x="179642" y="1259075"/>
                <a:ext cx="2835420" cy="1651158"/>
              </a:xfrm>
              <a:prstGeom prst="rect">
                <a:avLst/>
              </a:prstGeom>
              <a:blipFill>
                <a:blip r:embed="rId9"/>
                <a:stretch>
                  <a:fillRect/>
                </a:stretch>
              </a:blipFill>
            </p:spPr>
            <p:txBody>
              <a:bodyPr/>
              <a:lstStyle/>
              <a:p>
                <a:r>
                  <a:rPr lang="he-IL">
                    <a:noFill/>
                  </a:rPr>
                  <a:t> </a:t>
                </a:r>
              </a:p>
            </p:txBody>
          </p:sp>
        </mc:Fallback>
      </mc:AlternateContent>
      <p:pic>
        <p:nvPicPr>
          <p:cNvPr id="30" name="Picture 4" descr="Download now this free icon in SVG, PSD, PNG, EPS format or as webfonts. Flaticon, the largest database of free vector icons.">
            <a:extLst>
              <a:ext uri="{FF2B5EF4-FFF2-40B4-BE49-F238E27FC236}">
                <a16:creationId xmlns:a16="http://schemas.microsoft.com/office/drawing/2014/main" id="{043AAE65-9D93-49CF-8FBD-FCCECF0D70E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3411" y="3267393"/>
            <a:ext cx="312101" cy="31210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Download now this free icon in SVG, PSD, PNG, EPS format or as webfonts. Flaticon, the largest database of free vector icons.">
            <a:extLst>
              <a:ext uri="{FF2B5EF4-FFF2-40B4-BE49-F238E27FC236}">
                <a16:creationId xmlns:a16="http://schemas.microsoft.com/office/drawing/2014/main" id="{4E6EC43C-C4C7-480A-A5C1-1BC83DE4AD8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9948" y="4065243"/>
            <a:ext cx="312102" cy="315873"/>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8" descr="Download now this free icon in SVG, PSD, PNG, EPS format or as webfonts. Flaticon, the largest database of free vector icons.">
            <a:extLst>
              <a:ext uri="{FF2B5EF4-FFF2-40B4-BE49-F238E27FC236}">
                <a16:creationId xmlns:a16="http://schemas.microsoft.com/office/drawing/2014/main" id="{BFF9F493-E107-43A8-8DCB-271EC4E731E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3107" y="4774949"/>
            <a:ext cx="312102" cy="31210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Download now this free icon in SVG, PSD, PNG, EPS format or as webfonts. Flaticon, the largest database of free vector icons.">
            <a:extLst>
              <a:ext uri="{FF2B5EF4-FFF2-40B4-BE49-F238E27FC236}">
                <a16:creationId xmlns:a16="http://schemas.microsoft.com/office/drawing/2014/main" id="{2E193208-7A02-46B3-B60D-2F9AFE550D9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57166" y="5609675"/>
            <a:ext cx="312101" cy="31210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מחבר חץ ישר 2">
            <a:extLst>
              <a:ext uri="{FF2B5EF4-FFF2-40B4-BE49-F238E27FC236}">
                <a16:creationId xmlns:a16="http://schemas.microsoft.com/office/drawing/2014/main" id="{3F515A3A-FCBD-4FC1-9B74-FB653A95E824}"/>
              </a:ext>
            </a:extLst>
          </p:cNvPr>
          <p:cNvCxnSpPr>
            <a:cxnSpLocks/>
            <a:stCxn id="30" idx="2"/>
            <a:endCxn id="31" idx="0"/>
          </p:cNvCxnSpPr>
          <p:nvPr/>
        </p:nvCxnSpPr>
        <p:spPr>
          <a:xfrm>
            <a:off x="449462" y="3579494"/>
            <a:ext cx="336537" cy="485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מחבר חץ ישר 55">
            <a:extLst>
              <a:ext uri="{FF2B5EF4-FFF2-40B4-BE49-F238E27FC236}">
                <a16:creationId xmlns:a16="http://schemas.microsoft.com/office/drawing/2014/main" id="{A7B48A85-CF02-40AC-8BF9-1EA2C46E5D84}"/>
              </a:ext>
            </a:extLst>
          </p:cNvPr>
          <p:cNvCxnSpPr>
            <a:cxnSpLocks/>
            <a:stCxn id="31" idx="2"/>
            <a:endCxn id="52" idx="0"/>
          </p:cNvCxnSpPr>
          <p:nvPr/>
        </p:nvCxnSpPr>
        <p:spPr>
          <a:xfrm>
            <a:off x="785999" y="4381116"/>
            <a:ext cx="303159" cy="393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מחבר חץ ישר 56">
            <a:extLst>
              <a:ext uri="{FF2B5EF4-FFF2-40B4-BE49-F238E27FC236}">
                <a16:creationId xmlns:a16="http://schemas.microsoft.com/office/drawing/2014/main" id="{0601C924-CA1F-4D53-884E-1F5EEE7F9953}"/>
              </a:ext>
            </a:extLst>
          </p:cNvPr>
          <p:cNvCxnSpPr>
            <a:cxnSpLocks/>
            <a:stCxn id="52" idx="2"/>
            <a:endCxn id="54" idx="0"/>
          </p:cNvCxnSpPr>
          <p:nvPr/>
        </p:nvCxnSpPr>
        <p:spPr>
          <a:xfrm>
            <a:off x="1089158" y="5087051"/>
            <a:ext cx="424059" cy="522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132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4"/>
                                        </p:tgtEl>
                                        <p:attrNameLst>
                                          <p:attrName>ppt_w</p:attrName>
                                        </p:attrNameLst>
                                      </p:cBhvr>
                                      <p:tavLst>
                                        <p:tav tm="0">
                                          <p:val>
                                            <p:strVal val="ppt_w"/>
                                          </p:val>
                                        </p:tav>
                                        <p:tav tm="100000">
                                          <p:val>
                                            <p:fltVal val="0"/>
                                          </p:val>
                                        </p:tav>
                                      </p:tavLst>
                                    </p:anim>
                                    <p:anim calcmode="lin" valueType="num">
                                      <p:cBhvr>
                                        <p:cTn id="7" dur="500"/>
                                        <p:tgtEl>
                                          <p:spTgt spid="4"/>
                                        </p:tgtEl>
                                        <p:attrNameLst>
                                          <p:attrName>ppt_h</p:attrName>
                                        </p:attrNameLst>
                                      </p:cBhvr>
                                      <p:tavLst>
                                        <p:tav tm="0">
                                          <p:val>
                                            <p:strVal val="ppt_h"/>
                                          </p:val>
                                        </p:tav>
                                        <p:tav tm="100000">
                                          <p:val>
                                            <p:fltVal val="0"/>
                                          </p:val>
                                        </p:tav>
                                      </p:tavLst>
                                    </p:anim>
                                    <p:animEffect transition="out" filter="fade">
                                      <p:cBhvr>
                                        <p:cTn id="8" dur="500"/>
                                        <p:tgtEl>
                                          <p:spTgt spid="4"/>
                                        </p:tgtEl>
                                      </p:cBhvr>
                                    </p:animEffect>
                                    <p:set>
                                      <p:cBhvr>
                                        <p:cTn id="9" dur="1" fill="hold">
                                          <p:stCondLst>
                                            <p:cond delay="499"/>
                                          </p:stCondLst>
                                        </p:cTn>
                                        <p:tgtEl>
                                          <p:spTgt spid="4"/>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1000"/>
                                        <p:tgtEl>
                                          <p:spTgt spid="53"/>
                                        </p:tgtEl>
                                      </p:cBhvr>
                                    </p:animEffect>
                                    <p:anim calcmode="lin" valueType="num">
                                      <p:cBhvr>
                                        <p:cTn id="22" dur="1000" fill="hold"/>
                                        <p:tgtEl>
                                          <p:spTgt spid="53"/>
                                        </p:tgtEl>
                                        <p:attrNameLst>
                                          <p:attrName>ppt_x</p:attrName>
                                        </p:attrNameLst>
                                      </p:cBhvr>
                                      <p:tavLst>
                                        <p:tav tm="0">
                                          <p:val>
                                            <p:strVal val="#ppt_x"/>
                                          </p:val>
                                        </p:tav>
                                        <p:tav tm="100000">
                                          <p:val>
                                            <p:strVal val="#ppt_x"/>
                                          </p:val>
                                        </p:tav>
                                      </p:tavLst>
                                    </p:anim>
                                    <p:anim calcmode="lin" valueType="num">
                                      <p:cBhvr>
                                        <p:cTn id="23"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53"/>
                                        </p:tgtEl>
                                      </p:cBhvr>
                                    </p:animEffect>
                                    <p:set>
                                      <p:cBhvr>
                                        <p:cTn id="28" dur="1" fill="hold">
                                          <p:stCondLst>
                                            <p:cond delay="499"/>
                                          </p:stCondLst>
                                        </p:cTn>
                                        <p:tgtEl>
                                          <p:spTgt spid="5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55"/>
                                        </p:tgtEl>
                                        <p:attrNameLst>
                                          <p:attrName>style.visibility</p:attrName>
                                        </p:attrNameLst>
                                      </p:cBhvr>
                                      <p:to>
                                        <p:strVal val="visible"/>
                                      </p:to>
                                    </p:set>
                                    <p:anim calcmode="lin" valueType="num">
                                      <p:cBhvr>
                                        <p:cTn id="33" dur="500" fill="hold"/>
                                        <p:tgtEl>
                                          <p:spTgt spid="55"/>
                                        </p:tgtEl>
                                        <p:attrNameLst>
                                          <p:attrName>ppt_w</p:attrName>
                                        </p:attrNameLst>
                                      </p:cBhvr>
                                      <p:tavLst>
                                        <p:tav tm="0">
                                          <p:val>
                                            <p:fltVal val="0"/>
                                          </p:val>
                                        </p:tav>
                                        <p:tav tm="100000">
                                          <p:val>
                                            <p:strVal val="#ppt_w"/>
                                          </p:val>
                                        </p:tav>
                                      </p:tavLst>
                                    </p:anim>
                                    <p:anim calcmode="lin" valueType="num">
                                      <p:cBhvr>
                                        <p:cTn id="34" dur="500" fill="hold"/>
                                        <p:tgtEl>
                                          <p:spTgt spid="55"/>
                                        </p:tgtEl>
                                        <p:attrNameLst>
                                          <p:attrName>ppt_h</p:attrName>
                                        </p:attrNameLst>
                                      </p:cBhvr>
                                      <p:tavLst>
                                        <p:tav tm="0">
                                          <p:val>
                                            <p:fltVal val="0"/>
                                          </p:val>
                                        </p:tav>
                                        <p:tav tm="100000">
                                          <p:val>
                                            <p:strVal val="#ppt_h"/>
                                          </p:val>
                                        </p:tav>
                                      </p:tavLst>
                                    </p:anim>
                                    <p:animEffect transition="in" filter="fade">
                                      <p:cBhvr>
                                        <p:cTn id="35" dur="500"/>
                                        <p:tgtEl>
                                          <p:spTgt spid="5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nodeType="with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fade">
                                      <p:cBhvr>
                                        <p:cTn id="46" dur="500"/>
                                        <p:tgtEl>
                                          <p:spTgt spid="52"/>
                                        </p:tgtEl>
                                      </p:cBhvr>
                                    </p:animEffect>
                                  </p:childTnLst>
                                </p:cTn>
                              </p:par>
                              <p:par>
                                <p:cTn id="47" presetID="10" presetClass="entr" presetSubtype="0" fill="hold"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500"/>
                                        <p:tgtEl>
                                          <p:spTgt spid="54"/>
                                        </p:tgtEl>
                                      </p:cBhvr>
                                    </p:animEffect>
                                  </p:childTnLst>
                                </p:cTn>
                              </p:par>
                              <p:par>
                                <p:cTn id="50" presetID="10" presetClass="entr" presetSubtype="0" fill="hold" nodeType="with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500"/>
                                        <p:tgtEl>
                                          <p:spTgt spid="3"/>
                                        </p:tgtEl>
                                      </p:cBhvr>
                                    </p:animEffect>
                                  </p:childTnLst>
                                </p:cTn>
                              </p:par>
                              <p:par>
                                <p:cTn id="53" presetID="10" presetClass="entr" presetSubtype="0"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fade">
                                      <p:cBhvr>
                                        <p:cTn id="55" dur="500"/>
                                        <p:tgtEl>
                                          <p:spTgt spid="56"/>
                                        </p:tgtEl>
                                      </p:cBhvr>
                                    </p:animEffect>
                                  </p:childTnLst>
                                </p:cTn>
                              </p:par>
                              <p:par>
                                <p:cTn id="56" presetID="10" presetClass="entr" presetSubtype="0" fill="hold" nodeType="with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fade">
                                      <p:cBhvr>
                                        <p:cTn id="5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מציין מיקום תוכן 2">
            <a:extLst>
              <a:ext uri="{FF2B5EF4-FFF2-40B4-BE49-F238E27FC236}">
                <a16:creationId xmlns:a16="http://schemas.microsoft.com/office/drawing/2014/main" id="{05BD8AF4-3725-41DA-A66F-BFB4CFE55E91}"/>
              </a:ext>
            </a:extLst>
          </p:cNvPr>
          <p:cNvSpPr txBox="1">
            <a:spLocks/>
          </p:cNvSpPr>
          <p:nvPr/>
        </p:nvSpPr>
        <p:spPr>
          <a:xfrm>
            <a:off x="1894490" y="2104472"/>
            <a:ext cx="8823598" cy="2122668"/>
          </a:xfrm>
          <a:prstGeom prst="rect">
            <a:avLst/>
          </a:prstGeom>
        </p:spPr>
        <p:txBody>
          <a:bodyPr vert="horz" lIns="91440" tIns="45720" rIns="91440" bIns="45720" rtlCol="1">
            <a:no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rtl="0">
              <a:lnSpc>
                <a:spcPct val="150000"/>
              </a:lnSpc>
              <a:buFont typeface="Wingdings" panose="05000000000000000000" pitchFamily="2" charset="2"/>
              <a:buChar char="v"/>
            </a:pPr>
            <a:r>
              <a:rPr lang="en-US" sz="2000" dirty="0">
                <a:latin typeface="David" panose="020E0502060401010101" pitchFamily="34" charset="-79"/>
                <a:cs typeface="David" panose="020E0502060401010101" pitchFamily="34" charset="-79"/>
              </a:rPr>
              <a:t>The service provides job placements and brokerage for jobseekers.</a:t>
            </a:r>
          </a:p>
          <a:p>
            <a:pPr marL="342900" indent="-342900" algn="l" rtl="0">
              <a:lnSpc>
                <a:spcPct val="150000"/>
              </a:lnSpc>
              <a:buFont typeface="Wingdings" panose="05000000000000000000" pitchFamily="2" charset="2"/>
              <a:buChar char="v"/>
            </a:pPr>
            <a:r>
              <a:rPr lang="en-US" sz="2000" dirty="0">
                <a:latin typeface="David" panose="020E0502060401010101" pitchFamily="34" charset="-79"/>
                <a:cs typeface="David" panose="020E0502060401010101" pitchFamily="34" charset="-79"/>
              </a:rPr>
              <a:t>Almost 60,000 jobseekers covering 60 bureaus all around Israel.</a:t>
            </a:r>
          </a:p>
          <a:p>
            <a:pPr marL="342900" indent="-342900" algn="l" rtl="0">
              <a:lnSpc>
                <a:spcPct val="150000"/>
              </a:lnSpc>
              <a:buFont typeface="Wingdings" panose="05000000000000000000" pitchFamily="2" charset="2"/>
              <a:buChar char="v"/>
            </a:pPr>
            <a:r>
              <a:rPr lang="en-US" sz="2000" dirty="0">
                <a:latin typeface="David" panose="020E0502060401010101" pitchFamily="34" charset="-79"/>
                <a:cs typeface="David" panose="020E0502060401010101" pitchFamily="34" charset="-79"/>
              </a:rPr>
              <a:t>The IES provides professional training, finding employees for employers and more.</a:t>
            </a:r>
          </a:p>
        </p:txBody>
      </p:sp>
      <p:grpSp>
        <p:nvGrpSpPr>
          <p:cNvPr id="32" name="קבוצה 31">
            <a:extLst>
              <a:ext uri="{FF2B5EF4-FFF2-40B4-BE49-F238E27FC236}">
                <a16:creationId xmlns:a16="http://schemas.microsoft.com/office/drawing/2014/main" id="{9F2A5B4B-06E4-47E9-8A96-910EC6197B84}"/>
              </a:ext>
            </a:extLst>
          </p:cNvPr>
          <p:cNvGrpSpPr/>
          <p:nvPr/>
        </p:nvGrpSpPr>
        <p:grpSpPr>
          <a:xfrm>
            <a:off x="2686168" y="5856652"/>
            <a:ext cx="1517927" cy="901113"/>
            <a:chOff x="5953" y="27845"/>
            <a:chExt cx="2214562" cy="901113"/>
          </a:xfrm>
        </p:grpSpPr>
        <p:sp>
          <p:nvSpPr>
            <p:cNvPr id="33" name="חץ: סוגר זוויתי 32">
              <a:extLst>
                <a:ext uri="{FF2B5EF4-FFF2-40B4-BE49-F238E27FC236}">
                  <a16:creationId xmlns:a16="http://schemas.microsoft.com/office/drawing/2014/main" id="{4D4F9B1E-5765-4776-A4ED-A904013B783E}"/>
                </a:ext>
              </a:extLst>
            </p:cNvPr>
            <p:cNvSpPr/>
            <p:nvPr/>
          </p:nvSpPr>
          <p:spPr>
            <a:xfrm>
              <a:off x="5953"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4A7CE462-EEF2-475B-9145-D3C34BAD4C26}"/>
                </a:ext>
              </a:extLst>
            </p:cNvPr>
            <p:cNvSpPr txBox="1"/>
            <p:nvPr/>
          </p:nvSpPr>
          <p:spPr>
            <a:xfrm>
              <a:off x="537157"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E93370E3-7316-4167-9D62-BE65B8CF913A}"/>
              </a:ext>
            </a:extLst>
          </p:cNvPr>
          <p:cNvGrpSpPr/>
          <p:nvPr/>
        </p:nvGrpSpPr>
        <p:grpSpPr>
          <a:xfrm>
            <a:off x="3914858" y="5856652"/>
            <a:ext cx="1517927" cy="893469"/>
            <a:chOff x="1999059" y="27845"/>
            <a:chExt cx="2214562" cy="893469"/>
          </a:xfrm>
        </p:grpSpPr>
        <p:sp>
          <p:nvSpPr>
            <p:cNvPr id="36" name="חץ: סוגר זוויתי 35">
              <a:extLst>
                <a:ext uri="{FF2B5EF4-FFF2-40B4-BE49-F238E27FC236}">
                  <a16:creationId xmlns:a16="http://schemas.microsoft.com/office/drawing/2014/main" id="{F006BC2E-E842-476A-9BAF-71B59FBD4DDF}"/>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6AE111FC-DC23-4F82-B039-AF17FF6B1825}"/>
                </a:ext>
              </a:extLst>
            </p:cNvPr>
            <p:cNvSpPr txBox="1"/>
            <p:nvPr/>
          </p:nvSpPr>
          <p:spPr>
            <a:xfrm>
              <a:off x="242865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16A4EC39-AD99-439B-BE8D-54ED3DB059C5}"/>
              </a:ext>
            </a:extLst>
          </p:cNvPr>
          <p:cNvGrpSpPr/>
          <p:nvPr/>
        </p:nvGrpSpPr>
        <p:grpSpPr>
          <a:xfrm>
            <a:off x="5122416" y="5841363"/>
            <a:ext cx="1517927" cy="901113"/>
            <a:chOff x="3992165" y="12556"/>
            <a:chExt cx="2214562" cy="901113"/>
          </a:xfrm>
        </p:grpSpPr>
        <p:sp>
          <p:nvSpPr>
            <p:cNvPr id="39" name="חץ: סוגר זוויתי 38">
              <a:extLst>
                <a:ext uri="{FF2B5EF4-FFF2-40B4-BE49-F238E27FC236}">
                  <a16:creationId xmlns:a16="http://schemas.microsoft.com/office/drawing/2014/main" id="{D3191ADE-10C5-4D1D-9180-789DC252710C}"/>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E3DC8F49-7389-4E6C-B2FE-77751AFFC5E7}"/>
                </a:ext>
              </a:extLst>
            </p:cNvPr>
            <p:cNvSpPr txBox="1"/>
            <p:nvPr/>
          </p:nvSpPr>
          <p:spPr>
            <a:xfrm>
              <a:off x="4390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43D64E4E-AF25-4CC2-BEA2-14C6FA911544}"/>
              </a:ext>
            </a:extLst>
          </p:cNvPr>
          <p:cNvGrpSpPr/>
          <p:nvPr/>
        </p:nvGrpSpPr>
        <p:grpSpPr>
          <a:xfrm>
            <a:off x="6329974" y="5856652"/>
            <a:ext cx="1517927" cy="893469"/>
            <a:chOff x="5985271" y="27845"/>
            <a:chExt cx="2214562" cy="893469"/>
          </a:xfrm>
        </p:grpSpPr>
        <p:sp>
          <p:nvSpPr>
            <p:cNvPr id="42" name="חץ: סוגר זוויתי 41">
              <a:extLst>
                <a:ext uri="{FF2B5EF4-FFF2-40B4-BE49-F238E27FC236}">
                  <a16:creationId xmlns:a16="http://schemas.microsoft.com/office/drawing/2014/main" id="{900D41E6-2477-42F1-9ED0-60C4E5F54860}"/>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11FF65A7-28EB-426E-B7D7-4F19C7D12721}"/>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3800127A-C62A-4310-B0B4-CE84811DF7A0}"/>
              </a:ext>
            </a:extLst>
          </p:cNvPr>
          <p:cNvGrpSpPr/>
          <p:nvPr/>
        </p:nvGrpSpPr>
        <p:grpSpPr>
          <a:xfrm>
            <a:off x="7537532" y="5843579"/>
            <a:ext cx="1517927" cy="914186"/>
            <a:chOff x="7978378" y="-517"/>
            <a:chExt cx="2214562" cy="914186"/>
          </a:xfrm>
        </p:grpSpPr>
        <p:sp>
          <p:nvSpPr>
            <p:cNvPr id="45" name="חץ: סוגר זוויתי 44">
              <a:extLst>
                <a:ext uri="{FF2B5EF4-FFF2-40B4-BE49-F238E27FC236}">
                  <a16:creationId xmlns:a16="http://schemas.microsoft.com/office/drawing/2014/main" id="{B4C2E392-986C-4C33-B9C1-DE42AE2DFE52}"/>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892B4FDE-F101-40BF-988C-9151EF094431}"/>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2AFB6C41-2C48-4652-8B85-1C1650A57BFA}"/>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F24ABCD5-4C1C-4146-9105-143B95BAAC7A}"/>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C22321AF-115A-4433-ABFD-465C34373E8C}"/>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graphicFrame>
        <p:nvGraphicFramePr>
          <p:cNvPr id="50" name="דיאגרמה 49">
            <a:extLst>
              <a:ext uri="{FF2B5EF4-FFF2-40B4-BE49-F238E27FC236}">
                <a16:creationId xmlns:a16="http://schemas.microsoft.com/office/drawing/2014/main" id="{C48619BC-196A-43C3-ADEF-3E7D24FB9465}"/>
              </a:ext>
            </a:extLst>
          </p:cNvPr>
          <p:cNvGraphicFramePr/>
          <p:nvPr>
            <p:extLst>
              <p:ext uri="{D42A27DB-BD31-4B8C-83A1-F6EECF244321}">
                <p14:modId xmlns:p14="http://schemas.microsoft.com/office/powerpoint/2010/main" val="1254086525"/>
              </p:ext>
            </p:extLst>
          </p:nvPr>
        </p:nvGraphicFramePr>
        <p:xfrm>
          <a:off x="3651801" y="914087"/>
          <a:ext cx="4888398"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תמונה 25" descr="תוצאת תמונה עבור שירות התעסוקה">
            <a:extLst>
              <a:ext uri="{FF2B5EF4-FFF2-40B4-BE49-F238E27FC236}">
                <a16:creationId xmlns:a16="http://schemas.microsoft.com/office/drawing/2014/main" id="{94543925-50E1-49A0-85BC-C2A0F0FC59ED}"/>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7" name="תמונה 26">
            <a:extLst>
              <a:ext uri="{FF2B5EF4-FFF2-40B4-BE49-F238E27FC236}">
                <a16:creationId xmlns:a16="http://schemas.microsoft.com/office/drawing/2014/main" id="{8EA29936-4DDB-4ED8-866A-686CE955F8A4}"/>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0"/>
            <a:ext cx="2432482" cy="431587"/>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934032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כותרת 1">
            <a:extLst>
              <a:ext uri="{FF2B5EF4-FFF2-40B4-BE49-F238E27FC236}">
                <a16:creationId xmlns:a16="http://schemas.microsoft.com/office/drawing/2014/main" id="{9AA05735-C58E-44C3-8B06-F64BE50A563F}"/>
              </a:ext>
            </a:extLst>
          </p:cNvPr>
          <p:cNvSpPr txBox="1">
            <a:spLocks/>
          </p:cNvSpPr>
          <p:nvPr/>
        </p:nvSpPr>
        <p:spPr>
          <a:xfrm>
            <a:off x="0" y="-7295"/>
            <a:ext cx="12192001" cy="1144980"/>
          </a:xfrm>
          <a:prstGeom prst="rect">
            <a:avLst/>
          </a:prstGeom>
          <a:solidFill>
            <a:schemeClr val="accent1"/>
          </a:solidFill>
        </p:spPr>
        <p:txBody>
          <a:bodyPr anchor="ct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en-US" sz="3200" i="1" dirty="0">
                <a:solidFill>
                  <a:schemeClr val="bg1"/>
                </a:solidFill>
                <a:latin typeface="David" panose="020E0502060401010101" pitchFamily="34" charset="-79"/>
                <a:cs typeface="David" panose="020E0502060401010101" pitchFamily="34" charset="-79"/>
              </a:rPr>
              <a:t>Q4: Do the number of activities</a:t>
            </a:r>
          </a:p>
          <a:p>
            <a:pPr algn="ctr"/>
            <a:r>
              <a:rPr lang="en-US" sz="3200" i="1" dirty="0">
                <a:solidFill>
                  <a:schemeClr val="bg1"/>
                </a:solidFill>
                <a:latin typeface="David" panose="020E0502060401010101" pitchFamily="34" charset="-79"/>
                <a:cs typeface="David" panose="020E0502060401010101" pitchFamily="34" charset="-79"/>
              </a:rPr>
              <a:t>from the program effects job seeker's placements ?</a:t>
            </a:r>
            <a:endParaRPr lang="en-US" sz="2800" dirty="0">
              <a:solidFill>
                <a:schemeClr val="bg1"/>
              </a:solidFill>
              <a:latin typeface="David" panose="020E0502060401010101" pitchFamily="34" charset="-79"/>
              <a:cs typeface="David" panose="020E0502060401010101" pitchFamily="34" charset="-79"/>
            </a:endParaRPr>
          </a:p>
        </p:txBody>
      </p:sp>
      <p:sp>
        <p:nvSpPr>
          <p:cNvPr id="27" name="כותרת 1">
            <a:extLst>
              <a:ext uri="{FF2B5EF4-FFF2-40B4-BE49-F238E27FC236}">
                <a16:creationId xmlns:a16="http://schemas.microsoft.com/office/drawing/2014/main" id="{1F64A81D-CCEC-4359-BBEC-43D5AC880EEB}"/>
              </a:ext>
            </a:extLst>
          </p:cNvPr>
          <p:cNvSpPr txBox="1">
            <a:spLocks/>
          </p:cNvSpPr>
          <p:nvPr/>
        </p:nvSpPr>
        <p:spPr>
          <a:xfrm>
            <a:off x="2141100" y="947788"/>
            <a:ext cx="8984918"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pic>
        <p:nvPicPr>
          <p:cNvPr id="30" name="תמונה 29" descr="תוצאת תמונה עבור שירות התעסוקה">
            <a:extLst>
              <a:ext uri="{FF2B5EF4-FFF2-40B4-BE49-F238E27FC236}">
                <a16:creationId xmlns:a16="http://schemas.microsoft.com/office/drawing/2014/main" id="{10945BA6-8758-490B-98A0-FC16BC87BF68}"/>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31" name="תמונה 30">
            <a:extLst>
              <a:ext uri="{FF2B5EF4-FFF2-40B4-BE49-F238E27FC236}">
                <a16:creationId xmlns:a16="http://schemas.microsoft.com/office/drawing/2014/main" id="{668351A1-633F-455A-A5CC-A7A47B5F4841}"/>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25" name="קבוצה 24">
            <a:extLst>
              <a:ext uri="{FF2B5EF4-FFF2-40B4-BE49-F238E27FC236}">
                <a16:creationId xmlns:a16="http://schemas.microsoft.com/office/drawing/2014/main" id="{24D8E635-BE7A-4DE8-935E-F8DFB2F50D83}"/>
              </a:ext>
            </a:extLst>
          </p:cNvPr>
          <p:cNvGrpSpPr/>
          <p:nvPr/>
        </p:nvGrpSpPr>
        <p:grpSpPr>
          <a:xfrm>
            <a:off x="2686168" y="5856652"/>
            <a:ext cx="1517927" cy="893469"/>
            <a:chOff x="5953" y="27845"/>
            <a:chExt cx="2214562" cy="893469"/>
          </a:xfrm>
        </p:grpSpPr>
        <p:sp>
          <p:nvSpPr>
            <p:cNvPr id="32" name="חץ: סוגר זוויתי 31">
              <a:extLst>
                <a:ext uri="{FF2B5EF4-FFF2-40B4-BE49-F238E27FC236}">
                  <a16:creationId xmlns:a16="http://schemas.microsoft.com/office/drawing/2014/main" id="{D2B434AB-B201-480A-A93D-99483BB1B445}"/>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3" name="חץ: סוגר זוויתי 4">
              <a:extLst>
                <a:ext uri="{FF2B5EF4-FFF2-40B4-BE49-F238E27FC236}">
                  <a16:creationId xmlns:a16="http://schemas.microsoft.com/office/drawing/2014/main" id="{5CFE20CB-0505-4F4E-9EFE-8E442923F409}"/>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4" name="קבוצה 33">
            <a:extLst>
              <a:ext uri="{FF2B5EF4-FFF2-40B4-BE49-F238E27FC236}">
                <a16:creationId xmlns:a16="http://schemas.microsoft.com/office/drawing/2014/main" id="{63332113-0AA2-4FBC-AA38-020760B0565B}"/>
              </a:ext>
            </a:extLst>
          </p:cNvPr>
          <p:cNvGrpSpPr/>
          <p:nvPr/>
        </p:nvGrpSpPr>
        <p:grpSpPr>
          <a:xfrm>
            <a:off x="3914858" y="5835146"/>
            <a:ext cx="1517927" cy="907330"/>
            <a:chOff x="1999059" y="6339"/>
            <a:chExt cx="2214562" cy="907330"/>
          </a:xfrm>
        </p:grpSpPr>
        <p:sp>
          <p:nvSpPr>
            <p:cNvPr id="35" name="חץ: סוגר זוויתי 34">
              <a:extLst>
                <a:ext uri="{FF2B5EF4-FFF2-40B4-BE49-F238E27FC236}">
                  <a16:creationId xmlns:a16="http://schemas.microsoft.com/office/drawing/2014/main" id="{809EE4C9-CFC6-445F-A6DE-6A478B190995}"/>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6" name="חץ: סוגר זוויתי 6">
              <a:extLst>
                <a:ext uri="{FF2B5EF4-FFF2-40B4-BE49-F238E27FC236}">
                  <a16:creationId xmlns:a16="http://schemas.microsoft.com/office/drawing/2014/main" id="{8B9B4BA7-0634-4A3D-AF84-C19D935A4BD1}"/>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7" name="קבוצה 36">
            <a:extLst>
              <a:ext uri="{FF2B5EF4-FFF2-40B4-BE49-F238E27FC236}">
                <a16:creationId xmlns:a16="http://schemas.microsoft.com/office/drawing/2014/main" id="{CF9AEDC7-61D8-4D59-B417-0775B4C9B370}"/>
              </a:ext>
            </a:extLst>
          </p:cNvPr>
          <p:cNvGrpSpPr/>
          <p:nvPr/>
        </p:nvGrpSpPr>
        <p:grpSpPr>
          <a:xfrm>
            <a:off x="5122416" y="5856652"/>
            <a:ext cx="1517927" cy="901113"/>
            <a:chOff x="3992165" y="27845"/>
            <a:chExt cx="2214562" cy="901113"/>
          </a:xfrm>
        </p:grpSpPr>
        <p:sp>
          <p:nvSpPr>
            <p:cNvPr id="38" name="חץ: סוגר זוויתי 37">
              <a:extLst>
                <a:ext uri="{FF2B5EF4-FFF2-40B4-BE49-F238E27FC236}">
                  <a16:creationId xmlns:a16="http://schemas.microsoft.com/office/drawing/2014/main" id="{F97F89CE-A631-4358-93CA-822395FADD7A}"/>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9" name="חץ: סוגר זוויתי 8">
              <a:extLst>
                <a:ext uri="{FF2B5EF4-FFF2-40B4-BE49-F238E27FC236}">
                  <a16:creationId xmlns:a16="http://schemas.microsoft.com/office/drawing/2014/main" id="{3848CC2B-3B3A-4791-9E62-D033EA2B1F39}"/>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0" name="קבוצה 39">
            <a:extLst>
              <a:ext uri="{FF2B5EF4-FFF2-40B4-BE49-F238E27FC236}">
                <a16:creationId xmlns:a16="http://schemas.microsoft.com/office/drawing/2014/main" id="{62E9C32C-37ED-48CA-B585-E28164FFD6C3}"/>
              </a:ext>
            </a:extLst>
          </p:cNvPr>
          <p:cNvGrpSpPr/>
          <p:nvPr/>
        </p:nvGrpSpPr>
        <p:grpSpPr>
          <a:xfrm>
            <a:off x="6329974" y="5856652"/>
            <a:ext cx="1517927" cy="901113"/>
            <a:chOff x="5985271" y="27845"/>
            <a:chExt cx="2214562" cy="901113"/>
          </a:xfrm>
        </p:grpSpPr>
        <p:sp>
          <p:nvSpPr>
            <p:cNvPr id="41" name="חץ: סוגר זוויתי 40">
              <a:extLst>
                <a:ext uri="{FF2B5EF4-FFF2-40B4-BE49-F238E27FC236}">
                  <a16:creationId xmlns:a16="http://schemas.microsoft.com/office/drawing/2014/main" id="{7E43C731-8CA3-4908-9376-83B41F83F3E3}"/>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2" name="חץ: סוגר זוויתי 10">
              <a:extLst>
                <a:ext uri="{FF2B5EF4-FFF2-40B4-BE49-F238E27FC236}">
                  <a16:creationId xmlns:a16="http://schemas.microsoft.com/office/drawing/2014/main" id="{B06772CE-0160-4568-BBA5-1E48F3963850}"/>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3" name="קבוצה 42">
            <a:extLst>
              <a:ext uri="{FF2B5EF4-FFF2-40B4-BE49-F238E27FC236}">
                <a16:creationId xmlns:a16="http://schemas.microsoft.com/office/drawing/2014/main" id="{B1CDC97C-2BCA-478A-BD91-5C6BE3C73479}"/>
              </a:ext>
            </a:extLst>
          </p:cNvPr>
          <p:cNvGrpSpPr/>
          <p:nvPr/>
        </p:nvGrpSpPr>
        <p:grpSpPr>
          <a:xfrm>
            <a:off x="7537532" y="5864297"/>
            <a:ext cx="1517927" cy="893468"/>
            <a:chOff x="7978378" y="20201"/>
            <a:chExt cx="2214562" cy="893468"/>
          </a:xfrm>
        </p:grpSpPr>
        <p:sp>
          <p:nvSpPr>
            <p:cNvPr id="44" name="חץ: סוגר זוויתי 43">
              <a:extLst>
                <a:ext uri="{FF2B5EF4-FFF2-40B4-BE49-F238E27FC236}">
                  <a16:creationId xmlns:a16="http://schemas.microsoft.com/office/drawing/2014/main" id="{CF2E23CB-2BB5-46FE-986C-04D80876038A}"/>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5" name="חץ: סוגר זוויתי 12">
              <a:extLst>
                <a:ext uri="{FF2B5EF4-FFF2-40B4-BE49-F238E27FC236}">
                  <a16:creationId xmlns:a16="http://schemas.microsoft.com/office/drawing/2014/main" id="{F94A4D7A-B0CF-47BF-A518-E60C64FA4B9B}"/>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6" name="קבוצה 45">
            <a:extLst>
              <a:ext uri="{FF2B5EF4-FFF2-40B4-BE49-F238E27FC236}">
                <a16:creationId xmlns:a16="http://schemas.microsoft.com/office/drawing/2014/main" id="{2CF58577-08AF-49CF-BDAF-F0F11DA6AB14}"/>
              </a:ext>
            </a:extLst>
          </p:cNvPr>
          <p:cNvGrpSpPr/>
          <p:nvPr/>
        </p:nvGrpSpPr>
        <p:grpSpPr>
          <a:xfrm>
            <a:off x="8745090" y="5871941"/>
            <a:ext cx="1517927" cy="885824"/>
            <a:chOff x="9971484" y="27845"/>
            <a:chExt cx="2214562" cy="885824"/>
          </a:xfrm>
        </p:grpSpPr>
        <p:sp>
          <p:nvSpPr>
            <p:cNvPr id="47" name="חץ: סוגר זוויתי 46">
              <a:extLst>
                <a:ext uri="{FF2B5EF4-FFF2-40B4-BE49-F238E27FC236}">
                  <a16:creationId xmlns:a16="http://schemas.microsoft.com/office/drawing/2014/main" id="{ED6C8DFF-C555-403B-A7C1-11E4030404F0}"/>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8" name="חץ: סוגר זוויתי 14">
              <a:extLst>
                <a:ext uri="{FF2B5EF4-FFF2-40B4-BE49-F238E27FC236}">
                  <a16:creationId xmlns:a16="http://schemas.microsoft.com/office/drawing/2014/main" id="{594CEA25-45C4-49EA-91EE-281A86344ABF}"/>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pic>
        <p:nvPicPr>
          <p:cNvPr id="2" name="תמונה 1">
            <a:extLst>
              <a:ext uri="{FF2B5EF4-FFF2-40B4-BE49-F238E27FC236}">
                <a16:creationId xmlns:a16="http://schemas.microsoft.com/office/drawing/2014/main" id="{747FA433-5A43-4BE0-A901-6218BED1EB62}"/>
              </a:ext>
            </a:extLst>
          </p:cNvPr>
          <p:cNvPicPr>
            <a:picLocks noChangeAspect="1"/>
          </p:cNvPicPr>
          <p:nvPr/>
        </p:nvPicPr>
        <p:blipFill>
          <a:blip r:embed="rId5"/>
          <a:stretch>
            <a:fillRect/>
          </a:stretch>
        </p:blipFill>
        <p:spPr>
          <a:xfrm>
            <a:off x="2432482" y="2606824"/>
            <a:ext cx="8038823" cy="1115808"/>
          </a:xfrm>
          <a:prstGeom prst="rect">
            <a:avLst/>
          </a:prstGeom>
        </p:spPr>
      </p:pic>
      <p:pic>
        <p:nvPicPr>
          <p:cNvPr id="3" name="תמונה 2">
            <a:extLst>
              <a:ext uri="{FF2B5EF4-FFF2-40B4-BE49-F238E27FC236}">
                <a16:creationId xmlns:a16="http://schemas.microsoft.com/office/drawing/2014/main" id="{F5580B86-089B-4721-A1C7-72D071A1E69A}"/>
              </a:ext>
            </a:extLst>
          </p:cNvPr>
          <p:cNvPicPr>
            <a:picLocks noChangeAspect="1"/>
          </p:cNvPicPr>
          <p:nvPr/>
        </p:nvPicPr>
        <p:blipFill>
          <a:blip r:embed="rId6"/>
          <a:stretch>
            <a:fillRect/>
          </a:stretch>
        </p:blipFill>
        <p:spPr>
          <a:xfrm>
            <a:off x="1065982" y="1494867"/>
            <a:ext cx="10246777" cy="2440164"/>
          </a:xfrm>
          <a:prstGeom prst="rect">
            <a:avLst/>
          </a:prstGeom>
        </p:spPr>
      </p:pic>
      <p:pic>
        <p:nvPicPr>
          <p:cNvPr id="4" name="תמונה 3">
            <a:extLst>
              <a:ext uri="{FF2B5EF4-FFF2-40B4-BE49-F238E27FC236}">
                <a16:creationId xmlns:a16="http://schemas.microsoft.com/office/drawing/2014/main" id="{0F89228C-796E-4083-A070-785C9F6FB251}"/>
              </a:ext>
            </a:extLst>
          </p:cNvPr>
          <p:cNvPicPr>
            <a:picLocks noChangeAspect="1"/>
          </p:cNvPicPr>
          <p:nvPr/>
        </p:nvPicPr>
        <p:blipFill>
          <a:blip r:embed="rId7"/>
          <a:stretch>
            <a:fillRect/>
          </a:stretch>
        </p:blipFill>
        <p:spPr>
          <a:xfrm>
            <a:off x="5277511" y="4031355"/>
            <a:ext cx="2036310" cy="1803791"/>
          </a:xfrm>
          <a:prstGeom prst="rect">
            <a:avLst/>
          </a:prstGeom>
        </p:spPr>
      </p:pic>
      <p:pic>
        <p:nvPicPr>
          <p:cNvPr id="49" name="Picture 4" descr="Download now this free icon in SVG, PSD, PNG, EPS format or as webfonts. Flaticon, the largest database of free vector icons.">
            <a:extLst>
              <a:ext uri="{FF2B5EF4-FFF2-40B4-BE49-F238E27FC236}">
                <a16:creationId xmlns:a16="http://schemas.microsoft.com/office/drawing/2014/main" id="{8FABC4A9-C322-457C-9404-B105FC5C2F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36221" y="4282371"/>
            <a:ext cx="338357" cy="338357"/>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Download now this free icon in SVG, PSD, PNG, EPS format or as webfonts. Flaticon, the largest database of free vector icons.">
            <a:extLst>
              <a:ext uri="{FF2B5EF4-FFF2-40B4-BE49-F238E27FC236}">
                <a16:creationId xmlns:a16="http://schemas.microsoft.com/office/drawing/2014/main" id="{9B1A5EBE-80F1-480D-A489-79EABA5620E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22563" y="4798303"/>
            <a:ext cx="338358" cy="34244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8" descr="Download now this free icon in SVG, PSD, PNG, EPS format or as webfonts. Flaticon, the largest database of free vector icons.">
            <a:extLst>
              <a:ext uri="{FF2B5EF4-FFF2-40B4-BE49-F238E27FC236}">
                <a16:creationId xmlns:a16="http://schemas.microsoft.com/office/drawing/2014/main" id="{5B047CA5-9BB0-415F-815E-0344A92D407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29974" y="4805029"/>
            <a:ext cx="338358" cy="33835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Download now this free icon in SVG, PSD, PNG, EPS format or as webfonts. Flaticon, the largest database of free vector icons.">
            <a:extLst>
              <a:ext uri="{FF2B5EF4-FFF2-40B4-BE49-F238E27FC236}">
                <a16:creationId xmlns:a16="http://schemas.microsoft.com/office/drawing/2014/main" id="{0C565AA3-9E96-4C7F-8589-F790DBFDF84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18448" y="5367068"/>
            <a:ext cx="338357" cy="338357"/>
          </a:xfrm>
          <a:prstGeom prst="rect">
            <a:avLst/>
          </a:prstGeom>
          <a:noFill/>
          <a:extLst>
            <a:ext uri="{909E8E84-426E-40DD-AFC4-6F175D3DCCD1}">
              <a14:hiddenFill xmlns:a14="http://schemas.microsoft.com/office/drawing/2010/main">
                <a:solidFill>
                  <a:srgbClr val="FFFFFF"/>
                </a:solidFill>
              </a14:hiddenFill>
            </a:ext>
          </a:extLst>
        </p:spPr>
      </p:pic>
      <p:sp>
        <p:nvSpPr>
          <p:cNvPr id="54" name="מסגרת 53">
            <a:extLst>
              <a:ext uri="{FF2B5EF4-FFF2-40B4-BE49-F238E27FC236}">
                <a16:creationId xmlns:a16="http://schemas.microsoft.com/office/drawing/2014/main" id="{80AB922E-0FC7-4D1A-962F-61FAF03C3F14}"/>
              </a:ext>
            </a:extLst>
          </p:cNvPr>
          <p:cNvSpPr/>
          <p:nvPr/>
        </p:nvSpPr>
        <p:spPr>
          <a:xfrm>
            <a:off x="1564641" y="2917988"/>
            <a:ext cx="9846604" cy="29896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endParaRPr>
          </a:p>
        </p:txBody>
      </p:sp>
      <p:cxnSp>
        <p:nvCxnSpPr>
          <p:cNvPr id="6" name="מחבר: מעוקל 5">
            <a:extLst>
              <a:ext uri="{FF2B5EF4-FFF2-40B4-BE49-F238E27FC236}">
                <a16:creationId xmlns:a16="http://schemas.microsoft.com/office/drawing/2014/main" id="{78E2D71C-7F1A-4794-914D-0D6586541590}"/>
              </a:ext>
            </a:extLst>
          </p:cNvPr>
          <p:cNvCxnSpPr>
            <a:cxnSpLocks/>
            <a:stCxn id="49" idx="1"/>
            <a:endCxn id="51" idx="1"/>
          </p:cNvCxnSpPr>
          <p:nvPr/>
        </p:nvCxnSpPr>
        <p:spPr>
          <a:xfrm rot="10800000" flipV="1">
            <a:off x="5922563" y="4451550"/>
            <a:ext cx="213658" cy="517976"/>
          </a:xfrm>
          <a:prstGeom prst="curvedConnector3">
            <a:avLst>
              <a:gd name="adj1" fmla="val 31160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מחבר: מעוקל 54">
            <a:extLst>
              <a:ext uri="{FF2B5EF4-FFF2-40B4-BE49-F238E27FC236}">
                <a16:creationId xmlns:a16="http://schemas.microsoft.com/office/drawing/2014/main" id="{FB8F7394-3B17-4E01-B1C5-B54063088028}"/>
              </a:ext>
            </a:extLst>
          </p:cNvPr>
          <p:cNvCxnSpPr>
            <a:cxnSpLocks/>
            <a:stCxn id="49" idx="3"/>
            <a:endCxn id="52" idx="3"/>
          </p:cNvCxnSpPr>
          <p:nvPr/>
        </p:nvCxnSpPr>
        <p:spPr>
          <a:xfrm>
            <a:off x="6474578" y="4451550"/>
            <a:ext cx="193754" cy="522658"/>
          </a:xfrm>
          <a:prstGeom prst="curvedConnector3">
            <a:avLst>
              <a:gd name="adj1" fmla="val 35432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מחבר: מעוקל 56">
            <a:extLst>
              <a:ext uri="{FF2B5EF4-FFF2-40B4-BE49-F238E27FC236}">
                <a16:creationId xmlns:a16="http://schemas.microsoft.com/office/drawing/2014/main" id="{CDD06B98-1862-47CD-AA2F-6EB0720529BB}"/>
              </a:ext>
            </a:extLst>
          </p:cNvPr>
          <p:cNvCxnSpPr>
            <a:cxnSpLocks/>
            <a:stCxn id="51" idx="1"/>
            <a:endCxn id="53" idx="1"/>
          </p:cNvCxnSpPr>
          <p:nvPr/>
        </p:nvCxnSpPr>
        <p:spPr>
          <a:xfrm rot="10800000" flipH="1" flipV="1">
            <a:off x="5922562" y="4969525"/>
            <a:ext cx="195885" cy="566721"/>
          </a:xfrm>
          <a:prstGeom prst="curvedConnector3">
            <a:avLst>
              <a:gd name="adj1" fmla="val -11670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מחבר: מעוקל 57">
            <a:extLst>
              <a:ext uri="{FF2B5EF4-FFF2-40B4-BE49-F238E27FC236}">
                <a16:creationId xmlns:a16="http://schemas.microsoft.com/office/drawing/2014/main" id="{0529FA5F-B00B-4DCF-921D-C647D4E10AD6}"/>
              </a:ext>
            </a:extLst>
          </p:cNvPr>
          <p:cNvCxnSpPr>
            <a:cxnSpLocks/>
            <a:stCxn id="52" idx="3"/>
            <a:endCxn id="53" idx="3"/>
          </p:cNvCxnSpPr>
          <p:nvPr/>
        </p:nvCxnSpPr>
        <p:spPr>
          <a:xfrm flipH="1">
            <a:off x="6456805" y="4974208"/>
            <a:ext cx="211527" cy="562039"/>
          </a:xfrm>
          <a:prstGeom prst="curvedConnector3">
            <a:avLst>
              <a:gd name="adj1" fmla="val -10807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6" name="תרשים 55">
            <a:extLst>
              <a:ext uri="{FF2B5EF4-FFF2-40B4-BE49-F238E27FC236}">
                <a16:creationId xmlns:a16="http://schemas.microsoft.com/office/drawing/2014/main" id="{80B6C37B-E793-4854-8835-70FAC122C157}"/>
              </a:ext>
            </a:extLst>
          </p:cNvPr>
          <p:cNvGraphicFramePr/>
          <p:nvPr>
            <p:extLst>
              <p:ext uri="{D42A27DB-BD31-4B8C-83A1-F6EECF244321}">
                <p14:modId xmlns:p14="http://schemas.microsoft.com/office/powerpoint/2010/main" val="1438804503"/>
              </p:ext>
            </p:extLst>
          </p:nvPr>
        </p:nvGraphicFramePr>
        <p:xfrm>
          <a:off x="3014590" y="1022854"/>
          <a:ext cx="6969125" cy="4392346"/>
        </p:xfrm>
        <a:graphic>
          <a:graphicData uri="http://schemas.openxmlformats.org/drawingml/2006/chart">
            <c:chart xmlns:c="http://schemas.openxmlformats.org/drawingml/2006/chart" xmlns:r="http://schemas.openxmlformats.org/officeDocument/2006/relationships" r:id="rId12"/>
          </a:graphicData>
        </a:graphic>
      </p:graphicFrame>
    </p:spTree>
    <p:extLst>
      <p:ext uri="{BB962C8B-B14F-4D97-AF65-F5344CB8AC3E}">
        <p14:creationId xmlns:p14="http://schemas.microsoft.com/office/powerpoint/2010/main" val="139685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6"/>
                                        </p:tgtEl>
                                      </p:cBhvr>
                                    </p:animEffect>
                                    <p:set>
                                      <p:cBhvr>
                                        <p:cTn id="12" dur="1" fill="hold">
                                          <p:stCondLst>
                                            <p:cond delay="499"/>
                                          </p:stCondLst>
                                        </p:cTn>
                                        <p:tgtEl>
                                          <p:spTgt spid="5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xit" presetSubtype="21" fill="hold" nodeType="clickEffect">
                                  <p:stCondLst>
                                    <p:cond delay="0"/>
                                  </p:stCondLst>
                                  <p:childTnLst>
                                    <p:animEffect transition="out" filter="barn(inVertical)">
                                      <p:cBhvr>
                                        <p:cTn id="23" dur="500"/>
                                        <p:tgtEl>
                                          <p:spTgt spid="2"/>
                                        </p:tgtEl>
                                      </p:cBhvr>
                                    </p:animEffect>
                                    <p:set>
                                      <p:cBhvr>
                                        <p:cTn id="24" dur="1" fill="hold">
                                          <p:stCondLst>
                                            <p:cond delay="499"/>
                                          </p:stCondLst>
                                        </p:cTn>
                                        <p:tgtEl>
                                          <p:spTgt spid="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par>
                                <p:cTn id="37" presetID="10" presetClass="entr" presetSubtype="0" fill="hold" nodeType="with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fade">
                                      <p:cBhvr>
                                        <p:cTn id="39" dur="500"/>
                                        <p:tgtEl>
                                          <p:spTgt spid="49"/>
                                        </p:tgtEl>
                                      </p:cBhvr>
                                    </p:animEffect>
                                  </p:childTnLst>
                                </p:cTn>
                              </p:par>
                              <p:par>
                                <p:cTn id="40" presetID="10" presetClass="entr" presetSubtype="0" fill="hold"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500"/>
                                        <p:tgtEl>
                                          <p:spTgt spid="51"/>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circle(in)">
                                      <p:cBhvr>
                                        <p:cTn id="45" dur="2000"/>
                                        <p:tgtEl>
                                          <p:spTgt spid="54"/>
                                        </p:tgtEl>
                                      </p:cBhvr>
                                    </p:animEffect>
                                  </p:childTnLst>
                                </p:cTn>
                              </p:par>
                              <p:par>
                                <p:cTn id="46" presetID="10" presetClass="entr" presetSubtype="0" fill="hold" nodeType="with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fade">
                                      <p:cBhvr>
                                        <p:cTn id="48" dur="500"/>
                                        <p:tgtEl>
                                          <p:spTgt spid="53"/>
                                        </p:tgtEl>
                                      </p:cBhvr>
                                    </p:animEffect>
                                  </p:childTnLst>
                                </p:cTn>
                              </p:par>
                              <p:par>
                                <p:cTn id="49" presetID="10" presetClass="entr" presetSubtype="0" fill="hold"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fade">
                                      <p:cBhvr>
                                        <p:cTn id="51" dur="500"/>
                                        <p:tgtEl>
                                          <p:spTgt spid="52"/>
                                        </p:tgtEl>
                                      </p:cBhvr>
                                    </p:animEffect>
                                  </p:childTnLst>
                                </p:cTn>
                              </p:par>
                              <p:par>
                                <p:cTn id="52" presetID="10" presetClass="entr" presetSubtype="0" fill="hold" nodeType="with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fade">
                                      <p:cBhvr>
                                        <p:cTn id="54" dur="500"/>
                                        <p:tgtEl>
                                          <p:spTgt spid="55"/>
                                        </p:tgtEl>
                                      </p:cBhvr>
                                    </p:animEffect>
                                  </p:childTnLst>
                                </p:cTn>
                              </p:par>
                              <p:par>
                                <p:cTn id="55" presetID="10" presetClass="entr" presetSubtype="0" fill="hold"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500"/>
                                        <p:tgtEl>
                                          <p:spTgt spid="6"/>
                                        </p:tgtEl>
                                      </p:cBhvr>
                                    </p:animEffect>
                                  </p:childTnLst>
                                </p:cTn>
                              </p:par>
                              <p:par>
                                <p:cTn id="58" presetID="10" presetClass="entr" presetSubtype="0" fill="hold" nodeType="with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fade">
                                      <p:cBhvr>
                                        <p:cTn id="60" dur="500"/>
                                        <p:tgtEl>
                                          <p:spTgt spid="57"/>
                                        </p:tgtEl>
                                      </p:cBhvr>
                                    </p:animEffect>
                                  </p:childTnLst>
                                </p:cTn>
                              </p:par>
                              <p:par>
                                <p:cTn id="61" presetID="10" presetClass="entr" presetSubtype="0"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fade">
                                      <p:cBhvr>
                                        <p:cTn id="6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Graphic spid="56" grpId="0">
        <p:bldAsOne/>
      </p:bldGraphic>
      <p:bldGraphic spid="56" grpId="1">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כותרת 1">
            <a:extLst>
              <a:ext uri="{FF2B5EF4-FFF2-40B4-BE49-F238E27FC236}">
                <a16:creationId xmlns:a16="http://schemas.microsoft.com/office/drawing/2014/main" id="{924BDAB5-E308-4792-8209-B0E1E6C9EC93}"/>
              </a:ext>
            </a:extLst>
          </p:cNvPr>
          <p:cNvSpPr txBox="1">
            <a:spLocks/>
          </p:cNvSpPr>
          <p:nvPr/>
        </p:nvSpPr>
        <p:spPr>
          <a:xfrm>
            <a:off x="0" y="-7295"/>
            <a:ext cx="12192001" cy="1144980"/>
          </a:xfrm>
          <a:prstGeom prst="rect">
            <a:avLst/>
          </a:prstGeom>
          <a:solidFill>
            <a:schemeClr val="accent1"/>
          </a:solidFill>
        </p:spPr>
        <p:txBody>
          <a:bodyPr anchor="ct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en-US" sz="3200" i="1" dirty="0">
                <a:solidFill>
                  <a:schemeClr val="bg1"/>
                </a:solidFill>
                <a:latin typeface="David" panose="020E0502060401010101" pitchFamily="34" charset="-79"/>
                <a:cs typeface="David" panose="020E0502060401010101" pitchFamily="34" charset="-79"/>
              </a:rPr>
              <a:t>Q4: Do the number of activities</a:t>
            </a:r>
          </a:p>
          <a:p>
            <a:pPr algn="ctr"/>
            <a:r>
              <a:rPr lang="en-US" sz="3200" i="1" dirty="0">
                <a:solidFill>
                  <a:schemeClr val="bg1"/>
                </a:solidFill>
                <a:latin typeface="David" panose="020E0502060401010101" pitchFamily="34" charset="-79"/>
                <a:cs typeface="David" panose="020E0502060401010101" pitchFamily="34" charset="-79"/>
              </a:rPr>
              <a:t>from the program effects job seeker's placements ?</a:t>
            </a:r>
            <a:endParaRPr lang="en-US" sz="2800" dirty="0">
              <a:solidFill>
                <a:schemeClr val="bg1"/>
              </a:solidFill>
              <a:latin typeface="David" panose="020E0502060401010101" pitchFamily="34" charset="-79"/>
              <a:cs typeface="David" panose="020E0502060401010101" pitchFamily="34" charset="-79"/>
            </a:endParaRPr>
          </a:p>
        </p:txBody>
      </p:sp>
      <p:sp>
        <p:nvSpPr>
          <p:cNvPr id="25" name="כותרת 1">
            <a:extLst>
              <a:ext uri="{FF2B5EF4-FFF2-40B4-BE49-F238E27FC236}">
                <a16:creationId xmlns:a16="http://schemas.microsoft.com/office/drawing/2014/main" id="{1F64A81D-CCEC-4359-BBEC-43D5AC880EEB}"/>
              </a:ext>
            </a:extLst>
          </p:cNvPr>
          <p:cNvSpPr txBox="1">
            <a:spLocks/>
          </p:cNvSpPr>
          <p:nvPr/>
        </p:nvSpPr>
        <p:spPr>
          <a:xfrm>
            <a:off x="-1513584" y="2794966"/>
            <a:ext cx="6084063"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endParaRPr lang="en-US" sz="3200" dirty="0">
              <a:solidFill>
                <a:schemeClr val="accent1"/>
              </a:solidFill>
            </a:endParaRPr>
          </a:p>
        </p:txBody>
      </p:sp>
      <p:sp>
        <p:nvSpPr>
          <p:cNvPr id="26" name="תיבת טקסט 7">
            <a:extLst>
              <a:ext uri="{FF2B5EF4-FFF2-40B4-BE49-F238E27FC236}">
                <a16:creationId xmlns:a16="http://schemas.microsoft.com/office/drawing/2014/main" id="{FD1E9535-0ABD-4FC2-A34C-901FCE0B13C3}"/>
              </a:ext>
            </a:extLst>
          </p:cNvPr>
          <p:cNvSpPr txBox="1"/>
          <p:nvPr/>
        </p:nvSpPr>
        <p:spPr>
          <a:xfrm>
            <a:off x="1710668" y="1720840"/>
            <a:ext cx="9238612" cy="3416320"/>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2400" dirty="0"/>
              <a:t>After exploring all the different activities as individuals, a decision tree model that would take a sample of jobseekers and match their socioeconomic characteristics and activities against the data frame from which it was sampled will be helpful to see it graphicly. </a:t>
            </a:r>
            <a:endParaRPr lang="he-IL" sz="2400" dirty="0"/>
          </a:p>
          <a:p>
            <a:pPr algn="l" rtl="0"/>
            <a:r>
              <a:rPr lang="en-US" sz="2400" dirty="0"/>
              <a:t>The model shows the most definite trajectory, so the tree should be considered as the order of best practice for those sampled job seekers. Of course, the tree is no definite promise that according to the proposed route, job seekers will be implemented in this way.</a:t>
            </a:r>
          </a:p>
          <a:p>
            <a:pPr algn="l" rtl="0"/>
            <a:endParaRPr lang="he-IL" sz="2400" dirty="0"/>
          </a:p>
        </p:txBody>
      </p:sp>
      <p:pic>
        <p:nvPicPr>
          <p:cNvPr id="30" name="תמונה 29" descr="תוצאת תמונה עבור שירות התעסוקה">
            <a:extLst>
              <a:ext uri="{FF2B5EF4-FFF2-40B4-BE49-F238E27FC236}">
                <a16:creationId xmlns:a16="http://schemas.microsoft.com/office/drawing/2014/main" id="{19291933-8B40-41A3-B3BD-BA9E2DB2EA06}"/>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31" name="תמונה 30">
            <a:extLst>
              <a:ext uri="{FF2B5EF4-FFF2-40B4-BE49-F238E27FC236}">
                <a16:creationId xmlns:a16="http://schemas.microsoft.com/office/drawing/2014/main" id="{597318B3-CB35-40A8-AA30-6C8F0B8E9E90}"/>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24" name="קבוצה 23">
            <a:extLst>
              <a:ext uri="{FF2B5EF4-FFF2-40B4-BE49-F238E27FC236}">
                <a16:creationId xmlns:a16="http://schemas.microsoft.com/office/drawing/2014/main" id="{15DEA77A-B3B7-4F49-A637-575B6E1FB894}"/>
              </a:ext>
            </a:extLst>
          </p:cNvPr>
          <p:cNvGrpSpPr/>
          <p:nvPr/>
        </p:nvGrpSpPr>
        <p:grpSpPr>
          <a:xfrm>
            <a:off x="2686168" y="5856652"/>
            <a:ext cx="1517927" cy="893469"/>
            <a:chOff x="5953" y="27845"/>
            <a:chExt cx="2214562" cy="893469"/>
          </a:xfrm>
        </p:grpSpPr>
        <p:sp>
          <p:nvSpPr>
            <p:cNvPr id="32" name="חץ: סוגר זוויתי 31">
              <a:extLst>
                <a:ext uri="{FF2B5EF4-FFF2-40B4-BE49-F238E27FC236}">
                  <a16:creationId xmlns:a16="http://schemas.microsoft.com/office/drawing/2014/main" id="{4A99BA67-2BEF-49CF-B68D-E3217790D42E}"/>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3" name="חץ: סוגר זוויתי 4">
              <a:extLst>
                <a:ext uri="{FF2B5EF4-FFF2-40B4-BE49-F238E27FC236}">
                  <a16:creationId xmlns:a16="http://schemas.microsoft.com/office/drawing/2014/main" id="{3B536963-CA12-45CB-97D7-58FE638C1B25}"/>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4" name="קבוצה 33">
            <a:extLst>
              <a:ext uri="{FF2B5EF4-FFF2-40B4-BE49-F238E27FC236}">
                <a16:creationId xmlns:a16="http://schemas.microsoft.com/office/drawing/2014/main" id="{BDC742AC-6D49-44A3-88BE-99A817CCBA3A}"/>
              </a:ext>
            </a:extLst>
          </p:cNvPr>
          <p:cNvGrpSpPr/>
          <p:nvPr/>
        </p:nvGrpSpPr>
        <p:grpSpPr>
          <a:xfrm>
            <a:off x="3914858" y="5835146"/>
            <a:ext cx="1517927" cy="907330"/>
            <a:chOff x="1999059" y="6339"/>
            <a:chExt cx="2214562" cy="907330"/>
          </a:xfrm>
        </p:grpSpPr>
        <p:sp>
          <p:nvSpPr>
            <p:cNvPr id="35" name="חץ: סוגר זוויתי 34">
              <a:extLst>
                <a:ext uri="{FF2B5EF4-FFF2-40B4-BE49-F238E27FC236}">
                  <a16:creationId xmlns:a16="http://schemas.microsoft.com/office/drawing/2014/main" id="{FCC5543A-8041-4669-8EDB-F11B2CAC5A2A}"/>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6" name="חץ: סוגר זוויתי 6">
              <a:extLst>
                <a:ext uri="{FF2B5EF4-FFF2-40B4-BE49-F238E27FC236}">
                  <a16:creationId xmlns:a16="http://schemas.microsoft.com/office/drawing/2014/main" id="{53008FFA-02AA-4547-8A91-6222AB6063F6}"/>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7" name="קבוצה 36">
            <a:extLst>
              <a:ext uri="{FF2B5EF4-FFF2-40B4-BE49-F238E27FC236}">
                <a16:creationId xmlns:a16="http://schemas.microsoft.com/office/drawing/2014/main" id="{F75DA0ED-5C30-4292-860D-DAD6E2AAAF85}"/>
              </a:ext>
            </a:extLst>
          </p:cNvPr>
          <p:cNvGrpSpPr/>
          <p:nvPr/>
        </p:nvGrpSpPr>
        <p:grpSpPr>
          <a:xfrm>
            <a:off x="5122416" y="5856652"/>
            <a:ext cx="1517927" cy="901113"/>
            <a:chOff x="3992165" y="27845"/>
            <a:chExt cx="2214562" cy="901113"/>
          </a:xfrm>
        </p:grpSpPr>
        <p:sp>
          <p:nvSpPr>
            <p:cNvPr id="38" name="חץ: סוגר זוויתי 37">
              <a:extLst>
                <a:ext uri="{FF2B5EF4-FFF2-40B4-BE49-F238E27FC236}">
                  <a16:creationId xmlns:a16="http://schemas.microsoft.com/office/drawing/2014/main" id="{1137F3A0-2998-471C-A848-5574F22FA104}"/>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9" name="חץ: סוגר זוויתי 8">
              <a:extLst>
                <a:ext uri="{FF2B5EF4-FFF2-40B4-BE49-F238E27FC236}">
                  <a16:creationId xmlns:a16="http://schemas.microsoft.com/office/drawing/2014/main" id="{1D024852-F7EB-4318-957C-522889FA431E}"/>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0" name="קבוצה 39">
            <a:extLst>
              <a:ext uri="{FF2B5EF4-FFF2-40B4-BE49-F238E27FC236}">
                <a16:creationId xmlns:a16="http://schemas.microsoft.com/office/drawing/2014/main" id="{764CED87-EDA9-4F8D-8ED3-D5BA8453F773}"/>
              </a:ext>
            </a:extLst>
          </p:cNvPr>
          <p:cNvGrpSpPr/>
          <p:nvPr/>
        </p:nvGrpSpPr>
        <p:grpSpPr>
          <a:xfrm>
            <a:off x="6329974" y="5856652"/>
            <a:ext cx="1517927" cy="901113"/>
            <a:chOff x="5985271" y="27845"/>
            <a:chExt cx="2214562" cy="901113"/>
          </a:xfrm>
        </p:grpSpPr>
        <p:sp>
          <p:nvSpPr>
            <p:cNvPr id="41" name="חץ: סוגר זוויתי 40">
              <a:extLst>
                <a:ext uri="{FF2B5EF4-FFF2-40B4-BE49-F238E27FC236}">
                  <a16:creationId xmlns:a16="http://schemas.microsoft.com/office/drawing/2014/main" id="{9E3EC225-16F3-4395-8609-8F5AEF1979E1}"/>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2" name="חץ: סוגר זוויתי 10">
              <a:extLst>
                <a:ext uri="{FF2B5EF4-FFF2-40B4-BE49-F238E27FC236}">
                  <a16:creationId xmlns:a16="http://schemas.microsoft.com/office/drawing/2014/main" id="{3C319409-5345-40A1-B980-AB010B2AFB0B}"/>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3" name="קבוצה 42">
            <a:extLst>
              <a:ext uri="{FF2B5EF4-FFF2-40B4-BE49-F238E27FC236}">
                <a16:creationId xmlns:a16="http://schemas.microsoft.com/office/drawing/2014/main" id="{69113FCA-F258-440D-8449-90174E5F976A}"/>
              </a:ext>
            </a:extLst>
          </p:cNvPr>
          <p:cNvGrpSpPr/>
          <p:nvPr/>
        </p:nvGrpSpPr>
        <p:grpSpPr>
          <a:xfrm>
            <a:off x="7537532" y="5864297"/>
            <a:ext cx="1517927" cy="893468"/>
            <a:chOff x="7978378" y="20201"/>
            <a:chExt cx="2214562" cy="893468"/>
          </a:xfrm>
        </p:grpSpPr>
        <p:sp>
          <p:nvSpPr>
            <p:cNvPr id="44" name="חץ: סוגר זוויתי 43">
              <a:extLst>
                <a:ext uri="{FF2B5EF4-FFF2-40B4-BE49-F238E27FC236}">
                  <a16:creationId xmlns:a16="http://schemas.microsoft.com/office/drawing/2014/main" id="{3F74EDD1-522D-4D61-93DB-192163DD32BE}"/>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5" name="חץ: סוגר זוויתי 12">
              <a:extLst>
                <a:ext uri="{FF2B5EF4-FFF2-40B4-BE49-F238E27FC236}">
                  <a16:creationId xmlns:a16="http://schemas.microsoft.com/office/drawing/2014/main" id="{D8A892A3-A20D-4339-8EFB-BDD047C2D3A5}"/>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6" name="קבוצה 45">
            <a:extLst>
              <a:ext uri="{FF2B5EF4-FFF2-40B4-BE49-F238E27FC236}">
                <a16:creationId xmlns:a16="http://schemas.microsoft.com/office/drawing/2014/main" id="{E7311E19-89BF-476C-B23C-7C9F997A53F7}"/>
              </a:ext>
            </a:extLst>
          </p:cNvPr>
          <p:cNvGrpSpPr/>
          <p:nvPr/>
        </p:nvGrpSpPr>
        <p:grpSpPr>
          <a:xfrm>
            <a:off x="8745090" y="5871941"/>
            <a:ext cx="1517927" cy="885824"/>
            <a:chOff x="9971484" y="27845"/>
            <a:chExt cx="2214562" cy="885824"/>
          </a:xfrm>
        </p:grpSpPr>
        <p:sp>
          <p:nvSpPr>
            <p:cNvPr id="47" name="חץ: סוגר זוויתי 46">
              <a:extLst>
                <a:ext uri="{FF2B5EF4-FFF2-40B4-BE49-F238E27FC236}">
                  <a16:creationId xmlns:a16="http://schemas.microsoft.com/office/drawing/2014/main" id="{CD3A10D2-F09D-420E-B2D3-5328F1DB057A}"/>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8" name="חץ: סוגר זוויתי 14">
              <a:extLst>
                <a:ext uri="{FF2B5EF4-FFF2-40B4-BE49-F238E27FC236}">
                  <a16:creationId xmlns:a16="http://schemas.microsoft.com/office/drawing/2014/main" id="{B1AE9A09-0A91-43CF-AEEA-A57ABB2D5FB5}"/>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39876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כותרת 1">
            <a:extLst>
              <a:ext uri="{FF2B5EF4-FFF2-40B4-BE49-F238E27FC236}">
                <a16:creationId xmlns:a16="http://schemas.microsoft.com/office/drawing/2014/main" id="{77005AE1-1B71-4157-836E-FACE83A17B08}"/>
              </a:ext>
            </a:extLst>
          </p:cNvPr>
          <p:cNvSpPr txBox="1">
            <a:spLocks/>
          </p:cNvSpPr>
          <p:nvPr/>
        </p:nvSpPr>
        <p:spPr>
          <a:xfrm>
            <a:off x="0" y="-7295"/>
            <a:ext cx="12192001" cy="860448"/>
          </a:xfrm>
          <a:prstGeom prst="rect">
            <a:avLst/>
          </a:prstGeom>
          <a:solidFill>
            <a:schemeClr val="accent1"/>
          </a:solidFill>
        </p:spPr>
        <p:txBody>
          <a:bodyPr anchor="ct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en-US" sz="2800" i="1" dirty="0">
                <a:solidFill>
                  <a:schemeClr val="bg1"/>
                </a:solidFill>
                <a:latin typeface="David" panose="020E0502060401010101" pitchFamily="34" charset="-79"/>
                <a:cs typeface="David" panose="020E0502060401010101" pitchFamily="34" charset="-79"/>
              </a:rPr>
              <a:t>Q4: Do the number of activities</a:t>
            </a:r>
          </a:p>
          <a:p>
            <a:pPr algn="ctr"/>
            <a:r>
              <a:rPr lang="en-US" sz="2800" i="1" dirty="0">
                <a:solidFill>
                  <a:schemeClr val="bg1"/>
                </a:solidFill>
                <a:latin typeface="David" panose="020E0502060401010101" pitchFamily="34" charset="-79"/>
                <a:cs typeface="David" panose="020E0502060401010101" pitchFamily="34" charset="-79"/>
              </a:rPr>
              <a:t>from the program effects job seeker's placements ?</a:t>
            </a:r>
            <a:endParaRPr lang="en-US" sz="2400" dirty="0">
              <a:solidFill>
                <a:schemeClr val="bg1"/>
              </a:solidFill>
              <a:latin typeface="David" panose="020E0502060401010101" pitchFamily="34" charset="-79"/>
              <a:cs typeface="David" panose="020E0502060401010101" pitchFamily="34" charset="-79"/>
            </a:endParaRPr>
          </a:p>
        </p:txBody>
      </p:sp>
      <p:sp>
        <p:nvSpPr>
          <p:cNvPr id="25" name="כותרת 1">
            <a:extLst>
              <a:ext uri="{FF2B5EF4-FFF2-40B4-BE49-F238E27FC236}">
                <a16:creationId xmlns:a16="http://schemas.microsoft.com/office/drawing/2014/main" id="{1F64A81D-CCEC-4359-BBEC-43D5AC880EEB}"/>
              </a:ext>
            </a:extLst>
          </p:cNvPr>
          <p:cNvSpPr txBox="1">
            <a:spLocks/>
          </p:cNvSpPr>
          <p:nvPr/>
        </p:nvSpPr>
        <p:spPr>
          <a:xfrm>
            <a:off x="-815175" y="3894995"/>
            <a:ext cx="6084063"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pic>
        <p:nvPicPr>
          <p:cNvPr id="31" name="תמונה 30" descr="תוצאת תמונה עבור שירות התעסוקה">
            <a:extLst>
              <a:ext uri="{FF2B5EF4-FFF2-40B4-BE49-F238E27FC236}">
                <a16:creationId xmlns:a16="http://schemas.microsoft.com/office/drawing/2014/main" id="{5B9BED95-394A-4902-88AA-82711CDB3BD0}"/>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0" name="תמונה 49">
            <a:extLst>
              <a:ext uri="{FF2B5EF4-FFF2-40B4-BE49-F238E27FC236}">
                <a16:creationId xmlns:a16="http://schemas.microsoft.com/office/drawing/2014/main" id="{81536F3A-7BCC-4EEA-A274-9E916FC9442E}"/>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33" name="קבוצה 32">
            <a:extLst>
              <a:ext uri="{FF2B5EF4-FFF2-40B4-BE49-F238E27FC236}">
                <a16:creationId xmlns:a16="http://schemas.microsoft.com/office/drawing/2014/main" id="{BAEED03B-8B2E-4432-8BED-1D9EEDFBB127}"/>
              </a:ext>
            </a:extLst>
          </p:cNvPr>
          <p:cNvGrpSpPr/>
          <p:nvPr/>
        </p:nvGrpSpPr>
        <p:grpSpPr>
          <a:xfrm>
            <a:off x="2686168" y="5856652"/>
            <a:ext cx="1517927" cy="893469"/>
            <a:chOff x="5953" y="27845"/>
            <a:chExt cx="2214562" cy="893469"/>
          </a:xfrm>
        </p:grpSpPr>
        <p:sp>
          <p:nvSpPr>
            <p:cNvPr id="34" name="חץ: סוגר זוויתי 33">
              <a:extLst>
                <a:ext uri="{FF2B5EF4-FFF2-40B4-BE49-F238E27FC236}">
                  <a16:creationId xmlns:a16="http://schemas.microsoft.com/office/drawing/2014/main" id="{2D92EC78-5A20-4679-841F-A21DF8CCFAA4}"/>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5" name="חץ: סוגר זוויתי 4">
              <a:extLst>
                <a:ext uri="{FF2B5EF4-FFF2-40B4-BE49-F238E27FC236}">
                  <a16:creationId xmlns:a16="http://schemas.microsoft.com/office/drawing/2014/main" id="{A3A7596D-49EE-44B4-B21D-C7A10FB10D01}"/>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6" name="קבוצה 35">
            <a:extLst>
              <a:ext uri="{FF2B5EF4-FFF2-40B4-BE49-F238E27FC236}">
                <a16:creationId xmlns:a16="http://schemas.microsoft.com/office/drawing/2014/main" id="{E247EC7C-A0F9-4417-AF5C-1465430BF6B6}"/>
              </a:ext>
            </a:extLst>
          </p:cNvPr>
          <p:cNvGrpSpPr/>
          <p:nvPr/>
        </p:nvGrpSpPr>
        <p:grpSpPr>
          <a:xfrm>
            <a:off x="3914858" y="5835146"/>
            <a:ext cx="1517927" cy="907330"/>
            <a:chOff x="1999059" y="6339"/>
            <a:chExt cx="2214562" cy="907330"/>
          </a:xfrm>
        </p:grpSpPr>
        <p:sp>
          <p:nvSpPr>
            <p:cNvPr id="37" name="חץ: סוגר זוויתי 36">
              <a:extLst>
                <a:ext uri="{FF2B5EF4-FFF2-40B4-BE49-F238E27FC236}">
                  <a16:creationId xmlns:a16="http://schemas.microsoft.com/office/drawing/2014/main" id="{54C03728-7989-432F-A4F0-17BA5E5B9396}"/>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8" name="חץ: סוגר זוויתי 6">
              <a:extLst>
                <a:ext uri="{FF2B5EF4-FFF2-40B4-BE49-F238E27FC236}">
                  <a16:creationId xmlns:a16="http://schemas.microsoft.com/office/drawing/2014/main" id="{9994425F-3D59-41FD-91C6-C7ACE6386945}"/>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9" name="קבוצה 38">
            <a:extLst>
              <a:ext uri="{FF2B5EF4-FFF2-40B4-BE49-F238E27FC236}">
                <a16:creationId xmlns:a16="http://schemas.microsoft.com/office/drawing/2014/main" id="{3014D29B-A9FE-4CC2-857E-D0C8173B5F65}"/>
              </a:ext>
            </a:extLst>
          </p:cNvPr>
          <p:cNvGrpSpPr/>
          <p:nvPr/>
        </p:nvGrpSpPr>
        <p:grpSpPr>
          <a:xfrm>
            <a:off x="5122416" y="5856652"/>
            <a:ext cx="1517927" cy="901113"/>
            <a:chOff x="3992165" y="27845"/>
            <a:chExt cx="2214562" cy="901113"/>
          </a:xfrm>
        </p:grpSpPr>
        <p:sp>
          <p:nvSpPr>
            <p:cNvPr id="40" name="חץ: סוגר זוויתי 39">
              <a:extLst>
                <a:ext uri="{FF2B5EF4-FFF2-40B4-BE49-F238E27FC236}">
                  <a16:creationId xmlns:a16="http://schemas.microsoft.com/office/drawing/2014/main" id="{1BD9A09D-5B52-4109-887B-B7E6BFC097E2}"/>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1" name="חץ: סוגר זוויתי 8">
              <a:extLst>
                <a:ext uri="{FF2B5EF4-FFF2-40B4-BE49-F238E27FC236}">
                  <a16:creationId xmlns:a16="http://schemas.microsoft.com/office/drawing/2014/main" id="{129C7E4F-B202-4BB2-A1D1-3BC8CAE4160D}"/>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2" name="קבוצה 41">
            <a:extLst>
              <a:ext uri="{FF2B5EF4-FFF2-40B4-BE49-F238E27FC236}">
                <a16:creationId xmlns:a16="http://schemas.microsoft.com/office/drawing/2014/main" id="{8FE52D4A-88FE-4A8A-97B2-4B48C8871D6A}"/>
              </a:ext>
            </a:extLst>
          </p:cNvPr>
          <p:cNvGrpSpPr/>
          <p:nvPr/>
        </p:nvGrpSpPr>
        <p:grpSpPr>
          <a:xfrm>
            <a:off x="6329974" y="5856652"/>
            <a:ext cx="1517927" cy="901113"/>
            <a:chOff x="5985271" y="27845"/>
            <a:chExt cx="2214562" cy="901113"/>
          </a:xfrm>
        </p:grpSpPr>
        <p:sp>
          <p:nvSpPr>
            <p:cNvPr id="43" name="חץ: סוגר זוויתי 42">
              <a:extLst>
                <a:ext uri="{FF2B5EF4-FFF2-40B4-BE49-F238E27FC236}">
                  <a16:creationId xmlns:a16="http://schemas.microsoft.com/office/drawing/2014/main" id="{191EB0A1-95A7-48B3-9A3B-D39A068C9A79}"/>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4" name="חץ: סוגר זוויתי 10">
              <a:extLst>
                <a:ext uri="{FF2B5EF4-FFF2-40B4-BE49-F238E27FC236}">
                  <a16:creationId xmlns:a16="http://schemas.microsoft.com/office/drawing/2014/main" id="{37F2D362-C60B-4F32-836E-BD9927666FA9}"/>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5" name="קבוצה 44">
            <a:extLst>
              <a:ext uri="{FF2B5EF4-FFF2-40B4-BE49-F238E27FC236}">
                <a16:creationId xmlns:a16="http://schemas.microsoft.com/office/drawing/2014/main" id="{65A79774-6208-45F4-A273-CB7FB3E8DA0A}"/>
              </a:ext>
            </a:extLst>
          </p:cNvPr>
          <p:cNvGrpSpPr/>
          <p:nvPr/>
        </p:nvGrpSpPr>
        <p:grpSpPr>
          <a:xfrm>
            <a:off x="7537532" y="5864297"/>
            <a:ext cx="1517927" cy="893468"/>
            <a:chOff x="7978378" y="20201"/>
            <a:chExt cx="2214562" cy="893468"/>
          </a:xfrm>
        </p:grpSpPr>
        <p:sp>
          <p:nvSpPr>
            <p:cNvPr id="46" name="חץ: סוגר זוויתי 45">
              <a:extLst>
                <a:ext uri="{FF2B5EF4-FFF2-40B4-BE49-F238E27FC236}">
                  <a16:creationId xmlns:a16="http://schemas.microsoft.com/office/drawing/2014/main" id="{81B768C3-3120-4F16-A118-F205196B2B45}"/>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7" name="חץ: סוגר זוויתי 12">
              <a:extLst>
                <a:ext uri="{FF2B5EF4-FFF2-40B4-BE49-F238E27FC236}">
                  <a16:creationId xmlns:a16="http://schemas.microsoft.com/office/drawing/2014/main" id="{3D5D4ABE-18A8-49F8-901B-6D4E6A920F28}"/>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8" name="קבוצה 47">
            <a:extLst>
              <a:ext uri="{FF2B5EF4-FFF2-40B4-BE49-F238E27FC236}">
                <a16:creationId xmlns:a16="http://schemas.microsoft.com/office/drawing/2014/main" id="{81BCC89B-BD83-4B8D-8EDE-D4845194CD11}"/>
              </a:ext>
            </a:extLst>
          </p:cNvPr>
          <p:cNvGrpSpPr/>
          <p:nvPr/>
        </p:nvGrpSpPr>
        <p:grpSpPr>
          <a:xfrm>
            <a:off x="8745090" y="5871941"/>
            <a:ext cx="1517927" cy="885824"/>
            <a:chOff x="9971484" y="27845"/>
            <a:chExt cx="2214562" cy="885824"/>
          </a:xfrm>
        </p:grpSpPr>
        <p:sp>
          <p:nvSpPr>
            <p:cNvPr id="49" name="חץ: סוגר זוויתי 48">
              <a:extLst>
                <a:ext uri="{FF2B5EF4-FFF2-40B4-BE49-F238E27FC236}">
                  <a16:creationId xmlns:a16="http://schemas.microsoft.com/office/drawing/2014/main" id="{79F5FEAF-FBBF-4438-AC15-ACE11E647497}"/>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51" name="חץ: סוגר זוויתי 14">
              <a:extLst>
                <a:ext uri="{FF2B5EF4-FFF2-40B4-BE49-F238E27FC236}">
                  <a16:creationId xmlns:a16="http://schemas.microsoft.com/office/drawing/2014/main" id="{1E46B6A8-5EAE-409B-B43E-69BFD7B67A5F}"/>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pic>
        <p:nvPicPr>
          <p:cNvPr id="4" name="תמונה 3">
            <a:extLst>
              <a:ext uri="{FF2B5EF4-FFF2-40B4-BE49-F238E27FC236}">
                <a16:creationId xmlns:a16="http://schemas.microsoft.com/office/drawing/2014/main" id="{AD05BE0B-6D4F-4544-9067-F290CCF7C04C}"/>
              </a:ext>
            </a:extLst>
          </p:cNvPr>
          <p:cNvPicPr>
            <a:picLocks noChangeAspect="1"/>
          </p:cNvPicPr>
          <p:nvPr/>
        </p:nvPicPr>
        <p:blipFill>
          <a:blip r:embed="rId5"/>
          <a:stretch>
            <a:fillRect/>
          </a:stretch>
        </p:blipFill>
        <p:spPr>
          <a:xfrm>
            <a:off x="186011" y="3376762"/>
            <a:ext cx="3046286" cy="2350280"/>
          </a:xfrm>
          <a:prstGeom prst="rect">
            <a:avLst/>
          </a:prstGeom>
        </p:spPr>
      </p:pic>
      <p:pic>
        <p:nvPicPr>
          <p:cNvPr id="6" name="תמונה 5">
            <a:extLst>
              <a:ext uri="{FF2B5EF4-FFF2-40B4-BE49-F238E27FC236}">
                <a16:creationId xmlns:a16="http://schemas.microsoft.com/office/drawing/2014/main" id="{F6682722-7450-424E-9D88-C391AAD7003F}"/>
              </a:ext>
            </a:extLst>
          </p:cNvPr>
          <p:cNvPicPr>
            <a:picLocks noChangeAspect="1"/>
          </p:cNvPicPr>
          <p:nvPr/>
        </p:nvPicPr>
        <p:blipFill>
          <a:blip r:embed="rId6"/>
          <a:stretch>
            <a:fillRect/>
          </a:stretch>
        </p:blipFill>
        <p:spPr>
          <a:xfrm>
            <a:off x="111583" y="1570501"/>
            <a:ext cx="3867150" cy="350379"/>
          </a:xfrm>
          <a:prstGeom prst="rect">
            <a:avLst/>
          </a:prstGeom>
        </p:spPr>
      </p:pic>
      <p:pic>
        <p:nvPicPr>
          <p:cNvPr id="7" name="תמונה 6">
            <a:extLst>
              <a:ext uri="{FF2B5EF4-FFF2-40B4-BE49-F238E27FC236}">
                <a16:creationId xmlns:a16="http://schemas.microsoft.com/office/drawing/2014/main" id="{C991D913-54EA-4FCE-B9DF-34E0F2DA1105}"/>
              </a:ext>
            </a:extLst>
          </p:cNvPr>
          <p:cNvPicPr>
            <a:picLocks noChangeAspect="1"/>
          </p:cNvPicPr>
          <p:nvPr/>
        </p:nvPicPr>
        <p:blipFill>
          <a:blip r:embed="rId7"/>
          <a:stretch>
            <a:fillRect/>
          </a:stretch>
        </p:blipFill>
        <p:spPr>
          <a:xfrm>
            <a:off x="111583" y="1928525"/>
            <a:ext cx="4800758" cy="1359821"/>
          </a:xfrm>
          <a:prstGeom prst="rect">
            <a:avLst/>
          </a:prstGeom>
        </p:spPr>
      </p:pic>
      <p:pic>
        <p:nvPicPr>
          <p:cNvPr id="8" name="תמונה 7">
            <a:extLst>
              <a:ext uri="{FF2B5EF4-FFF2-40B4-BE49-F238E27FC236}">
                <a16:creationId xmlns:a16="http://schemas.microsoft.com/office/drawing/2014/main" id="{E2583DC2-A49A-431C-AAFB-7B283549FAC1}"/>
              </a:ext>
            </a:extLst>
          </p:cNvPr>
          <p:cNvPicPr>
            <a:picLocks noChangeAspect="1"/>
          </p:cNvPicPr>
          <p:nvPr/>
        </p:nvPicPr>
        <p:blipFill>
          <a:blip r:embed="rId8"/>
          <a:stretch>
            <a:fillRect/>
          </a:stretch>
        </p:blipFill>
        <p:spPr>
          <a:xfrm>
            <a:off x="4943557" y="858019"/>
            <a:ext cx="7235661" cy="5037486"/>
          </a:xfrm>
          <a:prstGeom prst="rect">
            <a:avLst/>
          </a:prstGeom>
        </p:spPr>
      </p:pic>
      <p:pic>
        <p:nvPicPr>
          <p:cNvPr id="2" name="תמונה 1">
            <a:extLst>
              <a:ext uri="{FF2B5EF4-FFF2-40B4-BE49-F238E27FC236}">
                <a16:creationId xmlns:a16="http://schemas.microsoft.com/office/drawing/2014/main" id="{E1D4D2E8-1E9F-4A12-ABA6-05A134B9ACBB}"/>
              </a:ext>
            </a:extLst>
          </p:cNvPr>
          <p:cNvPicPr>
            <a:picLocks noChangeAspect="1"/>
          </p:cNvPicPr>
          <p:nvPr/>
        </p:nvPicPr>
        <p:blipFill>
          <a:blip r:embed="rId9"/>
          <a:stretch>
            <a:fillRect/>
          </a:stretch>
        </p:blipFill>
        <p:spPr>
          <a:xfrm>
            <a:off x="40545" y="882501"/>
            <a:ext cx="5228343" cy="479848"/>
          </a:xfrm>
          <a:prstGeom prst="rect">
            <a:avLst/>
          </a:prstGeom>
        </p:spPr>
      </p:pic>
    </p:spTree>
    <p:extLst>
      <p:ext uri="{BB962C8B-B14F-4D97-AF65-F5344CB8AC3E}">
        <p14:creationId xmlns:p14="http://schemas.microsoft.com/office/powerpoint/2010/main" val="326821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6"/>
                                        </p:tgtEl>
                                      </p:cBhvr>
                                    </p:animEffect>
                                    <p:animScale>
                                      <p:cBhvr>
                                        <p:cTn id="12" dur="250" autoRev="1" fill="hold"/>
                                        <p:tgtEl>
                                          <p:spTgt spid="6"/>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כותרת 1">
            <a:extLst>
              <a:ext uri="{FF2B5EF4-FFF2-40B4-BE49-F238E27FC236}">
                <a16:creationId xmlns:a16="http://schemas.microsoft.com/office/drawing/2014/main" id="{6D5F6B52-BA2A-4AE1-BDC2-13BE06A3A61E}"/>
              </a:ext>
            </a:extLst>
          </p:cNvPr>
          <p:cNvSpPr txBox="1">
            <a:spLocks/>
          </p:cNvSpPr>
          <p:nvPr/>
        </p:nvSpPr>
        <p:spPr>
          <a:xfrm>
            <a:off x="0" y="-7296"/>
            <a:ext cx="12192001" cy="779577"/>
          </a:xfrm>
          <a:prstGeom prst="rect">
            <a:avLst/>
          </a:prstGeom>
          <a:solidFill>
            <a:schemeClr val="accent1"/>
          </a:solidFill>
        </p:spPr>
        <p:txBody>
          <a:bodyPr anchor="ct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en-US" sz="2400" i="1" dirty="0">
                <a:solidFill>
                  <a:schemeClr val="bg1"/>
                </a:solidFill>
                <a:latin typeface="David" panose="020E0502060401010101" pitchFamily="34" charset="-79"/>
                <a:cs typeface="David" panose="020E0502060401010101" pitchFamily="34" charset="-79"/>
              </a:rPr>
              <a:t>Q4: Do the number of activities</a:t>
            </a:r>
          </a:p>
          <a:p>
            <a:pPr algn="ctr"/>
            <a:r>
              <a:rPr lang="en-US" sz="2400" i="1" dirty="0">
                <a:solidFill>
                  <a:schemeClr val="bg1"/>
                </a:solidFill>
                <a:latin typeface="David" panose="020E0502060401010101" pitchFamily="34" charset="-79"/>
                <a:cs typeface="David" panose="020E0502060401010101" pitchFamily="34" charset="-79"/>
              </a:rPr>
              <a:t>from the program effects job seeker's placements ?</a:t>
            </a:r>
            <a:endParaRPr lang="en-US" sz="2000" dirty="0">
              <a:solidFill>
                <a:schemeClr val="bg1"/>
              </a:solidFill>
              <a:latin typeface="David" panose="020E0502060401010101" pitchFamily="34" charset="-79"/>
              <a:cs typeface="David" panose="020E0502060401010101" pitchFamily="34" charset="-79"/>
            </a:endParaRPr>
          </a:p>
        </p:txBody>
      </p:sp>
      <p:pic>
        <p:nvPicPr>
          <p:cNvPr id="50" name="תמונה 49">
            <a:extLst>
              <a:ext uri="{FF2B5EF4-FFF2-40B4-BE49-F238E27FC236}">
                <a16:creationId xmlns:a16="http://schemas.microsoft.com/office/drawing/2014/main" id="{BB110641-7114-4AA0-B624-5B51E5939BE1}"/>
              </a:ext>
            </a:extLst>
          </p:cNvPr>
          <p:cNvPicPr/>
          <p:nvPr/>
        </p:nvPicPr>
        <p:blipFill rotWithShape="1">
          <a:blip r:embed="rId3">
            <a:extLst>
              <a:ext uri="{28A0092B-C50C-407E-A947-70E740481C1C}">
                <a14:useLocalDpi xmlns:a14="http://schemas.microsoft.com/office/drawing/2010/main" val="0"/>
              </a:ext>
            </a:extLst>
          </a:blip>
          <a:srcRect t="39501" b="40102"/>
          <a:stretch/>
        </p:blipFill>
        <p:spPr bwMode="auto">
          <a:xfrm>
            <a:off x="0" y="0"/>
            <a:ext cx="2432482" cy="397484"/>
          </a:xfrm>
          <a:prstGeom prst="rect">
            <a:avLst/>
          </a:prstGeom>
          <a:noFill/>
          <a:extLst>
            <a:ext uri="{53640926-AAD7-44D8-BBD7-CCE9431645EC}">
              <a14:shadowObscured xmlns:a14="http://schemas.microsoft.com/office/drawing/2010/main"/>
            </a:ext>
          </a:extLst>
        </p:spPr>
      </p:pic>
      <p:pic>
        <p:nvPicPr>
          <p:cNvPr id="31" name="תמונה 30" descr="תוצאת תמונה עבור שירות התעסוקה">
            <a:extLst>
              <a:ext uri="{FF2B5EF4-FFF2-40B4-BE49-F238E27FC236}">
                <a16:creationId xmlns:a16="http://schemas.microsoft.com/office/drawing/2014/main" id="{954D5E86-4440-4829-87F1-2303DDE19532}"/>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56155" y="94840"/>
            <a:ext cx="1066755" cy="302644"/>
          </a:xfrm>
          <a:prstGeom prst="rect">
            <a:avLst/>
          </a:prstGeom>
          <a:noFill/>
        </p:spPr>
      </p:pic>
      <p:grpSp>
        <p:nvGrpSpPr>
          <p:cNvPr id="32" name="קבוצה 31">
            <a:extLst>
              <a:ext uri="{FF2B5EF4-FFF2-40B4-BE49-F238E27FC236}">
                <a16:creationId xmlns:a16="http://schemas.microsoft.com/office/drawing/2014/main" id="{DC84201A-1378-48C4-AF38-0FBD29F34A63}"/>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4CADCD0B-452A-41FA-BBFB-A16AE1D10A0D}"/>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CC4133B4-B926-4018-BE14-A712493C2AC9}"/>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2652C249-68B9-4E4B-B47E-F4854752E987}"/>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F8CC3BAD-2524-4814-B19F-E186B5B25EE5}"/>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420F6B4D-4B68-4F0E-A02D-20D00EA83D93}"/>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1AE01D77-21C1-4DBC-9FC9-08955B550D20}"/>
              </a:ext>
            </a:extLst>
          </p:cNvPr>
          <p:cNvGrpSpPr/>
          <p:nvPr/>
        </p:nvGrpSpPr>
        <p:grpSpPr>
          <a:xfrm>
            <a:off x="5122416" y="5856652"/>
            <a:ext cx="1517927" cy="901113"/>
            <a:chOff x="3992165" y="27845"/>
            <a:chExt cx="2214562" cy="901113"/>
          </a:xfrm>
        </p:grpSpPr>
        <p:sp>
          <p:nvSpPr>
            <p:cNvPr id="39" name="חץ: סוגר זוויתי 38">
              <a:extLst>
                <a:ext uri="{FF2B5EF4-FFF2-40B4-BE49-F238E27FC236}">
                  <a16:creationId xmlns:a16="http://schemas.microsoft.com/office/drawing/2014/main" id="{D8486A01-A2AE-487E-A51C-4EEFC2D48315}"/>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4A9848E1-ECC1-47B0-9AEB-7125FF01A3D1}"/>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77689D60-9F1D-4825-A43C-F7D9A9872E82}"/>
              </a:ext>
            </a:extLst>
          </p:cNvPr>
          <p:cNvGrpSpPr/>
          <p:nvPr/>
        </p:nvGrpSpPr>
        <p:grpSpPr>
          <a:xfrm>
            <a:off x="6329974" y="5856652"/>
            <a:ext cx="1517927" cy="901113"/>
            <a:chOff x="5985271" y="27845"/>
            <a:chExt cx="2214562" cy="901113"/>
          </a:xfrm>
        </p:grpSpPr>
        <p:sp>
          <p:nvSpPr>
            <p:cNvPr id="42" name="חץ: סוגר זוויתי 41">
              <a:extLst>
                <a:ext uri="{FF2B5EF4-FFF2-40B4-BE49-F238E27FC236}">
                  <a16:creationId xmlns:a16="http://schemas.microsoft.com/office/drawing/2014/main" id="{4ABCD573-4BE8-4EC0-8186-FB714BFCEAB6}"/>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3" name="חץ: סוגר זוויתי 10">
              <a:extLst>
                <a:ext uri="{FF2B5EF4-FFF2-40B4-BE49-F238E27FC236}">
                  <a16:creationId xmlns:a16="http://schemas.microsoft.com/office/drawing/2014/main" id="{88CBAFBE-2957-4712-9A8A-6E8E9EE510C5}"/>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32D1456E-6A32-4A36-BEF9-BA1567FBD706}"/>
              </a:ext>
            </a:extLst>
          </p:cNvPr>
          <p:cNvGrpSpPr/>
          <p:nvPr/>
        </p:nvGrpSpPr>
        <p:grpSpPr>
          <a:xfrm>
            <a:off x="7537532" y="5864297"/>
            <a:ext cx="1517927" cy="893468"/>
            <a:chOff x="7978378" y="20201"/>
            <a:chExt cx="2214562" cy="893468"/>
          </a:xfrm>
        </p:grpSpPr>
        <p:sp>
          <p:nvSpPr>
            <p:cNvPr id="45" name="חץ: סוגר זוויתי 44">
              <a:extLst>
                <a:ext uri="{FF2B5EF4-FFF2-40B4-BE49-F238E27FC236}">
                  <a16:creationId xmlns:a16="http://schemas.microsoft.com/office/drawing/2014/main" id="{39C489C6-9333-4B9B-95E4-4342CFE6E07F}"/>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470CACDC-6123-410E-9BBE-1A9B682E5055}"/>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53B9D128-B4E3-4F38-89A2-5F3499C2A885}"/>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180871D8-5CB9-4BC2-98E2-A1CE33044BC6}"/>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24764387-45DF-4B3D-8CBA-7E96CD88D34F}"/>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pic>
        <p:nvPicPr>
          <p:cNvPr id="3" name="תמונה 2">
            <a:extLst>
              <a:ext uri="{FF2B5EF4-FFF2-40B4-BE49-F238E27FC236}">
                <a16:creationId xmlns:a16="http://schemas.microsoft.com/office/drawing/2014/main" id="{5AD7AB68-C5D8-4578-9AC0-28BB731B42F6}"/>
              </a:ext>
            </a:extLst>
          </p:cNvPr>
          <p:cNvPicPr>
            <a:picLocks noChangeAspect="1"/>
          </p:cNvPicPr>
          <p:nvPr/>
        </p:nvPicPr>
        <p:blipFill>
          <a:blip r:embed="rId5"/>
          <a:stretch>
            <a:fillRect/>
          </a:stretch>
        </p:blipFill>
        <p:spPr>
          <a:xfrm>
            <a:off x="119462" y="3984447"/>
            <a:ext cx="2895600" cy="1828800"/>
          </a:xfrm>
          <a:prstGeom prst="rect">
            <a:avLst/>
          </a:prstGeom>
        </p:spPr>
      </p:pic>
      <p:pic>
        <p:nvPicPr>
          <p:cNvPr id="5" name="תמונה 4">
            <a:extLst>
              <a:ext uri="{FF2B5EF4-FFF2-40B4-BE49-F238E27FC236}">
                <a16:creationId xmlns:a16="http://schemas.microsoft.com/office/drawing/2014/main" id="{7C853D7D-6E98-4248-B50C-000DFA671D4B}"/>
              </a:ext>
            </a:extLst>
          </p:cNvPr>
          <p:cNvPicPr>
            <a:picLocks noChangeAspect="1"/>
          </p:cNvPicPr>
          <p:nvPr/>
        </p:nvPicPr>
        <p:blipFill>
          <a:blip r:embed="rId6"/>
          <a:stretch>
            <a:fillRect/>
          </a:stretch>
        </p:blipFill>
        <p:spPr>
          <a:xfrm>
            <a:off x="119462" y="1777697"/>
            <a:ext cx="3971924" cy="306558"/>
          </a:xfrm>
          <a:prstGeom prst="rect">
            <a:avLst/>
          </a:prstGeom>
        </p:spPr>
      </p:pic>
      <p:pic>
        <p:nvPicPr>
          <p:cNvPr id="6" name="תמונה 5">
            <a:extLst>
              <a:ext uri="{FF2B5EF4-FFF2-40B4-BE49-F238E27FC236}">
                <a16:creationId xmlns:a16="http://schemas.microsoft.com/office/drawing/2014/main" id="{3E27C80B-367D-40F8-B7B0-A7BC3E8CE10A}"/>
              </a:ext>
            </a:extLst>
          </p:cNvPr>
          <p:cNvPicPr>
            <a:picLocks noChangeAspect="1"/>
          </p:cNvPicPr>
          <p:nvPr/>
        </p:nvPicPr>
        <p:blipFill>
          <a:blip r:embed="rId7"/>
          <a:stretch>
            <a:fillRect/>
          </a:stretch>
        </p:blipFill>
        <p:spPr>
          <a:xfrm>
            <a:off x="4480514" y="772280"/>
            <a:ext cx="7711486" cy="5041359"/>
          </a:xfrm>
          <a:prstGeom prst="rect">
            <a:avLst/>
          </a:prstGeom>
        </p:spPr>
      </p:pic>
      <p:pic>
        <p:nvPicPr>
          <p:cNvPr id="4" name="תמונה 3">
            <a:extLst>
              <a:ext uri="{FF2B5EF4-FFF2-40B4-BE49-F238E27FC236}">
                <a16:creationId xmlns:a16="http://schemas.microsoft.com/office/drawing/2014/main" id="{D08F6A94-C9F9-4123-860A-A87FA6756971}"/>
              </a:ext>
            </a:extLst>
          </p:cNvPr>
          <p:cNvPicPr>
            <a:picLocks noChangeAspect="1"/>
          </p:cNvPicPr>
          <p:nvPr/>
        </p:nvPicPr>
        <p:blipFill>
          <a:blip r:embed="rId8"/>
          <a:stretch>
            <a:fillRect/>
          </a:stretch>
        </p:blipFill>
        <p:spPr>
          <a:xfrm>
            <a:off x="26210" y="2519104"/>
            <a:ext cx="4939195" cy="1362128"/>
          </a:xfrm>
          <a:prstGeom prst="rect">
            <a:avLst/>
          </a:prstGeom>
        </p:spPr>
      </p:pic>
      <p:pic>
        <p:nvPicPr>
          <p:cNvPr id="2" name="תמונה 1">
            <a:extLst>
              <a:ext uri="{FF2B5EF4-FFF2-40B4-BE49-F238E27FC236}">
                <a16:creationId xmlns:a16="http://schemas.microsoft.com/office/drawing/2014/main" id="{5B4A7B4B-FC18-4680-A72A-DEFE9AB620B3}"/>
              </a:ext>
            </a:extLst>
          </p:cNvPr>
          <p:cNvPicPr>
            <a:picLocks noChangeAspect="1"/>
          </p:cNvPicPr>
          <p:nvPr/>
        </p:nvPicPr>
        <p:blipFill>
          <a:blip r:embed="rId9"/>
          <a:stretch>
            <a:fillRect/>
          </a:stretch>
        </p:blipFill>
        <p:spPr>
          <a:xfrm>
            <a:off x="-37116" y="1465398"/>
            <a:ext cx="4939195" cy="184009"/>
          </a:xfrm>
          <a:prstGeom prst="rect">
            <a:avLst/>
          </a:prstGeom>
        </p:spPr>
      </p:pic>
    </p:spTree>
    <p:extLst>
      <p:ext uri="{BB962C8B-B14F-4D97-AF65-F5344CB8AC3E}">
        <p14:creationId xmlns:p14="http://schemas.microsoft.com/office/powerpoint/2010/main" val="4172036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5"/>
                                        </p:tgtEl>
                                      </p:cBhvr>
                                    </p:animEffect>
                                    <p:animScale>
                                      <p:cBhvr>
                                        <p:cTn id="12" dur="250" autoRev="1" fill="hold"/>
                                        <p:tgtEl>
                                          <p:spTgt spid="5"/>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כותרת 1">
            <a:extLst>
              <a:ext uri="{FF2B5EF4-FFF2-40B4-BE49-F238E27FC236}">
                <a16:creationId xmlns:a16="http://schemas.microsoft.com/office/drawing/2014/main" id="{B1EC9609-E94A-46CD-9294-2378D65D36B0}"/>
              </a:ext>
            </a:extLst>
          </p:cNvPr>
          <p:cNvSpPr txBox="1">
            <a:spLocks/>
          </p:cNvSpPr>
          <p:nvPr/>
        </p:nvSpPr>
        <p:spPr>
          <a:xfrm>
            <a:off x="0" y="-7296"/>
            <a:ext cx="12192001" cy="1123715"/>
          </a:xfrm>
          <a:prstGeom prst="rect">
            <a:avLst/>
          </a:prstGeom>
          <a:solidFill>
            <a:schemeClr val="accent1"/>
          </a:solidFill>
        </p:spPr>
        <p:txBody>
          <a:bodyPr anchor="t"/>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en-US" sz="3200" i="1" dirty="0">
                <a:solidFill>
                  <a:schemeClr val="bg1"/>
                </a:solidFill>
                <a:latin typeface="David" panose="020E0502060401010101" pitchFamily="34" charset="-79"/>
                <a:cs typeface="David" panose="020E0502060401010101" pitchFamily="34" charset="-79"/>
              </a:rPr>
              <a:t>Q5: Is there an effect between </a:t>
            </a:r>
          </a:p>
          <a:p>
            <a:pPr algn="ctr"/>
            <a:r>
              <a:rPr lang="en-US" sz="3200" i="1" dirty="0">
                <a:solidFill>
                  <a:schemeClr val="bg1"/>
                </a:solidFill>
                <a:latin typeface="David" panose="020E0502060401010101" pitchFamily="34" charset="-79"/>
                <a:cs typeface="David" panose="020E0502060401010101" pitchFamily="34" charset="-79"/>
              </a:rPr>
              <a:t>socio-economic jobseeker characteristics to placement ?</a:t>
            </a:r>
            <a:endParaRPr lang="en-US" sz="3200" dirty="0">
              <a:solidFill>
                <a:schemeClr val="bg1"/>
              </a:solidFill>
              <a:latin typeface="David" panose="020E0502060401010101" pitchFamily="34" charset="-79"/>
              <a:cs typeface="David" panose="020E0502060401010101" pitchFamily="34" charset="-79"/>
            </a:endParaRPr>
          </a:p>
        </p:txBody>
      </p:sp>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52" name="כותרת 1">
            <a:extLst>
              <a:ext uri="{FF2B5EF4-FFF2-40B4-BE49-F238E27FC236}">
                <a16:creationId xmlns:a16="http://schemas.microsoft.com/office/drawing/2014/main" id="{1F64A81D-CCEC-4359-BBEC-43D5AC880EEB}"/>
              </a:ext>
            </a:extLst>
          </p:cNvPr>
          <p:cNvSpPr txBox="1">
            <a:spLocks/>
          </p:cNvSpPr>
          <p:nvPr/>
        </p:nvSpPr>
        <p:spPr>
          <a:xfrm>
            <a:off x="5424979" y="2285097"/>
            <a:ext cx="7247391"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sp>
        <p:nvSpPr>
          <p:cNvPr id="53" name="מלבן 52">
            <a:extLst>
              <a:ext uri="{FF2B5EF4-FFF2-40B4-BE49-F238E27FC236}">
                <a16:creationId xmlns:a16="http://schemas.microsoft.com/office/drawing/2014/main" id="{F0DC92F4-11A0-4548-A451-0B225D47A6D6}"/>
              </a:ext>
            </a:extLst>
          </p:cNvPr>
          <p:cNvSpPr/>
          <p:nvPr/>
        </p:nvSpPr>
        <p:spPr>
          <a:xfrm>
            <a:off x="731369" y="1482211"/>
            <a:ext cx="9947517" cy="3371692"/>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lnSpc>
                <a:spcPct val="150000"/>
              </a:lnSpc>
            </a:pPr>
            <a:r>
              <a:rPr lang="en-US" dirty="0"/>
              <a:t>The definition of socioeconomic characteristics of jobseekers are religion, age, single parent, gender, level of education, city, language, country of birth, marital status, children up to age 18, classification of the jobseeker, disability rates, medical disability, licenses, military service, released prisoner and month of placement ("last placement date").</a:t>
            </a:r>
          </a:p>
          <a:p>
            <a:pPr algn="l" rtl="0">
              <a:lnSpc>
                <a:spcPct val="150000"/>
              </a:lnSpc>
            </a:pPr>
            <a:r>
              <a:rPr lang="en-US" dirty="0"/>
              <a:t>Using a multinomial regression model comparing the model with all variables to the cutter model only</a:t>
            </a:r>
          </a:p>
          <a:p>
            <a:pPr algn="l" rtl="0">
              <a:lnSpc>
                <a:spcPct val="150000"/>
              </a:lnSpc>
            </a:pPr>
            <a:r>
              <a:rPr lang="en-US" dirty="0"/>
              <a:t>Why multinomial? Because its data classification, there are more than two possible discrete results because the estimates for multinomial regression parameters are basically the probability of each parameter to belong to a particular group. The estimates are between 0 and 1.</a:t>
            </a:r>
          </a:p>
        </p:txBody>
      </p:sp>
      <p:grpSp>
        <p:nvGrpSpPr>
          <p:cNvPr id="24" name="קבוצה 23">
            <a:extLst>
              <a:ext uri="{FF2B5EF4-FFF2-40B4-BE49-F238E27FC236}">
                <a16:creationId xmlns:a16="http://schemas.microsoft.com/office/drawing/2014/main" id="{C796244D-1823-4BB4-B1F3-7EEE88F480AF}"/>
              </a:ext>
            </a:extLst>
          </p:cNvPr>
          <p:cNvGrpSpPr/>
          <p:nvPr/>
        </p:nvGrpSpPr>
        <p:grpSpPr>
          <a:xfrm>
            <a:off x="2686168" y="5856652"/>
            <a:ext cx="1517927" cy="893469"/>
            <a:chOff x="5953" y="27845"/>
            <a:chExt cx="2214562" cy="893469"/>
          </a:xfrm>
        </p:grpSpPr>
        <p:sp>
          <p:nvSpPr>
            <p:cNvPr id="32" name="חץ: סוגר זוויתי 31">
              <a:extLst>
                <a:ext uri="{FF2B5EF4-FFF2-40B4-BE49-F238E27FC236}">
                  <a16:creationId xmlns:a16="http://schemas.microsoft.com/office/drawing/2014/main" id="{B3CBB8D8-9879-4DF2-A82A-7330E1BF06B7}"/>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3" name="חץ: סוגר זוויתי 4">
              <a:extLst>
                <a:ext uri="{FF2B5EF4-FFF2-40B4-BE49-F238E27FC236}">
                  <a16:creationId xmlns:a16="http://schemas.microsoft.com/office/drawing/2014/main" id="{81B3D79F-3EEA-4D4F-8137-9D915C0A4AA3}"/>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4" name="קבוצה 33">
            <a:extLst>
              <a:ext uri="{FF2B5EF4-FFF2-40B4-BE49-F238E27FC236}">
                <a16:creationId xmlns:a16="http://schemas.microsoft.com/office/drawing/2014/main" id="{948AB0FC-08BB-439C-BE62-770416DEA38E}"/>
              </a:ext>
            </a:extLst>
          </p:cNvPr>
          <p:cNvGrpSpPr/>
          <p:nvPr/>
        </p:nvGrpSpPr>
        <p:grpSpPr>
          <a:xfrm>
            <a:off x="3914858" y="5835146"/>
            <a:ext cx="1517927" cy="907330"/>
            <a:chOff x="1999059" y="6339"/>
            <a:chExt cx="2214562" cy="907330"/>
          </a:xfrm>
        </p:grpSpPr>
        <p:sp>
          <p:nvSpPr>
            <p:cNvPr id="35" name="חץ: סוגר זוויתי 34">
              <a:extLst>
                <a:ext uri="{FF2B5EF4-FFF2-40B4-BE49-F238E27FC236}">
                  <a16:creationId xmlns:a16="http://schemas.microsoft.com/office/drawing/2014/main" id="{2C11EDB4-E00D-47CC-8324-08F8C2EF0EEF}"/>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6" name="חץ: סוגר זוויתי 6">
              <a:extLst>
                <a:ext uri="{FF2B5EF4-FFF2-40B4-BE49-F238E27FC236}">
                  <a16:creationId xmlns:a16="http://schemas.microsoft.com/office/drawing/2014/main" id="{605C4A44-468D-43A9-B667-A7447D3733EF}"/>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7" name="קבוצה 36">
            <a:extLst>
              <a:ext uri="{FF2B5EF4-FFF2-40B4-BE49-F238E27FC236}">
                <a16:creationId xmlns:a16="http://schemas.microsoft.com/office/drawing/2014/main" id="{BADEFDCD-238F-4C3B-8C01-2BC8F87A92A1}"/>
              </a:ext>
            </a:extLst>
          </p:cNvPr>
          <p:cNvGrpSpPr/>
          <p:nvPr/>
        </p:nvGrpSpPr>
        <p:grpSpPr>
          <a:xfrm>
            <a:off x="5122416" y="5856652"/>
            <a:ext cx="1517927" cy="901113"/>
            <a:chOff x="3992165" y="27845"/>
            <a:chExt cx="2214562" cy="901113"/>
          </a:xfrm>
        </p:grpSpPr>
        <p:sp>
          <p:nvSpPr>
            <p:cNvPr id="38" name="חץ: סוגר זוויתי 37">
              <a:extLst>
                <a:ext uri="{FF2B5EF4-FFF2-40B4-BE49-F238E27FC236}">
                  <a16:creationId xmlns:a16="http://schemas.microsoft.com/office/drawing/2014/main" id="{A5DA289F-2DDD-4747-9C0F-0FB96244FAF2}"/>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9" name="חץ: סוגר זוויתי 8">
              <a:extLst>
                <a:ext uri="{FF2B5EF4-FFF2-40B4-BE49-F238E27FC236}">
                  <a16:creationId xmlns:a16="http://schemas.microsoft.com/office/drawing/2014/main" id="{B2CD5E4B-4A5E-4AAC-8247-97ABA7A55B99}"/>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0" name="קבוצה 39">
            <a:extLst>
              <a:ext uri="{FF2B5EF4-FFF2-40B4-BE49-F238E27FC236}">
                <a16:creationId xmlns:a16="http://schemas.microsoft.com/office/drawing/2014/main" id="{0C8369C3-981A-491F-911E-7DCE6C3B82B5}"/>
              </a:ext>
            </a:extLst>
          </p:cNvPr>
          <p:cNvGrpSpPr/>
          <p:nvPr/>
        </p:nvGrpSpPr>
        <p:grpSpPr>
          <a:xfrm>
            <a:off x="6329974" y="5856652"/>
            <a:ext cx="1517927" cy="901113"/>
            <a:chOff x="5985271" y="27845"/>
            <a:chExt cx="2214562" cy="901113"/>
          </a:xfrm>
        </p:grpSpPr>
        <p:sp>
          <p:nvSpPr>
            <p:cNvPr id="41" name="חץ: סוגר זוויתי 40">
              <a:extLst>
                <a:ext uri="{FF2B5EF4-FFF2-40B4-BE49-F238E27FC236}">
                  <a16:creationId xmlns:a16="http://schemas.microsoft.com/office/drawing/2014/main" id="{83DCBAE5-2F0E-426E-8490-24BAA9EF6835}"/>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2" name="חץ: סוגר זוויתי 10">
              <a:extLst>
                <a:ext uri="{FF2B5EF4-FFF2-40B4-BE49-F238E27FC236}">
                  <a16:creationId xmlns:a16="http://schemas.microsoft.com/office/drawing/2014/main" id="{242F5BD6-4C9D-4725-87EF-3B7E65CFDC90}"/>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3" name="קבוצה 42">
            <a:extLst>
              <a:ext uri="{FF2B5EF4-FFF2-40B4-BE49-F238E27FC236}">
                <a16:creationId xmlns:a16="http://schemas.microsoft.com/office/drawing/2014/main" id="{3414885A-190B-4FD1-9B8D-DAFC8E0E087D}"/>
              </a:ext>
            </a:extLst>
          </p:cNvPr>
          <p:cNvGrpSpPr/>
          <p:nvPr/>
        </p:nvGrpSpPr>
        <p:grpSpPr>
          <a:xfrm>
            <a:off x="7537532" y="5864297"/>
            <a:ext cx="1517927" cy="893468"/>
            <a:chOff x="7978378" y="20201"/>
            <a:chExt cx="2214562" cy="893468"/>
          </a:xfrm>
        </p:grpSpPr>
        <p:sp>
          <p:nvSpPr>
            <p:cNvPr id="44" name="חץ: סוגר זוויתי 43">
              <a:extLst>
                <a:ext uri="{FF2B5EF4-FFF2-40B4-BE49-F238E27FC236}">
                  <a16:creationId xmlns:a16="http://schemas.microsoft.com/office/drawing/2014/main" id="{82C085EF-28A8-4A57-B166-50B074A7657F}"/>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5" name="חץ: סוגר זוויתי 12">
              <a:extLst>
                <a:ext uri="{FF2B5EF4-FFF2-40B4-BE49-F238E27FC236}">
                  <a16:creationId xmlns:a16="http://schemas.microsoft.com/office/drawing/2014/main" id="{6CB4E1C4-7D66-47CE-9BCA-4478EE0004B4}"/>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6" name="קבוצה 45">
            <a:extLst>
              <a:ext uri="{FF2B5EF4-FFF2-40B4-BE49-F238E27FC236}">
                <a16:creationId xmlns:a16="http://schemas.microsoft.com/office/drawing/2014/main" id="{4D41024F-A366-42E2-897D-F9DFCDB84F86}"/>
              </a:ext>
            </a:extLst>
          </p:cNvPr>
          <p:cNvGrpSpPr/>
          <p:nvPr/>
        </p:nvGrpSpPr>
        <p:grpSpPr>
          <a:xfrm>
            <a:off x="8745090" y="5871941"/>
            <a:ext cx="1517927" cy="885824"/>
            <a:chOff x="9971484" y="27845"/>
            <a:chExt cx="2214562" cy="885824"/>
          </a:xfrm>
        </p:grpSpPr>
        <p:sp>
          <p:nvSpPr>
            <p:cNvPr id="47" name="חץ: סוגר זוויתי 46">
              <a:extLst>
                <a:ext uri="{FF2B5EF4-FFF2-40B4-BE49-F238E27FC236}">
                  <a16:creationId xmlns:a16="http://schemas.microsoft.com/office/drawing/2014/main" id="{D6CAFBE7-E8A8-4B60-9992-AF6A419AEE53}"/>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8" name="חץ: סוגר זוויתי 14">
              <a:extLst>
                <a:ext uri="{FF2B5EF4-FFF2-40B4-BE49-F238E27FC236}">
                  <a16:creationId xmlns:a16="http://schemas.microsoft.com/office/drawing/2014/main" id="{E3560C56-B430-4741-8698-AC6387F6D7E1}"/>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2206255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כותרת 1">
            <a:extLst>
              <a:ext uri="{FF2B5EF4-FFF2-40B4-BE49-F238E27FC236}">
                <a16:creationId xmlns:a16="http://schemas.microsoft.com/office/drawing/2014/main" id="{B1EC9609-E94A-46CD-9294-2378D65D36B0}"/>
              </a:ext>
            </a:extLst>
          </p:cNvPr>
          <p:cNvSpPr txBox="1">
            <a:spLocks/>
          </p:cNvSpPr>
          <p:nvPr/>
        </p:nvSpPr>
        <p:spPr>
          <a:xfrm>
            <a:off x="0" y="-7296"/>
            <a:ext cx="12192001" cy="1123715"/>
          </a:xfrm>
          <a:prstGeom prst="rect">
            <a:avLst/>
          </a:prstGeom>
          <a:solidFill>
            <a:schemeClr val="accent1"/>
          </a:solidFill>
        </p:spPr>
        <p:txBody>
          <a:bodyPr anchor="t"/>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en-US" sz="3200" i="1" dirty="0">
                <a:solidFill>
                  <a:schemeClr val="bg1"/>
                </a:solidFill>
                <a:latin typeface="David" panose="020E0502060401010101" pitchFamily="34" charset="-79"/>
                <a:cs typeface="David" panose="020E0502060401010101" pitchFamily="34" charset="-79"/>
              </a:rPr>
              <a:t>Q5: Is there an effect between </a:t>
            </a:r>
          </a:p>
          <a:p>
            <a:pPr algn="ctr"/>
            <a:r>
              <a:rPr lang="en-US" sz="3200" i="1" dirty="0">
                <a:solidFill>
                  <a:schemeClr val="bg1"/>
                </a:solidFill>
                <a:latin typeface="David" panose="020E0502060401010101" pitchFamily="34" charset="-79"/>
                <a:cs typeface="David" panose="020E0502060401010101" pitchFamily="34" charset="-79"/>
              </a:rPr>
              <a:t>socio-economic jobseeker characteristics to placement ?</a:t>
            </a:r>
            <a:endParaRPr lang="en-US" sz="3200" dirty="0">
              <a:solidFill>
                <a:schemeClr val="bg1"/>
              </a:solidFill>
              <a:latin typeface="David" panose="020E0502060401010101" pitchFamily="34" charset="-79"/>
              <a:cs typeface="David" panose="020E0502060401010101" pitchFamily="34" charset="-79"/>
            </a:endParaRPr>
          </a:p>
        </p:txBody>
      </p:sp>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52" name="כותרת 1">
            <a:extLst>
              <a:ext uri="{FF2B5EF4-FFF2-40B4-BE49-F238E27FC236}">
                <a16:creationId xmlns:a16="http://schemas.microsoft.com/office/drawing/2014/main" id="{1F64A81D-CCEC-4359-BBEC-43D5AC880EEB}"/>
              </a:ext>
            </a:extLst>
          </p:cNvPr>
          <p:cNvSpPr txBox="1">
            <a:spLocks/>
          </p:cNvSpPr>
          <p:nvPr/>
        </p:nvSpPr>
        <p:spPr>
          <a:xfrm>
            <a:off x="5424979" y="2285097"/>
            <a:ext cx="7247391"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mc:AlternateContent xmlns:mc="http://schemas.openxmlformats.org/markup-compatibility/2006">
        <mc:Choice xmlns:a14="http://schemas.microsoft.com/office/drawing/2010/main" Requires="a14">
          <p:sp>
            <p:nvSpPr>
              <p:cNvPr id="53" name="מלבן 52">
                <a:extLst>
                  <a:ext uri="{FF2B5EF4-FFF2-40B4-BE49-F238E27FC236}">
                    <a16:creationId xmlns:a16="http://schemas.microsoft.com/office/drawing/2014/main" id="{F0DC92F4-11A0-4548-A451-0B225D47A6D6}"/>
                  </a:ext>
                </a:extLst>
              </p:cNvPr>
              <p:cNvSpPr/>
              <p:nvPr/>
            </p:nvSpPr>
            <p:spPr>
              <a:xfrm>
                <a:off x="808851" y="1424641"/>
                <a:ext cx="10574297" cy="3361498"/>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dirty="0"/>
                  <a:t>McFadden's formula, subtracting from the estimate log distribution from 1, therefore, the higher the resulting value </a:t>
                </a:r>
              </a:p>
              <a:p>
                <a:pPr algn="l" rtl="0"/>
                <a:r>
                  <a:rPr lang="en-US" dirty="0"/>
                  <a:t>between 0 and 1) the more pronounced the model is.</a:t>
                </a:r>
              </a:p>
              <a:p>
                <a:pPr algn="l" rtl="0"/>
                <a:endParaRPr lang="en-US" dirty="0"/>
              </a:p>
              <a:p>
                <a:pPr algn="l" rtl="0"/>
                <a14:m>
                  <m:oMathPara xmlns:m="http://schemas.openxmlformats.org/officeDocument/2006/math">
                    <m:oMathParaPr>
                      <m:jc m:val="centerGroup"/>
                    </m:oMathParaPr>
                    <m:oMath xmlns:m="http://schemas.openxmlformats.org/officeDocument/2006/math">
                      <m:sSup>
                        <m:sSupPr>
                          <m:ctrlPr>
                            <a:rPr lang="en-US" i="1"/>
                          </m:ctrlPr>
                        </m:sSupPr>
                        <m:e>
                          <m:r>
                            <a:rPr lang="en-US" i="1"/>
                            <m:t>𝑅</m:t>
                          </m:r>
                        </m:e>
                        <m:sup>
                          <m:r>
                            <a:rPr lang="en-US"/>
                            <m:t>2</m:t>
                          </m:r>
                        </m:sup>
                      </m:sSup>
                      <m:r>
                        <a:rPr lang="en-US" i="1"/>
                        <m:t>𝑀𝑐𝐹𝑎𝑑𝑑𝑒𝑛</m:t>
                      </m:r>
                      <m:r>
                        <a:rPr lang="en-US"/>
                        <m:t>=</m:t>
                      </m:r>
                      <m:r>
                        <a:rPr lang="en-US"/>
                        <m:t>1</m:t>
                      </m:r>
                      <m:r>
                        <a:rPr lang="en-US" i="1"/>
                        <m:t>−</m:t>
                      </m:r>
                      <m:f>
                        <m:fPr>
                          <m:ctrlPr>
                            <a:rPr lang="en-US" i="1"/>
                          </m:ctrlPr>
                        </m:fPr>
                        <m:num>
                          <m:func>
                            <m:funcPr>
                              <m:ctrlPr>
                                <a:rPr lang="en-US">
                                  <a:latin typeface="Cambria Math" panose="02040503050406030204" pitchFamily="18" charset="0"/>
                                </a:rPr>
                              </m:ctrlPr>
                            </m:funcPr>
                            <m:fName>
                              <m:r>
                                <m:rPr>
                                  <m:sty m:val="p"/>
                                </m:rPr>
                                <a:rPr lang="en-US"/>
                                <m:t>log</m:t>
                              </m:r>
                            </m:fName>
                            <m:e>
                              <m:d>
                                <m:dPr>
                                  <m:ctrlPr>
                                    <a:rPr lang="en-US" i="1">
                                      <a:latin typeface="Cambria Math" panose="02040503050406030204" pitchFamily="18" charset="0"/>
                                    </a:rPr>
                                  </m:ctrlPr>
                                </m:dPr>
                                <m:e>
                                  <m:sSub>
                                    <m:sSubPr>
                                      <m:ctrlPr>
                                        <a:rPr lang="en-US" i="1"/>
                                      </m:ctrlPr>
                                    </m:sSubPr>
                                    <m:e>
                                      <m:r>
                                        <a:rPr lang="en-US" i="1"/>
                                        <m:t>𝐿</m:t>
                                      </m:r>
                                    </m:e>
                                    <m:sub>
                                      <m:r>
                                        <a:rPr lang="en-US" i="1"/>
                                        <m:t>𝑐</m:t>
                                      </m:r>
                                    </m:sub>
                                  </m:sSub>
                                </m:e>
                              </m:d>
                            </m:e>
                          </m:func>
                        </m:num>
                        <m:den>
                          <m:func>
                            <m:funcPr>
                              <m:ctrlPr>
                                <a:rPr lang="en-US">
                                  <a:latin typeface="Cambria Math" panose="02040503050406030204" pitchFamily="18" charset="0"/>
                                </a:rPr>
                              </m:ctrlPr>
                            </m:funcPr>
                            <m:fName>
                              <m:r>
                                <m:rPr>
                                  <m:sty m:val="p"/>
                                </m:rPr>
                                <a:rPr lang="en-US"/>
                                <m:t>log</m:t>
                              </m:r>
                            </m:fName>
                            <m:e>
                              <m:d>
                                <m:dPr>
                                  <m:ctrlPr>
                                    <a:rPr lang="en-US" i="1">
                                      <a:latin typeface="Cambria Math" panose="02040503050406030204" pitchFamily="18" charset="0"/>
                                    </a:rPr>
                                  </m:ctrlPr>
                                </m:dPr>
                                <m:e>
                                  <m:sSub>
                                    <m:sSubPr>
                                      <m:ctrlPr>
                                        <a:rPr lang="en-US" i="1"/>
                                      </m:ctrlPr>
                                    </m:sSubPr>
                                    <m:e>
                                      <m:r>
                                        <a:rPr lang="en-US" i="1"/>
                                        <m:t>𝐿</m:t>
                                      </m:r>
                                    </m:e>
                                    <m:sub>
                                      <m:r>
                                        <a:rPr lang="en-US" i="1"/>
                                        <m:t>𝑛𝑢𝑙𝑙</m:t>
                                      </m:r>
                                    </m:sub>
                                  </m:sSub>
                                </m:e>
                              </m:d>
                            </m:e>
                          </m:func>
                        </m:den>
                      </m:f>
                    </m:oMath>
                  </m:oMathPara>
                </a14:m>
                <a:br>
                  <a:rPr lang="en-US" sz="2000" dirty="0"/>
                </a:br>
                <a:endParaRPr lang="he-IL" sz="2000" dirty="0"/>
              </a:p>
              <a:p>
                <a:pPr algn="l" rtl="0">
                  <a:lnSpc>
                    <a:spcPct val="150000"/>
                  </a:lnSpc>
                </a:pPr>
                <a:r>
                  <a:rPr lang="en-US" sz="2000" dirty="0"/>
                  <a:t>It is important to understand that multinomial regression is difficult and nearly impossible to reach a result close to 1 because very strong explanatory parameters are needed to increase the value of McFadden's estimate: </a:t>
                </a:r>
                <a:r>
                  <a:rPr lang="en-US" altLang="he-IL" sz="2000" dirty="0">
                    <a:solidFill>
                      <a:srgbClr val="333333"/>
                    </a:solidFill>
                    <a:latin typeface="David" panose="020E0502060401010101" pitchFamily="34" charset="-79"/>
                  </a:rPr>
                  <a:t>0.2368</a:t>
                </a:r>
                <a:endParaRPr lang="en-US" sz="2000" dirty="0"/>
              </a:p>
              <a:p>
                <a:pPr algn="l" rtl="0">
                  <a:lnSpc>
                    <a:spcPct val="150000"/>
                  </a:lnSpc>
                </a:pPr>
                <a:r>
                  <a:rPr lang="en-US" sz="2000" dirty="0"/>
                  <a:t>Excellent fit in this model between 0.2 - 0.4.</a:t>
                </a:r>
                <a:endParaRPr lang="he-IL" sz="2000" dirty="0"/>
              </a:p>
            </p:txBody>
          </p:sp>
        </mc:Choice>
        <mc:Fallback>
          <p:sp>
            <p:nvSpPr>
              <p:cNvPr id="53" name="מלבן 52">
                <a:extLst>
                  <a:ext uri="{FF2B5EF4-FFF2-40B4-BE49-F238E27FC236}">
                    <a16:creationId xmlns:a16="http://schemas.microsoft.com/office/drawing/2014/main" id="{F0DC92F4-11A0-4548-A451-0B225D47A6D6}"/>
                  </a:ext>
                </a:extLst>
              </p:cNvPr>
              <p:cNvSpPr>
                <a:spLocks noRot="1" noChangeAspect="1" noMove="1" noResize="1" noEditPoints="1" noAdjustHandles="1" noChangeArrowheads="1" noChangeShapeType="1" noTextEdit="1"/>
              </p:cNvSpPr>
              <p:nvPr/>
            </p:nvSpPr>
            <p:spPr>
              <a:xfrm>
                <a:off x="808851" y="1424641"/>
                <a:ext cx="10574297" cy="3361498"/>
              </a:xfrm>
              <a:prstGeom prst="rect">
                <a:avLst/>
              </a:prstGeom>
              <a:blipFill>
                <a:blip r:embed="rId5"/>
                <a:stretch>
                  <a:fillRect l="-634" t="-1089" r="-519" b="-726"/>
                </a:stretch>
              </a:blipFill>
            </p:spPr>
            <p:txBody>
              <a:bodyPr/>
              <a:lstStyle/>
              <a:p>
                <a:r>
                  <a:rPr lang="he-IL">
                    <a:noFill/>
                  </a:rPr>
                  <a:t> </a:t>
                </a:r>
              </a:p>
            </p:txBody>
          </p:sp>
        </mc:Fallback>
      </mc:AlternateContent>
      <p:sp>
        <p:nvSpPr>
          <p:cNvPr id="2" name="מלבן 1">
            <a:extLst>
              <a:ext uri="{FF2B5EF4-FFF2-40B4-BE49-F238E27FC236}">
                <a16:creationId xmlns:a16="http://schemas.microsoft.com/office/drawing/2014/main" id="{4FE3F84A-5435-45B7-9638-E6C7AF2C370C}"/>
              </a:ext>
            </a:extLst>
          </p:cNvPr>
          <p:cNvSpPr/>
          <p:nvPr/>
        </p:nvSpPr>
        <p:spPr>
          <a:xfrm>
            <a:off x="368750" y="5373315"/>
            <a:ext cx="7651716" cy="307777"/>
          </a:xfrm>
          <a:prstGeom prst="rect">
            <a:avLst/>
          </a:prstGeom>
        </p:spPr>
        <p:txBody>
          <a:bodyPr wrap="square">
            <a:spAutoFit/>
          </a:bodyPr>
          <a:lstStyle/>
          <a:p>
            <a:r>
              <a:rPr lang="en-US" sz="1400" dirty="0">
                <a:solidFill>
                  <a:schemeClr val="tx2"/>
                </a:solidFill>
                <a:latin typeface="David" panose="020E0502060401010101" pitchFamily="34" charset="-79"/>
                <a:cs typeface="David" panose="020E0502060401010101" pitchFamily="34" charset="-79"/>
                <a:hlinkClick r:id="rId6">
                  <a:extLst>
                    <a:ext uri="{A12FA001-AC4F-418D-AE19-62706E023703}">
                      <ahyp:hlinkClr xmlns:ahyp="http://schemas.microsoft.com/office/drawing/2018/hyperlinkcolor" val="tx"/>
                    </a:ext>
                  </a:extLst>
                </a:hlinkClick>
              </a:rPr>
              <a:t>https://thestatsgeek.com/2014/02/08/r-squared-in-logistic-regression/</a:t>
            </a:r>
            <a:endParaRPr lang="he-IL" sz="1400" dirty="0">
              <a:solidFill>
                <a:schemeClr val="tx2"/>
              </a:solidFill>
              <a:latin typeface="David" panose="020E0502060401010101" pitchFamily="34" charset="-79"/>
              <a:cs typeface="David" panose="020E0502060401010101" pitchFamily="34" charset="-79"/>
            </a:endParaRPr>
          </a:p>
        </p:txBody>
      </p:sp>
      <p:grpSp>
        <p:nvGrpSpPr>
          <p:cNvPr id="32" name="קבוצה 31">
            <a:extLst>
              <a:ext uri="{FF2B5EF4-FFF2-40B4-BE49-F238E27FC236}">
                <a16:creationId xmlns:a16="http://schemas.microsoft.com/office/drawing/2014/main" id="{DD257529-6DB1-466C-8B23-CE1C7C44C806}"/>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229782AD-14D5-4934-BE05-E40FF7C8B047}"/>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67DA8D82-BDEA-488F-B5D3-9A9FFA471A7E}"/>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4484C834-AAF7-481F-8D29-53B04B1C3EDF}"/>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429A3A00-B74E-4E72-A383-7ABF0C0010ED}"/>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D0AED928-595C-4DB0-836E-E725196D7C8D}"/>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5B8023D5-D933-4FF1-9B7C-84B4283D3187}"/>
              </a:ext>
            </a:extLst>
          </p:cNvPr>
          <p:cNvGrpSpPr/>
          <p:nvPr/>
        </p:nvGrpSpPr>
        <p:grpSpPr>
          <a:xfrm>
            <a:off x="5122416" y="5856652"/>
            <a:ext cx="1517927" cy="901113"/>
            <a:chOff x="3992165" y="27845"/>
            <a:chExt cx="2214562" cy="901113"/>
          </a:xfrm>
        </p:grpSpPr>
        <p:sp>
          <p:nvSpPr>
            <p:cNvPr id="39" name="חץ: סוגר זוויתי 38">
              <a:extLst>
                <a:ext uri="{FF2B5EF4-FFF2-40B4-BE49-F238E27FC236}">
                  <a16:creationId xmlns:a16="http://schemas.microsoft.com/office/drawing/2014/main" id="{01E980ED-46F1-4906-A3DB-3227720DCBF4}"/>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7EB86745-EBD3-440A-9B86-BE44DBA8A665}"/>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8EDFAE9C-ECFB-414D-89EC-BF230B897F72}"/>
              </a:ext>
            </a:extLst>
          </p:cNvPr>
          <p:cNvGrpSpPr/>
          <p:nvPr/>
        </p:nvGrpSpPr>
        <p:grpSpPr>
          <a:xfrm>
            <a:off x="6329974" y="5856652"/>
            <a:ext cx="1517927" cy="901113"/>
            <a:chOff x="5985271" y="27845"/>
            <a:chExt cx="2214562" cy="901113"/>
          </a:xfrm>
        </p:grpSpPr>
        <p:sp>
          <p:nvSpPr>
            <p:cNvPr id="42" name="חץ: סוגר זוויתי 41">
              <a:extLst>
                <a:ext uri="{FF2B5EF4-FFF2-40B4-BE49-F238E27FC236}">
                  <a16:creationId xmlns:a16="http://schemas.microsoft.com/office/drawing/2014/main" id="{0FCB6238-F179-43DA-A79F-2C8DF9273EBA}"/>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3" name="חץ: סוגר זוויתי 10">
              <a:extLst>
                <a:ext uri="{FF2B5EF4-FFF2-40B4-BE49-F238E27FC236}">
                  <a16:creationId xmlns:a16="http://schemas.microsoft.com/office/drawing/2014/main" id="{8569A553-5591-4B4F-9E04-3CDCE69E72EF}"/>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EEA44CA8-0287-4CAF-AAB8-5358823E46E6}"/>
              </a:ext>
            </a:extLst>
          </p:cNvPr>
          <p:cNvGrpSpPr/>
          <p:nvPr/>
        </p:nvGrpSpPr>
        <p:grpSpPr>
          <a:xfrm>
            <a:off x="7537532" y="5864297"/>
            <a:ext cx="1517927" cy="893468"/>
            <a:chOff x="7978378" y="20201"/>
            <a:chExt cx="2214562" cy="893468"/>
          </a:xfrm>
        </p:grpSpPr>
        <p:sp>
          <p:nvSpPr>
            <p:cNvPr id="45" name="חץ: סוגר זוויתי 44">
              <a:extLst>
                <a:ext uri="{FF2B5EF4-FFF2-40B4-BE49-F238E27FC236}">
                  <a16:creationId xmlns:a16="http://schemas.microsoft.com/office/drawing/2014/main" id="{47277621-5100-4A98-A40E-EBB5D76C081E}"/>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ADFF5B29-ED33-4D1E-9A89-F71214550D64}"/>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7B124395-FE94-43C4-B78A-11CFD245677A}"/>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B39DC99A-BD76-458D-85F1-45A6A83AB6D6}"/>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86A4AF9C-97F4-415E-AB36-6DA048286900}"/>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4" name="מלבן 3">
            <a:extLst>
              <a:ext uri="{FF2B5EF4-FFF2-40B4-BE49-F238E27FC236}">
                <a16:creationId xmlns:a16="http://schemas.microsoft.com/office/drawing/2014/main" id="{E54C2340-5368-4E6A-8053-45C973C8C01E}"/>
              </a:ext>
            </a:extLst>
          </p:cNvPr>
          <p:cNvSpPr/>
          <p:nvPr/>
        </p:nvSpPr>
        <p:spPr>
          <a:xfrm>
            <a:off x="234009" y="5084458"/>
            <a:ext cx="11075298" cy="319126"/>
          </a:xfrm>
          <a:prstGeom prst="rect">
            <a:avLst/>
          </a:prstGeom>
        </p:spPr>
        <p:txBody>
          <a:bodyPr wrap="square">
            <a:spAutoFit/>
          </a:bodyPr>
          <a:lstStyle/>
          <a:p>
            <a:pPr lvl="0">
              <a:lnSpc>
                <a:spcPct val="107000"/>
              </a:lnSpc>
              <a:spcAft>
                <a:spcPts val="800"/>
              </a:spcAft>
            </a:pP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Daniel McFadden,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Quantitavie</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methods for analyzing travel behavior of individuals: some recent developments", November 2, 1977. </a:t>
            </a:r>
          </a:p>
        </p:txBody>
      </p:sp>
    </p:spTree>
    <p:extLst>
      <p:ext uri="{BB962C8B-B14F-4D97-AF65-F5344CB8AC3E}">
        <p14:creationId xmlns:p14="http://schemas.microsoft.com/office/powerpoint/2010/main" val="3033360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כותרת 1">
            <a:extLst>
              <a:ext uri="{FF2B5EF4-FFF2-40B4-BE49-F238E27FC236}">
                <a16:creationId xmlns:a16="http://schemas.microsoft.com/office/drawing/2014/main" id="{A0BFB478-E984-4A55-96D5-6F9681341DA5}"/>
              </a:ext>
            </a:extLst>
          </p:cNvPr>
          <p:cNvSpPr txBox="1">
            <a:spLocks/>
          </p:cNvSpPr>
          <p:nvPr/>
        </p:nvSpPr>
        <p:spPr>
          <a:xfrm>
            <a:off x="0" y="-7296"/>
            <a:ext cx="12192001" cy="1123715"/>
          </a:xfrm>
          <a:prstGeom prst="rect">
            <a:avLst/>
          </a:prstGeom>
          <a:solidFill>
            <a:schemeClr val="accent1"/>
          </a:solidFill>
        </p:spPr>
        <p:txBody>
          <a:bodyPr anchor="t"/>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en-US" sz="3200" i="1" dirty="0">
                <a:solidFill>
                  <a:schemeClr val="bg1"/>
                </a:solidFill>
                <a:latin typeface="David" panose="020E0502060401010101" pitchFamily="34" charset="-79"/>
                <a:cs typeface="David" panose="020E0502060401010101" pitchFamily="34" charset="-79"/>
              </a:rPr>
              <a:t>Q5: Is there an effect between </a:t>
            </a:r>
          </a:p>
          <a:p>
            <a:pPr algn="ctr"/>
            <a:r>
              <a:rPr lang="en-US" sz="3200" i="1" dirty="0">
                <a:solidFill>
                  <a:schemeClr val="bg1"/>
                </a:solidFill>
                <a:latin typeface="David" panose="020E0502060401010101" pitchFamily="34" charset="-79"/>
                <a:cs typeface="David" panose="020E0502060401010101" pitchFamily="34" charset="-79"/>
              </a:rPr>
              <a:t>socio-economic jobseeker characteristics to placement ?</a:t>
            </a:r>
            <a:endParaRPr lang="en-US" sz="3200" dirty="0">
              <a:solidFill>
                <a:schemeClr val="bg1"/>
              </a:solidFill>
              <a:latin typeface="David" panose="020E0502060401010101" pitchFamily="34" charset="-79"/>
              <a:cs typeface="David" panose="020E0502060401010101" pitchFamily="34" charset="-79"/>
            </a:endParaRPr>
          </a:p>
        </p:txBody>
      </p:sp>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27" name="קבוצה 26">
            <a:extLst>
              <a:ext uri="{FF2B5EF4-FFF2-40B4-BE49-F238E27FC236}">
                <a16:creationId xmlns:a16="http://schemas.microsoft.com/office/drawing/2014/main" id="{7B689807-B82F-478F-9820-797AB7C5C41E}"/>
              </a:ext>
            </a:extLst>
          </p:cNvPr>
          <p:cNvGrpSpPr/>
          <p:nvPr/>
        </p:nvGrpSpPr>
        <p:grpSpPr>
          <a:xfrm>
            <a:off x="2686168" y="5856652"/>
            <a:ext cx="1517927" cy="893469"/>
            <a:chOff x="5953" y="27845"/>
            <a:chExt cx="2214562" cy="893469"/>
          </a:xfrm>
        </p:grpSpPr>
        <p:sp>
          <p:nvSpPr>
            <p:cNvPr id="28" name="חץ: סוגר זוויתי 27">
              <a:extLst>
                <a:ext uri="{FF2B5EF4-FFF2-40B4-BE49-F238E27FC236}">
                  <a16:creationId xmlns:a16="http://schemas.microsoft.com/office/drawing/2014/main" id="{971D8941-4A78-433B-B4EC-285822033B23}"/>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2" name="חץ: סוגר זוויתי 4">
              <a:extLst>
                <a:ext uri="{FF2B5EF4-FFF2-40B4-BE49-F238E27FC236}">
                  <a16:creationId xmlns:a16="http://schemas.microsoft.com/office/drawing/2014/main" id="{75DEE372-3B30-4F97-BB0F-DC32A2FC1FF9}"/>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3" name="קבוצה 32">
            <a:extLst>
              <a:ext uri="{FF2B5EF4-FFF2-40B4-BE49-F238E27FC236}">
                <a16:creationId xmlns:a16="http://schemas.microsoft.com/office/drawing/2014/main" id="{82283E40-0647-496E-80F1-39924520B805}"/>
              </a:ext>
            </a:extLst>
          </p:cNvPr>
          <p:cNvGrpSpPr/>
          <p:nvPr/>
        </p:nvGrpSpPr>
        <p:grpSpPr>
          <a:xfrm>
            <a:off x="3914858" y="5835146"/>
            <a:ext cx="1517927" cy="907330"/>
            <a:chOff x="1999059" y="6339"/>
            <a:chExt cx="2214562" cy="907330"/>
          </a:xfrm>
        </p:grpSpPr>
        <p:sp>
          <p:nvSpPr>
            <p:cNvPr id="34" name="חץ: סוגר זוויתי 33">
              <a:extLst>
                <a:ext uri="{FF2B5EF4-FFF2-40B4-BE49-F238E27FC236}">
                  <a16:creationId xmlns:a16="http://schemas.microsoft.com/office/drawing/2014/main" id="{D7AB0B06-0306-4A9A-8E18-818A95F87AE7}"/>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5" name="חץ: סוגר זוויתי 6">
              <a:extLst>
                <a:ext uri="{FF2B5EF4-FFF2-40B4-BE49-F238E27FC236}">
                  <a16:creationId xmlns:a16="http://schemas.microsoft.com/office/drawing/2014/main" id="{BBE80583-D0C4-458D-A51D-320FA7B4F6C9}"/>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6" name="קבוצה 35">
            <a:extLst>
              <a:ext uri="{FF2B5EF4-FFF2-40B4-BE49-F238E27FC236}">
                <a16:creationId xmlns:a16="http://schemas.microsoft.com/office/drawing/2014/main" id="{742A0B1E-1708-4072-840F-D009E1383FBE}"/>
              </a:ext>
            </a:extLst>
          </p:cNvPr>
          <p:cNvGrpSpPr/>
          <p:nvPr/>
        </p:nvGrpSpPr>
        <p:grpSpPr>
          <a:xfrm>
            <a:off x="5122416" y="5856652"/>
            <a:ext cx="1517927" cy="901113"/>
            <a:chOff x="3992165" y="27845"/>
            <a:chExt cx="2214562" cy="901113"/>
          </a:xfrm>
        </p:grpSpPr>
        <p:sp>
          <p:nvSpPr>
            <p:cNvPr id="37" name="חץ: סוגר זוויתי 36">
              <a:extLst>
                <a:ext uri="{FF2B5EF4-FFF2-40B4-BE49-F238E27FC236}">
                  <a16:creationId xmlns:a16="http://schemas.microsoft.com/office/drawing/2014/main" id="{1801F61E-2DCE-41EA-B22F-8AF6CF464F44}"/>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8" name="חץ: סוגר זוויתי 8">
              <a:extLst>
                <a:ext uri="{FF2B5EF4-FFF2-40B4-BE49-F238E27FC236}">
                  <a16:creationId xmlns:a16="http://schemas.microsoft.com/office/drawing/2014/main" id="{B3967684-0FF1-46A0-AEB8-C47E2B95A589}"/>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39" name="קבוצה 38">
            <a:extLst>
              <a:ext uri="{FF2B5EF4-FFF2-40B4-BE49-F238E27FC236}">
                <a16:creationId xmlns:a16="http://schemas.microsoft.com/office/drawing/2014/main" id="{86258650-7D1A-445C-8C56-0EAE83CB18B7}"/>
              </a:ext>
            </a:extLst>
          </p:cNvPr>
          <p:cNvGrpSpPr/>
          <p:nvPr/>
        </p:nvGrpSpPr>
        <p:grpSpPr>
          <a:xfrm>
            <a:off x="6329974" y="5856652"/>
            <a:ext cx="1517927" cy="901113"/>
            <a:chOff x="5985271" y="27845"/>
            <a:chExt cx="2214562" cy="901113"/>
          </a:xfrm>
        </p:grpSpPr>
        <p:sp>
          <p:nvSpPr>
            <p:cNvPr id="40" name="חץ: סוגר זוויתי 39">
              <a:extLst>
                <a:ext uri="{FF2B5EF4-FFF2-40B4-BE49-F238E27FC236}">
                  <a16:creationId xmlns:a16="http://schemas.microsoft.com/office/drawing/2014/main" id="{46F90DDE-FA22-4360-A29B-230C349F4C15}"/>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1" name="חץ: סוגר זוויתי 10">
              <a:extLst>
                <a:ext uri="{FF2B5EF4-FFF2-40B4-BE49-F238E27FC236}">
                  <a16:creationId xmlns:a16="http://schemas.microsoft.com/office/drawing/2014/main" id="{C65257B8-BCEB-42A6-81EC-4BAD34E3AD36}"/>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2" name="קבוצה 41">
            <a:extLst>
              <a:ext uri="{FF2B5EF4-FFF2-40B4-BE49-F238E27FC236}">
                <a16:creationId xmlns:a16="http://schemas.microsoft.com/office/drawing/2014/main" id="{E808B6FE-C45C-4EDB-AB71-81FBC3560978}"/>
              </a:ext>
            </a:extLst>
          </p:cNvPr>
          <p:cNvGrpSpPr/>
          <p:nvPr/>
        </p:nvGrpSpPr>
        <p:grpSpPr>
          <a:xfrm>
            <a:off x="7537532" y="5864297"/>
            <a:ext cx="1517927" cy="893468"/>
            <a:chOff x="7978378" y="20201"/>
            <a:chExt cx="2214562" cy="893468"/>
          </a:xfrm>
        </p:grpSpPr>
        <p:sp>
          <p:nvSpPr>
            <p:cNvPr id="43" name="חץ: סוגר זוויתי 42">
              <a:extLst>
                <a:ext uri="{FF2B5EF4-FFF2-40B4-BE49-F238E27FC236}">
                  <a16:creationId xmlns:a16="http://schemas.microsoft.com/office/drawing/2014/main" id="{BB4885DD-4C2B-4486-85C1-0BEEC9B5429C}"/>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4" name="חץ: סוגר זוויתי 12">
              <a:extLst>
                <a:ext uri="{FF2B5EF4-FFF2-40B4-BE49-F238E27FC236}">
                  <a16:creationId xmlns:a16="http://schemas.microsoft.com/office/drawing/2014/main" id="{D8C943BD-E84C-44A7-A7E8-A7CEA634F095}"/>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5" name="קבוצה 44">
            <a:extLst>
              <a:ext uri="{FF2B5EF4-FFF2-40B4-BE49-F238E27FC236}">
                <a16:creationId xmlns:a16="http://schemas.microsoft.com/office/drawing/2014/main" id="{5A203BE4-BBD0-4B99-9A2D-7DE78ED79835}"/>
              </a:ext>
            </a:extLst>
          </p:cNvPr>
          <p:cNvGrpSpPr/>
          <p:nvPr/>
        </p:nvGrpSpPr>
        <p:grpSpPr>
          <a:xfrm>
            <a:off x="8745090" y="5871941"/>
            <a:ext cx="1517927" cy="885824"/>
            <a:chOff x="9971484" y="27845"/>
            <a:chExt cx="2214562" cy="885824"/>
          </a:xfrm>
        </p:grpSpPr>
        <p:sp>
          <p:nvSpPr>
            <p:cNvPr id="46" name="חץ: סוגר זוויתי 45">
              <a:extLst>
                <a:ext uri="{FF2B5EF4-FFF2-40B4-BE49-F238E27FC236}">
                  <a16:creationId xmlns:a16="http://schemas.microsoft.com/office/drawing/2014/main" id="{A6C88F99-416D-47E7-B366-3A08BC59507B}"/>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7" name="חץ: סוגר זוויתי 14">
              <a:extLst>
                <a:ext uri="{FF2B5EF4-FFF2-40B4-BE49-F238E27FC236}">
                  <a16:creationId xmlns:a16="http://schemas.microsoft.com/office/drawing/2014/main" id="{A91EECAD-4268-4DCD-AC9C-1EA70006C251}"/>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3" name="מלבן 2">
            <a:extLst>
              <a:ext uri="{FF2B5EF4-FFF2-40B4-BE49-F238E27FC236}">
                <a16:creationId xmlns:a16="http://schemas.microsoft.com/office/drawing/2014/main" id="{C10B46D7-BBD5-4EB6-868A-B1037D3EA39B}"/>
              </a:ext>
            </a:extLst>
          </p:cNvPr>
          <p:cNvSpPr/>
          <p:nvPr/>
        </p:nvSpPr>
        <p:spPr>
          <a:xfrm>
            <a:off x="1447800" y="1399726"/>
            <a:ext cx="9296400" cy="3787383"/>
          </a:xfrm>
          <a:prstGeom prst="rect">
            <a:avLst/>
          </a:prstGeom>
        </p:spPr>
        <p:txBody>
          <a:bodyPr wrap="square">
            <a:spAutoFit/>
          </a:bodyPr>
          <a:lstStyle/>
          <a:p>
            <a:pPr indent="457200">
              <a:lnSpc>
                <a:spcPct val="150000"/>
              </a:lnSpc>
            </a:pPr>
            <a:r>
              <a:rPr lang="en-US" dirty="0">
                <a:latin typeface="TimesNewRomanPS-BoldMT"/>
                <a:ea typeface="Calibri" panose="020F0502020204030204" pitchFamily="34" charset="0"/>
                <a:cs typeface="Arial" panose="020B0604020202020204" pitchFamily="34" charset="0"/>
              </a:rPr>
              <a:t>Some of the model results can be present as commonsense thinking, but some can surprise us all. All model results are compared to label 4 (failure) and each model result was </a:t>
            </a:r>
            <a:r>
              <a:rPr lang="en-US" dirty="0">
                <a:latin typeface="TimesNewRomanPS-BoldMT"/>
                <a:ea typeface="Calibri" panose="020F0502020204030204" pitchFamily="34" charset="0"/>
                <a:cs typeface="TimesNewRomanPS-BoldMT"/>
              </a:rPr>
              <a:t>displayed is significant (</a:t>
            </a:r>
            <a:r>
              <a:rPr lang="en-US" dirty="0">
                <a:latin typeface="TimesNewRomanPS-BoldMT"/>
                <a:ea typeface="Calibri" panose="020F0502020204030204" pitchFamily="34" charset="0"/>
                <a:cs typeface="Arial" panose="020B0604020202020204" pitchFamily="34" charset="0"/>
              </a:rPr>
              <a:t>ρ</a:t>
            </a:r>
            <a:r>
              <a:rPr lang="en-US" dirty="0">
                <a:latin typeface="TimesNewRomanPS-BoldMT"/>
                <a:ea typeface="Calibri" panose="020F0502020204030204" pitchFamily="34" charset="0"/>
                <a:cs typeface="TimesNewRomanPS-BoldMT"/>
              </a:rPr>
              <a:t> &lt; 0.05)</a:t>
            </a:r>
            <a:r>
              <a:rPr lang="en-US" dirty="0">
                <a:latin typeface="TimesNewRomanPS-BoldMT"/>
                <a:ea typeface="Calibri" panose="020F0502020204030204" pitchFamily="34" charset="0"/>
                <a:cs typeface="Arial" panose="020B0604020202020204" pitchFamily="34" charset="0"/>
              </a:rPr>
              <a:t>.</a:t>
            </a:r>
            <a:endParaRPr lang="en-US"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50000"/>
              </a:lnSpc>
              <a:buFont typeface="+mj-lt"/>
              <a:buAutoNum type="arabicParenR"/>
            </a:pPr>
            <a:r>
              <a:rPr lang="en-US" dirty="0">
                <a:latin typeface="TimesNewRomanPS-BoldMT"/>
                <a:ea typeface="Calibri" panose="020F0502020204030204" pitchFamily="34" charset="0"/>
                <a:cs typeface="Arial" panose="020B0604020202020204" pitchFamily="34" charset="0"/>
              </a:rPr>
              <a:t>There are more Arab cities compered to Jewish cities in labels 1 and 2</a:t>
            </a:r>
            <a:r>
              <a:rPr lang="en-US" dirty="0">
                <a:latin typeface="TimesNewRomanPS-BoldMT"/>
                <a:ea typeface="Calibri" panose="020F0502020204030204" pitchFamily="34" charset="0"/>
                <a:cs typeface="TimesNewRomanPS-BoldMT"/>
              </a:rPr>
              <a:t>.</a:t>
            </a:r>
            <a:br>
              <a:rPr lang="en-US" dirty="0">
                <a:latin typeface="TimesNewRomanPS-BoldMT"/>
                <a:ea typeface="Calibri" panose="020F0502020204030204" pitchFamily="34" charset="0"/>
                <a:cs typeface="TimesNewRomanPS-BoldMT"/>
              </a:rPr>
            </a:br>
            <a:r>
              <a:rPr lang="en-US" dirty="0">
                <a:latin typeface="TimesNewRomanPS-BoldMT"/>
                <a:ea typeface="Calibri" panose="020F0502020204030204" pitchFamily="34" charset="0"/>
                <a:cs typeface="TimesNewRomanPS-BoldMT"/>
              </a:rPr>
              <a:t>Muslim and Jew religions significantly more to be in label 1.</a:t>
            </a:r>
            <a:br>
              <a:rPr lang="en-US" dirty="0">
                <a:latin typeface="TimesNewRomanPS-BoldMT"/>
                <a:ea typeface="Calibri" panose="020F0502020204030204" pitchFamily="34" charset="0"/>
                <a:cs typeface="TimesNewRomanPS-BoldMT"/>
              </a:rPr>
            </a:br>
            <a:r>
              <a:rPr lang="en-US" dirty="0">
                <a:latin typeface="TimesNewRomanPS-BoldMT"/>
                <a:ea typeface="Calibri" panose="020F0502020204030204" pitchFamily="34" charset="0"/>
                <a:cs typeface="TimesNewRomanPS-BoldMT"/>
              </a:rPr>
              <a:t>All that </a:t>
            </a:r>
            <a:r>
              <a:rPr lang="en-US" dirty="0">
                <a:latin typeface="TimesNewRomanPS-BoldMT"/>
                <a:ea typeface="Calibri" panose="020F0502020204030204" pitchFamily="34" charset="0"/>
                <a:cs typeface="Arial" panose="020B0604020202020204" pitchFamily="34" charset="0"/>
              </a:rPr>
              <a:t>supporting question 1 results and conclusion</a:t>
            </a:r>
            <a:r>
              <a:rPr lang="en-US" dirty="0">
                <a:latin typeface="TimesNewRomanPS-BoldMT"/>
                <a:ea typeface="Calibri" panose="020F0502020204030204" pitchFamily="34" charset="0"/>
                <a:cs typeface="TimesNewRomanPS-BoldMT"/>
              </a:rPr>
              <a:t>.</a:t>
            </a:r>
            <a:endParaRPr lang="en-US"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50000"/>
              </a:lnSpc>
              <a:buFont typeface="+mj-lt"/>
              <a:buAutoNum type="arabicParenR"/>
            </a:pPr>
            <a:r>
              <a:rPr lang="en-US" dirty="0">
                <a:latin typeface="TimesNewRomanPS-BoldMT"/>
                <a:ea typeface="Calibri" panose="020F0502020204030204" pitchFamily="34" charset="0"/>
                <a:cs typeface="Arial" panose="020B0604020202020204" pitchFamily="34" charset="0"/>
              </a:rPr>
              <a:t>Some country origin effects on program success, like </a:t>
            </a:r>
            <a:r>
              <a:rPr lang="en-US" dirty="0">
                <a:latin typeface="TimesNewRomanPS-BoldMT"/>
                <a:ea typeface="Calibri" panose="020F0502020204030204" pitchFamily="34" charset="0"/>
                <a:cs typeface="TimesNewRomanPS-BoldMT"/>
              </a:rPr>
              <a:t>the Soviet Union and France significantly more to be in label 3 than label 1 (compered by p-value).</a:t>
            </a:r>
            <a:br>
              <a:rPr lang="en-US" dirty="0">
                <a:latin typeface="TimesNewRomanPS-BoldMT"/>
                <a:ea typeface="Calibri" panose="020F0502020204030204" pitchFamily="34" charset="0"/>
                <a:cs typeface="TimesNewRomanPS-BoldMT"/>
              </a:rPr>
            </a:br>
            <a:r>
              <a:rPr lang="en-US" dirty="0">
                <a:latin typeface="TimesNewRomanPS-BoldMT"/>
                <a:ea typeface="Calibri" panose="020F0502020204030204" pitchFamily="34" charset="0"/>
                <a:cs typeface="TimesNewRomanPS-BoldMT"/>
              </a:rPr>
              <a:t>Ethiopia significantly more to be in label 2.</a:t>
            </a:r>
            <a:endParaRPr lang="en-US"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37278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כותרת 1">
            <a:extLst>
              <a:ext uri="{FF2B5EF4-FFF2-40B4-BE49-F238E27FC236}">
                <a16:creationId xmlns:a16="http://schemas.microsoft.com/office/drawing/2014/main" id="{A0BFB478-E984-4A55-96D5-6F9681341DA5}"/>
              </a:ext>
            </a:extLst>
          </p:cNvPr>
          <p:cNvSpPr txBox="1">
            <a:spLocks/>
          </p:cNvSpPr>
          <p:nvPr/>
        </p:nvSpPr>
        <p:spPr>
          <a:xfrm>
            <a:off x="0" y="-7296"/>
            <a:ext cx="12192001" cy="1123715"/>
          </a:xfrm>
          <a:prstGeom prst="rect">
            <a:avLst/>
          </a:prstGeom>
          <a:solidFill>
            <a:schemeClr val="accent1"/>
          </a:solidFill>
        </p:spPr>
        <p:txBody>
          <a:bodyPr anchor="t"/>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en-US" sz="3200" i="1" dirty="0">
                <a:solidFill>
                  <a:schemeClr val="bg1"/>
                </a:solidFill>
                <a:latin typeface="David" panose="020E0502060401010101" pitchFamily="34" charset="-79"/>
                <a:cs typeface="David" panose="020E0502060401010101" pitchFamily="34" charset="-79"/>
              </a:rPr>
              <a:t>Q5: Is there an effect between </a:t>
            </a:r>
          </a:p>
          <a:p>
            <a:pPr algn="ctr"/>
            <a:r>
              <a:rPr lang="en-US" sz="3200" i="1" dirty="0">
                <a:solidFill>
                  <a:schemeClr val="bg1"/>
                </a:solidFill>
                <a:latin typeface="David" panose="020E0502060401010101" pitchFamily="34" charset="-79"/>
                <a:cs typeface="David" panose="020E0502060401010101" pitchFamily="34" charset="-79"/>
              </a:rPr>
              <a:t>socio-economic jobseeker characteristics to placement ?</a:t>
            </a:r>
            <a:endParaRPr lang="en-US" sz="3200" dirty="0">
              <a:solidFill>
                <a:schemeClr val="bg1"/>
              </a:solidFill>
              <a:latin typeface="David" panose="020E0502060401010101" pitchFamily="34" charset="-79"/>
              <a:cs typeface="David" panose="020E0502060401010101" pitchFamily="34" charset="-79"/>
            </a:endParaRPr>
          </a:p>
        </p:txBody>
      </p:sp>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27" name="קבוצה 26">
            <a:extLst>
              <a:ext uri="{FF2B5EF4-FFF2-40B4-BE49-F238E27FC236}">
                <a16:creationId xmlns:a16="http://schemas.microsoft.com/office/drawing/2014/main" id="{7B689807-B82F-478F-9820-797AB7C5C41E}"/>
              </a:ext>
            </a:extLst>
          </p:cNvPr>
          <p:cNvGrpSpPr/>
          <p:nvPr/>
        </p:nvGrpSpPr>
        <p:grpSpPr>
          <a:xfrm>
            <a:off x="2686168" y="5856652"/>
            <a:ext cx="1517927" cy="893469"/>
            <a:chOff x="5953" y="27845"/>
            <a:chExt cx="2214562" cy="893469"/>
          </a:xfrm>
        </p:grpSpPr>
        <p:sp>
          <p:nvSpPr>
            <p:cNvPr id="28" name="חץ: סוגר זוויתי 27">
              <a:extLst>
                <a:ext uri="{FF2B5EF4-FFF2-40B4-BE49-F238E27FC236}">
                  <a16:creationId xmlns:a16="http://schemas.microsoft.com/office/drawing/2014/main" id="{971D8941-4A78-433B-B4EC-285822033B23}"/>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2" name="חץ: סוגר זוויתי 4">
              <a:extLst>
                <a:ext uri="{FF2B5EF4-FFF2-40B4-BE49-F238E27FC236}">
                  <a16:creationId xmlns:a16="http://schemas.microsoft.com/office/drawing/2014/main" id="{75DEE372-3B30-4F97-BB0F-DC32A2FC1FF9}"/>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3" name="קבוצה 32">
            <a:extLst>
              <a:ext uri="{FF2B5EF4-FFF2-40B4-BE49-F238E27FC236}">
                <a16:creationId xmlns:a16="http://schemas.microsoft.com/office/drawing/2014/main" id="{82283E40-0647-496E-80F1-39924520B805}"/>
              </a:ext>
            </a:extLst>
          </p:cNvPr>
          <p:cNvGrpSpPr/>
          <p:nvPr/>
        </p:nvGrpSpPr>
        <p:grpSpPr>
          <a:xfrm>
            <a:off x="3914858" y="5835146"/>
            <a:ext cx="1517927" cy="907330"/>
            <a:chOff x="1999059" y="6339"/>
            <a:chExt cx="2214562" cy="907330"/>
          </a:xfrm>
        </p:grpSpPr>
        <p:sp>
          <p:nvSpPr>
            <p:cNvPr id="34" name="חץ: סוגר זוויתי 33">
              <a:extLst>
                <a:ext uri="{FF2B5EF4-FFF2-40B4-BE49-F238E27FC236}">
                  <a16:creationId xmlns:a16="http://schemas.microsoft.com/office/drawing/2014/main" id="{D7AB0B06-0306-4A9A-8E18-818A95F87AE7}"/>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5" name="חץ: סוגר זוויתי 6">
              <a:extLst>
                <a:ext uri="{FF2B5EF4-FFF2-40B4-BE49-F238E27FC236}">
                  <a16:creationId xmlns:a16="http://schemas.microsoft.com/office/drawing/2014/main" id="{BBE80583-D0C4-458D-A51D-320FA7B4F6C9}"/>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6" name="קבוצה 35">
            <a:extLst>
              <a:ext uri="{FF2B5EF4-FFF2-40B4-BE49-F238E27FC236}">
                <a16:creationId xmlns:a16="http://schemas.microsoft.com/office/drawing/2014/main" id="{742A0B1E-1708-4072-840F-D009E1383FBE}"/>
              </a:ext>
            </a:extLst>
          </p:cNvPr>
          <p:cNvGrpSpPr/>
          <p:nvPr/>
        </p:nvGrpSpPr>
        <p:grpSpPr>
          <a:xfrm>
            <a:off x="5122416" y="5856652"/>
            <a:ext cx="1517927" cy="901113"/>
            <a:chOff x="3992165" y="27845"/>
            <a:chExt cx="2214562" cy="901113"/>
          </a:xfrm>
        </p:grpSpPr>
        <p:sp>
          <p:nvSpPr>
            <p:cNvPr id="37" name="חץ: סוגר זוויתי 36">
              <a:extLst>
                <a:ext uri="{FF2B5EF4-FFF2-40B4-BE49-F238E27FC236}">
                  <a16:creationId xmlns:a16="http://schemas.microsoft.com/office/drawing/2014/main" id="{1801F61E-2DCE-41EA-B22F-8AF6CF464F44}"/>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8" name="חץ: סוגר זוויתי 8">
              <a:extLst>
                <a:ext uri="{FF2B5EF4-FFF2-40B4-BE49-F238E27FC236}">
                  <a16:creationId xmlns:a16="http://schemas.microsoft.com/office/drawing/2014/main" id="{B3967684-0FF1-46A0-AEB8-C47E2B95A589}"/>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39" name="קבוצה 38">
            <a:extLst>
              <a:ext uri="{FF2B5EF4-FFF2-40B4-BE49-F238E27FC236}">
                <a16:creationId xmlns:a16="http://schemas.microsoft.com/office/drawing/2014/main" id="{86258650-7D1A-445C-8C56-0EAE83CB18B7}"/>
              </a:ext>
            </a:extLst>
          </p:cNvPr>
          <p:cNvGrpSpPr/>
          <p:nvPr/>
        </p:nvGrpSpPr>
        <p:grpSpPr>
          <a:xfrm>
            <a:off x="6329974" y="5856652"/>
            <a:ext cx="1517927" cy="901113"/>
            <a:chOff x="5985271" y="27845"/>
            <a:chExt cx="2214562" cy="901113"/>
          </a:xfrm>
        </p:grpSpPr>
        <p:sp>
          <p:nvSpPr>
            <p:cNvPr id="40" name="חץ: סוגר זוויתי 39">
              <a:extLst>
                <a:ext uri="{FF2B5EF4-FFF2-40B4-BE49-F238E27FC236}">
                  <a16:creationId xmlns:a16="http://schemas.microsoft.com/office/drawing/2014/main" id="{46F90DDE-FA22-4360-A29B-230C349F4C15}"/>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1" name="חץ: סוגר זוויתי 10">
              <a:extLst>
                <a:ext uri="{FF2B5EF4-FFF2-40B4-BE49-F238E27FC236}">
                  <a16:creationId xmlns:a16="http://schemas.microsoft.com/office/drawing/2014/main" id="{C65257B8-BCEB-42A6-81EC-4BAD34E3AD36}"/>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2" name="קבוצה 41">
            <a:extLst>
              <a:ext uri="{FF2B5EF4-FFF2-40B4-BE49-F238E27FC236}">
                <a16:creationId xmlns:a16="http://schemas.microsoft.com/office/drawing/2014/main" id="{E808B6FE-C45C-4EDB-AB71-81FBC3560978}"/>
              </a:ext>
            </a:extLst>
          </p:cNvPr>
          <p:cNvGrpSpPr/>
          <p:nvPr/>
        </p:nvGrpSpPr>
        <p:grpSpPr>
          <a:xfrm>
            <a:off x="7537532" y="5864297"/>
            <a:ext cx="1517927" cy="893468"/>
            <a:chOff x="7978378" y="20201"/>
            <a:chExt cx="2214562" cy="893468"/>
          </a:xfrm>
        </p:grpSpPr>
        <p:sp>
          <p:nvSpPr>
            <p:cNvPr id="43" name="חץ: סוגר זוויתי 42">
              <a:extLst>
                <a:ext uri="{FF2B5EF4-FFF2-40B4-BE49-F238E27FC236}">
                  <a16:creationId xmlns:a16="http://schemas.microsoft.com/office/drawing/2014/main" id="{BB4885DD-4C2B-4486-85C1-0BEEC9B5429C}"/>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4" name="חץ: סוגר זוויתי 12">
              <a:extLst>
                <a:ext uri="{FF2B5EF4-FFF2-40B4-BE49-F238E27FC236}">
                  <a16:creationId xmlns:a16="http://schemas.microsoft.com/office/drawing/2014/main" id="{D8C943BD-E84C-44A7-A7E8-A7CEA634F095}"/>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5" name="קבוצה 44">
            <a:extLst>
              <a:ext uri="{FF2B5EF4-FFF2-40B4-BE49-F238E27FC236}">
                <a16:creationId xmlns:a16="http://schemas.microsoft.com/office/drawing/2014/main" id="{5A203BE4-BBD0-4B99-9A2D-7DE78ED79835}"/>
              </a:ext>
            </a:extLst>
          </p:cNvPr>
          <p:cNvGrpSpPr/>
          <p:nvPr/>
        </p:nvGrpSpPr>
        <p:grpSpPr>
          <a:xfrm>
            <a:off x="8745090" y="5871941"/>
            <a:ext cx="1517927" cy="885824"/>
            <a:chOff x="9971484" y="27845"/>
            <a:chExt cx="2214562" cy="885824"/>
          </a:xfrm>
        </p:grpSpPr>
        <p:sp>
          <p:nvSpPr>
            <p:cNvPr id="46" name="חץ: סוגר זוויתי 45">
              <a:extLst>
                <a:ext uri="{FF2B5EF4-FFF2-40B4-BE49-F238E27FC236}">
                  <a16:creationId xmlns:a16="http://schemas.microsoft.com/office/drawing/2014/main" id="{A6C88F99-416D-47E7-B366-3A08BC59507B}"/>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7" name="חץ: סוגר זוויתי 14">
              <a:extLst>
                <a:ext uri="{FF2B5EF4-FFF2-40B4-BE49-F238E27FC236}">
                  <a16:creationId xmlns:a16="http://schemas.microsoft.com/office/drawing/2014/main" id="{A91EECAD-4268-4DCD-AC9C-1EA70006C251}"/>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3" name="מלבן 2">
            <a:extLst>
              <a:ext uri="{FF2B5EF4-FFF2-40B4-BE49-F238E27FC236}">
                <a16:creationId xmlns:a16="http://schemas.microsoft.com/office/drawing/2014/main" id="{C10B46D7-BBD5-4EB6-868A-B1037D3EA39B}"/>
              </a:ext>
            </a:extLst>
          </p:cNvPr>
          <p:cNvSpPr/>
          <p:nvPr/>
        </p:nvSpPr>
        <p:spPr>
          <a:xfrm>
            <a:off x="1447800" y="1399726"/>
            <a:ext cx="9296400" cy="2540888"/>
          </a:xfrm>
          <a:prstGeom prst="rect">
            <a:avLst/>
          </a:prstGeom>
        </p:spPr>
        <p:txBody>
          <a:bodyPr wrap="square">
            <a:spAutoFit/>
          </a:bodyPr>
          <a:lstStyle/>
          <a:p>
            <a:pPr marL="342900" lvl="0" indent="-342900">
              <a:lnSpc>
                <a:spcPct val="150000"/>
              </a:lnSpc>
              <a:buFont typeface="+mj-lt"/>
              <a:buAutoNum type="arabicParenR"/>
            </a:pPr>
            <a:endParaRPr lang="en-US" dirty="0">
              <a:latin typeface="Calibri" panose="020F0502020204030204" pitchFamily="34" charset="0"/>
              <a:ea typeface="Calibri" panose="020F0502020204030204" pitchFamily="34" charset="0"/>
              <a:cs typeface="Arial" panose="020B0604020202020204" pitchFamily="34" charset="0"/>
            </a:endParaRPr>
          </a:p>
          <a:p>
            <a:pPr lvl="0">
              <a:lnSpc>
                <a:spcPct val="150000"/>
              </a:lnSpc>
            </a:pPr>
            <a:r>
              <a:rPr lang="en-US" dirty="0">
                <a:latin typeface="TimesNewRomanPS-BoldMT"/>
                <a:ea typeface="Calibri" panose="020F0502020204030204" pitchFamily="34" charset="0"/>
                <a:cs typeface="TimesNewRomanPS-BoldMT"/>
              </a:rPr>
              <a:t>3) Education has a strong effect on the success label. Academic degree or '</a:t>
            </a:r>
            <a:r>
              <a:rPr lang="en-US" dirty="0" err="1">
                <a:latin typeface="TimesNewRomanPS-BoldMT"/>
                <a:ea typeface="Calibri" panose="020F0502020204030204" pitchFamily="34" charset="0"/>
                <a:cs typeface="TimesNewRomanPS-BoldMT"/>
              </a:rPr>
              <a:t>Teudat</a:t>
            </a:r>
            <a:r>
              <a:rPr lang="en-US" dirty="0">
                <a:latin typeface="TimesNewRomanPS-BoldMT"/>
                <a:ea typeface="Calibri" panose="020F0502020204030204" pitchFamily="34" charset="0"/>
                <a:cs typeface="TimesNewRomanPS-BoldMT"/>
              </a:rPr>
              <a:t> </a:t>
            </a:r>
            <a:r>
              <a:rPr lang="en-US" dirty="0" err="1">
                <a:latin typeface="TimesNewRomanPS-BoldMT"/>
                <a:ea typeface="Calibri" panose="020F0502020204030204" pitchFamily="34" charset="0"/>
                <a:cs typeface="TimesNewRomanPS-BoldMT"/>
              </a:rPr>
              <a:t>Bagrut</a:t>
            </a:r>
            <a:r>
              <a:rPr lang="en-US" dirty="0">
                <a:latin typeface="TimesNewRomanPS-BoldMT"/>
                <a:ea typeface="Calibri" panose="020F0502020204030204" pitchFamily="34" charset="0"/>
                <a:cs typeface="TimesNewRomanPS-BoldMT"/>
              </a:rPr>
              <a:t>' has significantly more to be in label 1, and non-education significantly more to be in label 3.</a:t>
            </a:r>
            <a:endParaRPr lang="en-US" dirty="0">
              <a:latin typeface="Calibri" panose="020F0502020204030204" pitchFamily="34" charset="0"/>
              <a:ea typeface="Calibri" panose="020F0502020204030204" pitchFamily="34" charset="0"/>
              <a:cs typeface="Arial" panose="020B0604020202020204" pitchFamily="34" charset="0"/>
            </a:endParaRPr>
          </a:p>
          <a:p>
            <a:pPr lvl="0">
              <a:lnSpc>
                <a:spcPct val="150000"/>
              </a:lnSpc>
            </a:pPr>
            <a:r>
              <a:rPr lang="en-US" dirty="0">
                <a:latin typeface="TimesNewRomanPS-BoldMT"/>
                <a:ea typeface="Calibri" panose="020F0502020204030204" pitchFamily="34" charset="0"/>
                <a:cs typeface="TimesNewRomanPS-BoldMT"/>
              </a:rPr>
              <a:t>4) Disability affects human life including program success. From 20%-59% significantly more to be in label 2 and 60%-100% to be in label 3, but no disability at all significantly more to be in label 2 and not 1 as we expected.</a:t>
            </a:r>
            <a:endParaRPr lang="en-US"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07271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30" name="תיבת טקסט 7">
            <a:extLst>
              <a:ext uri="{FF2B5EF4-FFF2-40B4-BE49-F238E27FC236}">
                <a16:creationId xmlns:a16="http://schemas.microsoft.com/office/drawing/2014/main" id="{63B9C21B-1785-4DBC-9BF4-A738F7A1FCE3}"/>
              </a:ext>
            </a:extLst>
          </p:cNvPr>
          <p:cNvSpPr txBox="1"/>
          <p:nvPr/>
        </p:nvSpPr>
        <p:spPr>
          <a:xfrm>
            <a:off x="969600" y="2023390"/>
            <a:ext cx="10252799" cy="2811219"/>
          </a:xfrm>
          <a:prstGeom prst="rect">
            <a:avLst/>
          </a:prstGeom>
          <a:solidFill>
            <a:schemeClr val="bg1"/>
          </a:solid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lvl="0" indent="-285750" algn="l" rtl="0">
              <a:lnSpc>
                <a:spcPct val="150000"/>
              </a:lnSpc>
              <a:buFont typeface="Wingdings" panose="05000000000000000000" pitchFamily="2" charset="2"/>
              <a:buChar char="v"/>
            </a:pPr>
            <a:r>
              <a:rPr lang="en-US" sz="2000" dirty="0"/>
              <a:t>There is no difference between the placement of the Arabs and the placement of the non-Arabs.</a:t>
            </a:r>
          </a:p>
          <a:p>
            <a:pPr marL="342900" lvl="0" indent="-342900" algn="l" rtl="0">
              <a:lnSpc>
                <a:spcPct val="150000"/>
              </a:lnSpc>
              <a:buFont typeface="Wingdings" panose="05000000000000000000" pitchFamily="2" charset="2"/>
              <a:buChar char="v"/>
            </a:pPr>
            <a:r>
              <a:rPr lang="en-US" sz="2000" dirty="0"/>
              <a:t>The number of job seekers how have placed through the program is 50% which indicated on low rate of placements.</a:t>
            </a:r>
          </a:p>
          <a:p>
            <a:pPr marL="342900" lvl="0" indent="-342900" algn="l" rtl="0">
              <a:lnSpc>
                <a:spcPct val="150000"/>
              </a:lnSpc>
              <a:buFont typeface="Wingdings" panose="05000000000000000000" pitchFamily="2" charset="2"/>
              <a:buChar char="v"/>
            </a:pPr>
            <a:r>
              <a:rPr lang="en-US" sz="2000" dirty="0"/>
              <a:t>Longer the jobseeker being in the program, the quality of his placement (label) decreasing.</a:t>
            </a:r>
          </a:p>
          <a:p>
            <a:pPr marL="285750" lvl="0" indent="-285750" algn="just" rtl="0">
              <a:lnSpc>
                <a:spcPct val="150000"/>
              </a:lnSpc>
              <a:buFont typeface="Wingdings" panose="05000000000000000000" pitchFamily="2" charset="2"/>
              <a:buChar char="v"/>
            </a:pPr>
            <a:r>
              <a:rPr lang="en-US" sz="2000" dirty="0"/>
              <a:t>There is an influence between socioeconomic characteristics of requiring work on the type of success in the program.</a:t>
            </a:r>
            <a:endParaRPr lang="he-IL" sz="2000" dirty="0"/>
          </a:p>
        </p:txBody>
      </p:sp>
      <p:grpSp>
        <p:nvGrpSpPr>
          <p:cNvPr id="31" name="קבוצה 30">
            <a:extLst>
              <a:ext uri="{FF2B5EF4-FFF2-40B4-BE49-F238E27FC236}">
                <a16:creationId xmlns:a16="http://schemas.microsoft.com/office/drawing/2014/main" id="{1A996C18-FC12-4134-B8D4-A4C446E44E79}"/>
              </a:ext>
            </a:extLst>
          </p:cNvPr>
          <p:cNvGrpSpPr/>
          <p:nvPr/>
        </p:nvGrpSpPr>
        <p:grpSpPr>
          <a:xfrm>
            <a:off x="4666410" y="989890"/>
            <a:ext cx="3327127" cy="702000"/>
            <a:chOff x="0" y="0"/>
            <a:chExt cx="3327127" cy="702000"/>
          </a:xfrm>
        </p:grpSpPr>
        <p:sp>
          <p:nvSpPr>
            <p:cNvPr id="50" name="מלבן: פינות מעוגלות 49">
              <a:extLst>
                <a:ext uri="{FF2B5EF4-FFF2-40B4-BE49-F238E27FC236}">
                  <a16:creationId xmlns:a16="http://schemas.microsoft.com/office/drawing/2014/main" id="{BEDB2D0A-2594-42F6-9974-DF0217B7B262}"/>
                </a:ext>
              </a:extLst>
            </p:cNvPr>
            <p:cNvSpPr/>
            <p:nvPr/>
          </p:nvSpPr>
          <p:spPr>
            <a:xfrm>
              <a:off x="0" y="0"/>
              <a:ext cx="3327127" cy="7020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1" name="מלבן: פינות מעוגלות 4">
              <a:extLst>
                <a:ext uri="{FF2B5EF4-FFF2-40B4-BE49-F238E27FC236}">
                  <a16:creationId xmlns:a16="http://schemas.microsoft.com/office/drawing/2014/main" id="{DA46A2CD-02D4-40F7-A7FB-056276A3D52A}"/>
                </a:ext>
              </a:extLst>
            </p:cNvPr>
            <p:cNvSpPr txBox="1"/>
            <p:nvPr/>
          </p:nvSpPr>
          <p:spPr>
            <a:xfrm>
              <a:off x="34269" y="34269"/>
              <a:ext cx="3258589" cy="633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en-US" sz="3000" kern="1200" dirty="0"/>
                <a:t>Conclusions</a:t>
              </a:r>
              <a:endParaRPr lang="he-IL" sz="3000" kern="1200" dirty="0"/>
            </a:p>
          </p:txBody>
        </p:sp>
      </p:grpSp>
      <p:grpSp>
        <p:nvGrpSpPr>
          <p:cNvPr id="47" name="קבוצה 46">
            <a:extLst>
              <a:ext uri="{FF2B5EF4-FFF2-40B4-BE49-F238E27FC236}">
                <a16:creationId xmlns:a16="http://schemas.microsoft.com/office/drawing/2014/main" id="{49956A8E-ED43-4F5B-9ADF-B8AE42473CF7}"/>
              </a:ext>
            </a:extLst>
          </p:cNvPr>
          <p:cNvGrpSpPr/>
          <p:nvPr/>
        </p:nvGrpSpPr>
        <p:grpSpPr>
          <a:xfrm>
            <a:off x="2686168" y="5856652"/>
            <a:ext cx="1517927" cy="893469"/>
            <a:chOff x="5953" y="27845"/>
            <a:chExt cx="2214562" cy="893469"/>
          </a:xfrm>
        </p:grpSpPr>
        <p:sp>
          <p:nvSpPr>
            <p:cNvPr id="48" name="חץ: סוגר זוויתי 47">
              <a:extLst>
                <a:ext uri="{FF2B5EF4-FFF2-40B4-BE49-F238E27FC236}">
                  <a16:creationId xmlns:a16="http://schemas.microsoft.com/office/drawing/2014/main" id="{76778021-87C4-49BB-B408-566E1B425A38}"/>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49" name="חץ: סוגר זוויתי 4">
              <a:extLst>
                <a:ext uri="{FF2B5EF4-FFF2-40B4-BE49-F238E27FC236}">
                  <a16:creationId xmlns:a16="http://schemas.microsoft.com/office/drawing/2014/main" id="{9319C2CD-740F-47C3-B225-1E83FAFBF611}"/>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52" name="קבוצה 51">
            <a:extLst>
              <a:ext uri="{FF2B5EF4-FFF2-40B4-BE49-F238E27FC236}">
                <a16:creationId xmlns:a16="http://schemas.microsoft.com/office/drawing/2014/main" id="{294E291B-778F-4519-9AB1-02D9C93D36F4}"/>
              </a:ext>
            </a:extLst>
          </p:cNvPr>
          <p:cNvGrpSpPr/>
          <p:nvPr/>
        </p:nvGrpSpPr>
        <p:grpSpPr>
          <a:xfrm>
            <a:off x="3914858" y="5835146"/>
            <a:ext cx="1517927" cy="907330"/>
            <a:chOff x="1999059" y="6339"/>
            <a:chExt cx="2214562" cy="907330"/>
          </a:xfrm>
        </p:grpSpPr>
        <p:sp>
          <p:nvSpPr>
            <p:cNvPr id="53" name="חץ: סוגר זוויתי 52">
              <a:extLst>
                <a:ext uri="{FF2B5EF4-FFF2-40B4-BE49-F238E27FC236}">
                  <a16:creationId xmlns:a16="http://schemas.microsoft.com/office/drawing/2014/main" id="{C66F1033-CD8F-4334-831E-EEEC5CFBD449}"/>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54" name="חץ: סוגר זוויתי 6">
              <a:extLst>
                <a:ext uri="{FF2B5EF4-FFF2-40B4-BE49-F238E27FC236}">
                  <a16:creationId xmlns:a16="http://schemas.microsoft.com/office/drawing/2014/main" id="{EB1606C0-7F17-45D0-AEAA-B6E48F7FEA2B}"/>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55" name="קבוצה 54">
            <a:extLst>
              <a:ext uri="{FF2B5EF4-FFF2-40B4-BE49-F238E27FC236}">
                <a16:creationId xmlns:a16="http://schemas.microsoft.com/office/drawing/2014/main" id="{DC3CE553-46C4-4C14-A4EF-C9C9A153BB27}"/>
              </a:ext>
            </a:extLst>
          </p:cNvPr>
          <p:cNvGrpSpPr/>
          <p:nvPr/>
        </p:nvGrpSpPr>
        <p:grpSpPr>
          <a:xfrm>
            <a:off x="5122416" y="5856652"/>
            <a:ext cx="1517927" cy="901113"/>
            <a:chOff x="3992165" y="27845"/>
            <a:chExt cx="2214562" cy="901113"/>
          </a:xfrm>
        </p:grpSpPr>
        <p:sp>
          <p:nvSpPr>
            <p:cNvPr id="56" name="חץ: סוגר זוויתי 55">
              <a:extLst>
                <a:ext uri="{FF2B5EF4-FFF2-40B4-BE49-F238E27FC236}">
                  <a16:creationId xmlns:a16="http://schemas.microsoft.com/office/drawing/2014/main" id="{A26989A2-E271-4637-852E-9940BC9BFB62}"/>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57" name="חץ: סוגר זוויתי 8">
              <a:extLst>
                <a:ext uri="{FF2B5EF4-FFF2-40B4-BE49-F238E27FC236}">
                  <a16:creationId xmlns:a16="http://schemas.microsoft.com/office/drawing/2014/main" id="{A7DBC474-4B2B-44A4-992F-6C5DC61482F1}"/>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58" name="קבוצה 57">
            <a:extLst>
              <a:ext uri="{FF2B5EF4-FFF2-40B4-BE49-F238E27FC236}">
                <a16:creationId xmlns:a16="http://schemas.microsoft.com/office/drawing/2014/main" id="{3A1F56E8-29BE-4375-93E1-3F964311F9DF}"/>
              </a:ext>
            </a:extLst>
          </p:cNvPr>
          <p:cNvGrpSpPr/>
          <p:nvPr/>
        </p:nvGrpSpPr>
        <p:grpSpPr>
          <a:xfrm>
            <a:off x="6329974" y="5856652"/>
            <a:ext cx="1517927" cy="901113"/>
            <a:chOff x="5985271" y="27845"/>
            <a:chExt cx="2214562" cy="901113"/>
          </a:xfrm>
        </p:grpSpPr>
        <p:sp>
          <p:nvSpPr>
            <p:cNvPr id="59" name="חץ: סוגר זוויתי 58">
              <a:extLst>
                <a:ext uri="{FF2B5EF4-FFF2-40B4-BE49-F238E27FC236}">
                  <a16:creationId xmlns:a16="http://schemas.microsoft.com/office/drawing/2014/main" id="{DE42B64B-D1FB-40A3-8696-AE7539432AEE}"/>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60" name="חץ: סוגר זוויתי 10">
              <a:extLst>
                <a:ext uri="{FF2B5EF4-FFF2-40B4-BE49-F238E27FC236}">
                  <a16:creationId xmlns:a16="http://schemas.microsoft.com/office/drawing/2014/main" id="{EC31C7EE-3C65-475A-B0BE-A568E37F295D}"/>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61" name="קבוצה 60">
            <a:extLst>
              <a:ext uri="{FF2B5EF4-FFF2-40B4-BE49-F238E27FC236}">
                <a16:creationId xmlns:a16="http://schemas.microsoft.com/office/drawing/2014/main" id="{3DAD5121-CBEA-4418-B774-66BFCD4753F5}"/>
              </a:ext>
            </a:extLst>
          </p:cNvPr>
          <p:cNvGrpSpPr/>
          <p:nvPr/>
        </p:nvGrpSpPr>
        <p:grpSpPr>
          <a:xfrm>
            <a:off x="7537532" y="5871941"/>
            <a:ext cx="1517927" cy="885824"/>
            <a:chOff x="7978378" y="27845"/>
            <a:chExt cx="2214562" cy="885824"/>
          </a:xfrm>
        </p:grpSpPr>
        <p:sp>
          <p:nvSpPr>
            <p:cNvPr id="62" name="חץ: סוגר זוויתי 61">
              <a:extLst>
                <a:ext uri="{FF2B5EF4-FFF2-40B4-BE49-F238E27FC236}">
                  <a16:creationId xmlns:a16="http://schemas.microsoft.com/office/drawing/2014/main" id="{27D5CEC9-9CD6-402C-B354-30A7F7D6A5DD}"/>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63" name="חץ: סוגר זוויתי 12">
              <a:extLst>
                <a:ext uri="{FF2B5EF4-FFF2-40B4-BE49-F238E27FC236}">
                  <a16:creationId xmlns:a16="http://schemas.microsoft.com/office/drawing/2014/main" id="{D454A956-2386-4803-9D98-33D4F8BCBD12}"/>
                </a:ext>
              </a:extLst>
            </p:cNvPr>
            <p:cNvSpPr txBox="1"/>
            <p:nvPr/>
          </p:nvSpPr>
          <p:spPr>
            <a:xfrm>
              <a:off x="8432101"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64" name="קבוצה 63">
            <a:extLst>
              <a:ext uri="{FF2B5EF4-FFF2-40B4-BE49-F238E27FC236}">
                <a16:creationId xmlns:a16="http://schemas.microsoft.com/office/drawing/2014/main" id="{1898F838-DF1E-4566-B48A-1D11361EF9D8}"/>
              </a:ext>
            </a:extLst>
          </p:cNvPr>
          <p:cNvGrpSpPr/>
          <p:nvPr/>
        </p:nvGrpSpPr>
        <p:grpSpPr>
          <a:xfrm>
            <a:off x="8745090" y="5871941"/>
            <a:ext cx="1517927" cy="885824"/>
            <a:chOff x="9971484" y="27845"/>
            <a:chExt cx="2214562" cy="885824"/>
          </a:xfrm>
        </p:grpSpPr>
        <p:sp>
          <p:nvSpPr>
            <p:cNvPr id="65" name="חץ: סוגר זוויתי 64">
              <a:extLst>
                <a:ext uri="{FF2B5EF4-FFF2-40B4-BE49-F238E27FC236}">
                  <a16:creationId xmlns:a16="http://schemas.microsoft.com/office/drawing/2014/main" id="{A6B8BB37-6E63-4E0E-B36F-264A1DBAB90E}"/>
                </a:ext>
              </a:extLst>
            </p:cNvPr>
            <p:cNvSpPr/>
            <p:nvPr/>
          </p:nvSpPr>
          <p:spPr>
            <a:xfrm>
              <a:off x="9971484"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83" name="חץ: סוגר זוויתי 14">
              <a:extLst>
                <a:ext uri="{FF2B5EF4-FFF2-40B4-BE49-F238E27FC236}">
                  <a16:creationId xmlns:a16="http://schemas.microsoft.com/office/drawing/2014/main" id="{F10D704B-C832-4D53-95A3-F79CF077A03F}"/>
                </a:ext>
              </a:extLst>
            </p:cNvPr>
            <p:cNvSpPr txBox="1"/>
            <p:nvPr/>
          </p:nvSpPr>
          <p:spPr>
            <a:xfrm>
              <a:off x="10424293"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3800994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1"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72">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26" name="Picture 2" descr="Gif Thank You For Listening trong 2020 (Có hình ảnh) | Hình ảnh ...">
            <a:extLst>
              <a:ext uri="{FF2B5EF4-FFF2-40B4-BE49-F238E27FC236}">
                <a16:creationId xmlns:a16="http://schemas.microsoft.com/office/drawing/2014/main" id="{C89C2B2E-0D14-4AB7-BCE0-FFB4C05648A2}"/>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tretch>
            <a:fillRect/>
          </a:stretch>
        </p:blipFill>
        <p:spPr bwMode="auto">
          <a:xfrm>
            <a:off x="1764110" y="804333"/>
            <a:ext cx="8605713" cy="4948285"/>
          </a:xfrm>
          <a:prstGeom prst="roundRect">
            <a:avLst>
              <a:gd name="adj" fmla="val 5301"/>
            </a:avLst>
          </a:prstGeom>
          <a:noFill/>
          <a:ln w="19050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6"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7">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2423927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3932894763"/>
              </p:ext>
            </p:extLst>
          </p:nvPr>
        </p:nvGraphicFramePr>
        <p:xfrm>
          <a:off x="4102750" y="840202"/>
          <a:ext cx="4048393"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תיבת טקסט 4">
            <a:extLst>
              <a:ext uri="{FF2B5EF4-FFF2-40B4-BE49-F238E27FC236}">
                <a16:creationId xmlns:a16="http://schemas.microsoft.com/office/drawing/2014/main" id="{EFFA2094-7218-44E1-816D-981EA612941F}"/>
              </a:ext>
            </a:extLst>
          </p:cNvPr>
          <p:cNvSpPr txBox="1"/>
          <p:nvPr/>
        </p:nvSpPr>
        <p:spPr>
          <a:xfrm>
            <a:off x="2402308" y="1990145"/>
            <a:ext cx="7855331" cy="1438855"/>
          </a:xfrm>
          <a:prstGeom prst="rect">
            <a:avLst/>
          </a:prstGeom>
          <a:noFill/>
        </p:spPr>
        <p:txBody>
          <a:bodyPr wrap="square" rtlCol="1">
            <a:spAutoFit/>
          </a:bodyPr>
          <a:lstStyle/>
          <a:p>
            <a:pPr marL="342900" indent="-342900">
              <a:lnSpc>
                <a:spcPct val="150000"/>
              </a:lnSpc>
              <a:buFont typeface="Wingdings" panose="05000000000000000000" pitchFamily="2" charset="2"/>
              <a:buChar char="ü"/>
            </a:pPr>
            <a:r>
              <a:rPr lang="en-US" sz="2000" dirty="0">
                <a:solidFill>
                  <a:srgbClr val="272727"/>
                </a:solidFill>
                <a:latin typeface="David" panose="020E0502060401010101" pitchFamily="34" charset="-79"/>
                <a:cs typeface="David" panose="020E0502060401010101" pitchFamily="34" charset="-79"/>
              </a:rPr>
              <a:t>There are no updated research on quality / success factors of the ‘Employment Circuits’ program.</a:t>
            </a:r>
          </a:p>
          <a:p>
            <a:pPr marL="342900" indent="-342900">
              <a:lnSpc>
                <a:spcPct val="150000"/>
              </a:lnSpc>
              <a:buFont typeface="Wingdings" panose="05000000000000000000" pitchFamily="2" charset="2"/>
              <a:buChar char="ü"/>
            </a:pPr>
            <a:r>
              <a:rPr lang="en-US" sz="2000" dirty="0">
                <a:solidFill>
                  <a:srgbClr val="272727"/>
                </a:solidFill>
                <a:latin typeface="David" panose="020E0502060401010101" pitchFamily="34" charset="-79"/>
                <a:cs typeface="David" panose="020E0502060401010101" pitchFamily="34" charset="-79"/>
              </a:rPr>
              <a:t>Academic research project.</a:t>
            </a:r>
            <a:endParaRPr lang="he-IL" sz="2000" dirty="0">
              <a:solidFill>
                <a:srgbClr val="272727"/>
              </a:solidFill>
              <a:latin typeface="David" panose="020E0502060401010101" pitchFamily="34" charset="-79"/>
              <a:cs typeface="David" panose="020E0502060401010101" pitchFamily="34" charset="-79"/>
            </a:endParaRPr>
          </a:p>
        </p:txBody>
      </p:sp>
      <p:pic>
        <p:nvPicPr>
          <p:cNvPr id="25" name="תמונה 24" descr="תוצאת תמונה עבור שירות התעסוקה">
            <a:extLst>
              <a:ext uri="{FF2B5EF4-FFF2-40B4-BE49-F238E27FC236}">
                <a16:creationId xmlns:a16="http://schemas.microsoft.com/office/drawing/2014/main" id="{3187F9B0-7F38-4BB2-91B5-F5FDA085B236}"/>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7352093B-B5B2-4292-86F1-AF60727B513D}"/>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32" name="קבוצה 31">
            <a:extLst>
              <a:ext uri="{FF2B5EF4-FFF2-40B4-BE49-F238E27FC236}">
                <a16:creationId xmlns:a16="http://schemas.microsoft.com/office/drawing/2014/main" id="{E994F2A6-9B21-4550-966E-4F530290C17D}"/>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3A878002-DDA1-4AE0-BE49-FD020987D315}"/>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350F8344-9AA9-4127-ABAD-52467F463E08}"/>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1CB09799-BFA8-4E11-B6F4-8A3524CED901}"/>
              </a:ext>
            </a:extLst>
          </p:cNvPr>
          <p:cNvGrpSpPr/>
          <p:nvPr/>
        </p:nvGrpSpPr>
        <p:grpSpPr>
          <a:xfrm>
            <a:off x="3914858" y="5856652"/>
            <a:ext cx="1517927" cy="901113"/>
            <a:chOff x="1999059" y="27845"/>
            <a:chExt cx="2214562" cy="901113"/>
          </a:xfrm>
        </p:grpSpPr>
        <p:sp>
          <p:nvSpPr>
            <p:cNvPr id="36" name="חץ: סוגר זוויתי 35">
              <a:extLst>
                <a:ext uri="{FF2B5EF4-FFF2-40B4-BE49-F238E27FC236}">
                  <a16:creationId xmlns:a16="http://schemas.microsoft.com/office/drawing/2014/main" id="{CBEB01BB-2365-4E36-BEB4-24A753068EC0}"/>
                </a:ext>
              </a:extLst>
            </p:cNvPr>
            <p:cNvSpPr/>
            <p:nvPr/>
          </p:nvSpPr>
          <p:spPr>
            <a:xfrm>
              <a:off x="1999059" y="27845"/>
              <a:ext cx="2214562" cy="885824"/>
            </a:xfrm>
            <a:prstGeom prst="chevron">
              <a:avLst/>
            </a:prstGeom>
            <a:solidFill>
              <a:schemeClr val="accent3"/>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51423733-8FF9-43DC-827E-52DC66243493}"/>
                </a:ext>
              </a:extLst>
            </p:cNvPr>
            <p:cNvSpPr txBox="1"/>
            <p:nvPr/>
          </p:nvSpPr>
          <p:spPr>
            <a:xfrm>
              <a:off x="2498359"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E38E768E-87A7-49D6-AF5C-07E2AB3CC69B}"/>
              </a:ext>
            </a:extLst>
          </p:cNvPr>
          <p:cNvGrpSpPr/>
          <p:nvPr/>
        </p:nvGrpSpPr>
        <p:grpSpPr>
          <a:xfrm>
            <a:off x="5122416" y="5841363"/>
            <a:ext cx="1517927" cy="901113"/>
            <a:chOff x="3992165" y="12556"/>
            <a:chExt cx="2214562" cy="901113"/>
          </a:xfrm>
        </p:grpSpPr>
        <p:sp>
          <p:nvSpPr>
            <p:cNvPr id="39" name="חץ: סוגר זוויתי 38">
              <a:extLst>
                <a:ext uri="{FF2B5EF4-FFF2-40B4-BE49-F238E27FC236}">
                  <a16:creationId xmlns:a16="http://schemas.microsoft.com/office/drawing/2014/main" id="{C006160A-2508-4C29-8F54-A428A98BE334}"/>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3BA32E9F-56C0-4690-8DFE-243614853148}"/>
                </a:ext>
              </a:extLst>
            </p:cNvPr>
            <p:cNvSpPr txBox="1"/>
            <p:nvPr/>
          </p:nvSpPr>
          <p:spPr>
            <a:xfrm>
              <a:off x="4390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24D1D632-BCC0-4711-A84B-DC45DB64C140}"/>
              </a:ext>
            </a:extLst>
          </p:cNvPr>
          <p:cNvGrpSpPr/>
          <p:nvPr/>
        </p:nvGrpSpPr>
        <p:grpSpPr>
          <a:xfrm>
            <a:off x="6329974" y="5856652"/>
            <a:ext cx="1517927" cy="893469"/>
            <a:chOff x="5985271" y="27845"/>
            <a:chExt cx="2214562" cy="893469"/>
          </a:xfrm>
        </p:grpSpPr>
        <p:sp>
          <p:nvSpPr>
            <p:cNvPr id="42" name="חץ: סוגר זוויתי 41">
              <a:extLst>
                <a:ext uri="{FF2B5EF4-FFF2-40B4-BE49-F238E27FC236}">
                  <a16:creationId xmlns:a16="http://schemas.microsoft.com/office/drawing/2014/main" id="{C75B6C91-2EE2-4BF7-8BD6-8428FA1CC662}"/>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604FF636-86F9-4312-BA36-94B6957EDA45}"/>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BC98497E-1195-4E9F-BBB5-63D1B32E24B4}"/>
              </a:ext>
            </a:extLst>
          </p:cNvPr>
          <p:cNvGrpSpPr/>
          <p:nvPr/>
        </p:nvGrpSpPr>
        <p:grpSpPr>
          <a:xfrm>
            <a:off x="7537532" y="5843579"/>
            <a:ext cx="1517927" cy="914186"/>
            <a:chOff x="7978378" y="-517"/>
            <a:chExt cx="2214562" cy="914186"/>
          </a:xfrm>
        </p:grpSpPr>
        <p:sp>
          <p:nvSpPr>
            <p:cNvPr id="45" name="חץ: סוגר זוויתי 44">
              <a:extLst>
                <a:ext uri="{FF2B5EF4-FFF2-40B4-BE49-F238E27FC236}">
                  <a16:creationId xmlns:a16="http://schemas.microsoft.com/office/drawing/2014/main" id="{ED44EEAF-481D-42A7-8D8C-F679434001FD}"/>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19F76353-AEB5-4697-B0E1-9DA4C989632B}"/>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BFFD3E6B-C7E4-4048-A149-9B3FD21A9E64}"/>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F4CDDEC6-D55D-4C15-AE93-5ABFDDC3BF4A}"/>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28882C88-92A6-42C0-A123-4AAC03BB3079}"/>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157354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4001557630"/>
              </p:ext>
            </p:extLst>
          </p:nvPr>
        </p:nvGraphicFramePr>
        <p:xfrm>
          <a:off x="5261434" y="854246"/>
          <a:ext cx="2579683"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תיבת טקסט 4">
            <a:extLst>
              <a:ext uri="{FF2B5EF4-FFF2-40B4-BE49-F238E27FC236}">
                <a16:creationId xmlns:a16="http://schemas.microsoft.com/office/drawing/2014/main" id="{EFFA2094-7218-44E1-816D-981EA612941F}"/>
              </a:ext>
            </a:extLst>
          </p:cNvPr>
          <p:cNvSpPr txBox="1"/>
          <p:nvPr/>
        </p:nvSpPr>
        <p:spPr>
          <a:xfrm>
            <a:off x="2126511" y="1892212"/>
            <a:ext cx="8707825" cy="1897186"/>
          </a:xfrm>
          <a:prstGeom prst="rect">
            <a:avLst/>
          </a:prstGeom>
          <a:noFill/>
        </p:spPr>
        <p:txBody>
          <a:bodyPr wrap="square" rtlCol="1">
            <a:spAutoFit/>
          </a:bodyPr>
          <a:lstStyle/>
          <a:p>
            <a:pPr marL="457200" indent="-457200">
              <a:lnSpc>
                <a:spcPct val="150000"/>
              </a:lnSpc>
              <a:buFont typeface="+mj-lt"/>
              <a:buAutoNum type="arabicParenR"/>
            </a:pPr>
            <a:r>
              <a:rPr lang="en-US" sz="2000" dirty="0">
                <a:latin typeface="Times New Roman" panose="02020603050405020304" pitchFamily="18" charset="0"/>
                <a:ea typeface="Times New Roman" panose="02020603050405020304" pitchFamily="18" charset="0"/>
                <a:cs typeface="David" panose="020E0502060401010101" pitchFamily="34" charset="-79"/>
              </a:rPr>
              <a:t>Investigate success factors of the program "Employment Circuits" of the Israeli Employment Service.</a:t>
            </a:r>
          </a:p>
          <a:p>
            <a:pPr marL="457200" indent="-457200">
              <a:lnSpc>
                <a:spcPct val="150000"/>
              </a:lnSpc>
              <a:buFont typeface="+mj-lt"/>
              <a:buAutoNum type="arabicParenR"/>
            </a:pPr>
            <a:r>
              <a:rPr lang="en-US" sz="2000" dirty="0">
                <a:latin typeface="Times New Roman" panose="02020603050405020304" pitchFamily="18" charset="0"/>
                <a:ea typeface="Times New Roman" panose="02020603050405020304" pitchFamily="18" charset="0"/>
                <a:cs typeface="David" panose="020E0502060401010101" pitchFamily="34" charset="-79"/>
              </a:rPr>
              <a:t>Find results and make conclusions by statistical analysis with statistical tools.</a:t>
            </a:r>
          </a:p>
          <a:p>
            <a:pPr marL="457200" indent="-457200">
              <a:lnSpc>
                <a:spcPct val="150000"/>
              </a:lnSpc>
              <a:buFont typeface="+mj-lt"/>
              <a:buAutoNum type="arabicParenR"/>
            </a:pPr>
            <a:r>
              <a:rPr lang="en-US" sz="2000" dirty="0">
                <a:latin typeface="Times New Roman" panose="02020603050405020304" pitchFamily="18" charset="0"/>
                <a:ea typeface="Times New Roman" panose="02020603050405020304" pitchFamily="18" charset="0"/>
                <a:cs typeface="David" panose="020E0502060401010101" pitchFamily="34" charset="-79"/>
              </a:rPr>
              <a:t>Write research paper.</a:t>
            </a:r>
            <a:endParaRPr lang="he-IL" sz="2000" dirty="0">
              <a:latin typeface="Times New Roman" panose="02020603050405020304" pitchFamily="18" charset="0"/>
              <a:ea typeface="Times New Roman" panose="02020603050405020304" pitchFamily="18" charset="0"/>
              <a:cs typeface="David" panose="020E0502060401010101" pitchFamily="34" charset="-79"/>
            </a:endParaRPr>
          </a:p>
        </p:txBody>
      </p:sp>
      <p:pic>
        <p:nvPicPr>
          <p:cNvPr id="25" name="תמונה 24" descr="תוצאת תמונה עבור שירות התעסוקה">
            <a:extLst>
              <a:ext uri="{FF2B5EF4-FFF2-40B4-BE49-F238E27FC236}">
                <a16:creationId xmlns:a16="http://schemas.microsoft.com/office/drawing/2014/main" id="{5874AD99-BC0F-499F-AD5B-3E7CDD42DDAB}"/>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5EF3EED0-8F6E-411E-B438-21471ACB3924}"/>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82" name="קבוצה 81">
            <a:extLst>
              <a:ext uri="{FF2B5EF4-FFF2-40B4-BE49-F238E27FC236}">
                <a16:creationId xmlns:a16="http://schemas.microsoft.com/office/drawing/2014/main" id="{9094EF33-9A94-4B96-B29D-F4A139C04732}"/>
              </a:ext>
            </a:extLst>
          </p:cNvPr>
          <p:cNvGrpSpPr/>
          <p:nvPr/>
        </p:nvGrpSpPr>
        <p:grpSpPr>
          <a:xfrm>
            <a:off x="2686168" y="5856652"/>
            <a:ext cx="1517927" cy="893469"/>
            <a:chOff x="5953" y="27845"/>
            <a:chExt cx="2214562" cy="893469"/>
          </a:xfrm>
        </p:grpSpPr>
        <p:sp>
          <p:nvSpPr>
            <p:cNvPr id="83" name="חץ: סוגר זוויתי 82">
              <a:extLst>
                <a:ext uri="{FF2B5EF4-FFF2-40B4-BE49-F238E27FC236}">
                  <a16:creationId xmlns:a16="http://schemas.microsoft.com/office/drawing/2014/main" id="{3FE0D2F4-0CB5-49ED-BA9B-D907D030172A}"/>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84" name="חץ: סוגר זוויתי 4">
              <a:extLst>
                <a:ext uri="{FF2B5EF4-FFF2-40B4-BE49-F238E27FC236}">
                  <a16:creationId xmlns:a16="http://schemas.microsoft.com/office/drawing/2014/main" id="{31C71008-1DC3-4F87-BE27-8D2D6FC8F769}"/>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85" name="קבוצה 84">
            <a:extLst>
              <a:ext uri="{FF2B5EF4-FFF2-40B4-BE49-F238E27FC236}">
                <a16:creationId xmlns:a16="http://schemas.microsoft.com/office/drawing/2014/main" id="{5050C8B4-7736-4648-952C-EE28509BE789}"/>
              </a:ext>
            </a:extLst>
          </p:cNvPr>
          <p:cNvGrpSpPr/>
          <p:nvPr/>
        </p:nvGrpSpPr>
        <p:grpSpPr>
          <a:xfrm>
            <a:off x="3914858" y="5856652"/>
            <a:ext cx="1517927" cy="901113"/>
            <a:chOff x="1999059" y="27845"/>
            <a:chExt cx="2214562" cy="901113"/>
          </a:xfrm>
        </p:grpSpPr>
        <p:sp>
          <p:nvSpPr>
            <p:cNvPr id="86" name="חץ: סוגר זוויתי 85">
              <a:extLst>
                <a:ext uri="{FF2B5EF4-FFF2-40B4-BE49-F238E27FC236}">
                  <a16:creationId xmlns:a16="http://schemas.microsoft.com/office/drawing/2014/main" id="{1210A3B0-1F36-439C-8A86-60BAE51B9472}"/>
                </a:ext>
              </a:extLst>
            </p:cNvPr>
            <p:cNvSpPr/>
            <p:nvPr/>
          </p:nvSpPr>
          <p:spPr>
            <a:xfrm>
              <a:off x="1999059" y="27845"/>
              <a:ext cx="2214562" cy="885824"/>
            </a:xfrm>
            <a:prstGeom prst="chevron">
              <a:avLst/>
            </a:prstGeom>
            <a:solidFill>
              <a:schemeClr val="accent3"/>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87" name="חץ: סוגר זוויתי 6">
              <a:extLst>
                <a:ext uri="{FF2B5EF4-FFF2-40B4-BE49-F238E27FC236}">
                  <a16:creationId xmlns:a16="http://schemas.microsoft.com/office/drawing/2014/main" id="{F186914E-59F5-44B4-BB90-801A46A56188}"/>
                </a:ext>
              </a:extLst>
            </p:cNvPr>
            <p:cNvSpPr txBox="1"/>
            <p:nvPr/>
          </p:nvSpPr>
          <p:spPr>
            <a:xfrm>
              <a:off x="2498359"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88" name="קבוצה 87">
            <a:extLst>
              <a:ext uri="{FF2B5EF4-FFF2-40B4-BE49-F238E27FC236}">
                <a16:creationId xmlns:a16="http://schemas.microsoft.com/office/drawing/2014/main" id="{34342601-D622-444F-AF5D-B07C9DB3AEBB}"/>
              </a:ext>
            </a:extLst>
          </p:cNvPr>
          <p:cNvGrpSpPr/>
          <p:nvPr/>
        </p:nvGrpSpPr>
        <p:grpSpPr>
          <a:xfrm>
            <a:off x="5122416" y="5841363"/>
            <a:ext cx="1517927" cy="901113"/>
            <a:chOff x="3992165" y="12556"/>
            <a:chExt cx="2214562" cy="901113"/>
          </a:xfrm>
        </p:grpSpPr>
        <p:sp>
          <p:nvSpPr>
            <p:cNvPr id="89" name="חץ: סוגר זוויתי 88">
              <a:extLst>
                <a:ext uri="{FF2B5EF4-FFF2-40B4-BE49-F238E27FC236}">
                  <a16:creationId xmlns:a16="http://schemas.microsoft.com/office/drawing/2014/main" id="{DE513935-44E6-4A09-8FE9-587B76457A28}"/>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90" name="חץ: סוגר זוויתי 8">
              <a:extLst>
                <a:ext uri="{FF2B5EF4-FFF2-40B4-BE49-F238E27FC236}">
                  <a16:creationId xmlns:a16="http://schemas.microsoft.com/office/drawing/2014/main" id="{3104D83B-80E1-4968-A09C-0BACAE5E9763}"/>
                </a:ext>
              </a:extLst>
            </p:cNvPr>
            <p:cNvSpPr txBox="1"/>
            <p:nvPr/>
          </p:nvSpPr>
          <p:spPr>
            <a:xfrm>
              <a:off x="4390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91" name="קבוצה 90">
            <a:extLst>
              <a:ext uri="{FF2B5EF4-FFF2-40B4-BE49-F238E27FC236}">
                <a16:creationId xmlns:a16="http://schemas.microsoft.com/office/drawing/2014/main" id="{70915BD1-4E73-46A1-A410-8762A79049B7}"/>
              </a:ext>
            </a:extLst>
          </p:cNvPr>
          <p:cNvGrpSpPr/>
          <p:nvPr/>
        </p:nvGrpSpPr>
        <p:grpSpPr>
          <a:xfrm>
            <a:off x="6329974" y="5856652"/>
            <a:ext cx="1517927" cy="893469"/>
            <a:chOff x="5985271" y="27845"/>
            <a:chExt cx="2214562" cy="893469"/>
          </a:xfrm>
        </p:grpSpPr>
        <p:sp>
          <p:nvSpPr>
            <p:cNvPr id="92" name="חץ: סוגר זוויתי 91">
              <a:extLst>
                <a:ext uri="{FF2B5EF4-FFF2-40B4-BE49-F238E27FC236}">
                  <a16:creationId xmlns:a16="http://schemas.microsoft.com/office/drawing/2014/main" id="{985A3E73-48BC-4CC4-8D76-FA43EB3FEC38}"/>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93" name="חץ: סוגר זוויתי 10">
              <a:extLst>
                <a:ext uri="{FF2B5EF4-FFF2-40B4-BE49-F238E27FC236}">
                  <a16:creationId xmlns:a16="http://schemas.microsoft.com/office/drawing/2014/main" id="{E4E369B8-F448-464C-80EE-A928299C2061}"/>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94" name="קבוצה 93">
            <a:extLst>
              <a:ext uri="{FF2B5EF4-FFF2-40B4-BE49-F238E27FC236}">
                <a16:creationId xmlns:a16="http://schemas.microsoft.com/office/drawing/2014/main" id="{6AD14BAC-6652-4308-98A1-E598B135D820}"/>
              </a:ext>
            </a:extLst>
          </p:cNvPr>
          <p:cNvGrpSpPr/>
          <p:nvPr/>
        </p:nvGrpSpPr>
        <p:grpSpPr>
          <a:xfrm>
            <a:off x="7537532" y="5843579"/>
            <a:ext cx="1517927" cy="914186"/>
            <a:chOff x="7978378" y="-517"/>
            <a:chExt cx="2214562" cy="914186"/>
          </a:xfrm>
        </p:grpSpPr>
        <p:sp>
          <p:nvSpPr>
            <p:cNvPr id="95" name="חץ: סוגר זוויתי 94">
              <a:extLst>
                <a:ext uri="{FF2B5EF4-FFF2-40B4-BE49-F238E27FC236}">
                  <a16:creationId xmlns:a16="http://schemas.microsoft.com/office/drawing/2014/main" id="{270F9479-4C28-48E4-84C4-C362CB19E487}"/>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96" name="חץ: סוגר זוויתי 12">
              <a:extLst>
                <a:ext uri="{FF2B5EF4-FFF2-40B4-BE49-F238E27FC236}">
                  <a16:creationId xmlns:a16="http://schemas.microsoft.com/office/drawing/2014/main" id="{9BE1430B-2F25-4C30-93BD-6E43B7FDB760}"/>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97" name="קבוצה 96">
            <a:extLst>
              <a:ext uri="{FF2B5EF4-FFF2-40B4-BE49-F238E27FC236}">
                <a16:creationId xmlns:a16="http://schemas.microsoft.com/office/drawing/2014/main" id="{3687AAEB-317B-439B-8C3B-CC3B2CF762BD}"/>
              </a:ext>
            </a:extLst>
          </p:cNvPr>
          <p:cNvGrpSpPr/>
          <p:nvPr/>
        </p:nvGrpSpPr>
        <p:grpSpPr>
          <a:xfrm>
            <a:off x="8745090" y="5871941"/>
            <a:ext cx="1517927" cy="885824"/>
            <a:chOff x="9971484" y="27845"/>
            <a:chExt cx="2214562" cy="885824"/>
          </a:xfrm>
        </p:grpSpPr>
        <p:sp>
          <p:nvSpPr>
            <p:cNvPr id="98" name="חץ: סוגר זוויתי 97">
              <a:extLst>
                <a:ext uri="{FF2B5EF4-FFF2-40B4-BE49-F238E27FC236}">
                  <a16:creationId xmlns:a16="http://schemas.microsoft.com/office/drawing/2014/main" id="{69F46285-9B47-4A22-A9C8-04ECA3CD3A4F}"/>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99" name="חץ: סוגר זוויתי 14">
              <a:extLst>
                <a:ext uri="{FF2B5EF4-FFF2-40B4-BE49-F238E27FC236}">
                  <a16:creationId xmlns:a16="http://schemas.microsoft.com/office/drawing/2014/main" id="{430C658C-E6EF-4FE5-BDCF-ABAC46556228}"/>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2131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1964072844"/>
              </p:ext>
            </p:extLst>
          </p:nvPr>
        </p:nvGraphicFramePr>
        <p:xfrm>
          <a:off x="3139742" y="773883"/>
          <a:ext cx="5510580" cy="1028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תיבת טקסט 4">
            <a:extLst>
              <a:ext uri="{FF2B5EF4-FFF2-40B4-BE49-F238E27FC236}">
                <a16:creationId xmlns:a16="http://schemas.microsoft.com/office/drawing/2014/main" id="{EFFA2094-7218-44E1-816D-981EA612941F}"/>
              </a:ext>
            </a:extLst>
          </p:cNvPr>
          <p:cNvSpPr txBox="1"/>
          <p:nvPr/>
        </p:nvSpPr>
        <p:spPr>
          <a:xfrm>
            <a:off x="335612" y="1801171"/>
            <a:ext cx="11520773" cy="2088842"/>
          </a:xfrm>
          <a:prstGeom prst="rect">
            <a:avLst/>
          </a:prstGeom>
          <a:noFill/>
        </p:spPr>
        <p:txBody>
          <a:bodyPr wrap="square" rtlCol="1">
            <a:spAutoFit/>
          </a:bodyPr>
          <a:lstStyle/>
          <a:p>
            <a:pPr algn="l">
              <a:lnSpc>
                <a:spcPct val="150000"/>
              </a:lnSpc>
              <a:spcAft>
                <a:spcPts val="800"/>
              </a:spcAft>
            </a:pPr>
            <a:r>
              <a:rPr lang="en-US" sz="2000" b="1" dirty="0">
                <a:latin typeface="Times New Roman" panose="02020603050405020304" pitchFamily="18" charset="0"/>
                <a:ea typeface="Times New Roman" panose="02020603050405020304" pitchFamily="18" charset="0"/>
                <a:cs typeface="David" panose="020E0502060401010101" pitchFamily="34" charset="-79"/>
              </a:rPr>
              <a:t>Unemployment </a:t>
            </a:r>
            <a:r>
              <a:rPr lang="en-US" sz="2000" dirty="0">
                <a:latin typeface="Times New Roman" panose="02020603050405020304" pitchFamily="18" charset="0"/>
                <a:ea typeface="Times New Roman" panose="02020603050405020304" pitchFamily="18" charset="0"/>
                <a:cs typeface="David" panose="020E0502060401010101" pitchFamily="34" charset="-79"/>
              </a:rPr>
              <a:t>is a situation that a human want to work, can work but can’t find a payed job in return.</a:t>
            </a:r>
          </a:p>
          <a:p>
            <a:pPr algn="l">
              <a:lnSpc>
                <a:spcPct val="150000"/>
              </a:lnSpc>
              <a:spcAft>
                <a:spcPts val="800"/>
              </a:spcAft>
            </a:pPr>
            <a:r>
              <a:rPr lang="en-US" sz="2000" dirty="0">
                <a:latin typeface="Times New Roman" panose="02020603050405020304" pitchFamily="18" charset="0"/>
                <a:ea typeface="Times New Roman" panose="02020603050405020304" pitchFamily="18" charset="0"/>
                <a:cs typeface="David" panose="020E0502060401010101" pitchFamily="34" charset="-79"/>
              </a:rPr>
              <a:t>There are a several unemployment types: regular, undercover, cyclic, technologic, structure etc.</a:t>
            </a:r>
          </a:p>
          <a:p>
            <a:pPr algn="l">
              <a:lnSpc>
                <a:spcPct val="150000"/>
              </a:lnSpc>
              <a:spcAft>
                <a:spcPts val="800"/>
              </a:spcAft>
            </a:pPr>
            <a:r>
              <a:rPr lang="en-US" sz="2000" b="1" dirty="0">
                <a:latin typeface="Times New Roman" panose="02020603050405020304" pitchFamily="18" charset="0"/>
                <a:ea typeface="Calibri" panose="020F0502020204030204" pitchFamily="34" charset="0"/>
                <a:cs typeface="David" panose="020E0502060401010101" pitchFamily="34" charset="-79"/>
              </a:rPr>
              <a:t>Unemployed </a:t>
            </a:r>
            <a:r>
              <a:rPr lang="en-US" sz="2000" dirty="0">
                <a:latin typeface="Times New Roman" panose="02020603050405020304" pitchFamily="18" charset="0"/>
                <a:ea typeface="Calibri" panose="020F0502020204030204" pitchFamily="34" charset="0"/>
                <a:cs typeface="David" panose="020E0502060401010101" pitchFamily="34" charset="-79"/>
              </a:rPr>
              <a:t>comprise all persons above a specified age who during the reference period were without work, that is ere not in paid employment or self employment.</a:t>
            </a:r>
          </a:p>
        </p:txBody>
      </p:sp>
      <p:pic>
        <p:nvPicPr>
          <p:cNvPr id="27" name="תמונה 26" descr="תוצאת תמונה עבור שירות התעסוקה">
            <a:extLst>
              <a:ext uri="{FF2B5EF4-FFF2-40B4-BE49-F238E27FC236}">
                <a16:creationId xmlns:a16="http://schemas.microsoft.com/office/drawing/2014/main" id="{108FB366-FD24-4B0D-A0AA-99B875278F59}"/>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8" name="תמונה 27">
            <a:extLst>
              <a:ext uri="{FF2B5EF4-FFF2-40B4-BE49-F238E27FC236}">
                <a16:creationId xmlns:a16="http://schemas.microsoft.com/office/drawing/2014/main" id="{AB33E9AE-90BF-4A71-AA04-41F24CD34F50}"/>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2" name="מלבן 1">
            <a:extLst>
              <a:ext uri="{FF2B5EF4-FFF2-40B4-BE49-F238E27FC236}">
                <a16:creationId xmlns:a16="http://schemas.microsoft.com/office/drawing/2014/main" id="{5C7169E2-154C-4B9E-BA5E-7F0A0927BB7C}"/>
              </a:ext>
            </a:extLst>
          </p:cNvPr>
          <p:cNvSpPr/>
          <p:nvPr/>
        </p:nvSpPr>
        <p:spPr>
          <a:xfrm>
            <a:off x="88841" y="5052011"/>
            <a:ext cx="12014316" cy="584775"/>
          </a:xfrm>
          <a:prstGeom prst="rect">
            <a:avLst/>
          </a:prstGeom>
        </p:spPr>
        <p:txBody>
          <a:bodyPr wrap="square">
            <a:spAutoFit/>
          </a:bodyPr>
          <a:lstStyle/>
          <a:p>
            <a:r>
              <a:rPr lang="en-US" sz="1600" dirty="0">
                <a:solidFill>
                  <a:schemeClr val="tx2"/>
                </a:solidFill>
                <a:latin typeface="Arial" panose="020B0604020202020204" pitchFamily="34" charset="0"/>
              </a:rPr>
              <a:t>International </a:t>
            </a:r>
            <a:r>
              <a:rPr lang="en-US" sz="1600" dirty="0" err="1">
                <a:solidFill>
                  <a:schemeClr val="tx2"/>
                </a:solidFill>
                <a:latin typeface="Arial" panose="020B0604020202020204" pitchFamily="34" charset="0"/>
              </a:rPr>
              <a:t>Labour</a:t>
            </a:r>
            <a:r>
              <a:rPr lang="en-US" sz="1600" dirty="0">
                <a:solidFill>
                  <a:schemeClr val="tx2"/>
                </a:solidFill>
                <a:latin typeface="Arial" panose="020B0604020202020204" pitchFamily="34" charset="0"/>
              </a:rPr>
              <a:t> Organization (ILO) Resolutions Concerning Economically Active Population, Employment, Unemployment and Underemployment Adopted by the 13th International Conference of </a:t>
            </a:r>
            <a:r>
              <a:rPr lang="en-US" sz="1600" dirty="0" err="1">
                <a:solidFill>
                  <a:schemeClr val="tx2"/>
                </a:solidFill>
                <a:latin typeface="Arial" panose="020B0604020202020204" pitchFamily="34" charset="0"/>
              </a:rPr>
              <a:t>Labour</a:t>
            </a:r>
            <a:r>
              <a:rPr lang="en-US" sz="1600" dirty="0">
                <a:solidFill>
                  <a:schemeClr val="tx2"/>
                </a:solidFill>
                <a:latin typeface="Arial" panose="020B0604020202020204" pitchFamily="34" charset="0"/>
              </a:rPr>
              <a:t> Statisticians, October 1982, para. 10</a:t>
            </a:r>
            <a:endParaRPr lang="he-IL" sz="1600" dirty="0">
              <a:solidFill>
                <a:schemeClr val="tx2"/>
              </a:solidFill>
            </a:endParaRPr>
          </a:p>
        </p:txBody>
      </p:sp>
      <p:grpSp>
        <p:nvGrpSpPr>
          <p:cNvPr id="31" name="קבוצה 30">
            <a:extLst>
              <a:ext uri="{FF2B5EF4-FFF2-40B4-BE49-F238E27FC236}">
                <a16:creationId xmlns:a16="http://schemas.microsoft.com/office/drawing/2014/main" id="{4E58A28D-BBD4-4777-BEFA-B3257D55D5A8}"/>
              </a:ext>
            </a:extLst>
          </p:cNvPr>
          <p:cNvGrpSpPr/>
          <p:nvPr/>
        </p:nvGrpSpPr>
        <p:grpSpPr>
          <a:xfrm>
            <a:off x="2686168" y="5856652"/>
            <a:ext cx="1517927" cy="893469"/>
            <a:chOff x="5953" y="27845"/>
            <a:chExt cx="2214562" cy="893469"/>
          </a:xfrm>
        </p:grpSpPr>
        <p:sp>
          <p:nvSpPr>
            <p:cNvPr id="32" name="חץ: סוגר זוויתי 31">
              <a:extLst>
                <a:ext uri="{FF2B5EF4-FFF2-40B4-BE49-F238E27FC236}">
                  <a16:creationId xmlns:a16="http://schemas.microsoft.com/office/drawing/2014/main" id="{20FE0999-5D04-4CFB-89E5-504C94F79C7A}"/>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3" name="חץ: סוגר זוויתי 4">
              <a:extLst>
                <a:ext uri="{FF2B5EF4-FFF2-40B4-BE49-F238E27FC236}">
                  <a16:creationId xmlns:a16="http://schemas.microsoft.com/office/drawing/2014/main" id="{A130CD2B-698C-4E50-A65D-5262407ABEDA}"/>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4" name="קבוצה 33">
            <a:extLst>
              <a:ext uri="{FF2B5EF4-FFF2-40B4-BE49-F238E27FC236}">
                <a16:creationId xmlns:a16="http://schemas.microsoft.com/office/drawing/2014/main" id="{A04E2F30-2DD8-4953-BB41-5371387B3B90}"/>
              </a:ext>
            </a:extLst>
          </p:cNvPr>
          <p:cNvGrpSpPr/>
          <p:nvPr/>
        </p:nvGrpSpPr>
        <p:grpSpPr>
          <a:xfrm>
            <a:off x="3914858" y="5835146"/>
            <a:ext cx="1517927" cy="907330"/>
            <a:chOff x="1999059" y="6339"/>
            <a:chExt cx="2214562" cy="907330"/>
          </a:xfrm>
        </p:grpSpPr>
        <p:sp>
          <p:nvSpPr>
            <p:cNvPr id="35" name="חץ: סוגר זוויתי 34">
              <a:extLst>
                <a:ext uri="{FF2B5EF4-FFF2-40B4-BE49-F238E27FC236}">
                  <a16:creationId xmlns:a16="http://schemas.microsoft.com/office/drawing/2014/main" id="{EB7BB5A6-E637-4BE6-B2F9-D63ABE405F13}"/>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6" name="חץ: סוגר זוויתי 6">
              <a:extLst>
                <a:ext uri="{FF2B5EF4-FFF2-40B4-BE49-F238E27FC236}">
                  <a16:creationId xmlns:a16="http://schemas.microsoft.com/office/drawing/2014/main" id="{4AB53B52-0B7F-4FAD-B547-8277B99AA19F}"/>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7" name="קבוצה 36">
            <a:extLst>
              <a:ext uri="{FF2B5EF4-FFF2-40B4-BE49-F238E27FC236}">
                <a16:creationId xmlns:a16="http://schemas.microsoft.com/office/drawing/2014/main" id="{BFDFA8FD-1803-43D6-B9F1-A3B5AB0A1892}"/>
              </a:ext>
            </a:extLst>
          </p:cNvPr>
          <p:cNvGrpSpPr/>
          <p:nvPr/>
        </p:nvGrpSpPr>
        <p:grpSpPr>
          <a:xfrm>
            <a:off x="5122416" y="5835146"/>
            <a:ext cx="1517927" cy="907330"/>
            <a:chOff x="3992165" y="6339"/>
            <a:chExt cx="2214562" cy="907330"/>
          </a:xfrm>
        </p:grpSpPr>
        <p:sp>
          <p:nvSpPr>
            <p:cNvPr id="38" name="חץ: סוגר זוויתי 37">
              <a:extLst>
                <a:ext uri="{FF2B5EF4-FFF2-40B4-BE49-F238E27FC236}">
                  <a16:creationId xmlns:a16="http://schemas.microsoft.com/office/drawing/2014/main" id="{C2BE2102-0990-4911-B074-A33CE26DB3DA}"/>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9" name="חץ: סוגר זוויתי 8">
              <a:extLst>
                <a:ext uri="{FF2B5EF4-FFF2-40B4-BE49-F238E27FC236}">
                  <a16:creationId xmlns:a16="http://schemas.microsoft.com/office/drawing/2014/main" id="{D11BAAA0-9F37-4B31-A95A-F1F7FB4FA3BA}"/>
                </a:ext>
              </a:extLst>
            </p:cNvPr>
            <p:cNvSpPr txBox="1"/>
            <p:nvPr/>
          </p:nvSpPr>
          <p:spPr>
            <a:xfrm>
              <a:off x="4454996"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0" name="קבוצה 39">
            <a:extLst>
              <a:ext uri="{FF2B5EF4-FFF2-40B4-BE49-F238E27FC236}">
                <a16:creationId xmlns:a16="http://schemas.microsoft.com/office/drawing/2014/main" id="{BE06E5A1-6420-463F-9E88-EB8AFBC05E4C}"/>
              </a:ext>
            </a:extLst>
          </p:cNvPr>
          <p:cNvGrpSpPr/>
          <p:nvPr/>
        </p:nvGrpSpPr>
        <p:grpSpPr>
          <a:xfrm>
            <a:off x="6329974" y="5856652"/>
            <a:ext cx="1517927" cy="893469"/>
            <a:chOff x="5985271" y="27845"/>
            <a:chExt cx="2214562" cy="893469"/>
          </a:xfrm>
        </p:grpSpPr>
        <p:sp>
          <p:nvSpPr>
            <p:cNvPr id="41" name="חץ: סוגר זוויתי 40">
              <a:extLst>
                <a:ext uri="{FF2B5EF4-FFF2-40B4-BE49-F238E27FC236}">
                  <a16:creationId xmlns:a16="http://schemas.microsoft.com/office/drawing/2014/main" id="{FE6A8DE4-5965-4D38-8EB7-56A3C200A185}"/>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2" name="חץ: סוגר זוויתי 10">
              <a:extLst>
                <a:ext uri="{FF2B5EF4-FFF2-40B4-BE49-F238E27FC236}">
                  <a16:creationId xmlns:a16="http://schemas.microsoft.com/office/drawing/2014/main" id="{C929DE2E-9102-435D-AA67-FD452793FDAC}"/>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3" name="קבוצה 42">
            <a:extLst>
              <a:ext uri="{FF2B5EF4-FFF2-40B4-BE49-F238E27FC236}">
                <a16:creationId xmlns:a16="http://schemas.microsoft.com/office/drawing/2014/main" id="{A6BE87B8-8024-438D-84FD-7628BA034A92}"/>
              </a:ext>
            </a:extLst>
          </p:cNvPr>
          <p:cNvGrpSpPr/>
          <p:nvPr/>
        </p:nvGrpSpPr>
        <p:grpSpPr>
          <a:xfrm>
            <a:off x="7537532" y="5843579"/>
            <a:ext cx="1517927" cy="914186"/>
            <a:chOff x="7978378" y="-517"/>
            <a:chExt cx="2214562" cy="914186"/>
          </a:xfrm>
        </p:grpSpPr>
        <p:sp>
          <p:nvSpPr>
            <p:cNvPr id="44" name="חץ: סוגר זוויתי 43">
              <a:extLst>
                <a:ext uri="{FF2B5EF4-FFF2-40B4-BE49-F238E27FC236}">
                  <a16:creationId xmlns:a16="http://schemas.microsoft.com/office/drawing/2014/main" id="{D4EF00B6-2FFC-42DB-989A-025538B606B7}"/>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5" name="חץ: סוגר זוויתי 12">
              <a:extLst>
                <a:ext uri="{FF2B5EF4-FFF2-40B4-BE49-F238E27FC236}">
                  <a16:creationId xmlns:a16="http://schemas.microsoft.com/office/drawing/2014/main" id="{C7814CAE-5ED8-41CF-9653-47C4D90B328E}"/>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6" name="קבוצה 45">
            <a:extLst>
              <a:ext uri="{FF2B5EF4-FFF2-40B4-BE49-F238E27FC236}">
                <a16:creationId xmlns:a16="http://schemas.microsoft.com/office/drawing/2014/main" id="{F3ADD6C2-1A29-4425-AE15-764BF12D7CD8}"/>
              </a:ext>
            </a:extLst>
          </p:cNvPr>
          <p:cNvGrpSpPr/>
          <p:nvPr/>
        </p:nvGrpSpPr>
        <p:grpSpPr>
          <a:xfrm>
            <a:off x="8745090" y="5871941"/>
            <a:ext cx="1517927" cy="885824"/>
            <a:chOff x="9971484" y="27845"/>
            <a:chExt cx="2214562" cy="885824"/>
          </a:xfrm>
        </p:grpSpPr>
        <p:sp>
          <p:nvSpPr>
            <p:cNvPr id="47" name="חץ: סוגר זוויתי 46">
              <a:extLst>
                <a:ext uri="{FF2B5EF4-FFF2-40B4-BE49-F238E27FC236}">
                  <a16:creationId xmlns:a16="http://schemas.microsoft.com/office/drawing/2014/main" id="{FC0450C0-DFCE-432D-A2C7-7359F0F0E730}"/>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8" name="חץ: סוגר זוויתי 14">
              <a:extLst>
                <a:ext uri="{FF2B5EF4-FFF2-40B4-BE49-F238E27FC236}">
                  <a16:creationId xmlns:a16="http://schemas.microsoft.com/office/drawing/2014/main" id="{1C3CD320-C7A8-4A6A-A749-2BA21A7F1A27}"/>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227803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תמונה 62">
            <a:extLst>
              <a:ext uri="{FF2B5EF4-FFF2-40B4-BE49-F238E27FC236}">
                <a16:creationId xmlns:a16="http://schemas.microsoft.com/office/drawing/2014/main" id="{DA6E5539-FD22-4EC2-AE1F-31B6528E6B9A}"/>
              </a:ext>
            </a:extLst>
          </p:cNvPr>
          <p:cNvPicPr>
            <a:picLocks noChangeAspect="1"/>
          </p:cNvPicPr>
          <p:nvPr/>
        </p:nvPicPr>
        <p:blipFill>
          <a:blip r:embed="rId3"/>
          <a:stretch>
            <a:fillRect/>
          </a:stretch>
        </p:blipFill>
        <p:spPr>
          <a:xfrm>
            <a:off x="14177" y="1104211"/>
            <a:ext cx="11987200" cy="4383181"/>
          </a:xfrm>
          <a:prstGeom prst="rect">
            <a:avLst/>
          </a:prstGeom>
        </p:spPr>
      </p:pic>
      <p:pic>
        <p:nvPicPr>
          <p:cNvPr id="64" name="תמונה 63">
            <a:extLst>
              <a:ext uri="{FF2B5EF4-FFF2-40B4-BE49-F238E27FC236}">
                <a16:creationId xmlns:a16="http://schemas.microsoft.com/office/drawing/2014/main" id="{E0B7AD20-4319-4FA6-821D-865D4D46F2B4}"/>
              </a:ext>
            </a:extLst>
          </p:cNvPr>
          <p:cNvPicPr>
            <a:picLocks noChangeAspect="1"/>
          </p:cNvPicPr>
          <p:nvPr/>
        </p:nvPicPr>
        <p:blipFill>
          <a:blip r:embed="rId4"/>
          <a:stretch>
            <a:fillRect/>
          </a:stretch>
        </p:blipFill>
        <p:spPr>
          <a:xfrm>
            <a:off x="-20782" y="897806"/>
            <a:ext cx="5057775" cy="276225"/>
          </a:xfrm>
          <a:prstGeom prst="rect">
            <a:avLst/>
          </a:prstGeom>
        </p:spPr>
      </p:pic>
      <p:graphicFrame>
        <p:nvGraphicFramePr>
          <p:cNvPr id="84" name="דיאגרמה 83">
            <a:extLst>
              <a:ext uri="{FF2B5EF4-FFF2-40B4-BE49-F238E27FC236}">
                <a16:creationId xmlns:a16="http://schemas.microsoft.com/office/drawing/2014/main" id="{B570C7E1-A556-4425-A2CD-47D71DAA7525}"/>
              </a:ext>
            </a:extLst>
          </p:cNvPr>
          <p:cNvGraphicFramePr/>
          <p:nvPr>
            <p:extLst>
              <p:ext uri="{D42A27DB-BD31-4B8C-83A1-F6EECF244321}">
                <p14:modId xmlns:p14="http://schemas.microsoft.com/office/powerpoint/2010/main" val="3117265790"/>
              </p:ext>
            </p:extLst>
          </p:nvPr>
        </p:nvGraphicFramePr>
        <p:xfrm>
          <a:off x="4357936" y="151739"/>
          <a:ext cx="4535332" cy="70788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7" name="תמונה 26" descr="תוצאת תמונה עבור שירות התעסוקה">
            <a:extLst>
              <a:ext uri="{FF2B5EF4-FFF2-40B4-BE49-F238E27FC236}">
                <a16:creationId xmlns:a16="http://schemas.microsoft.com/office/drawing/2014/main" id="{5B0FB384-7E60-4E3F-888B-919318FFD137}"/>
              </a:ext>
            </a:extLst>
          </p:cNvPr>
          <p:cNvPicPr/>
          <p:nvPr/>
        </p:nvPicPr>
        <p:blipFill>
          <a:blip r:embed="rId10"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8" name="תמונה 27">
            <a:extLst>
              <a:ext uri="{FF2B5EF4-FFF2-40B4-BE49-F238E27FC236}">
                <a16:creationId xmlns:a16="http://schemas.microsoft.com/office/drawing/2014/main" id="{CD5B5096-F015-4F98-9C7A-EB652FB1D544}"/>
              </a:ext>
            </a:extLst>
          </p:cNvPr>
          <p:cNvPicPr/>
          <p:nvPr/>
        </p:nvPicPr>
        <p:blipFill rotWithShape="1">
          <a:blip r:embed="rId11">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26" name="קבוצה 25">
            <a:extLst>
              <a:ext uri="{FF2B5EF4-FFF2-40B4-BE49-F238E27FC236}">
                <a16:creationId xmlns:a16="http://schemas.microsoft.com/office/drawing/2014/main" id="{AEAA601A-C0BE-43FF-B24D-6EA483FA2D5E}"/>
              </a:ext>
            </a:extLst>
          </p:cNvPr>
          <p:cNvGrpSpPr/>
          <p:nvPr/>
        </p:nvGrpSpPr>
        <p:grpSpPr>
          <a:xfrm>
            <a:off x="2686168" y="5856652"/>
            <a:ext cx="1517927" cy="893469"/>
            <a:chOff x="5953" y="27845"/>
            <a:chExt cx="2214562" cy="893469"/>
          </a:xfrm>
        </p:grpSpPr>
        <p:sp>
          <p:nvSpPr>
            <p:cNvPr id="46" name="חץ: סוגר זוויתי 45">
              <a:extLst>
                <a:ext uri="{FF2B5EF4-FFF2-40B4-BE49-F238E27FC236}">
                  <a16:creationId xmlns:a16="http://schemas.microsoft.com/office/drawing/2014/main" id="{5D32F659-92AD-42E8-8522-3B4E91D1131B}"/>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47" name="חץ: סוגר זוויתי 4">
              <a:extLst>
                <a:ext uri="{FF2B5EF4-FFF2-40B4-BE49-F238E27FC236}">
                  <a16:creationId xmlns:a16="http://schemas.microsoft.com/office/drawing/2014/main" id="{059BC67D-DDC6-4C22-9F1F-4BFD8BA49C20}"/>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48" name="קבוצה 47">
            <a:extLst>
              <a:ext uri="{FF2B5EF4-FFF2-40B4-BE49-F238E27FC236}">
                <a16:creationId xmlns:a16="http://schemas.microsoft.com/office/drawing/2014/main" id="{1E9CFF2B-E2A0-4C75-977B-FA5C61B8D405}"/>
              </a:ext>
            </a:extLst>
          </p:cNvPr>
          <p:cNvGrpSpPr/>
          <p:nvPr/>
        </p:nvGrpSpPr>
        <p:grpSpPr>
          <a:xfrm>
            <a:off x="3914858" y="5835146"/>
            <a:ext cx="1517927" cy="907330"/>
            <a:chOff x="1999059" y="6339"/>
            <a:chExt cx="2214562" cy="907330"/>
          </a:xfrm>
        </p:grpSpPr>
        <p:sp>
          <p:nvSpPr>
            <p:cNvPr id="49" name="חץ: סוגר זוויתי 48">
              <a:extLst>
                <a:ext uri="{FF2B5EF4-FFF2-40B4-BE49-F238E27FC236}">
                  <a16:creationId xmlns:a16="http://schemas.microsoft.com/office/drawing/2014/main" id="{717FF0A4-3966-408A-9630-E6DBA0A6F061}"/>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50" name="חץ: סוגר זוויתי 6">
              <a:extLst>
                <a:ext uri="{FF2B5EF4-FFF2-40B4-BE49-F238E27FC236}">
                  <a16:creationId xmlns:a16="http://schemas.microsoft.com/office/drawing/2014/main" id="{D579BB50-D1E5-4961-9C74-54C0DB0D2088}"/>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51" name="קבוצה 50">
            <a:extLst>
              <a:ext uri="{FF2B5EF4-FFF2-40B4-BE49-F238E27FC236}">
                <a16:creationId xmlns:a16="http://schemas.microsoft.com/office/drawing/2014/main" id="{F96EC11E-7572-4060-9091-B70E7CE834E5}"/>
              </a:ext>
            </a:extLst>
          </p:cNvPr>
          <p:cNvGrpSpPr/>
          <p:nvPr/>
        </p:nvGrpSpPr>
        <p:grpSpPr>
          <a:xfrm>
            <a:off x="5122416" y="5856652"/>
            <a:ext cx="1517927" cy="893469"/>
            <a:chOff x="3992165" y="27845"/>
            <a:chExt cx="2214562" cy="893469"/>
          </a:xfrm>
        </p:grpSpPr>
        <p:sp>
          <p:nvSpPr>
            <p:cNvPr id="52" name="חץ: סוגר זוויתי 51">
              <a:extLst>
                <a:ext uri="{FF2B5EF4-FFF2-40B4-BE49-F238E27FC236}">
                  <a16:creationId xmlns:a16="http://schemas.microsoft.com/office/drawing/2014/main" id="{C02C4445-03A3-4FD3-BDAB-B873D9549F2D}"/>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53" name="חץ: סוגר זוויתי 8">
              <a:extLst>
                <a:ext uri="{FF2B5EF4-FFF2-40B4-BE49-F238E27FC236}">
                  <a16:creationId xmlns:a16="http://schemas.microsoft.com/office/drawing/2014/main" id="{C7CCFE57-572D-4A14-B1B8-2BBE1B3B51A6}"/>
                </a:ext>
              </a:extLst>
            </p:cNvPr>
            <p:cNvSpPr txBox="1"/>
            <p:nvPr/>
          </p:nvSpPr>
          <p:spPr>
            <a:xfrm>
              <a:off x="4484811"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54" name="קבוצה 53">
            <a:extLst>
              <a:ext uri="{FF2B5EF4-FFF2-40B4-BE49-F238E27FC236}">
                <a16:creationId xmlns:a16="http://schemas.microsoft.com/office/drawing/2014/main" id="{FB25A434-CC73-44F3-A1BC-43D0CA86022D}"/>
              </a:ext>
            </a:extLst>
          </p:cNvPr>
          <p:cNvGrpSpPr/>
          <p:nvPr/>
        </p:nvGrpSpPr>
        <p:grpSpPr>
          <a:xfrm>
            <a:off x="6329974" y="5856652"/>
            <a:ext cx="1517927" cy="893469"/>
            <a:chOff x="5985271" y="27845"/>
            <a:chExt cx="2214562" cy="893469"/>
          </a:xfrm>
        </p:grpSpPr>
        <p:sp>
          <p:nvSpPr>
            <p:cNvPr id="55" name="חץ: סוגר זוויתי 54">
              <a:extLst>
                <a:ext uri="{FF2B5EF4-FFF2-40B4-BE49-F238E27FC236}">
                  <a16:creationId xmlns:a16="http://schemas.microsoft.com/office/drawing/2014/main" id="{A15B51E5-45C9-4BFD-87C4-94B3D77FACAB}"/>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56" name="חץ: סוגר זוויתי 10">
              <a:extLst>
                <a:ext uri="{FF2B5EF4-FFF2-40B4-BE49-F238E27FC236}">
                  <a16:creationId xmlns:a16="http://schemas.microsoft.com/office/drawing/2014/main" id="{A817A9A6-39BE-4AD3-A143-A6146B6E607D}"/>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57" name="קבוצה 56">
            <a:extLst>
              <a:ext uri="{FF2B5EF4-FFF2-40B4-BE49-F238E27FC236}">
                <a16:creationId xmlns:a16="http://schemas.microsoft.com/office/drawing/2014/main" id="{202C62FF-F70A-4A42-A952-A0A62278556D}"/>
              </a:ext>
            </a:extLst>
          </p:cNvPr>
          <p:cNvGrpSpPr/>
          <p:nvPr/>
        </p:nvGrpSpPr>
        <p:grpSpPr>
          <a:xfrm>
            <a:off x="7537532" y="5843579"/>
            <a:ext cx="1517927" cy="914186"/>
            <a:chOff x="7978378" y="-517"/>
            <a:chExt cx="2214562" cy="914186"/>
          </a:xfrm>
        </p:grpSpPr>
        <p:sp>
          <p:nvSpPr>
            <p:cNvPr id="58" name="חץ: סוגר זוויתי 57">
              <a:extLst>
                <a:ext uri="{FF2B5EF4-FFF2-40B4-BE49-F238E27FC236}">
                  <a16:creationId xmlns:a16="http://schemas.microsoft.com/office/drawing/2014/main" id="{6D61E5CA-DBDB-4382-B8DB-9264F2EBBE22}"/>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59" name="חץ: סוגר זוויתי 12">
              <a:extLst>
                <a:ext uri="{FF2B5EF4-FFF2-40B4-BE49-F238E27FC236}">
                  <a16:creationId xmlns:a16="http://schemas.microsoft.com/office/drawing/2014/main" id="{8068C39C-17BD-4546-B571-A1DE320F0BB2}"/>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60" name="קבוצה 59">
            <a:extLst>
              <a:ext uri="{FF2B5EF4-FFF2-40B4-BE49-F238E27FC236}">
                <a16:creationId xmlns:a16="http://schemas.microsoft.com/office/drawing/2014/main" id="{4E292216-52D7-4603-83CF-3CA717A99805}"/>
              </a:ext>
            </a:extLst>
          </p:cNvPr>
          <p:cNvGrpSpPr/>
          <p:nvPr/>
        </p:nvGrpSpPr>
        <p:grpSpPr>
          <a:xfrm>
            <a:off x="8745090" y="5871941"/>
            <a:ext cx="1517927" cy="885824"/>
            <a:chOff x="9971484" y="27845"/>
            <a:chExt cx="2214562" cy="885824"/>
          </a:xfrm>
        </p:grpSpPr>
        <p:sp>
          <p:nvSpPr>
            <p:cNvPr id="61" name="חץ: סוגר זוויתי 60">
              <a:extLst>
                <a:ext uri="{FF2B5EF4-FFF2-40B4-BE49-F238E27FC236}">
                  <a16:creationId xmlns:a16="http://schemas.microsoft.com/office/drawing/2014/main" id="{F08B69B8-9562-42D8-9254-A79C477D6B0E}"/>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66" name="חץ: סוגר זוויתי 14">
              <a:extLst>
                <a:ext uri="{FF2B5EF4-FFF2-40B4-BE49-F238E27FC236}">
                  <a16:creationId xmlns:a16="http://schemas.microsoft.com/office/drawing/2014/main" id="{3E755F0E-0CDB-413E-8F33-DE3A87A68C87}"/>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29" name="מלבן 28">
            <a:extLst>
              <a:ext uri="{FF2B5EF4-FFF2-40B4-BE49-F238E27FC236}">
                <a16:creationId xmlns:a16="http://schemas.microsoft.com/office/drawing/2014/main" id="{0CD43E64-88DF-4B26-9B54-442D9C8D89B9}"/>
              </a:ext>
            </a:extLst>
          </p:cNvPr>
          <p:cNvSpPr/>
          <p:nvPr/>
        </p:nvSpPr>
        <p:spPr>
          <a:xfrm>
            <a:off x="2697156" y="1776290"/>
            <a:ext cx="6436624" cy="646331"/>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dirty="0" err="1">
                <a:solidFill>
                  <a:schemeClr val="tx2"/>
                </a:solidFill>
              </a:rPr>
              <a:t>Kabáta</a:t>
            </a:r>
            <a:r>
              <a:rPr lang="en-US" dirty="0">
                <a:solidFill>
                  <a:schemeClr val="tx2"/>
                </a:solidFill>
              </a:rPr>
              <a:t>: “There is no doubt, that unemployment represents currently the major social problem of the European Union”</a:t>
            </a:r>
            <a:endParaRPr lang="he-IL" dirty="0">
              <a:solidFill>
                <a:prstClr val="black"/>
              </a:solidFill>
              <a:latin typeface="David" panose="020E0502060401010101" pitchFamily="34" charset="-79"/>
              <a:cs typeface="David" panose="020E0502060401010101" pitchFamily="34" charset="-79"/>
            </a:endParaRPr>
          </a:p>
        </p:txBody>
      </p:sp>
      <p:sp>
        <p:nvSpPr>
          <p:cNvPr id="30" name="מלבן 29">
            <a:extLst>
              <a:ext uri="{FF2B5EF4-FFF2-40B4-BE49-F238E27FC236}">
                <a16:creationId xmlns:a16="http://schemas.microsoft.com/office/drawing/2014/main" id="{C56BDC2C-4495-4BAF-AD3A-A8A633F55684}"/>
              </a:ext>
            </a:extLst>
          </p:cNvPr>
          <p:cNvSpPr/>
          <p:nvPr/>
        </p:nvSpPr>
        <p:spPr>
          <a:xfrm>
            <a:off x="62646" y="5487392"/>
            <a:ext cx="7473713" cy="584775"/>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1600" dirty="0">
                <a:solidFill>
                  <a:schemeClr val="tx2"/>
                </a:solidFill>
              </a:rPr>
              <a:t>* </a:t>
            </a:r>
            <a:r>
              <a:rPr lang="en-US" sz="1600" dirty="0" err="1">
                <a:solidFill>
                  <a:schemeClr val="tx2"/>
                </a:solidFill>
              </a:rPr>
              <a:t>Kabáta</a:t>
            </a:r>
            <a:r>
              <a:rPr lang="en-US" sz="1600" dirty="0">
                <a:solidFill>
                  <a:schemeClr val="tx2"/>
                </a:solidFill>
              </a:rPr>
              <a:t> et al. “</a:t>
            </a:r>
            <a:r>
              <a:rPr lang="en-US" sz="1600" i="1" dirty="0">
                <a:solidFill>
                  <a:schemeClr val="tx2"/>
                </a:solidFill>
                <a:latin typeface="Calibri" panose="020F0502020204030204" pitchFamily="34" charset="0"/>
                <a:ea typeface="Calibri" panose="020F0502020204030204" pitchFamily="34" charset="0"/>
                <a:cs typeface="Arial" panose="020B0604020202020204" pitchFamily="34" charset="0"/>
              </a:rPr>
              <a:t>17th International Conference Enterprise and Competitive Environment“ </a:t>
            </a:r>
            <a:r>
              <a:rPr lang="en-US" sz="1600" dirty="0">
                <a:solidFill>
                  <a:schemeClr val="tx2"/>
                </a:solidFill>
                <a:latin typeface="Calibri" panose="020F0502020204030204" pitchFamily="34" charset="0"/>
                <a:ea typeface="Calibri" panose="020F0502020204030204" pitchFamily="34" charset="0"/>
                <a:cs typeface="Arial" panose="020B0604020202020204" pitchFamily="34" charset="0"/>
              </a:rPr>
              <a:t>2014 Volume 12, Pages 1-804.</a:t>
            </a:r>
            <a:endParaRPr lang="he-IL" sz="1600" dirty="0">
              <a:solidFill>
                <a:schemeClr val="tx2"/>
              </a:solidFill>
            </a:endParaRPr>
          </a:p>
        </p:txBody>
      </p:sp>
    </p:spTree>
    <p:extLst>
      <p:ext uri="{BB962C8B-B14F-4D97-AF65-F5344CB8AC3E}">
        <p14:creationId xmlns:p14="http://schemas.microsoft.com/office/powerpoint/2010/main" val="119027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1000"/>
                                        <p:tgtEl>
                                          <p:spTgt spid="30"/>
                                        </p:tgtEl>
                                      </p:cBhvr>
                                    </p:animEffect>
                                    <p:anim calcmode="lin" valueType="num">
                                      <p:cBhvr>
                                        <p:cTn id="15" dur="1000" fill="hold"/>
                                        <p:tgtEl>
                                          <p:spTgt spid="30"/>
                                        </p:tgtEl>
                                        <p:attrNameLst>
                                          <p:attrName>ppt_x</p:attrName>
                                        </p:attrNameLst>
                                      </p:cBhvr>
                                      <p:tavLst>
                                        <p:tav tm="0">
                                          <p:val>
                                            <p:strVal val="#ppt_x"/>
                                          </p:val>
                                        </p:tav>
                                        <p:tav tm="100000">
                                          <p:val>
                                            <p:strVal val="#ppt_x"/>
                                          </p:val>
                                        </p:tav>
                                      </p:tavLst>
                                    </p:anim>
                                    <p:anim calcmode="lin" valueType="num">
                                      <p:cBhvr>
                                        <p:cTn id="1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מציין מיקום תוכן 2">
            <a:extLst>
              <a:ext uri="{FF2B5EF4-FFF2-40B4-BE49-F238E27FC236}">
                <a16:creationId xmlns:a16="http://schemas.microsoft.com/office/drawing/2014/main" id="{05BD8AF4-3725-41DA-A66F-BFB4CFE55E91}"/>
              </a:ext>
            </a:extLst>
          </p:cNvPr>
          <p:cNvSpPr txBox="1">
            <a:spLocks/>
          </p:cNvSpPr>
          <p:nvPr/>
        </p:nvSpPr>
        <p:spPr>
          <a:xfrm>
            <a:off x="1539220" y="2076249"/>
            <a:ext cx="8823598" cy="2122668"/>
          </a:xfrm>
          <a:prstGeom prst="rect">
            <a:avLst/>
          </a:prstGeom>
        </p:spPr>
        <p:txBody>
          <a:bodyPr vert="horz" lIns="91440" tIns="45720" rIns="91440" bIns="45720" rtlCol="1">
            <a:no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50000"/>
              </a:lnSpc>
            </a:pPr>
            <a:endParaRPr lang="en-US" sz="2000" dirty="0">
              <a:latin typeface="David" panose="020E0502060401010101" pitchFamily="34" charset="-79"/>
              <a:cs typeface="David" panose="020E0502060401010101" pitchFamily="34" charset="-79"/>
            </a:endParaRPr>
          </a:p>
        </p:txBody>
      </p:sp>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1441644582"/>
              </p:ext>
            </p:extLst>
          </p:nvPr>
        </p:nvGraphicFramePr>
        <p:xfrm>
          <a:off x="4032257" y="383176"/>
          <a:ext cx="3766422" cy="522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מלבן 1">
            <a:extLst>
              <a:ext uri="{FF2B5EF4-FFF2-40B4-BE49-F238E27FC236}">
                <a16:creationId xmlns:a16="http://schemas.microsoft.com/office/drawing/2014/main" id="{4D626C15-8BCA-4EEF-90F7-2F5BE977A868}"/>
              </a:ext>
            </a:extLst>
          </p:cNvPr>
          <p:cNvSpPr/>
          <p:nvPr/>
        </p:nvSpPr>
        <p:spPr>
          <a:xfrm>
            <a:off x="877478" y="985132"/>
            <a:ext cx="10437043" cy="4247317"/>
          </a:xfrm>
          <a:prstGeom prst="rect">
            <a:avLst/>
          </a:prstGeom>
          <a:solidFill>
            <a:schemeClr val="bg1"/>
          </a:solidFill>
        </p:spPr>
        <p:txBody>
          <a:bodyPr wrap="square">
            <a:spAutoFit/>
          </a:bodyPr>
          <a:lstStyle/>
          <a:p>
            <a:pPr marL="342900" lvl="0" indent="-342900" defTabSz="914400" eaLnBrk="0" fontAlgn="base" hangingPunct="0">
              <a:spcBef>
                <a:spcPct val="0"/>
              </a:spcBef>
              <a:spcAft>
                <a:spcPct val="0"/>
              </a:spcAft>
              <a:buFont typeface="Arial" panose="020B0604020202020204" pitchFamily="34" charset="0"/>
              <a:buChar char="•"/>
            </a:pPr>
            <a:r>
              <a:rPr lang="en-US" altLang="he-IL" dirty="0">
                <a:latin typeface="David" panose="020E0502060401010101" pitchFamily="34" charset="-79"/>
                <a:ea typeface="Calibri" panose="020F0502020204030204" pitchFamily="34" charset="0"/>
                <a:cs typeface="David" panose="020E0502060401010101" pitchFamily="34" charset="-79"/>
              </a:rPr>
              <a:t>Winkelmann shows that higher local unemployment weakens the work norm.</a:t>
            </a:r>
            <a:endParaRPr lang="he-IL" altLang="he-IL" dirty="0">
              <a:latin typeface="David" panose="020E0502060401010101" pitchFamily="34" charset="-79"/>
              <a:ea typeface="Times New Roman" panose="02020603050405020304" pitchFamily="18" charset="0"/>
              <a:cs typeface="David" panose="020E0502060401010101" pitchFamily="34" charset="-79"/>
            </a:endParaRPr>
          </a:p>
          <a:p>
            <a:pPr marL="342900" indent="-342900" algn="l" eaLnBrk="0" fontAlgn="base" hangingPunct="0">
              <a:spcBef>
                <a:spcPct val="0"/>
              </a:spcBef>
              <a:spcAft>
                <a:spcPct val="0"/>
              </a:spcAft>
              <a:buFont typeface="Arial" panose="020B0604020202020204" pitchFamily="34" charset="0"/>
              <a:buChar char="•"/>
            </a:pPr>
            <a:r>
              <a:rPr lang="en-US" altLang="he-IL" dirty="0">
                <a:latin typeface="David" panose="020E0502060401010101" pitchFamily="34" charset="-79"/>
                <a:ea typeface="Calibri" panose="020F0502020204030204" pitchFamily="34" charset="0"/>
                <a:cs typeface="David" panose="020E0502060401010101" pitchFamily="34" charset="-79"/>
              </a:rPr>
              <a:t>Winkelmann found on life-satisfaction rate, the unemployed is a point less than employed</a:t>
            </a:r>
            <a:r>
              <a:rPr lang="he-IL" altLang="he-IL" dirty="0">
                <a:latin typeface="David" panose="020E0502060401010101" pitchFamily="34" charset="-79"/>
                <a:ea typeface="Times New Roman" panose="02020603050405020304" pitchFamily="18" charset="0"/>
                <a:cs typeface="David" panose="020E0502060401010101" pitchFamily="34" charset="-79"/>
              </a:rPr>
              <a:t>.</a:t>
            </a:r>
          </a:p>
          <a:p>
            <a:pPr algn="l" eaLnBrk="0" fontAlgn="base" hangingPunct="0">
              <a:spcBef>
                <a:spcPct val="0"/>
              </a:spcBef>
              <a:spcAft>
                <a:spcPct val="0"/>
              </a:spcAft>
            </a:pPr>
            <a:br>
              <a:rPr lang="en-US" altLang="he-IL" dirty="0">
                <a:latin typeface="David" panose="020E0502060401010101" pitchFamily="34" charset="-79"/>
                <a:ea typeface="Times New Roman" panose="02020603050405020304" pitchFamily="18" charset="0"/>
                <a:cs typeface="David" panose="020E0502060401010101" pitchFamily="34" charset="-79"/>
              </a:rPr>
            </a:br>
            <a:endParaRPr lang="en-US" altLang="he-IL" dirty="0">
              <a:latin typeface="David" panose="020E0502060401010101" pitchFamily="34" charset="-79"/>
              <a:ea typeface="Times New Roman" panose="02020603050405020304" pitchFamily="18" charset="0"/>
              <a:cs typeface="David" panose="020E0502060401010101" pitchFamily="34" charset="-79"/>
            </a:endParaRPr>
          </a:p>
          <a:p>
            <a:pPr marL="342900" indent="-342900" eaLnBrk="0" fontAlgn="base" hangingPunct="0">
              <a:spcBef>
                <a:spcPct val="0"/>
              </a:spcBef>
              <a:spcAft>
                <a:spcPct val="0"/>
              </a:spcAft>
              <a:buFont typeface="Arial" panose="020B0604020202020204" pitchFamily="34" charset="0"/>
              <a:buChar char="•"/>
            </a:pPr>
            <a:r>
              <a:rPr lang="en-US" dirty="0">
                <a:latin typeface="David" panose="020E0502060401010101" pitchFamily="34" charset="-79"/>
                <a:cs typeface="David" panose="020E0502060401010101" pitchFamily="34" charset="-79"/>
              </a:rPr>
              <a:t>Zwinkels concludes that unemployed with problematic debts indeed do have more problems returning to work than unemployed without debts.</a:t>
            </a:r>
            <a:endParaRPr lang="he-IL" dirty="0">
              <a:latin typeface="David" panose="020E0502060401010101" pitchFamily="34" charset="-79"/>
              <a:cs typeface="David" panose="020E0502060401010101" pitchFamily="34" charset="-79"/>
            </a:endParaRPr>
          </a:p>
          <a:p>
            <a:pPr algn="l" eaLnBrk="0" fontAlgn="base" hangingPunct="0">
              <a:spcBef>
                <a:spcPct val="0"/>
              </a:spcBef>
              <a:spcAft>
                <a:spcPct val="0"/>
              </a:spcAft>
            </a:pPr>
            <a:endParaRPr lang="en-US" dirty="0">
              <a:latin typeface="David" panose="020E0502060401010101" pitchFamily="34" charset="-79"/>
              <a:cs typeface="David" panose="020E0502060401010101" pitchFamily="34" charset="-79"/>
            </a:endParaRPr>
          </a:p>
          <a:p>
            <a:pPr algn="l" eaLnBrk="0" fontAlgn="base" hangingPunct="0">
              <a:spcBef>
                <a:spcPct val="0"/>
              </a:spcBef>
              <a:spcAft>
                <a:spcPct val="0"/>
              </a:spcAft>
            </a:pPr>
            <a:endParaRPr lang="en-US" dirty="0">
              <a:latin typeface="David" panose="020E0502060401010101" pitchFamily="34" charset="-79"/>
              <a:cs typeface="David" panose="020E0502060401010101" pitchFamily="34" charset="-79"/>
            </a:endParaRPr>
          </a:p>
          <a:p>
            <a:pPr marL="342900" indent="-342900" eaLnBrk="0" fontAlgn="base" hangingPunct="0">
              <a:spcBef>
                <a:spcPct val="0"/>
              </a:spcBef>
              <a:spcAft>
                <a:spcPct val="0"/>
              </a:spcAft>
              <a:buFont typeface="Arial" panose="020B0604020202020204" pitchFamily="34" charset="0"/>
              <a:buChar char="•"/>
            </a:pPr>
            <a:r>
              <a:rPr lang="en-US" dirty="0">
                <a:latin typeface="David" panose="020E0502060401010101" pitchFamily="34" charset="-79"/>
                <a:cs typeface="David" panose="020E0502060401010101" pitchFamily="34" charset="-79"/>
              </a:rPr>
              <a:t>Koning shows that debt relief trajectories in the context of employment services do lead to more exits, all be it that the exit towards work is relatively limited.</a:t>
            </a:r>
            <a:br>
              <a:rPr lang="en-US" dirty="0">
                <a:latin typeface="David" panose="020E0502060401010101" pitchFamily="34" charset="-79"/>
                <a:cs typeface="David" panose="020E0502060401010101" pitchFamily="34" charset="-79"/>
              </a:rPr>
            </a:br>
            <a:br>
              <a:rPr lang="en-US" dirty="0">
                <a:latin typeface="David" panose="020E0502060401010101" pitchFamily="34" charset="-79"/>
                <a:cs typeface="David" panose="020E0502060401010101" pitchFamily="34" charset="-79"/>
              </a:rPr>
            </a:br>
            <a:endParaRPr lang="he-IL" dirty="0">
              <a:latin typeface="David" panose="020E0502060401010101" pitchFamily="34" charset="-79"/>
              <a:cs typeface="David" panose="020E0502060401010101" pitchFamily="34" charset="-79"/>
            </a:endParaRPr>
          </a:p>
          <a:p>
            <a:pPr marL="285750" lvl="0" indent="-285750" eaLnBrk="0" fontAlgn="base" hangingPunct="0">
              <a:spcBef>
                <a:spcPct val="0"/>
              </a:spcBef>
              <a:spcAft>
                <a:spcPct val="0"/>
              </a:spcAft>
              <a:buFont typeface="Arial" panose="020B0604020202020204" pitchFamily="34" charset="0"/>
              <a:buChar char="•"/>
            </a:pPr>
            <a:r>
              <a:rPr lang="en-US" dirty="0">
                <a:latin typeface="David" panose="020E0502060401010101" pitchFamily="34" charset="-79"/>
                <a:cs typeface="David" panose="020E0502060401010101" pitchFamily="34" charset="-79"/>
              </a:rPr>
              <a:t>Sol &amp; Kok showed if making debts more manageable for unemployed on social assistance led</a:t>
            </a:r>
          </a:p>
          <a:p>
            <a:pPr marL="285750" lvl="0" indent="-285750" eaLnBrk="0" fontAlgn="base" hangingPunct="0">
              <a:spcBef>
                <a:spcPct val="0"/>
              </a:spcBef>
              <a:spcAft>
                <a:spcPct val="0"/>
              </a:spcAft>
              <a:buFont typeface="Arial" panose="020B0604020202020204" pitchFamily="34" charset="0"/>
              <a:buChar char="•"/>
            </a:pPr>
            <a:r>
              <a:rPr lang="en-US" dirty="0">
                <a:latin typeface="David" panose="020E0502060401010101" pitchFamily="34" charset="-79"/>
                <a:cs typeface="David" panose="020E0502060401010101" pitchFamily="34" charset="-79"/>
              </a:rPr>
              <a:t>to a significantly better chance to get back to work.</a:t>
            </a:r>
          </a:p>
          <a:p>
            <a:pPr marL="285750" lvl="0" indent="-285750" eaLnBrk="0" fontAlgn="base" hangingPunct="0">
              <a:spcBef>
                <a:spcPct val="0"/>
              </a:spcBef>
              <a:spcAft>
                <a:spcPct val="0"/>
              </a:spcAft>
              <a:buFont typeface="Arial" panose="020B0604020202020204" pitchFamily="34" charset="0"/>
              <a:buChar char="•"/>
            </a:pPr>
            <a:endParaRPr lang="he-IL" dirty="0">
              <a:latin typeface="David" panose="020E0502060401010101" pitchFamily="34" charset="-79"/>
              <a:cs typeface="David" panose="020E0502060401010101" pitchFamily="34" charset="-79"/>
            </a:endParaRPr>
          </a:p>
        </p:txBody>
      </p:sp>
      <p:sp>
        <p:nvSpPr>
          <p:cNvPr id="26" name="מלבן 25">
            <a:extLst>
              <a:ext uri="{FF2B5EF4-FFF2-40B4-BE49-F238E27FC236}">
                <a16:creationId xmlns:a16="http://schemas.microsoft.com/office/drawing/2014/main" id="{1B8C3523-8A33-4AD4-A5E6-1E400A533D38}"/>
              </a:ext>
            </a:extLst>
          </p:cNvPr>
          <p:cNvSpPr/>
          <p:nvPr/>
        </p:nvSpPr>
        <p:spPr>
          <a:xfrm>
            <a:off x="357766" y="1680618"/>
            <a:ext cx="6579476" cy="319126"/>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Winkelmann "Unemployment and happiness". </a:t>
            </a:r>
            <a:r>
              <a:rPr lang="en-US" sz="1400" i="1" dirty="0" err="1">
                <a:solidFill>
                  <a:schemeClr val="tx2"/>
                </a:solidFill>
                <a:latin typeface="David" panose="020E0502060401010101" pitchFamily="34" charset="-79"/>
                <a:ea typeface="Calibri" panose="020F0502020204030204" pitchFamily="34" charset="0"/>
                <a:cs typeface="David" panose="020E0502060401010101" pitchFamily="34" charset="-79"/>
              </a:rPr>
              <a:t>doi</a:t>
            </a:r>
            <a:r>
              <a:rPr lang="en-US" sz="1400" i="1" dirty="0">
                <a:solidFill>
                  <a:schemeClr val="tx2"/>
                </a:solidFill>
                <a:latin typeface="David" panose="020E0502060401010101" pitchFamily="34" charset="-79"/>
                <a:ea typeface="Calibri" panose="020F0502020204030204" pitchFamily="34" charset="0"/>
                <a:cs typeface="David" panose="020E0502060401010101" pitchFamily="34" charset="-79"/>
              </a:rPr>
              <a:t>: 10.15185/izawol.94</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u="sng" dirty="0">
                <a:solidFill>
                  <a:schemeClr val="tx2"/>
                </a:solidFill>
                <a:latin typeface="David" panose="020E0502060401010101" pitchFamily="34" charset="-79"/>
                <a:ea typeface="Calibri" panose="020F0502020204030204" pitchFamily="34" charset="0"/>
                <a:cs typeface="David" panose="020E0502060401010101" pitchFamily="34" charset="-79"/>
              </a:rPr>
              <a:t>October 2014.</a:t>
            </a:r>
            <a:endPar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endParaRPr>
          </a:p>
        </p:txBody>
      </p:sp>
      <p:sp>
        <p:nvSpPr>
          <p:cNvPr id="27" name="מלבן 26">
            <a:extLst>
              <a:ext uri="{FF2B5EF4-FFF2-40B4-BE49-F238E27FC236}">
                <a16:creationId xmlns:a16="http://schemas.microsoft.com/office/drawing/2014/main" id="{9A505234-2127-400E-9435-963A382512D8}"/>
              </a:ext>
            </a:extLst>
          </p:cNvPr>
          <p:cNvSpPr/>
          <p:nvPr/>
        </p:nvSpPr>
        <p:spPr>
          <a:xfrm>
            <a:off x="358882" y="2883222"/>
            <a:ext cx="7798676" cy="319126"/>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Zwinkels, W.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en</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Guiaux</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M. (2015)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Schulden</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belemmeren</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terugkeer</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naar</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werk</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ESB, 1000</a:t>
            </a:r>
            <a:r>
              <a:rPr lang="he-IL" sz="1400" dirty="0">
                <a:solidFill>
                  <a:schemeClr val="tx2"/>
                </a:solidFill>
                <a:latin typeface="David" panose="020E0502060401010101" pitchFamily="34" charset="-79"/>
                <a:ea typeface="Calibri" panose="020F0502020204030204" pitchFamily="34" charset="0"/>
                <a:cs typeface="David" panose="020E0502060401010101" pitchFamily="34" charset="-79"/>
              </a:rPr>
              <a:t> (4722),</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690-92</a:t>
            </a:r>
            <a:r>
              <a:rPr lang="en-US" sz="1400" dirty="0">
                <a:latin typeface="David" panose="020E0502060401010101" pitchFamily="34" charset="-79"/>
                <a:ea typeface="Calibri" panose="020F0502020204030204" pitchFamily="34" charset="0"/>
                <a:cs typeface="David" panose="020E0502060401010101" pitchFamily="34" charset="-79"/>
              </a:rPr>
              <a:t>.</a:t>
            </a:r>
          </a:p>
        </p:txBody>
      </p:sp>
      <p:sp>
        <p:nvSpPr>
          <p:cNvPr id="28" name="מלבן 27">
            <a:extLst>
              <a:ext uri="{FF2B5EF4-FFF2-40B4-BE49-F238E27FC236}">
                <a16:creationId xmlns:a16="http://schemas.microsoft.com/office/drawing/2014/main" id="{5FC9C62E-760C-48D6-A91C-6BDF0A802650}"/>
              </a:ext>
            </a:extLst>
          </p:cNvPr>
          <p:cNvSpPr/>
          <p:nvPr/>
        </p:nvSpPr>
        <p:spPr>
          <a:xfrm>
            <a:off x="357766" y="4076394"/>
            <a:ext cx="6420821" cy="319126"/>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Koning, P. (2014) "Door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schuldhulpverlening</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uit</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de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bijstand</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i="1" dirty="0">
                <a:solidFill>
                  <a:schemeClr val="tx2"/>
                </a:solidFill>
                <a:latin typeface="David" panose="020E0502060401010101" pitchFamily="34" charset="-79"/>
                <a:ea typeface="Calibri" panose="020F0502020204030204" pitchFamily="34" charset="0"/>
                <a:cs typeface="David" panose="020E0502060401010101" pitchFamily="34" charset="-79"/>
              </a:rPr>
              <a:t>ESB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jrg</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99 (4677), 38-41.</a:t>
            </a:r>
            <a:endParaRPr lang="en-US" dirty="0">
              <a:solidFill>
                <a:schemeClr val="tx2"/>
              </a:solidFill>
              <a:effectLst/>
              <a:latin typeface="David" panose="020E0502060401010101" pitchFamily="34" charset="-79"/>
              <a:ea typeface="Calibri" panose="020F0502020204030204" pitchFamily="34" charset="0"/>
              <a:cs typeface="David" panose="020E0502060401010101" pitchFamily="34" charset="-79"/>
            </a:endParaRPr>
          </a:p>
        </p:txBody>
      </p:sp>
      <p:sp>
        <p:nvSpPr>
          <p:cNvPr id="29" name="מלבן 28">
            <a:extLst>
              <a:ext uri="{FF2B5EF4-FFF2-40B4-BE49-F238E27FC236}">
                <a16:creationId xmlns:a16="http://schemas.microsoft.com/office/drawing/2014/main" id="{F6D68447-0A51-427F-80E5-821D2D7E24B9}"/>
              </a:ext>
            </a:extLst>
          </p:cNvPr>
          <p:cNvSpPr/>
          <p:nvPr/>
        </p:nvSpPr>
        <p:spPr>
          <a:xfrm>
            <a:off x="354702" y="5272871"/>
            <a:ext cx="7651531" cy="319126"/>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Sol, C.C.A.M. &amp; K. Kok (2014) </a:t>
            </a:r>
            <a:r>
              <a:rPr lang="en-US" sz="1400" i="1" dirty="0">
                <a:solidFill>
                  <a:schemeClr val="tx2"/>
                </a:solidFill>
                <a:latin typeface="David" panose="020E0502060401010101" pitchFamily="34" charset="-79"/>
                <a:ea typeface="Calibri" panose="020F0502020204030204" pitchFamily="34" charset="0"/>
                <a:cs typeface="David" panose="020E0502060401010101" pitchFamily="34" charset="-79"/>
              </a:rPr>
              <a:t>Fit or Unfit: </a:t>
            </a:r>
            <a:r>
              <a:rPr lang="en-US" sz="1400" i="1" dirty="0" err="1">
                <a:solidFill>
                  <a:schemeClr val="tx2"/>
                </a:solidFill>
                <a:latin typeface="David" panose="020E0502060401010101" pitchFamily="34" charset="-79"/>
                <a:ea typeface="Calibri" panose="020F0502020204030204" pitchFamily="34" charset="0"/>
                <a:cs typeface="David" panose="020E0502060401010101" pitchFamily="34" charset="-79"/>
              </a:rPr>
              <a:t>Theorie</a:t>
            </a:r>
            <a:r>
              <a:rPr lang="en-US" sz="1400" i="1"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i="1" dirty="0" err="1">
                <a:solidFill>
                  <a:schemeClr val="tx2"/>
                </a:solidFill>
                <a:latin typeface="David" panose="020E0502060401010101" pitchFamily="34" charset="-79"/>
                <a:ea typeface="Calibri" panose="020F0502020204030204" pitchFamily="34" charset="0"/>
                <a:cs typeface="David" panose="020E0502060401010101" pitchFamily="34" charset="-79"/>
              </a:rPr>
              <a:t>en</a:t>
            </a:r>
            <a:r>
              <a:rPr lang="en-US" sz="1400" i="1"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i="1" dirty="0" err="1">
                <a:solidFill>
                  <a:schemeClr val="tx2"/>
                </a:solidFill>
                <a:latin typeface="David" panose="020E0502060401010101" pitchFamily="34" charset="-79"/>
                <a:ea typeface="Calibri" panose="020F0502020204030204" pitchFamily="34" charset="0"/>
                <a:cs typeface="David" panose="020E0502060401010101" pitchFamily="34" charset="-79"/>
              </a:rPr>
              <a:t>praktijk</a:t>
            </a:r>
            <a:r>
              <a:rPr lang="en-US" sz="1400" i="1" dirty="0">
                <a:solidFill>
                  <a:schemeClr val="tx2"/>
                </a:solidFill>
                <a:latin typeface="David" panose="020E0502060401010101" pitchFamily="34" charset="-79"/>
                <a:ea typeface="Calibri" panose="020F0502020204030204" pitchFamily="34" charset="0"/>
                <a:cs typeface="David" panose="020E0502060401010101" pitchFamily="34" charset="-79"/>
              </a:rPr>
              <a:t> van Re-</a:t>
            </a:r>
            <a:r>
              <a:rPr lang="en-US" sz="1400" i="1" dirty="0" err="1">
                <a:solidFill>
                  <a:schemeClr val="tx2"/>
                </a:solidFill>
                <a:latin typeface="David" panose="020E0502060401010101" pitchFamily="34" charset="-79"/>
                <a:ea typeface="Calibri" panose="020F0502020204030204" pitchFamily="34" charset="0"/>
                <a:cs typeface="David" panose="020E0502060401010101" pitchFamily="34" charset="-79"/>
              </a:rPr>
              <a:t>integratie</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Amsterdam: RVO.</a:t>
            </a:r>
            <a:endParaRPr lang="en-US" dirty="0">
              <a:solidFill>
                <a:schemeClr val="tx2"/>
              </a:solidFill>
              <a:effectLst/>
              <a:latin typeface="David" panose="020E0502060401010101" pitchFamily="34" charset="-79"/>
              <a:ea typeface="Calibri" panose="020F0502020204030204" pitchFamily="34" charset="0"/>
              <a:cs typeface="David" panose="020E0502060401010101" pitchFamily="34" charset="-79"/>
            </a:endParaRPr>
          </a:p>
        </p:txBody>
      </p:sp>
      <p:pic>
        <p:nvPicPr>
          <p:cNvPr id="31" name="תמונה 30" descr="תוצאת תמונה עבור שירות התעסוקה">
            <a:extLst>
              <a:ext uri="{FF2B5EF4-FFF2-40B4-BE49-F238E27FC236}">
                <a16:creationId xmlns:a16="http://schemas.microsoft.com/office/drawing/2014/main" id="{5CBC7963-2C90-4DBE-927D-444BC38E61C0}"/>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0" name="תמונה 49">
            <a:extLst>
              <a:ext uri="{FF2B5EF4-FFF2-40B4-BE49-F238E27FC236}">
                <a16:creationId xmlns:a16="http://schemas.microsoft.com/office/drawing/2014/main" id="{E90D170B-87F7-40EB-9BFC-7D6995DF49D0}"/>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32" name="קבוצה 31">
            <a:extLst>
              <a:ext uri="{FF2B5EF4-FFF2-40B4-BE49-F238E27FC236}">
                <a16:creationId xmlns:a16="http://schemas.microsoft.com/office/drawing/2014/main" id="{F2276C92-9991-4435-A4F6-70DFC9550D87}"/>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677FC477-ADB8-444C-AA3E-26C4C3DBFB4D}"/>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920AD766-3056-48DD-A9AA-FB45A6C17CD8}"/>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DCE0610D-AFDC-4D55-A846-69FD3AAC981E}"/>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84954333-8E5B-48DC-95CA-FA8E089827DD}"/>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2EBF83AB-E23F-427F-83EA-428B1F46B347}"/>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8C44D085-695A-45CC-965C-D37B9EBA7228}"/>
              </a:ext>
            </a:extLst>
          </p:cNvPr>
          <p:cNvGrpSpPr/>
          <p:nvPr/>
        </p:nvGrpSpPr>
        <p:grpSpPr>
          <a:xfrm>
            <a:off x="5122416" y="5856652"/>
            <a:ext cx="1517927" cy="893469"/>
            <a:chOff x="3992165" y="27845"/>
            <a:chExt cx="2214562" cy="893469"/>
          </a:xfrm>
        </p:grpSpPr>
        <p:sp>
          <p:nvSpPr>
            <p:cNvPr id="39" name="חץ: סוגר זוויתי 38">
              <a:extLst>
                <a:ext uri="{FF2B5EF4-FFF2-40B4-BE49-F238E27FC236}">
                  <a16:creationId xmlns:a16="http://schemas.microsoft.com/office/drawing/2014/main" id="{33407B43-9932-45CD-A02E-C6D30E17F9DB}"/>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09054CDC-7D00-4525-9A80-EEF47A2FB717}"/>
                </a:ext>
              </a:extLst>
            </p:cNvPr>
            <p:cNvSpPr txBox="1"/>
            <p:nvPr/>
          </p:nvSpPr>
          <p:spPr>
            <a:xfrm>
              <a:off x="4484811"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3ED31BC0-05FD-4F51-AB62-48CDCA1DA67F}"/>
              </a:ext>
            </a:extLst>
          </p:cNvPr>
          <p:cNvGrpSpPr/>
          <p:nvPr/>
        </p:nvGrpSpPr>
        <p:grpSpPr>
          <a:xfrm>
            <a:off x="6329974" y="5856652"/>
            <a:ext cx="1517927" cy="893469"/>
            <a:chOff x="5985271" y="27845"/>
            <a:chExt cx="2214562" cy="893469"/>
          </a:xfrm>
        </p:grpSpPr>
        <p:sp>
          <p:nvSpPr>
            <p:cNvPr id="42" name="חץ: סוגר זוויתי 41">
              <a:extLst>
                <a:ext uri="{FF2B5EF4-FFF2-40B4-BE49-F238E27FC236}">
                  <a16:creationId xmlns:a16="http://schemas.microsoft.com/office/drawing/2014/main" id="{0C411CFA-E2EB-431D-83C4-5ADEB9FB0FDB}"/>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3D49C116-F801-43D4-AC31-D016FC3C5078}"/>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47605BFB-EC0F-4EBB-AF54-909EE0FB9F44}"/>
              </a:ext>
            </a:extLst>
          </p:cNvPr>
          <p:cNvGrpSpPr/>
          <p:nvPr/>
        </p:nvGrpSpPr>
        <p:grpSpPr>
          <a:xfrm>
            <a:off x="7537532" y="5843579"/>
            <a:ext cx="1517927" cy="914186"/>
            <a:chOff x="7978378" y="-517"/>
            <a:chExt cx="2214562" cy="914186"/>
          </a:xfrm>
        </p:grpSpPr>
        <p:sp>
          <p:nvSpPr>
            <p:cNvPr id="45" name="חץ: סוגר זוויתי 44">
              <a:extLst>
                <a:ext uri="{FF2B5EF4-FFF2-40B4-BE49-F238E27FC236}">
                  <a16:creationId xmlns:a16="http://schemas.microsoft.com/office/drawing/2014/main" id="{D5334762-E63B-495C-8003-C2E0C8EF8FC4}"/>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061C0F94-E454-43E9-BD6D-B453B2AFD479}"/>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EF8A3F58-87D3-4251-AD27-BD73984E6922}"/>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2A8C4509-BD95-42B6-B5AD-A00F20DE1462}"/>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4B641292-981B-4A97-9CC7-18821183F53C}"/>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1497833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לבן 2">
            <a:extLst>
              <a:ext uri="{FF2B5EF4-FFF2-40B4-BE49-F238E27FC236}">
                <a16:creationId xmlns:a16="http://schemas.microsoft.com/office/drawing/2014/main" id="{F0F11379-4C9D-446B-9DED-3A3AFAEA877C}"/>
              </a:ext>
            </a:extLst>
          </p:cNvPr>
          <p:cNvSpPr/>
          <p:nvPr/>
        </p:nvSpPr>
        <p:spPr>
          <a:xfrm>
            <a:off x="1563368" y="1760001"/>
            <a:ext cx="9321174" cy="203132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US" altLang="he-IL" dirty="0" err="1">
                <a:latin typeface="David" panose="020E0502060401010101" pitchFamily="34" charset="-79"/>
                <a:cs typeface="David" panose="020E0502060401010101" pitchFamily="34" charset="-79"/>
              </a:rPr>
              <a:t>Pohlan</a:t>
            </a:r>
            <a:r>
              <a:rPr lang="he-IL" altLang="he-IL" dirty="0">
                <a:latin typeface="David" panose="020E0502060401010101" pitchFamily="34" charset="-79"/>
                <a:cs typeface="David" panose="020E0502060401010101" pitchFamily="34" charset="-79"/>
              </a:rPr>
              <a:t> – </a:t>
            </a:r>
            <a:r>
              <a:rPr lang="en-US" altLang="he-IL" dirty="0">
                <a:latin typeface="David" panose="020E0502060401010101" pitchFamily="34" charset="-79"/>
                <a:cs typeface="David" panose="020E0502060401010101" pitchFamily="34" charset="-79"/>
              </a:rPr>
              <a:t>found there is correlation between socioeconomic characteristics and unemployment time The effect of long-term unemployment on the mental state of the jobseeker</a:t>
            </a:r>
          </a:p>
          <a:p>
            <a:pPr marL="285750" indent="-285750">
              <a:buFont typeface="Arial" panose="020B0604020202020204" pitchFamily="34" charset="0"/>
              <a:buChar char="•"/>
            </a:pPr>
            <a:endParaRPr lang="en-US" dirty="0">
              <a:latin typeface="David" panose="020E0502060401010101" pitchFamily="34" charset="-79"/>
              <a:cs typeface="David" panose="020E0502060401010101" pitchFamily="34" charset="-79"/>
            </a:endParaRPr>
          </a:p>
          <a:p>
            <a:pPr marL="285750" indent="-285750">
              <a:buFont typeface="Arial" panose="020B0604020202020204" pitchFamily="34" charset="0"/>
              <a:buChar char="•"/>
            </a:pPr>
            <a:endParaRPr lang="he-IL" dirty="0">
              <a:latin typeface="David" panose="020E0502060401010101" pitchFamily="34" charset="-79"/>
              <a:cs typeface="David" panose="020E0502060401010101" pitchFamily="34" charset="-79"/>
            </a:endParaRPr>
          </a:p>
          <a:p>
            <a:pPr marL="285750" indent="-285750">
              <a:buFont typeface="Arial" panose="020B0604020202020204" pitchFamily="34" charset="0"/>
              <a:buChar char="•"/>
            </a:pPr>
            <a:r>
              <a:rPr lang="en-US" dirty="0" err="1">
                <a:latin typeface="David" panose="020E0502060401010101" pitchFamily="34" charset="-79"/>
                <a:cs typeface="David" panose="020E0502060401010101" pitchFamily="34" charset="-79"/>
              </a:rPr>
              <a:t>Artazcoz</a:t>
            </a:r>
            <a:r>
              <a:rPr lang="en-US" dirty="0">
                <a:latin typeface="David" panose="020E0502060401010101" pitchFamily="34" charset="-79"/>
                <a:cs typeface="David" panose="020E0502060401010101" pitchFamily="34" charset="-79"/>
              </a:rPr>
              <a:t> et al.</a:t>
            </a:r>
            <a:r>
              <a:rPr lang="he-IL" dirty="0">
                <a:latin typeface="David" panose="020E0502060401010101" pitchFamily="34" charset="-79"/>
                <a:cs typeface="David" panose="020E0502060401010101" pitchFamily="34" charset="-79"/>
              </a:rPr>
              <a:t>- </a:t>
            </a:r>
            <a:r>
              <a:rPr lang="en-US" dirty="0">
                <a:latin typeface="David" panose="020E0502060401010101" pitchFamily="34" charset="-79"/>
                <a:cs typeface="David" panose="020E0502060401010101" pitchFamily="34" charset="-79"/>
              </a:rPr>
              <a:t> Showed there is a strong correlation between unemployment and a person's mental health, and there are gender differences in the effects of family responsibility and social status. </a:t>
            </a:r>
            <a:endParaRPr lang="he-IL" dirty="0">
              <a:latin typeface="David" panose="020E0502060401010101" pitchFamily="34" charset="-79"/>
              <a:cs typeface="David" panose="020E0502060401010101" pitchFamily="34" charset="-79"/>
            </a:endParaRPr>
          </a:p>
        </p:txBody>
      </p:sp>
      <p:sp>
        <p:nvSpPr>
          <p:cNvPr id="30" name="מציין מיקום תוכן 2">
            <a:extLst>
              <a:ext uri="{FF2B5EF4-FFF2-40B4-BE49-F238E27FC236}">
                <a16:creationId xmlns:a16="http://schemas.microsoft.com/office/drawing/2014/main" id="{05BD8AF4-3725-41DA-A66F-BFB4CFE55E91}"/>
              </a:ext>
            </a:extLst>
          </p:cNvPr>
          <p:cNvSpPr txBox="1">
            <a:spLocks/>
          </p:cNvSpPr>
          <p:nvPr/>
        </p:nvSpPr>
        <p:spPr>
          <a:xfrm>
            <a:off x="1805034" y="2322065"/>
            <a:ext cx="8823598" cy="2122668"/>
          </a:xfrm>
          <a:prstGeom prst="rect">
            <a:avLst/>
          </a:prstGeom>
        </p:spPr>
        <p:txBody>
          <a:bodyPr vert="horz" lIns="91440" tIns="45720" rIns="91440" bIns="45720" rtlCol="1">
            <a:no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50000"/>
              </a:lnSpc>
            </a:pPr>
            <a:endParaRPr lang="en-US" sz="2000" dirty="0">
              <a:latin typeface="David" panose="020E0502060401010101" pitchFamily="34" charset="-79"/>
              <a:cs typeface="David" panose="020E0502060401010101" pitchFamily="34" charset="-79"/>
            </a:endParaRPr>
          </a:p>
        </p:txBody>
      </p:sp>
      <p:pic>
        <p:nvPicPr>
          <p:cNvPr id="31" name="תמונה 30" descr="תוצאת תמונה עבור שירות התעסוקה">
            <a:extLst>
              <a:ext uri="{FF2B5EF4-FFF2-40B4-BE49-F238E27FC236}">
                <a16:creationId xmlns:a16="http://schemas.microsoft.com/office/drawing/2014/main" id="{5CBC7963-2C90-4DBE-927D-444BC38E61C0}"/>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0" name="תמונה 49">
            <a:extLst>
              <a:ext uri="{FF2B5EF4-FFF2-40B4-BE49-F238E27FC236}">
                <a16:creationId xmlns:a16="http://schemas.microsoft.com/office/drawing/2014/main" id="{E90D170B-87F7-40EB-9BFC-7D6995DF49D0}"/>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32" name="קבוצה 31">
            <a:extLst>
              <a:ext uri="{FF2B5EF4-FFF2-40B4-BE49-F238E27FC236}">
                <a16:creationId xmlns:a16="http://schemas.microsoft.com/office/drawing/2014/main" id="{F2276C92-9991-4435-A4F6-70DFC9550D87}"/>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677FC477-ADB8-444C-AA3E-26C4C3DBFB4D}"/>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920AD766-3056-48DD-A9AA-FB45A6C17CD8}"/>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DCE0610D-AFDC-4D55-A846-69FD3AAC981E}"/>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84954333-8E5B-48DC-95CA-FA8E089827DD}"/>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2EBF83AB-E23F-427F-83EA-428B1F46B347}"/>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8C44D085-695A-45CC-965C-D37B9EBA7228}"/>
              </a:ext>
            </a:extLst>
          </p:cNvPr>
          <p:cNvGrpSpPr/>
          <p:nvPr/>
        </p:nvGrpSpPr>
        <p:grpSpPr>
          <a:xfrm>
            <a:off x="5122416" y="5856652"/>
            <a:ext cx="1517927" cy="893469"/>
            <a:chOff x="3992165" y="27845"/>
            <a:chExt cx="2214562" cy="893469"/>
          </a:xfrm>
        </p:grpSpPr>
        <p:sp>
          <p:nvSpPr>
            <p:cNvPr id="39" name="חץ: סוגר זוויתי 38">
              <a:extLst>
                <a:ext uri="{FF2B5EF4-FFF2-40B4-BE49-F238E27FC236}">
                  <a16:creationId xmlns:a16="http://schemas.microsoft.com/office/drawing/2014/main" id="{33407B43-9932-45CD-A02E-C6D30E17F9DB}"/>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09054CDC-7D00-4525-9A80-EEF47A2FB717}"/>
                </a:ext>
              </a:extLst>
            </p:cNvPr>
            <p:cNvSpPr txBox="1"/>
            <p:nvPr/>
          </p:nvSpPr>
          <p:spPr>
            <a:xfrm>
              <a:off x="4484811"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3ED31BC0-05FD-4F51-AB62-48CDCA1DA67F}"/>
              </a:ext>
            </a:extLst>
          </p:cNvPr>
          <p:cNvGrpSpPr/>
          <p:nvPr/>
        </p:nvGrpSpPr>
        <p:grpSpPr>
          <a:xfrm>
            <a:off x="6329974" y="5856652"/>
            <a:ext cx="1517927" cy="893469"/>
            <a:chOff x="5985271" y="27845"/>
            <a:chExt cx="2214562" cy="893469"/>
          </a:xfrm>
        </p:grpSpPr>
        <p:sp>
          <p:nvSpPr>
            <p:cNvPr id="42" name="חץ: סוגר זוויתי 41">
              <a:extLst>
                <a:ext uri="{FF2B5EF4-FFF2-40B4-BE49-F238E27FC236}">
                  <a16:creationId xmlns:a16="http://schemas.microsoft.com/office/drawing/2014/main" id="{0C411CFA-E2EB-431D-83C4-5ADEB9FB0FDB}"/>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3D49C116-F801-43D4-AC31-D016FC3C5078}"/>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47605BFB-EC0F-4EBB-AF54-909EE0FB9F44}"/>
              </a:ext>
            </a:extLst>
          </p:cNvPr>
          <p:cNvGrpSpPr/>
          <p:nvPr/>
        </p:nvGrpSpPr>
        <p:grpSpPr>
          <a:xfrm>
            <a:off x="7537532" y="5843579"/>
            <a:ext cx="1517927" cy="914186"/>
            <a:chOff x="7978378" y="-517"/>
            <a:chExt cx="2214562" cy="914186"/>
          </a:xfrm>
        </p:grpSpPr>
        <p:sp>
          <p:nvSpPr>
            <p:cNvPr id="45" name="חץ: סוגר זוויתי 44">
              <a:extLst>
                <a:ext uri="{FF2B5EF4-FFF2-40B4-BE49-F238E27FC236}">
                  <a16:creationId xmlns:a16="http://schemas.microsoft.com/office/drawing/2014/main" id="{D5334762-E63B-495C-8003-C2E0C8EF8FC4}"/>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061C0F94-E454-43E9-BD6D-B453B2AFD479}"/>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EF8A3F58-87D3-4251-AD27-BD73984E6922}"/>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2A8C4509-BD95-42B6-B5AD-A00F20DE1462}"/>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4B641292-981B-4A97-9CC7-18821183F53C}"/>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51" name="מלבן 50">
            <a:extLst>
              <a:ext uri="{FF2B5EF4-FFF2-40B4-BE49-F238E27FC236}">
                <a16:creationId xmlns:a16="http://schemas.microsoft.com/office/drawing/2014/main" id="{CD5684C9-DD1C-45AE-A531-A78A95109C96}"/>
              </a:ext>
            </a:extLst>
          </p:cNvPr>
          <p:cNvSpPr/>
          <p:nvPr/>
        </p:nvSpPr>
        <p:spPr>
          <a:xfrm>
            <a:off x="832634" y="2408221"/>
            <a:ext cx="7651531" cy="319126"/>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Pohlan</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“Unemployment and social exclusion”, </a:t>
            </a:r>
            <a:r>
              <a:rPr lang="fr-FR" sz="1400" dirty="0">
                <a:solidFill>
                  <a:schemeClr val="tx2"/>
                </a:solidFill>
                <a:latin typeface="David" panose="020E0502060401010101" pitchFamily="34" charset="-79"/>
                <a:ea typeface="Calibri" panose="020F0502020204030204" pitchFamily="34" charset="0"/>
                <a:cs typeface="David" panose="020E0502060401010101" pitchFamily="34" charset="-79"/>
              </a:rPr>
              <a:t>Volume 164, August 2019, Pages 273-299.</a:t>
            </a:r>
            <a:endParaRPr lang="en-US" dirty="0">
              <a:solidFill>
                <a:schemeClr val="tx2"/>
              </a:solidFill>
              <a:effectLst/>
              <a:latin typeface="David" panose="020E0502060401010101" pitchFamily="34" charset="-79"/>
              <a:ea typeface="Calibri" panose="020F0502020204030204" pitchFamily="34" charset="0"/>
              <a:cs typeface="David" panose="020E0502060401010101" pitchFamily="34" charset="-79"/>
            </a:endParaRPr>
          </a:p>
        </p:txBody>
      </p:sp>
      <p:sp>
        <p:nvSpPr>
          <p:cNvPr id="52" name="מלבן 51">
            <a:extLst>
              <a:ext uri="{FF2B5EF4-FFF2-40B4-BE49-F238E27FC236}">
                <a16:creationId xmlns:a16="http://schemas.microsoft.com/office/drawing/2014/main" id="{C9F16C3B-4B1B-4BC6-AE0D-1CBF9D072A16}"/>
              </a:ext>
            </a:extLst>
          </p:cNvPr>
          <p:cNvSpPr/>
          <p:nvPr/>
        </p:nvSpPr>
        <p:spPr>
          <a:xfrm>
            <a:off x="787905" y="3757731"/>
            <a:ext cx="10768398" cy="549638"/>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Lucía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Artazcoz</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MPH, Joan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Benach</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PhD, Carme Borrell, PhD, and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Immaculada</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Cortès</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MPH, "Unemployment and Mental Health: Understanding the Interactions Among Gender, Family Roles, and Social Class", American Journal of Public Health January 2004, Vol 94, No. 1</a:t>
            </a:r>
            <a:endParaRPr lang="en-US" dirty="0">
              <a:solidFill>
                <a:schemeClr val="tx2"/>
              </a:solidFill>
              <a:effectLst/>
              <a:latin typeface="David" panose="020E0502060401010101" pitchFamily="34" charset="-79"/>
              <a:ea typeface="Calibri" panose="020F0502020204030204" pitchFamily="34" charset="0"/>
              <a:cs typeface="David" panose="020E0502060401010101" pitchFamily="34" charset="-79"/>
            </a:endParaRPr>
          </a:p>
        </p:txBody>
      </p:sp>
      <p:graphicFrame>
        <p:nvGraphicFramePr>
          <p:cNvPr id="27" name="דיאגרמה 26">
            <a:extLst>
              <a:ext uri="{FF2B5EF4-FFF2-40B4-BE49-F238E27FC236}">
                <a16:creationId xmlns:a16="http://schemas.microsoft.com/office/drawing/2014/main" id="{951C5D04-7555-40D4-8705-19DDB69E9322}"/>
              </a:ext>
            </a:extLst>
          </p:cNvPr>
          <p:cNvGraphicFramePr/>
          <p:nvPr>
            <p:extLst>
              <p:ext uri="{D42A27DB-BD31-4B8C-83A1-F6EECF244321}">
                <p14:modId xmlns:p14="http://schemas.microsoft.com/office/powerpoint/2010/main" val="327728925"/>
              </p:ext>
            </p:extLst>
          </p:nvPr>
        </p:nvGraphicFramePr>
        <p:xfrm>
          <a:off x="4032257" y="721326"/>
          <a:ext cx="3766422" cy="52263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24579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667443559"/>
              </p:ext>
            </p:extLst>
          </p:nvPr>
        </p:nvGraphicFramePr>
        <p:xfrm>
          <a:off x="4453547" y="156000"/>
          <a:ext cx="3766422"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1" name="Rectangle 1">
            <a:extLst>
              <a:ext uri="{FF2B5EF4-FFF2-40B4-BE49-F238E27FC236}">
                <a16:creationId xmlns:a16="http://schemas.microsoft.com/office/drawing/2014/main" id="{4B7133A6-27B8-4D7E-8E73-65B833210061}"/>
              </a:ext>
            </a:extLst>
          </p:cNvPr>
          <p:cNvSpPr>
            <a:spLocks noChangeArrowheads="1"/>
          </p:cNvSpPr>
          <p:nvPr/>
        </p:nvSpPr>
        <p:spPr bwMode="auto">
          <a:xfrm>
            <a:off x="622834" y="3973660"/>
            <a:ext cx="10517090" cy="1304203"/>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indent="-285750" algn="l" rtl="0" eaLnBrk="0" fontAlgn="base" hangingPunct="0">
              <a:lnSpc>
                <a:spcPct val="150000"/>
              </a:lnSpc>
              <a:spcBef>
                <a:spcPct val="0"/>
              </a:spcBef>
              <a:spcAft>
                <a:spcPct val="0"/>
              </a:spcAft>
              <a:buFont typeface="Arial" panose="020B0604020202020204" pitchFamily="34" charset="0"/>
              <a:buChar char="•"/>
            </a:pPr>
            <a:r>
              <a:rPr lang="en-US" dirty="0">
                <a:latin typeface="David" panose="020E0502060401010101" pitchFamily="34" charset="-79"/>
                <a:cs typeface="David" panose="020E0502060401010101" pitchFamily="34" charset="-79"/>
              </a:rPr>
              <a:t>In Japan, the unemployment index stands at 2.3%. The duration of unemployment allowances is relatively low in Japan compared to most other OECD countries. The right to social assistance is very strict based on stringent asset testing. If the right to assistance is exercised there will be no further assistance.</a:t>
            </a:r>
          </a:p>
        </p:txBody>
      </p:sp>
      <p:sp>
        <p:nvSpPr>
          <p:cNvPr id="51" name="מלבן 50">
            <a:extLst>
              <a:ext uri="{FF2B5EF4-FFF2-40B4-BE49-F238E27FC236}">
                <a16:creationId xmlns:a16="http://schemas.microsoft.com/office/drawing/2014/main" id="{C9D27700-32C6-47A6-856A-FED7B9F6B766}"/>
              </a:ext>
            </a:extLst>
          </p:cNvPr>
          <p:cNvSpPr/>
          <p:nvPr/>
        </p:nvSpPr>
        <p:spPr>
          <a:xfrm>
            <a:off x="597977" y="2038399"/>
            <a:ext cx="2927404" cy="276999"/>
          </a:xfrm>
          <a:prstGeom prst="rect">
            <a:avLst/>
          </a:prstGeom>
          <a:solidFill>
            <a:schemeClr val="bg1"/>
          </a:solidFill>
        </p:spPr>
        <p:txBody>
          <a:bodyPr wrap="non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1200" dirty="0">
                <a:solidFill>
                  <a:schemeClr val="tx2"/>
                </a:solidFill>
                <a:latin typeface="David" panose="020E0502060401010101" pitchFamily="34" charset="-79"/>
                <a:cs typeface="David" panose="020E0502060401010101" pitchFamily="34" charset="-79"/>
                <a:hlinkClick r:id="rId8">
                  <a:extLst>
                    <a:ext uri="{A12FA001-AC4F-418D-AE19-62706E023703}">
                      <ahyp:hlinkClr xmlns:ahyp="http://schemas.microsoft.com/office/drawing/2018/hyperlinkcolor" val="tx"/>
                    </a:ext>
                  </a:extLst>
                </a:hlinkClick>
              </a:rPr>
              <a:t>https://ec.europa.eu/eures/public/homepage</a:t>
            </a:r>
            <a:endParaRPr lang="he-IL" sz="1200" dirty="0">
              <a:solidFill>
                <a:schemeClr val="tx2"/>
              </a:solidFill>
              <a:latin typeface="David" panose="020E0502060401010101" pitchFamily="34" charset="-79"/>
              <a:cs typeface="David" panose="020E0502060401010101" pitchFamily="34" charset="-79"/>
            </a:endParaRPr>
          </a:p>
        </p:txBody>
      </p:sp>
      <p:sp>
        <p:nvSpPr>
          <p:cNvPr id="52" name="מלבן 51">
            <a:extLst>
              <a:ext uri="{FF2B5EF4-FFF2-40B4-BE49-F238E27FC236}">
                <a16:creationId xmlns:a16="http://schemas.microsoft.com/office/drawing/2014/main" id="{1AEBEAE8-DD97-4A48-87B4-5BCE79DE4151}"/>
              </a:ext>
            </a:extLst>
          </p:cNvPr>
          <p:cNvSpPr/>
          <p:nvPr/>
        </p:nvSpPr>
        <p:spPr>
          <a:xfrm>
            <a:off x="622834" y="3556531"/>
            <a:ext cx="10517090" cy="276999"/>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1200" dirty="0">
                <a:solidFill>
                  <a:schemeClr val="tx2"/>
                </a:solidFill>
                <a:latin typeface="David" panose="020E0502060401010101" pitchFamily="34" charset="-79"/>
                <a:cs typeface="David" panose="020E0502060401010101" pitchFamily="34" charset="-79"/>
              </a:rPr>
              <a:t>* </a:t>
            </a:r>
            <a:r>
              <a:rPr lang="en-US" sz="1200" dirty="0" err="1">
                <a:solidFill>
                  <a:schemeClr val="tx2"/>
                </a:solidFill>
                <a:latin typeface="David" panose="020E0502060401010101" pitchFamily="34" charset="-79"/>
                <a:cs typeface="David" panose="020E0502060401010101" pitchFamily="34" charset="-79"/>
              </a:rPr>
              <a:t>Nomaan</a:t>
            </a:r>
            <a:r>
              <a:rPr lang="en-US" sz="1200" dirty="0">
                <a:solidFill>
                  <a:schemeClr val="tx2"/>
                </a:solidFill>
                <a:latin typeface="David" panose="020E0502060401010101" pitchFamily="34" charset="-79"/>
                <a:cs typeface="David" panose="020E0502060401010101" pitchFamily="34" charset="-79"/>
              </a:rPr>
              <a:t> Majid, “The great employment transformation in China”, </a:t>
            </a:r>
            <a:r>
              <a:rPr lang="en-US" sz="1200" i="1" dirty="0">
                <a:solidFill>
                  <a:schemeClr val="tx2"/>
                </a:solidFill>
                <a:latin typeface="David" panose="020E0502060401010101" pitchFamily="34" charset="-79"/>
                <a:cs typeface="David" panose="020E0502060401010101" pitchFamily="34" charset="-79"/>
              </a:rPr>
              <a:t>International </a:t>
            </a:r>
            <a:r>
              <a:rPr lang="en-US" sz="1200" i="1" dirty="0" err="1">
                <a:solidFill>
                  <a:schemeClr val="tx2"/>
                </a:solidFill>
                <a:latin typeface="David" panose="020E0502060401010101" pitchFamily="34" charset="-79"/>
                <a:cs typeface="David" panose="020E0502060401010101" pitchFamily="34" charset="-79"/>
              </a:rPr>
              <a:t>Labour</a:t>
            </a:r>
            <a:r>
              <a:rPr lang="en-US" sz="1200" i="1" dirty="0">
                <a:solidFill>
                  <a:schemeClr val="tx2"/>
                </a:solidFill>
                <a:latin typeface="David" panose="020E0502060401010101" pitchFamily="34" charset="-79"/>
                <a:cs typeface="David" panose="020E0502060401010101" pitchFamily="34" charset="-79"/>
              </a:rPr>
              <a:t> Office Geneva,</a:t>
            </a:r>
            <a:r>
              <a:rPr lang="en-US" sz="1200" dirty="0">
                <a:solidFill>
                  <a:schemeClr val="tx2"/>
                </a:solidFill>
                <a:latin typeface="David" panose="020E0502060401010101" pitchFamily="34" charset="-79"/>
                <a:cs typeface="David" panose="020E0502060401010101" pitchFamily="34" charset="-79"/>
              </a:rPr>
              <a:t> Working Paper No. 195. </a:t>
            </a:r>
            <a:r>
              <a:rPr lang="en-US" sz="1200" i="1" dirty="0">
                <a:solidFill>
                  <a:schemeClr val="tx2"/>
                </a:solidFill>
                <a:latin typeface="David" panose="020E0502060401010101" pitchFamily="34" charset="-79"/>
                <a:cs typeface="David" panose="020E0502060401010101" pitchFamily="34" charset="-79"/>
              </a:rPr>
              <a:t> </a:t>
            </a:r>
            <a:r>
              <a:rPr lang="en-US" sz="1200" dirty="0">
                <a:solidFill>
                  <a:schemeClr val="tx2"/>
                </a:solidFill>
                <a:latin typeface="David" panose="020E0502060401010101" pitchFamily="34" charset="-79"/>
                <a:cs typeface="David" panose="020E0502060401010101" pitchFamily="34" charset="-79"/>
              </a:rPr>
              <a:t>2015</a:t>
            </a:r>
            <a:endParaRPr lang="he-IL" sz="1200" dirty="0">
              <a:solidFill>
                <a:schemeClr val="tx2"/>
              </a:solidFill>
              <a:latin typeface="David" panose="020E0502060401010101" pitchFamily="34" charset="-79"/>
              <a:cs typeface="David" panose="020E0502060401010101" pitchFamily="34" charset="-79"/>
            </a:endParaRPr>
          </a:p>
        </p:txBody>
      </p:sp>
      <p:sp>
        <p:nvSpPr>
          <p:cNvPr id="53" name="מלבן 52">
            <a:extLst>
              <a:ext uri="{FF2B5EF4-FFF2-40B4-BE49-F238E27FC236}">
                <a16:creationId xmlns:a16="http://schemas.microsoft.com/office/drawing/2014/main" id="{FEC24A2D-3707-43F5-942E-31544674CA55}"/>
              </a:ext>
            </a:extLst>
          </p:cNvPr>
          <p:cNvSpPr/>
          <p:nvPr/>
        </p:nvSpPr>
        <p:spPr>
          <a:xfrm>
            <a:off x="622834" y="5277863"/>
            <a:ext cx="10517090" cy="484363"/>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200" dirty="0">
                <a:solidFill>
                  <a:schemeClr val="tx2"/>
                </a:solidFill>
                <a:latin typeface="David" panose="020E0502060401010101" pitchFamily="34" charset="-79"/>
                <a:ea typeface="Calibri" panose="020F0502020204030204" pitchFamily="34" charset="0"/>
                <a:cs typeface="David" panose="020E0502060401010101" pitchFamily="34" charset="-79"/>
              </a:rPr>
              <a:t>* John P. Martin " Activation and Active </a:t>
            </a:r>
            <a:r>
              <a:rPr lang="en-US" sz="1200" dirty="0" err="1">
                <a:solidFill>
                  <a:schemeClr val="tx2"/>
                </a:solidFill>
                <a:latin typeface="David" panose="020E0502060401010101" pitchFamily="34" charset="-79"/>
                <a:ea typeface="Calibri" panose="020F0502020204030204" pitchFamily="34" charset="0"/>
                <a:cs typeface="David" panose="020E0502060401010101" pitchFamily="34" charset="-79"/>
              </a:rPr>
              <a:t>Labour</a:t>
            </a:r>
            <a:r>
              <a:rPr lang="en-US" sz="1200" dirty="0">
                <a:solidFill>
                  <a:schemeClr val="tx2"/>
                </a:solidFill>
                <a:latin typeface="David" panose="020E0502060401010101" pitchFamily="34" charset="-79"/>
                <a:ea typeface="Calibri" panose="020F0502020204030204" pitchFamily="34" charset="0"/>
                <a:cs typeface="David" panose="020E0502060401010101" pitchFamily="34" charset="-79"/>
              </a:rPr>
              <a:t> Market </a:t>
            </a:r>
            <a:r>
              <a:rPr lang="en-US" sz="1200" dirty="0" err="1">
                <a:solidFill>
                  <a:schemeClr val="tx2"/>
                </a:solidFill>
                <a:latin typeface="David" panose="020E0502060401010101" pitchFamily="34" charset="-79"/>
                <a:ea typeface="Calibri" panose="020F0502020204030204" pitchFamily="34" charset="0"/>
                <a:cs typeface="David" panose="020E0502060401010101" pitchFamily="34" charset="-79"/>
              </a:rPr>
              <a:t>Policiesin</a:t>
            </a:r>
            <a:r>
              <a:rPr lang="en-US" sz="1200" dirty="0">
                <a:solidFill>
                  <a:schemeClr val="tx2"/>
                </a:solidFill>
                <a:latin typeface="David" panose="020E0502060401010101" pitchFamily="34" charset="-79"/>
                <a:ea typeface="Calibri" panose="020F0502020204030204" pitchFamily="34" charset="0"/>
                <a:cs typeface="David" panose="020E0502060401010101" pitchFamily="34" charset="-79"/>
              </a:rPr>
              <a:t> OECD Countries- Stylized Facts </a:t>
            </a:r>
            <a:r>
              <a:rPr lang="en-US" sz="1200" dirty="0" err="1">
                <a:solidFill>
                  <a:schemeClr val="tx2"/>
                </a:solidFill>
                <a:latin typeface="David" panose="020E0502060401010101" pitchFamily="34" charset="-79"/>
                <a:ea typeface="Calibri" panose="020F0502020204030204" pitchFamily="34" charset="0"/>
                <a:cs typeface="David" panose="020E0502060401010101" pitchFamily="34" charset="-79"/>
              </a:rPr>
              <a:t>andEvidence</a:t>
            </a:r>
            <a:r>
              <a:rPr lang="en-US" sz="1200" dirty="0">
                <a:solidFill>
                  <a:schemeClr val="tx2"/>
                </a:solidFill>
                <a:latin typeface="David" panose="020E0502060401010101" pitchFamily="34" charset="-79"/>
                <a:ea typeface="Calibri" panose="020F0502020204030204" pitchFamily="34" charset="0"/>
                <a:cs typeface="David" panose="020E0502060401010101" pitchFamily="34" charset="-79"/>
              </a:rPr>
              <a:t> on their Effectiveness", </a:t>
            </a:r>
            <a:r>
              <a:rPr lang="en-US" sz="1200" i="1" dirty="0">
                <a:solidFill>
                  <a:schemeClr val="tx2"/>
                </a:solidFill>
                <a:latin typeface="David" panose="020E0502060401010101" pitchFamily="34" charset="-79"/>
                <a:ea typeface="Calibri" panose="020F0502020204030204" pitchFamily="34" charset="0"/>
                <a:cs typeface="David" panose="020E0502060401010101" pitchFamily="34" charset="-79"/>
              </a:rPr>
              <a:t>Geary Institute, University College Dublin and IZA</a:t>
            </a:r>
            <a:r>
              <a:rPr lang="en-US" sz="1200" dirty="0">
                <a:solidFill>
                  <a:schemeClr val="tx2"/>
                </a:solidFill>
                <a:latin typeface="David" panose="020E0502060401010101" pitchFamily="34" charset="-79"/>
                <a:ea typeface="Calibri" panose="020F0502020204030204" pitchFamily="34" charset="0"/>
                <a:cs typeface="David" panose="020E0502060401010101" pitchFamily="34" charset="-79"/>
              </a:rPr>
              <a:t>, 2014.</a:t>
            </a:r>
          </a:p>
        </p:txBody>
      </p:sp>
      <p:sp>
        <p:nvSpPr>
          <p:cNvPr id="54" name="מלבן 53">
            <a:extLst>
              <a:ext uri="{FF2B5EF4-FFF2-40B4-BE49-F238E27FC236}">
                <a16:creationId xmlns:a16="http://schemas.microsoft.com/office/drawing/2014/main" id="{C54BBDA8-AC1D-4B66-A4F6-EA895D11DF09}"/>
              </a:ext>
            </a:extLst>
          </p:cNvPr>
          <p:cNvSpPr/>
          <p:nvPr/>
        </p:nvSpPr>
        <p:spPr>
          <a:xfrm>
            <a:off x="622834" y="769014"/>
            <a:ext cx="10517090" cy="1304203"/>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lvl="0" indent="-285750" algn="l" rtl="0" eaLnBrk="0" fontAlgn="base" hangingPunct="0">
              <a:lnSpc>
                <a:spcPct val="150000"/>
              </a:lnSpc>
              <a:spcBef>
                <a:spcPct val="0"/>
              </a:spcBef>
              <a:spcAft>
                <a:spcPct val="0"/>
              </a:spcAft>
              <a:buFont typeface="Arial" panose="020B0604020202020204" pitchFamily="34" charset="0"/>
              <a:buChar char="•"/>
            </a:pPr>
            <a:r>
              <a:rPr lang="en-US" altLang="he-IL" dirty="0">
                <a:latin typeface="David" panose="020E0502060401010101" pitchFamily="34" charset="-79"/>
                <a:ea typeface="Times New Roman" panose="02020603050405020304" pitchFamily="18" charset="0"/>
                <a:cs typeface="David" panose="020E0502060401010101" pitchFamily="34" charset="-79"/>
              </a:rPr>
              <a:t>In Europe, the unemployment index stands at 6.5% and the European Employment Service works in collaboration with all European countries in finding employment for European residents aged 18-35, where job seekers can look for work in both their country and in another European country.</a:t>
            </a:r>
            <a:endParaRPr lang="he-IL" altLang="he-IL" dirty="0">
              <a:latin typeface="David" panose="020E0502060401010101" pitchFamily="34" charset="-79"/>
              <a:ea typeface="Times New Roman" panose="02020603050405020304" pitchFamily="18" charset="0"/>
              <a:cs typeface="David" panose="020E0502060401010101" pitchFamily="34" charset="-79"/>
            </a:endParaRPr>
          </a:p>
        </p:txBody>
      </p:sp>
      <p:sp>
        <p:nvSpPr>
          <p:cNvPr id="56" name="מלבן 55">
            <a:extLst>
              <a:ext uri="{FF2B5EF4-FFF2-40B4-BE49-F238E27FC236}">
                <a16:creationId xmlns:a16="http://schemas.microsoft.com/office/drawing/2014/main" id="{13DA1459-B0FB-4546-95ED-3F98E2562E3E}"/>
              </a:ext>
            </a:extLst>
          </p:cNvPr>
          <p:cNvSpPr/>
          <p:nvPr/>
        </p:nvSpPr>
        <p:spPr>
          <a:xfrm>
            <a:off x="597977" y="2276284"/>
            <a:ext cx="10517090" cy="1304203"/>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indent="-285750" algn="l" rtl="0" eaLnBrk="0" fontAlgn="base" hangingPunct="0">
              <a:lnSpc>
                <a:spcPct val="150000"/>
              </a:lnSpc>
              <a:spcBef>
                <a:spcPct val="0"/>
              </a:spcBef>
              <a:spcAft>
                <a:spcPct val="0"/>
              </a:spcAft>
              <a:buFont typeface="Arial" panose="020B0604020202020204" pitchFamily="34" charset="0"/>
              <a:buChar char="•"/>
            </a:pPr>
            <a:r>
              <a:rPr lang="en-US" dirty="0">
                <a:latin typeface="David" panose="020E0502060401010101" pitchFamily="34" charset="-79"/>
                <a:cs typeface="David" panose="020E0502060401010101" pitchFamily="34" charset="-79"/>
              </a:rPr>
              <a:t>In China, the unemployment index stands at 3.6%. China has a strong information system infrastructure (The </a:t>
            </a:r>
            <a:r>
              <a:rPr lang="en-US" dirty="0" err="1">
                <a:latin typeface="David" panose="020E0502060401010101" pitchFamily="34" charset="-79"/>
                <a:cs typeface="David" panose="020E0502060401010101" pitchFamily="34" charset="-79"/>
              </a:rPr>
              <a:t>Hùkǒu</a:t>
            </a:r>
            <a:r>
              <a:rPr lang="en-US" dirty="0">
                <a:latin typeface="David" panose="020E0502060401010101" pitchFamily="34" charset="-79"/>
                <a:cs typeface="David" panose="020E0502060401010101" pitchFamily="34" charset="-79"/>
              </a:rPr>
              <a:t> System Population Register System that contains all of the human information) in which job seekers can help and assess their suitability for the roles they want to be classified.</a:t>
            </a:r>
            <a:endParaRPr lang="he-IL" dirty="0">
              <a:latin typeface="David" panose="020E0502060401010101" pitchFamily="34" charset="-79"/>
              <a:cs typeface="David" panose="020E0502060401010101" pitchFamily="34" charset="-79"/>
            </a:endParaRPr>
          </a:p>
        </p:txBody>
      </p:sp>
      <p:pic>
        <p:nvPicPr>
          <p:cNvPr id="57" name="תמונה 56" descr="תוצאת תמונה עבור שירות התעסוקה">
            <a:extLst>
              <a:ext uri="{FF2B5EF4-FFF2-40B4-BE49-F238E27FC236}">
                <a16:creationId xmlns:a16="http://schemas.microsoft.com/office/drawing/2014/main" id="{CAF6E69D-60BF-43AE-ABA0-443364A7F22D}"/>
              </a:ext>
            </a:extLst>
          </p:cNvPr>
          <p:cNvPicPr/>
          <p:nvPr/>
        </p:nvPicPr>
        <p:blipFill>
          <a:blip r:embed="rId9"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8" name="תמונה 57">
            <a:extLst>
              <a:ext uri="{FF2B5EF4-FFF2-40B4-BE49-F238E27FC236}">
                <a16:creationId xmlns:a16="http://schemas.microsoft.com/office/drawing/2014/main" id="{C6F54B63-7458-46BC-B99F-DE3A0DEFA112}"/>
              </a:ext>
            </a:extLst>
          </p:cNvPr>
          <p:cNvPicPr/>
          <p:nvPr/>
        </p:nvPicPr>
        <p:blipFill rotWithShape="1">
          <a:blip r:embed="rId10">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28" name="קבוצה 27">
            <a:extLst>
              <a:ext uri="{FF2B5EF4-FFF2-40B4-BE49-F238E27FC236}">
                <a16:creationId xmlns:a16="http://schemas.microsoft.com/office/drawing/2014/main" id="{1504CD26-ADB8-464E-89B0-50E8980E52F7}"/>
              </a:ext>
            </a:extLst>
          </p:cNvPr>
          <p:cNvGrpSpPr/>
          <p:nvPr/>
        </p:nvGrpSpPr>
        <p:grpSpPr>
          <a:xfrm>
            <a:off x="2686168" y="5856652"/>
            <a:ext cx="1517927" cy="893469"/>
            <a:chOff x="5953" y="27845"/>
            <a:chExt cx="2214562" cy="893469"/>
          </a:xfrm>
        </p:grpSpPr>
        <p:sp>
          <p:nvSpPr>
            <p:cNvPr id="29" name="חץ: סוגר זוויתי 28">
              <a:extLst>
                <a:ext uri="{FF2B5EF4-FFF2-40B4-BE49-F238E27FC236}">
                  <a16:creationId xmlns:a16="http://schemas.microsoft.com/office/drawing/2014/main" id="{47FBBF79-9F93-4713-9D14-6A50E00FA843}"/>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0" name="חץ: סוגר זוויתי 4">
              <a:extLst>
                <a:ext uri="{FF2B5EF4-FFF2-40B4-BE49-F238E27FC236}">
                  <a16:creationId xmlns:a16="http://schemas.microsoft.com/office/drawing/2014/main" id="{6BD8D961-2306-47FF-B999-E3FE135B0C1B}"/>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2" name="קבוצה 31">
            <a:extLst>
              <a:ext uri="{FF2B5EF4-FFF2-40B4-BE49-F238E27FC236}">
                <a16:creationId xmlns:a16="http://schemas.microsoft.com/office/drawing/2014/main" id="{9F2AEB2B-EAD9-47AA-B847-614EB877354B}"/>
              </a:ext>
            </a:extLst>
          </p:cNvPr>
          <p:cNvGrpSpPr/>
          <p:nvPr/>
        </p:nvGrpSpPr>
        <p:grpSpPr>
          <a:xfrm>
            <a:off x="3914858" y="5835146"/>
            <a:ext cx="1517927" cy="907330"/>
            <a:chOff x="1999059" y="6339"/>
            <a:chExt cx="2214562" cy="907330"/>
          </a:xfrm>
        </p:grpSpPr>
        <p:sp>
          <p:nvSpPr>
            <p:cNvPr id="33" name="חץ: סוגר זוויתי 32">
              <a:extLst>
                <a:ext uri="{FF2B5EF4-FFF2-40B4-BE49-F238E27FC236}">
                  <a16:creationId xmlns:a16="http://schemas.microsoft.com/office/drawing/2014/main" id="{60DB9799-6464-4252-86E8-A605A04CE7CE}"/>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4" name="חץ: סוגר זוויתי 6">
              <a:extLst>
                <a:ext uri="{FF2B5EF4-FFF2-40B4-BE49-F238E27FC236}">
                  <a16:creationId xmlns:a16="http://schemas.microsoft.com/office/drawing/2014/main" id="{717D2030-EB27-4218-9644-29DCD73DE1E1}"/>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5" name="קבוצה 34">
            <a:extLst>
              <a:ext uri="{FF2B5EF4-FFF2-40B4-BE49-F238E27FC236}">
                <a16:creationId xmlns:a16="http://schemas.microsoft.com/office/drawing/2014/main" id="{50543C2E-6D06-4879-8602-397F66D6103E}"/>
              </a:ext>
            </a:extLst>
          </p:cNvPr>
          <p:cNvGrpSpPr/>
          <p:nvPr/>
        </p:nvGrpSpPr>
        <p:grpSpPr>
          <a:xfrm>
            <a:off x="5122416" y="5856652"/>
            <a:ext cx="1517927" cy="893469"/>
            <a:chOff x="3992165" y="27845"/>
            <a:chExt cx="2214562" cy="893469"/>
          </a:xfrm>
        </p:grpSpPr>
        <p:sp>
          <p:nvSpPr>
            <p:cNvPr id="36" name="חץ: סוגר זוויתי 35">
              <a:extLst>
                <a:ext uri="{FF2B5EF4-FFF2-40B4-BE49-F238E27FC236}">
                  <a16:creationId xmlns:a16="http://schemas.microsoft.com/office/drawing/2014/main" id="{B1A9AE6C-7546-4B86-A8B0-C45AD7EA3003}"/>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7" name="חץ: סוגר זוויתי 8">
              <a:extLst>
                <a:ext uri="{FF2B5EF4-FFF2-40B4-BE49-F238E27FC236}">
                  <a16:creationId xmlns:a16="http://schemas.microsoft.com/office/drawing/2014/main" id="{C86FB309-7568-414C-804B-21C21C227185}"/>
                </a:ext>
              </a:extLst>
            </p:cNvPr>
            <p:cNvSpPr txBox="1"/>
            <p:nvPr/>
          </p:nvSpPr>
          <p:spPr>
            <a:xfrm>
              <a:off x="4484811"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3B149137-50E2-4AD8-80F0-18D8423564EE}"/>
              </a:ext>
            </a:extLst>
          </p:cNvPr>
          <p:cNvGrpSpPr/>
          <p:nvPr/>
        </p:nvGrpSpPr>
        <p:grpSpPr>
          <a:xfrm>
            <a:off x="6329974" y="5856652"/>
            <a:ext cx="1517927" cy="893469"/>
            <a:chOff x="5985271" y="27845"/>
            <a:chExt cx="2214562" cy="893469"/>
          </a:xfrm>
        </p:grpSpPr>
        <p:sp>
          <p:nvSpPr>
            <p:cNvPr id="39" name="חץ: סוגר זוויתי 38">
              <a:extLst>
                <a:ext uri="{FF2B5EF4-FFF2-40B4-BE49-F238E27FC236}">
                  <a16:creationId xmlns:a16="http://schemas.microsoft.com/office/drawing/2014/main" id="{62E17BE3-E477-4677-A1E6-C5DF822E4639}"/>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0" name="חץ: סוגר זוויתי 10">
              <a:extLst>
                <a:ext uri="{FF2B5EF4-FFF2-40B4-BE49-F238E27FC236}">
                  <a16:creationId xmlns:a16="http://schemas.microsoft.com/office/drawing/2014/main" id="{693D7D85-3828-484B-B894-D6C5DF4E9FFF}"/>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1" name="קבוצה 40">
            <a:extLst>
              <a:ext uri="{FF2B5EF4-FFF2-40B4-BE49-F238E27FC236}">
                <a16:creationId xmlns:a16="http://schemas.microsoft.com/office/drawing/2014/main" id="{FFF491C9-FDF6-4211-B1AA-7ED44377196C}"/>
              </a:ext>
            </a:extLst>
          </p:cNvPr>
          <p:cNvGrpSpPr/>
          <p:nvPr/>
        </p:nvGrpSpPr>
        <p:grpSpPr>
          <a:xfrm>
            <a:off x="7537532" y="5843579"/>
            <a:ext cx="1517927" cy="914186"/>
            <a:chOff x="7978378" y="-517"/>
            <a:chExt cx="2214562" cy="914186"/>
          </a:xfrm>
        </p:grpSpPr>
        <p:sp>
          <p:nvSpPr>
            <p:cNvPr id="42" name="חץ: סוגר זוויתי 41">
              <a:extLst>
                <a:ext uri="{FF2B5EF4-FFF2-40B4-BE49-F238E27FC236}">
                  <a16:creationId xmlns:a16="http://schemas.microsoft.com/office/drawing/2014/main" id="{FF29154D-A34D-4862-99CC-25F11F6198AC}"/>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3" name="חץ: סוגר זוויתי 12">
              <a:extLst>
                <a:ext uri="{FF2B5EF4-FFF2-40B4-BE49-F238E27FC236}">
                  <a16:creationId xmlns:a16="http://schemas.microsoft.com/office/drawing/2014/main" id="{F5D8BF62-5CA8-4A71-B99B-8C8B3BEB5653}"/>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4" name="קבוצה 43">
            <a:extLst>
              <a:ext uri="{FF2B5EF4-FFF2-40B4-BE49-F238E27FC236}">
                <a16:creationId xmlns:a16="http://schemas.microsoft.com/office/drawing/2014/main" id="{51D186D0-4367-451C-A741-ED91C3C899C7}"/>
              </a:ext>
            </a:extLst>
          </p:cNvPr>
          <p:cNvGrpSpPr/>
          <p:nvPr/>
        </p:nvGrpSpPr>
        <p:grpSpPr>
          <a:xfrm>
            <a:off x="8745090" y="5871941"/>
            <a:ext cx="1517927" cy="885824"/>
            <a:chOff x="9971484" y="27845"/>
            <a:chExt cx="2214562" cy="885824"/>
          </a:xfrm>
        </p:grpSpPr>
        <p:sp>
          <p:nvSpPr>
            <p:cNvPr id="45" name="חץ: סוגר זוויתי 44">
              <a:extLst>
                <a:ext uri="{FF2B5EF4-FFF2-40B4-BE49-F238E27FC236}">
                  <a16:creationId xmlns:a16="http://schemas.microsoft.com/office/drawing/2014/main" id="{666D470A-CCA3-44E9-A135-D310D4D837C7}"/>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6" name="חץ: סוגר זוויתי 14">
              <a:extLst>
                <a:ext uri="{FF2B5EF4-FFF2-40B4-BE49-F238E27FC236}">
                  <a16:creationId xmlns:a16="http://schemas.microsoft.com/office/drawing/2014/main" id="{918CFC58-1887-4946-B9C9-FB1CF58F8381}"/>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3298802224"/>
      </p:ext>
    </p:extLst>
  </p:cSld>
  <p:clrMapOvr>
    <a:masterClrMapping/>
  </p:clrMapOvr>
</p:sld>
</file>

<file path=ppt/theme/theme1.xml><?xml version="1.0" encoding="utf-8"?>
<a:theme xmlns:a="http://schemas.openxmlformats.org/drawingml/2006/main" name="טיפה">
  <a:themeElements>
    <a:clrScheme name="טיפה">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טיפה">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טיפה">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3068</Words>
  <Application>Microsoft Office PowerPoint</Application>
  <PresentationFormat>מסך רחב</PresentationFormat>
  <Paragraphs>472</Paragraphs>
  <Slides>29</Slides>
  <Notes>29</Notes>
  <HiddenSlides>0</HiddenSlides>
  <MMClips>0</MMClips>
  <ScaleCrop>false</ScaleCrop>
  <HeadingPairs>
    <vt:vector size="6" baseType="variant">
      <vt:variant>
        <vt:lpstr>גופנים בשימוש</vt:lpstr>
      </vt:variant>
      <vt:variant>
        <vt:i4>11</vt:i4>
      </vt:variant>
      <vt:variant>
        <vt:lpstr>ערכת נושא</vt:lpstr>
      </vt:variant>
      <vt:variant>
        <vt:i4>1</vt:i4>
      </vt:variant>
      <vt:variant>
        <vt:lpstr>כותרות שקופיות</vt:lpstr>
      </vt:variant>
      <vt:variant>
        <vt:i4>29</vt:i4>
      </vt:variant>
    </vt:vector>
  </HeadingPairs>
  <TitlesOfParts>
    <vt:vector size="41" baseType="lpstr">
      <vt:lpstr>Agency FB</vt:lpstr>
      <vt:lpstr>Arial</vt:lpstr>
      <vt:lpstr>Bahnschrift SemiLight Condensed</vt:lpstr>
      <vt:lpstr>Calibri</vt:lpstr>
      <vt:lpstr>Cambria Math</vt:lpstr>
      <vt:lpstr>David</vt:lpstr>
      <vt:lpstr>Tahoma</vt:lpstr>
      <vt:lpstr>Times New Roman</vt:lpstr>
      <vt:lpstr>TimesNewRomanPS-BoldMT</vt:lpstr>
      <vt:lpstr>Tw Cen MT</vt:lpstr>
      <vt:lpstr>Wingdings</vt:lpstr>
      <vt:lpstr>טיפה</vt:lpstr>
      <vt:lpstr>FINAL RESEARCH PROJECT:  Investigate success factors of "Employment Circuits" program of the Israeli Employment Service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RESEARCH PROJECT:  Investigate success factors of "Employment Circuits" program of the Israeli Employment Service</dc:title>
  <dc:creator>חן שליו</dc:creator>
  <cp:lastModifiedBy>חן שליו</cp:lastModifiedBy>
  <cp:revision>1</cp:revision>
  <dcterms:created xsi:type="dcterms:W3CDTF">2020-06-13T14:09:04Z</dcterms:created>
  <dcterms:modified xsi:type="dcterms:W3CDTF">2020-06-13T14:09:21Z</dcterms:modified>
</cp:coreProperties>
</file>