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94" r:id="rId4"/>
    <p:sldId id="295" r:id="rId5"/>
    <p:sldId id="436" r:id="rId6"/>
    <p:sldId id="296" r:id="rId7"/>
    <p:sldId id="398" r:id="rId8"/>
    <p:sldId id="434" r:id="rId9"/>
    <p:sldId id="297" r:id="rId10"/>
    <p:sldId id="302" r:id="rId11"/>
    <p:sldId id="298" r:id="rId12"/>
    <p:sldId id="303" r:id="rId13"/>
    <p:sldId id="301" r:id="rId14"/>
    <p:sldId id="404" r:id="rId15"/>
    <p:sldId id="401" r:id="rId16"/>
    <p:sldId id="422" r:id="rId17"/>
    <p:sldId id="267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7BE"/>
    <a:srgbClr val="5B27A7"/>
    <a:srgbClr val="93D0FB"/>
    <a:srgbClr val="D892E8"/>
    <a:srgbClr val="ABDDFF"/>
    <a:srgbClr val="C1D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3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DE0-A252-4E90-884A-7B203D2EC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83FC-814A-4DE7-9A8B-8F7A42C654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DE0-A252-4E90-884A-7B203D2EC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83FC-814A-4DE7-9A8B-8F7A42C654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DE0-A252-4E90-884A-7B203D2EC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83FC-814A-4DE7-9A8B-8F7A42C654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DE0-A252-4E90-884A-7B203D2EC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83FC-814A-4DE7-9A8B-8F7A42C654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DE0-A252-4E90-884A-7B203D2EC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83FC-814A-4DE7-9A8B-8F7A42C654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DE0-A252-4E90-884A-7B203D2EC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83FC-814A-4DE7-9A8B-8F7A42C654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DE0-A252-4E90-884A-7B203D2EC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83FC-814A-4DE7-9A8B-8F7A42C654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DE0-A252-4E90-884A-7B203D2EC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83FC-814A-4DE7-9A8B-8F7A42C654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DE0-A252-4E90-884A-7B203D2EC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83FC-814A-4DE7-9A8B-8F7A42C654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DE0-A252-4E90-884A-7B203D2EC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83FC-814A-4DE7-9A8B-8F7A42C654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6DE0-A252-4E90-884A-7B203D2EC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83FC-814A-4DE7-9A8B-8F7A42C654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6DE0-A252-4E90-884A-7B203D2EC3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83FC-814A-4DE7-9A8B-8F7A42C654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99210" y="2329815"/>
            <a:ext cx="92652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基于深度学习的裁判文书自动摘要系统</a:t>
            </a:r>
            <a:endParaRPr lang="zh-CN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34075" y="5104130"/>
            <a:ext cx="4859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 b="1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"/>
          <a:stretch>
            <a:fillRect/>
          </a:stretch>
        </p:blipFill>
        <p:spPr>
          <a:xfrm>
            <a:off x="0" y="34119"/>
            <a:ext cx="12192000" cy="678976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575880" y="710119"/>
            <a:ext cx="9212094" cy="5428033"/>
            <a:chOff x="309251" y="240631"/>
            <a:chExt cx="11573498" cy="6376737"/>
          </a:xfrm>
        </p:grpSpPr>
        <p:sp>
          <p:nvSpPr>
            <p:cNvPr id="3" name="矩形 2"/>
            <p:cNvSpPr/>
            <p:nvPr/>
          </p:nvSpPr>
          <p:spPr>
            <a:xfrm>
              <a:off x="381443" y="283129"/>
              <a:ext cx="11501306" cy="6291743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28575"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半闭框 3"/>
            <p:cNvSpPr/>
            <p:nvPr/>
          </p:nvSpPr>
          <p:spPr>
            <a:xfrm>
              <a:off x="309251" y="240631"/>
              <a:ext cx="733926" cy="842211"/>
            </a:xfrm>
            <a:prstGeom prst="halfFrame">
              <a:avLst>
                <a:gd name="adj1" fmla="val 13661"/>
                <a:gd name="adj2" fmla="val 13661"/>
              </a:avLst>
            </a:prstGeom>
            <a:solidFill>
              <a:srgbClr val="4B57BE"/>
            </a:solidFill>
            <a:ln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半闭框 4"/>
            <p:cNvSpPr/>
            <p:nvPr/>
          </p:nvSpPr>
          <p:spPr>
            <a:xfrm rot="10800000">
              <a:off x="11032958" y="5913908"/>
              <a:ext cx="849791" cy="703460"/>
            </a:xfrm>
            <a:prstGeom prst="halfFrame">
              <a:avLst>
                <a:gd name="adj1" fmla="val 13661"/>
                <a:gd name="adj2" fmla="val 13661"/>
              </a:avLst>
            </a:prstGeom>
            <a:solidFill>
              <a:srgbClr val="4B57BE"/>
            </a:solidFill>
            <a:ln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559300" y="1800860"/>
            <a:ext cx="281114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altLang="zh-CN" sz="13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3709" y="3177309"/>
            <a:ext cx="4858327" cy="181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08748" y="4036227"/>
            <a:ext cx="438285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研究基础</a:t>
            </a:r>
            <a:endParaRPr lang="zh-CN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4880" y="1172091"/>
            <a:ext cx="4858326" cy="4440769"/>
          </a:xfrm>
          <a:prstGeom prst="rect">
            <a:avLst/>
          </a:prstGeom>
          <a:noFill/>
          <a:ln w="25400">
            <a:solidFill>
              <a:srgbClr val="4B57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029479" y="3096998"/>
            <a:ext cx="3618450" cy="2556742"/>
            <a:chOff x="6501056" y="2340604"/>
            <a:chExt cx="2513635" cy="164285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9014691" y="2340604"/>
              <a:ext cx="0" cy="1642858"/>
            </a:xfrm>
            <a:prstGeom prst="line">
              <a:avLst/>
            </a:prstGeom>
            <a:ln w="22225">
              <a:solidFill>
                <a:srgbClr val="4B57BE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501056" y="3983462"/>
              <a:ext cx="2513635" cy="0"/>
            </a:xfrm>
            <a:prstGeom prst="line">
              <a:avLst/>
            </a:prstGeom>
            <a:ln w="22225">
              <a:solidFill>
                <a:srgbClr val="4B57BE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26951" y="518366"/>
            <a:ext cx="1270414" cy="1237587"/>
            <a:chOff x="2585150" y="2714972"/>
            <a:chExt cx="716648" cy="716648"/>
          </a:xfrm>
        </p:grpSpPr>
        <p:sp>
          <p:nvSpPr>
            <p:cNvPr id="6" name="椭圆 5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TextBox 98"/>
          <p:cNvSpPr txBox="1"/>
          <p:nvPr/>
        </p:nvSpPr>
        <p:spPr>
          <a:xfrm>
            <a:off x="3489960" y="801370"/>
            <a:ext cx="47904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前期研究基础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2297730"/>
            <a:ext cx="12192000" cy="386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687588" y="2654448"/>
            <a:ext cx="5834243" cy="1076325"/>
            <a:chOff x="2687588" y="2654448"/>
            <a:chExt cx="5834243" cy="1076325"/>
          </a:xfrm>
        </p:grpSpPr>
        <p:sp>
          <p:nvSpPr>
            <p:cNvPr id="12" name="椭圆 11"/>
            <p:cNvSpPr/>
            <p:nvPr/>
          </p:nvSpPr>
          <p:spPr bwMode="auto">
            <a:xfrm>
              <a:off x="2687588" y="2654448"/>
              <a:ext cx="576280" cy="5450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22569" y="2654448"/>
              <a:ext cx="4699262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模型训练，抽取式模型和生成式模型融合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687588" y="3952421"/>
            <a:ext cx="5834243" cy="583565"/>
            <a:chOff x="2687588" y="3552371"/>
            <a:chExt cx="5834243" cy="583565"/>
          </a:xfrm>
        </p:grpSpPr>
        <p:sp>
          <p:nvSpPr>
            <p:cNvPr id="14" name="椭圆 13"/>
            <p:cNvSpPr/>
            <p:nvPr/>
          </p:nvSpPr>
          <p:spPr bwMode="auto">
            <a:xfrm>
              <a:off x="2687588" y="3552371"/>
              <a:ext cx="576280" cy="5450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22569" y="3552371"/>
              <a:ext cx="4699262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配置了专用服务器后台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87588" y="4946671"/>
            <a:ext cx="8255000" cy="583565"/>
            <a:chOff x="2687588" y="4413271"/>
            <a:chExt cx="8255000" cy="583565"/>
          </a:xfrm>
        </p:grpSpPr>
        <p:sp>
          <p:nvSpPr>
            <p:cNvPr id="16" name="椭圆 15"/>
            <p:cNvSpPr/>
            <p:nvPr/>
          </p:nvSpPr>
          <p:spPr bwMode="auto">
            <a:xfrm>
              <a:off x="2687588" y="4413271"/>
              <a:ext cx="576280" cy="5450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822333" y="4413271"/>
              <a:ext cx="71202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交互友好的网站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"/>
          <a:stretch>
            <a:fillRect/>
          </a:stretch>
        </p:blipFill>
        <p:spPr>
          <a:xfrm>
            <a:off x="0" y="34119"/>
            <a:ext cx="12192000" cy="678976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575880" y="710119"/>
            <a:ext cx="9212094" cy="5428033"/>
            <a:chOff x="309251" y="240631"/>
            <a:chExt cx="11573498" cy="6376737"/>
          </a:xfrm>
        </p:grpSpPr>
        <p:sp>
          <p:nvSpPr>
            <p:cNvPr id="3" name="矩形 2"/>
            <p:cNvSpPr/>
            <p:nvPr/>
          </p:nvSpPr>
          <p:spPr>
            <a:xfrm>
              <a:off x="381443" y="283129"/>
              <a:ext cx="11501306" cy="6291743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28575"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半闭框 3"/>
            <p:cNvSpPr/>
            <p:nvPr/>
          </p:nvSpPr>
          <p:spPr>
            <a:xfrm>
              <a:off x="309251" y="240631"/>
              <a:ext cx="733926" cy="842211"/>
            </a:xfrm>
            <a:prstGeom prst="halfFrame">
              <a:avLst>
                <a:gd name="adj1" fmla="val 13661"/>
                <a:gd name="adj2" fmla="val 13661"/>
              </a:avLst>
            </a:prstGeom>
            <a:solidFill>
              <a:srgbClr val="4B57BE"/>
            </a:solidFill>
            <a:ln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半闭框 4"/>
            <p:cNvSpPr/>
            <p:nvPr/>
          </p:nvSpPr>
          <p:spPr>
            <a:xfrm rot="10800000">
              <a:off x="11032958" y="5913908"/>
              <a:ext cx="849791" cy="703460"/>
            </a:xfrm>
            <a:prstGeom prst="halfFrame">
              <a:avLst>
                <a:gd name="adj1" fmla="val 13661"/>
                <a:gd name="adj2" fmla="val 13661"/>
              </a:avLst>
            </a:prstGeom>
            <a:solidFill>
              <a:srgbClr val="4B57BE"/>
            </a:solidFill>
            <a:ln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288790" y="1800860"/>
            <a:ext cx="308165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altLang="zh-CN" sz="13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3709" y="3177309"/>
            <a:ext cx="4858327" cy="181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08748" y="4036227"/>
            <a:ext cx="438285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发展前景</a:t>
            </a:r>
            <a:endParaRPr lang="zh-CN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4880" y="1172091"/>
            <a:ext cx="4858326" cy="4440769"/>
          </a:xfrm>
          <a:prstGeom prst="rect">
            <a:avLst/>
          </a:prstGeom>
          <a:noFill/>
          <a:ln w="25400">
            <a:solidFill>
              <a:srgbClr val="4B57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029479" y="3096998"/>
            <a:ext cx="3618450" cy="2556742"/>
            <a:chOff x="6501056" y="2340604"/>
            <a:chExt cx="2513635" cy="164285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9014691" y="2340604"/>
              <a:ext cx="0" cy="1642858"/>
            </a:xfrm>
            <a:prstGeom prst="line">
              <a:avLst/>
            </a:prstGeom>
            <a:ln w="22225">
              <a:solidFill>
                <a:srgbClr val="4B57BE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501056" y="3983462"/>
              <a:ext cx="2513635" cy="0"/>
            </a:xfrm>
            <a:prstGeom prst="line">
              <a:avLst/>
            </a:prstGeom>
            <a:ln w="22225">
              <a:solidFill>
                <a:srgbClr val="4B57BE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34105" y="234950"/>
            <a:ext cx="4056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方案有意义</a:t>
            </a:r>
            <a:endParaRPr lang="zh-CN" altLang="en-US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6625" y="1165225"/>
            <a:ext cx="103187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适用于如裁判文书，法律文件等法律文本，可以让使用者快速了解案件的经过与结果</a:t>
            </a:r>
            <a:endParaRPr lang="zh-CN" altLang="en-US" sz="2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对市民进行法律普及，法律文本的摘要功能，可以减少文章的冗长使普通市民对案件的了解更有兴趣，从而增强普法性，人们在通过摘要了解案情的同时，强化了人们的法律意识，维护法制社会。</a:t>
            </a:r>
            <a:endParaRPr lang="zh-CN" altLang="en-US" sz="2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摘要系统具有拓展性，不单单可以对裁判文书进行摘要，通过对机器进行数据训练，可以适用于一些学校的公告摘要，新闻内容摘要等。</a:t>
            </a:r>
            <a:endParaRPr lang="zh-CN" altLang="en-US" sz="2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5510" y="457835"/>
            <a:ext cx="3648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市场前景好</a:t>
            </a:r>
            <a:endParaRPr lang="zh-CN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10" y="1572895"/>
            <a:ext cx="3750310" cy="2844165"/>
          </a:xfrm>
          <a:prstGeom prst="round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57010" y="536575"/>
            <a:ext cx="5076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推广可行性好</a:t>
            </a:r>
            <a:endParaRPr lang="zh-CN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71666" y="4857750"/>
            <a:ext cx="4246880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网页随时随地在线访问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4375" y="4857750"/>
            <a:ext cx="48171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信息化爆炸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时代，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摘要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是一种趋势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780" y="1572895"/>
            <a:ext cx="3386455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30905" y="414655"/>
            <a:ext cx="4555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发展自由度高</a:t>
            </a:r>
            <a:endParaRPr lang="zh-CN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14135" y="2392680"/>
            <a:ext cx="375539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摘要系统具有拓展性，针对训练后，可用于各种场景</a:t>
            </a:r>
            <a:endParaRPr lang="zh-CN" altLang="en-US" sz="3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460" y="2111375"/>
            <a:ext cx="3202305" cy="2131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9"/>
          <a:stretch>
            <a:fillRect/>
          </a:stretch>
        </p:blipFill>
        <p:spPr>
          <a:xfrm>
            <a:off x="6640388" y="2647666"/>
            <a:ext cx="4402233" cy="256577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22006" y="2414573"/>
            <a:ext cx="5615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b="1" dirty="0">
                <a:gradFill flip="none" rotWithShape="1">
                  <a:gsLst>
                    <a:gs pos="27000">
                      <a:srgbClr val="93D0FB"/>
                    </a:gs>
                    <a:gs pos="53000">
                      <a:srgbClr val="4B57BE"/>
                    </a:gs>
                    <a:gs pos="97248">
                      <a:srgbClr val="D892E8"/>
                    </a:gs>
                    <a:gs pos="77000">
                      <a:srgbClr val="5B27A7"/>
                    </a:gs>
                  </a:gsLst>
                  <a:lin ang="81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8800" dirty="0">
              <a:gradFill flip="none" rotWithShape="1">
                <a:gsLst>
                  <a:gs pos="27000">
                    <a:srgbClr val="93D0FB"/>
                  </a:gs>
                  <a:gs pos="53000">
                    <a:srgbClr val="4B57BE"/>
                  </a:gs>
                  <a:gs pos="97248">
                    <a:srgbClr val="D892E8"/>
                  </a:gs>
                  <a:gs pos="77000">
                    <a:srgbClr val="5B27A7"/>
                  </a:gs>
                </a:gsLst>
                <a:lin ang="81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24084" y="3996967"/>
            <a:ext cx="530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rgbClr val="5B27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2400" b="1" dirty="0">
              <a:solidFill>
                <a:srgbClr val="5B27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5B27A7">
                  <a:tint val="66000"/>
                  <a:satMod val="160000"/>
                </a:srgbClr>
              </a:gs>
              <a:gs pos="50000">
                <a:srgbClr val="5B27A7">
                  <a:tint val="44500"/>
                  <a:satMod val="160000"/>
                </a:srgbClr>
              </a:gs>
              <a:gs pos="100000">
                <a:srgbClr val="5B27A7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02525" y="332659"/>
            <a:ext cx="11586949" cy="615514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043710" y="0"/>
            <a:ext cx="6858000" cy="6858000"/>
          </a:xfrm>
          <a:prstGeom prst="line">
            <a:avLst/>
          </a:prstGeom>
          <a:ln w="19050">
            <a:solidFill>
              <a:srgbClr val="E87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70"/>
          <p:cNvSpPr>
            <a:spLocks noChangeArrowheads="1"/>
          </p:cNvSpPr>
          <p:nvPr/>
        </p:nvSpPr>
        <p:spPr bwMode="auto">
          <a:xfrm>
            <a:off x="3335242" y="1287706"/>
            <a:ext cx="2493818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方案背景</a:t>
            </a:r>
            <a:endParaRPr lang="en-US" altLang="zh-CN" sz="4000" b="1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4325461" y="2348606"/>
            <a:ext cx="4838406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方案思路</a:t>
            </a:r>
            <a:endParaRPr lang="en-US" altLang="zh-CN" sz="3600" b="1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5417762" y="3313399"/>
            <a:ext cx="474880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创新点</a:t>
            </a:r>
            <a:endParaRPr lang="en-US" altLang="zh-CN" sz="3600" b="1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3" name="Rectangle 44"/>
          <p:cNvSpPr>
            <a:spLocks noChangeArrowheads="1"/>
          </p:cNvSpPr>
          <p:nvPr/>
        </p:nvSpPr>
        <p:spPr bwMode="auto">
          <a:xfrm>
            <a:off x="6540989" y="4465838"/>
            <a:ext cx="4522294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研究基础</a:t>
            </a:r>
            <a:endParaRPr lang="en-US" altLang="zh-CN" sz="3600" b="1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13982" y="1314914"/>
            <a:ext cx="789978" cy="842361"/>
            <a:chOff x="3013962" y="1867843"/>
            <a:chExt cx="789978" cy="842361"/>
          </a:xfrm>
        </p:grpSpPr>
        <p:sp>
          <p:nvSpPr>
            <p:cNvPr id="16" name="椭圆 15"/>
            <p:cNvSpPr/>
            <p:nvPr/>
          </p:nvSpPr>
          <p:spPr>
            <a:xfrm>
              <a:off x="3013962" y="1867843"/>
              <a:ext cx="789978" cy="7899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7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3145254" y="1879207"/>
              <a:ext cx="4142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4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lang="zh-CN" altLang="zh-CN" sz="4800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35242" y="2327744"/>
            <a:ext cx="789978" cy="842361"/>
            <a:chOff x="4024398" y="2984665"/>
            <a:chExt cx="789978" cy="842361"/>
          </a:xfrm>
        </p:grpSpPr>
        <p:sp>
          <p:nvSpPr>
            <p:cNvPr id="19" name="椭圆 18"/>
            <p:cNvSpPr/>
            <p:nvPr/>
          </p:nvSpPr>
          <p:spPr>
            <a:xfrm>
              <a:off x="4024398" y="2984665"/>
              <a:ext cx="789978" cy="7899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7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155690" y="2996029"/>
              <a:ext cx="4142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zh-CN" altLang="zh-CN" sz="4800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03282" y="3398865"/>
            <a:ext cx="789978" cy="842361"/>
            <a:chOff x="5097788" y="4103074"/>
            <a:chExt cx="789978" cy="842361"/>
          </a:xfrm>
        </p:grpSpPr>
        <p:sp>
          <p:nvSpPr>
            <p:cNvPr id="22" name="椭圆 21"/>
            <p:cNvSpPr/>
            <p:nvPr/>
          </p:nvSpPr>
          <p:spPr>
            <a:xfrm>
              <a:off x="5097788" y="4103074"/>
              <a:ext cx="789978" cy="7899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7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229080" y="4114438"/>
              <a:ext cx="4142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zh-CN" altLang="zh-CN" sz="4800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417762" y="4410179"/>
            <a:ext cx="789978" cy="842361"/>
            <a:chOff x="6253666" y="5190920"/>
            <a:chExt cx="789978" cy="842361"/>
          </a:xfrm>
        </p:grpSpPr>
        <p:sp>
          <p:nvSpPr>
            <p:cNvPr id="25" name="椭圆 24"/>
            <p:cNvSpPr/>
            <p:nvPr/>
          </p:nvSpPr>
          <p:spPr>
            <a:xfrm>
              <a:off x="6253666" y="5190920"/>
              <a:ext cx="789978" cy="7899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7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6384958" y="5202284"/>
              <a:ext cx="4142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zh-CN" altLang="zh-CN" sz="4800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4" t="6431" r="6019" b="8449"/>
          <a:stretch>
            <a:fillRect/>
          </a:stretch>
        </p:blipFill>
        <p:spPr>
          <a:xfrm>
            <a:off x="360267" y="4012466"/>
            <a:ext cx="3616005" cy="2441108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768331" y="519701"/>
            <a:ext cx="4655012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n w="1270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b="1" dirty="0">
              <a:ln w="12700" cmpd="sng">
                <a:noFill/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523305" y="5474635"/>
            <a:ext cx="789978" cy="842361"/>
            <a:chOff x="6253666" y="5190920"/>
            <a:chExt cx="789978" cy="842361"/>
          </a:xfrm>
        </p:grpSpPr>
        <p:sp>
          <p:nvSpPr>
            <p:cNvPr id="34" name="椭圆 33"/>
            <p:cNvSpPr/>
            <p:nvPr/>
          </p:nvSpPr>
          <p:spPr>
            <a:xfrm>
              <a:off x="6253666" y="5190920"/>
              <a:ext cx="789978" cy="7899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E870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6384958" y="5202284"/>
              <a:ext cx="4142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495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495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49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5</a:t>
              </a:r>
              <a:endParaRPr lang="zh-CN" altLang="zh-CN" sz="4800" noProof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6" name="Rectangle 44"/>
          <p:cNvSpPr>
            <a:spLocks noChangeArrowheads="1"/>
          </p:cNvSpPr>
          <p:nvPr/>
        </p:nvSpPr>
        <p:spPr bwMode="auto">
          <a:xfrm>
            <a:off x="7617204" y="5548517"/>
            <a:ext cx="474880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49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49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发展前景</a:t>
            </a:r>
            <a:endParaRPr lang="en-US" altLang="zh-CN" sz="3600" b="1" noProof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95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95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4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4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7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7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15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15"/>
                            </p:stCondLst>
                            <p:childTnLst>
                              <p:par>
                                <p:cTn id="6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  <p:bldP spid="11" grpId="0" build="p"/>
      <p:bldP spid="13" grpId="0" build="p"/>
      <p:bldP spid="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"/>
          <a:stretch>
            <a:fillRect/>
          </a:stretch>
        </p:blipFill>
        <p:spPr>
          <a:xfrm>
            <a:off x="0" y="34119"/>
            <a:ext cx="12192000" cy="678976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640367" y="860505"/>
            <a:ext cx="9212094" cy="5428033"/>
            <a:chOff x="309251" y="240631"/>
            <a:chExt cx="11573498" cy="6376737"/>
          </a:xfrm>
        </p:grpSpPr>
        <p:sp>
          <p:nvSpPr>
            <p:cNvPr id="3" name="矩形 2"/>
            <p:cNvSpPr/>
            <p:nvPr/>
          </p:nvSpPr>
          <p:spPr>
            <a:xfrm>
              <a:off x="381443" y="283129"/>
              <a:ext cx="11501306" cy="6291743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28575"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半闭框 3"/>
            <p:cNvSpPr/>
            <p:nvPr/>
          </p:nvSpPr>
          <p:spPr>
            <a:xfrm>
              <a:off x="309251" y="240631"/>
              <a:ext cx="733926" cy="842211"/>
            </a:xfrm>
            <a:prstGeom prst="halfFrame">
              <a:avLst>
                <a:gd name="adj1" fmla="val 13661"/>
                <a:gd name="adj2" fmla="val 13661"/>
              </a:avLst>
            </a:prstGeom>
            <a:solidFill>
              <a:srgbClr val="4B57BE"/>
            </a:solidFill>
            <a:ln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半闭框 4"/>
            <p:cNvSpPr/>
            <p:nvPr/>
          </p:nvSpPr>
          <p:spPr>
            <a:xfrm rot="10800000">
              <a:off x="11032958" y="5913908"/>
              <a:ext cx="849791" cy="703460"/>
            </a:xfrm>
            <a:prstGeom prst="halfFrame">
              <a:avLst>
                <a:gd name="adj1" fmla="val 13661"/>
                <a:gd name="adj2" fmla="val 13661"/>
              </a:avLst>
            </a:prstGeom>
            <a:solidFill>
              <a:srgbClr val="4B57BE"/>
            </a:solidFill>
            <a:ln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029479" y="1800601"/>
            <a:ext cx="32849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altLang="zh-CN" sz="13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3709" y="3177309"/>
            <a:ext cx="4858327" cy="181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47128" y="4008508"/>
            <a:ext cx="309774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方案背景</a:t>
            </a:r>
            <a:endParaRPr lang="zh-CN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4880" y="1172091"/>
            <a:ext cx="4858326" cy="4440769"/>
          </a:xfrm>
          <a:prstGeom prst="rect">
            <a:avLst/>
          </a:prstGeom>
          <a:noFill/>
          <a:ln w="25400">
            <a:solidFill>
              <a:srgbClr val="4B57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029479" y="3096998"/>
            <a:ext cx="3618450" cy="2556742"/>
            <a:chOff x="6501056" y="2340604"/>
            <a:chExt cx="2513635" cy="164285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9014691" y="2340604"/>
              <a:ext cx="0" cy="1642858"/>
            </a:xfrm>
            <a:prstGeom prst="line">
              <a:avLst/>
            </a:prstGeom>
            <a:ln w="22225">
              <a:solidFill>
                <a:srgbClr val="4B57BE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501056" y="3983462"/>
              <a:ext cx="2513635" cy="0"/>
            </a:xfrm>
            <a:prstGeom prst="line">
              <a:avLst/>
            </a:prstGeom>
            <a:ln w="22225">
              <a:solidFill>
                <a:srgbClr val="4B57BE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073785" y="1413510"/>
            <a:ext cx="1004379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71500"/>
            <a:r>
              <a:rPr lang="zh-CN" sz="3200" b="0">
                <a:ea typeface="宋体" panose="02010600030101010101" pitchFamily="2" charset="-122"/>
              </a:rPr>
              <a:t>目前对于律师、法官等从事法律领域工作的人来说，他们需要阅读大量的法律文档，从而帮助自己的工作和学习，而对这些文档进行摘要可以很方便地帮助他们对案子进行分类，研究，但</a:t>
            </a:r>
            <a:r>
              <a:rPr lang="zh-CN" sz="3200" b="0">
                <a:solidFill>
                  <a:srgbClr val="000000"/>
                </a:solidFill>
                <a:ea typeface="宋体" panose="02010600030101010101" pitchFamily="2" charset="-122"/>
              </a:rPr>
              <a:t>手动总结这些文本涉及大量的人力和时间。所以设计自动摘要系统的目的是为了帮助法律工作者提高工作效率，让他们将精力集中在那些更重要的事情上，这对我国法治建设具有现实意义和必要性。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651000" y="137795"/>
            <a:ext cx="9466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C00000"/>
                </a:solidFill>
              </a:rPr>
              <a:t>痛点：摘要！ </a:t>
            </a:r>
            <a:endParaRPr lang="zh-CN" altLang="en-US" sz="4800">
              <a:solidFill>
                <a:srgbClr val="C00000"/>
              </a:solidFill>
            </a:endParaRPr>
          </a:p>
          <a:p>
            <a:r>
              <a:rPr lang="zh-CN" altLang="en-US" sz="4800">
                <a:solidFill>
                  <a:srgbClr val="C00000"/>
                </a:solidFill>
              </a:rPr>
              <a:t>一键摘要，迅速预览案件内容</a:t>
            </a:r>
            <a:r>
              <a:rPr lang="en-US" altLang="zh-CN" sz="4800">
                <a:solidFill>
                  <a:srgbClr val="C00000"/>
                </a:solidFill>
              </a:rPr>
              <a:t>!!</a:t>
            </a:r>
            <a:endParaRPr lang="en-US" altLang="zh-CN" sz="4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"/>
          <a:stretch>
            <a:fillRect/>
          </a:stretch>
        </p:blipFill>
        <p:spPr>
          <a:xfrm>
            <a:off x="0" y="34119"/>
            <a:ext cx="12192000" cy="678976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575880" y="710119"/>
            <a:ext cx="9212094" cy="5428033"/>
            <a:chOff x="309251" y="240631"/>
            <a:chExt cx="11573498" cy="6376737"/>
          </a:xfrm>
        </p:grpSpPr>
        <p:sp>
          <p:nvSpPr>
            <p:cNvPr id="3" name="矩形 2"/>
            <p:cNvSpPr/>
            <p:nvPr/>
          </p:nvSpPr>
          <p:spPr>
            <a:xfrm>
              <a:off x="381443" y="283129"/>
              <a:ext cx="11501306" cy="6291743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28575"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半闭框 3"/>
            <p:cNvSpPr/>
            <p:nvPr/>
          </p:nvSpPr>
          <p:spPr>
            <a:xfrm>
              <a:off x="309251" y="240631"/>
              <a:ext cx="733926" cy="842211"/>
            </a:xfrm>
            <a:prstGeom prst="halfFrame">
              <a:avLst>
                <a:gd name="adj1" fmla="val 13661"/>
                <a:gd name="adj2" fmla="val 13661"/>
              </a:avLst>
            </a:prstGeom>
            <a:solidFill>
              <a:srgbClr val="4B57BE"/>
            </a:solidFill>
            <a:ln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半闭框 4"/>
            <p:cNvSpPr/>
            <p:nvPr/>
          </p:nvSpPr>
          <p:spPr>
            <a:xfrm rot="10800000">
              <a:off x="11032958" y="5913908"/>
              <a:ext cx="849791" cy="703460"/>
            </a:xfrm>
            <a:prstGeom prst="halfFrame">
              <a:avLst>
                <a:gd name="adj1" fmla="val 13661"/>
                <a:gd name="adj2" fmla="val 13661"/>
              </a:avLst>
            </a:prstGeom>
            <a:solidFill>
              <a:srgbClr val="4B57BE"/>
            </a:solidFill>
            <a:ln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029479" y="1800601"/>
            <a:ext cx="30304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3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3709" y="3177309"/>
            <a:ext cx="4858327" cy="181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76265" y="3998771"/>
            <a:ext cx="74155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方案思路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4880" y="1172091"/>
            <a:ext cx="4858326" cy="4440769"/>
          </a:xfrm>
          <a:prstGeom prst="rect">
            <a:avLst/>
          </a:prstGeom>
          <a:noFill/>
          <a:ln w="25400">
            <a:solidFill>
              <a:srgbClr val="4B57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029479" y="3096998"/>
            <a:ext cx="3618450" cy="2556742"/>
            <a:chOff x="6501056" y="2340604"/>
            <a:chExt cx="2513635" cy="164285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9014691" y="2340604"/>
              <a:ext cx="0" cy="1642858"/>
            </a:xfrm>
            <a:prstGeom prst="line">
              <a:avLst/>
            </a:prstGeom>
            <a:ln w="22225">
              <a:solidFill>
                <a:srgbClr val="4B57BE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501056" y="3983462"/>
              <a:ext cx="2513635" cy="0"/>
            </a:xfrm>
            <a:prstGeom prst="line">
              <a:avLst/>
            </a:prstGeom>
            <a:ln w="22225">
              <a:solidFill>
                <a:srgbClr val="4B57BE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879600" y="139700"/>
            <a:ext cx="80568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方案思路</a:t>
            </a:r>
            <a:r>
              <a:rPr lang="en-US" altLang="zh-CN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大主干</a:t>
            </a:r>
            <a:endParaRPr lang="zh-CN" altLang="en-US" sz="6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计算机视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" y="2625725"/>
            <a:ext cx="2141855" cy="160718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625090"/>
            <a:ext cx="2336165" cy="16078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085" y="1513205"/>
            <a:ext cx="2743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语言处理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24400" y="1513205"/>
            <a:ext cx="2743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服务器后台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31300" y="1513205"/>
            <a:ext cx="2743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在线网站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2440" y="4463415"/>
            <a:ext cx="2042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抽取式模型和生成式模型融合</a:t>
            </a:r>
            <a:endParaRPr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74920" y="4463415"/>
            <a:ext cx="2042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数据处理，生成结果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481820" y="4463415"/>
            <a:ext cx="2042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交互友好、界面美观、使用便捷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60" y="2628900"/>
            <a:ext cx="2291715" cy="1604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2" descr="62b967a667aa2808158d8b8a387c6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280" y="236855"/>
            <a:ext cx="11775440" cy="6384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63240" y="3144520"/>
            <a:ext cx="73469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那么，这些内容有什么创新点呢？</a:t>
            </a:r>
            <a:endParaRPr lang="zh-CN" altLang="en-US"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"/>
          <a:stretch>
            <a:fillRect/>
          </a:stretch>
        </p:blipFill>
        <p:spPr>
          <a:xfrm>
            <a:off x="0" y="34119"/>
            <a:ext cx="12192000" cy="6789761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575880" y="710119"/>
            <a:ext cx="9212094" cy="5428033"/>
            <a:chOff x="309251" y="240631"/>
            <a:chExt cx="11573498" cy="6376737"/>
          </a:xfrm>
        </p:grpSpPr>
        <p:sp>
          <p:nvSpPr>
            <p:cNvPr id="3" name="矩形 2"/>
            <p:cNvSpPr/>
            <p:nvPr/>
          </p:nvSpPr>
          <p:spPr>
            <a:xfrm>
              <a:off x="381443" y="283129"/>
              <a:ext cx="11501306" cy="6291743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 w="28575"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半闭框 3"/>
            <p:cNvSpPr/>
            <p:nvPr/>
          </p:nvSpPr>
          <p:spPr>
            <a:xfrm>
              <a:off x="309251" y="240631"/>
              <a:ext cx="733926" cy="842211"/>
            </a:xfrm>
            <a:prstGeom prst="halfFrame">
              <a:avLst>
                <a:gd name="adj1" fmla="val 13661"/>
                <a:gd name="adj2" fmla="val 13661"/>
              </a:avLst>
            </a:prstGeom>
            <a:solidFill>
              <a:srgbClr val="4B57BE"/>
            </a:solidFill>
            <a:ln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半闭框 4"/>
            <p:cNvSpPr/>
            <p:nvPr/>
          </p:nvSpPr>
          <p:spPr>
            <a:xfrm rot="10800000">
              <a:off x="11032958" y="5913908"/>
              <a:ext cx="849791" cy="703460"/>
            </a:xfrm>
            <a:prstGeom prst="halfFrame">
              <a:avLst>
                <a:gd name="adj1" fmla="val 13661"/>
                <a:gd name="adj2" fmla="val 13661"/>
              </a:avLst>
            </a:prstGeom>
            <a:solidFill>
              <a:srgbClr val="4B57BE"/>
            </a:solidFill>
            <a:ln>
              <a:solidFill>
                <a:srgbClr val="4B57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029479" y="1800601"/>
            <a:ext cx="28890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3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3709" y="3177309"/>
            <a:ext cx="4858327" cy="181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20029" y="4016592"/>
            <a:ext cx="37602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lang="zh-CN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54880" y="1172091"/>
            <a:ext cx="4858326" cy="4440769"/>
          </a:xfrm>
          <a:prstGeom prst="rect">
            <a:avLst/>
          </a:prstGeom>
          <a:noFill/>
          <a:ln w="25400">
            <a:solidFill>
              <a:srgbClr val="4B57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029479" y="3096998"/>
            <a:ext cx="3618450" cy="2556742"/>
            <a:chOff x="6501056" y="2340604"/>
            <a:chExt cx="2513635" cy="164285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9014691" y="2340604"/>
              <a:ext cx="0" cy="1642858"/>
            </a:xfrm>
            <a:prstGeom prst="line">
              <a:avLst/>
            </a:prstGeom>
            <a:ln w="22225">
              <a:solidFill>
                <a:srgbClr val="4B57BE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501056" y="3983462"/>
              <a:ext cx="2513635" cy="0"/>
            </a:xfrm>
            <a:prstGeom prst="line">
              <a:avLst/>
            </a:prstGeom>
            <a:ln w="22225">
              <a:solidFill>
                <a:srgbClr val="4B57BE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 bwMode="auto">
          <a:xfrm>
            <a:off x="40950" y="1532242"/>
            <a:ext cx="11977370" cy="545066"/>
            <a:chOff x="1292460" y="2252455"/>
            <a:chExt cx="9105618" cy="438562"/>
          </a:xfrm>
        </p:grpSpPr>
        <p:sp>
          <p:nvSpPr>
            <p:cNvPr id="31" name="椭圆 30"/>
            <p:cNvSpPr/>
            <p:nvPr/>
          </p:nvSpPr>
          <p:spPr>
            <a:xfrm>
              <a:off x="1292460" y="2252455"/>
              <a:ext cx="438108" cy="43856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22"/>
            <p:cNvSpPr txBox="1"/>
            <p:nvPr/>
          </p:nvSpPr>
          <p:spPr>
            <a:xfrm>
              <a:off x="1730796" y="2280045"/>
              <a:ext cx="8667282" cy="3704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基于抽取式模型和生成式模型融合，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更好的完成文本摘要。</a:t>
              </a:r>
              <a:endPara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40950" y="2552498"/>
            <a:ext cx="9088120" cy="887730"/>
            <a:chOff x="1292460" y="3005366"/>
            <a:chExt cx="6909576" cy="711696"/>
          </a:xfrm>
        </p:grpSpPr>
        <p:sp>
          <p:nvSpPr>
            <p:cNvPr id="34" name="椭圆 33"/>
            <p:cNvSpPr/>
            <p:nvPr/>
          </p:nvSpPr>
          <p:spPr>
            <a:xfrm>
              <a:off x="1292460" y="3005366"/>
              <a:ext cx="438138" cy="4369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4"/>
            <p:cNvSpPr txBox="1"/>
            <p:nvPr/>
          </p:nvSpPr>
          <p:spPr>
            <a:xfrm>
              <a:off x="1730826" y="3051692"/>
              <a:ext cx="6471210" cy="665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将深度学习算法用于文本摘要，</a:t>
              </a:r>
              <a:r>
                <a:rPr lang="zh-CN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大大提高了准确性</a:t>
              </a: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，避免了手动总结摘要所耗费的人力和时间</a:t>
              </a:r>
              <a:endPara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40950" y="3518110"/>
            <a:ext cx="7324610" cy="908941"/>
            <a:chOff x="1292460" y="3782335"/>
            <a:chExt cx="5568617" cy="729516"/>
          </a:xfrm>
        </p:grpSpPr>
        <p:sp>
          <p:nvSpPr>
            <p:cNvPr id="37" name="椭圆 36"/>
            <p:cNvSpPr/>
            <p:nvPr/>
          </p:nvSpPr>
          <p:spPr>
            <a:xfrm>
              <a:off x="1292460" y="3782335"/>
              <a:ext cx="438123" cy="43747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26"/>
            <p:cNvSpPr txBox="1"/>
            <p:nvPr/>
          </p:nvSpPr>
          <p:spPr>
            <a:xfrm>
              <a:off x="1730583" y="3845737"/>
              <a:ext cx="5130494" cy="6661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文本进行分割，再借助</a:t>
              </a:r>
              <a:r>
                <a:rPr lang="zh-CN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分治的思想</a:t>
              </a: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的方法来将模型的复杂读大大降低</a:t>
              </a:r>
              <a:endPara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40950" y="4576301"/>
            <a:ext cx="10451465" cy="545068"/>
            <a:chOff x="1292460" y="4559304"/>
            <a:chExt cx="7945570" cy="436983"/>
          </a:xfrm>
        </p:grpSpPr>
        <p:sp>
          <p:nvSpPr>
            <p:cNvPr id="40" name="椭圆 39"/>
            <p:cNvSpPr/>
            <p:nvPr/>
          </p:nvSpPr>
          <p:spPr>
            <a:xfrm>
              <a:off x="1292460" y="4559304"/>
              <a:ext cx="438108" cy="4369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28"/>
            <p:cNvSpPr txBox="1"/>
            <p:nvPr/>
          </p:nvSpPr>
          <p:spPr>
            <a:xfrm>
              <a:off x="1730796" y="4605630"/>
              <a:ext cx="7507234" cy="3690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云计算</a:t>
              </a: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降低硬件配置需求、使用成本和维护成本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22750" y="231140"/>
            <a:ext cx="41890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微软雅黑" panose="020B0503020204020204" pitchFamily="34" charset="-122"/>
                <a:ea typeface="微软雅黑" panose="020B0503020204020204" pitchFamily="34" charset="-122"/>
              </a:rPr>
              <a:t>方案创新点</a:t>
            </a:r>
            <a:endParaRPr lang="zh-CN" altLang="en-US" sz="6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0950" y="5579601"/>
            <a:ext cx="10451465" cy="545068"/>
            <a:chOff x="1292460" y="4559304"/>
            <a:chExt cx="7945570" cy="436983"/>
          </a:xfrm>
        </p:grpSpPr>
        <p:sp>
          <p:nvSpPr>
            <p:cNvPr id="4" name="椭圆 3"/>
            <p:cNvSpPr/>
            <p:nvPr/>
          </p:nvSpPr>
          <p:spPr>
            <a:xfrm>
              <a:off x="1292460" y="4559304"/>
              <a:ext cx="438108" cy="43698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28"/>
            <p:cNvSpPr txBox="1"/>
            <p:nvPr/>
          </p:nvSpPr>
          <p:spPr>
            <a:xfrm>
              <a:off x="1730796" y="4605630"/>
              <a:ext cx="7507234" cy="3690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使用在</a:t>
              </a:r>
              <a:r>
                <a:rPr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在线网页</a:t>
              </a:r>
              <a:r>
                <a:rPr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进行交互，更舒心、友好和便捷</a:t>
              </a:r>
              <a:endParaRPr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4027,&quot;width&quot;:6969}"/>
</p:tagLst>
</file>

<file path=ppt/tags/tag3.xml><?xml version="1.0" encoding="utf-8"?>
<p:tagLst xmlns:p="http://schemas.openxmlformats.org/presentationml/2006/main">
  <p:tag name="KSO_WM_DOC_GUID" val="{18847d2f-167f-4fa6-9d03-c5ea04bd861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演示</Application>
  <PresentationFormat>宽屏</PresentationFormat>
  <Paragraphs>127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 Light</vt:lpstr>
      <vt:lpstr>Roboto Light</vt:lpstr>
      <vt:lpstr>Segoe Print</vt:lpstr>
      <vt:lpstr>Open Sans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上进</cp:lastModifiedBy>
  <cp:revision>486</cp:revision>
  <dcterms:created xsi:type="dcterms:W3CDTF">2018-09-10T01:08:00Z</dcterms:created>
  <dcterms:modified xsi:type="dcterms:W3CDTF">2021-03-22T13:07:31Z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