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  <p:sldId id="264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038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46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09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3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31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0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5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1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0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0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7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8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5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7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9455223" cy="1646302"/>
          </a:xfrm>
        </p:spPr>
        <p:txBody>
          <a:bodyPr/>
          <a:lstStyle/>
          <a:p>
            <a:r>
              <a:rPr lang="en-US" altLang="zh-TW" dirty="0" smtClean="0"/>
              <a:t>Music information retrieval</a:t>
            </a:r>
            <a:br>
              <a:rPr lang="en-US" altLang="zh-TW" dirty="0" smtClean="0"/>
            </a:br>
            <a:r>
              <a:rPr lang="zh-TW" altLang="en-US" dirty="0"/>
              <a:t>　</a:t>
            </a:r>
            <a:r>
              <a:rPr lang="en-US" altLang="zh-TW" dirty="0" smtClean="0"/>
              <a:t>FINAL REPORT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陳宇煊　鄭旭航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446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3D audio effect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218439" y="6203360"/>
            <a:ext cx="811019" cy="503578"/>
          </a:xfrm>
        </p:spPr>
        <p:txBody>
          <a:bodyPr/>
          <a:lstStyle/>
          <a:p>
            <a:fld id="{622EBCFE-46EB-426D-BDE0-0C865EE131D5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84029"/>
              </p:ext>
            </p:extLst>
          </p:nvPr>
        </p:nvGraphicFramePr>
        <p:xfrm>
          <a:off x="32978" y="1679872"/>
          <a:ext cx="12120219" cy="4454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073">
                  <a:extLst>
                    <a:ext uri="{9D8B030D-6E8A-4147-A177-3AD203B41FA5}">
                      <a16:colId xmlns:a16="http://schemas.microsoft.com/office/drawing/2014/main" val="3924071698"/>
                    </a:ext>
                  </a:extLst>
                </a:gridCol>
                <a:gridCol w="4040073">
                  <a:extLst>
                    <a:ext uri="{9D8B030D-6E8A-4147-A177-3AD203B41FA5}">
                      <a16:colId xmlns:a16="http://schemas.microsoft.com/office/drawing/2014/main" val="2025596785"/>
                    </a:ext>
                  </a:extLst>
                </a:gridCol>
                <a:gridCol w="4040073">
                  <a:extLst>
                    <a:ext uri="{9D8B030D-6E8A-4147-A177-3AD203B41FA5}">
                      <a16:colId xmlns:a16="http://schemas.microsoft.com/office/drawing/2014/main" val="2509549087"/>
                    </a:ext>
                  </a:extLst>
                </a:gridCol>
              </a:tblGrid>
              <a:tr h="5695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5-channel standard size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widening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 surround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98300"/>
                  </a:ext>
                </a:extLst>
              </a:tr>
              <a:tr h="38846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054663"/>
                  </a:ext>
                </a:extLst>
              </a:tr>
            </a:tbl>
          </a:graphicData>
        </a:graphic>
      </p:graphicFrame>
      <p:sp>
        <p:nvSpPr>
          <p:cNvPr id="7" name="橢圓 6">
            <a:extLst>
              <a:ext uri="{FF2B5EF4-FFF2-40B4-BE49-F238E27FC236}">
                <a16:creationId xmlns:a16="http://schemas.microsoft.com/office/drawing/2014/main" id="{F2142E76-3B72-48D6-8757-9A2BEE89B0FE}"/>
              </a:ext>
            </a:extLst>
          </p:cNvPr>
          <p:cNvSpPr/>
          <p:nvPr/>
        </p:nvSpPr>
        <p:spPr>
          <a:xfrm>
            <a:off x="4500132" y="2808508"/>
            <a:ext cx="3176156" cy="30264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 rot="1682248">
            <a:off x="6718618" y="2684874"/>
            <a:ext cx="501161" cy="334107"/>
            <a:chOff x="2140301" y="1660179"/>
            <a:chExt cx="501161" cy="334107"/>
          </a:xfrm>
        </p:grpSpPr>
        <p:sp>
          <p:nvSpPr>
            <p:cNvPr id="9" name="矩形 8"/>
            <p:cNvSpPr/>
            <p:nvPr/>
          </p:nvSpPr>
          <p:spPr>
            <a:xfrm>
              <a:off x="2140301" y="1660179"/>
              <a:ext cx="501161" cy="33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梯形 9"/>
            <p:cNvSpPr/>
            <p:nvPr/>
          </p:nvSpPr>
          <p:spPr>
            <a:xfrm>
              <a:off x="2140301" y="1871194"/>
              <a:ext cx="501161" cy="123092"/>
            </a:xfrm>
            <a:prstGeom prst="trapezoid">
              <a:avLst>
                <a:gd name="adj" fmla="val 46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263393" y="1753078"/>
              <a:ext cx="254976" cy="12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9821175">
            <a:off x="4957979" y="2695834"/>
            <a:ext cx="501161" cy="334107"/>
            <a:chOff x="2140301" y="1660179"/>
            <a:chExt cx="501161" cy="334107"/>
          </a:xfrm>
        </p:grpSpPr>
        <p:sp>
          <p:nvSpPr>
            <p:cNvPr id="13" name="矩形 12"/>
            <p:cNvSpPr/>
            <p:nvPr/>
          </p:nvSpPr>
          <p:spPr>
            <a:xfrm>
              <a:off x="2140301" y="1660179"/>
              <a:ext cx="501161" cy="33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梯形 13"/>
            <p:cNvSpPr/>
            <p:nvPr/>
          </p:nvSpPr>
          <p:spPr>
            <a:xfrm>
              <a:off x="2140301" y="1871194"/>
              <a:ext cx="501161" cy="123092"/>
            </a:xfrm>
            <a:prstGeom prst="trapezoid">
              <a:avLst>
                <a:gd name="adj" fmla="val 46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263393" y="1753078"/>
              <a:ext cx="254976" cy="12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橢圓 15">
            <a:extLst>
              <a:ext uri="{FF2B5EF4-FFF2-40B4-BE49-F238E27FC236}">
                <a16:creationId xmlns:a16="http://schemas.microsoft.com/office/drawing/2014/main" id="{F2142E76-3B72-48D6-8757-9A2BEE89B0FE}"/>
              </a:ext>
            </a:extLst>
          </p:cNvPr>
          <p:cNvSpPr/>
          <p:nvPr/>
        </p:nvSpPr>
        <p:spPr>
          <a:xfrm>
            <a:off x="427157" y="2808508"/>
            <a:ext cx="3176156" cy="30264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765681" y="2470900"/>
            <a:ext cx="501161" cy="334107"/>
            <a:chOff x="2140301" y="1660179"/>
            <a:chExt cx="501161" cy="334107"/>
          </a:xfrm>
        </p:grpSpPr>
        <p:sp>
          <p:nvSpPr>
            <p:cNvPr id="18" name="矩形 17"/>
            <p:cNvSpPr/>
            <p:nvPr/>
          </p:nvSpPr>
          <p:spPr>
            <a:xfrm>
              <a:off x="2140301" y="1660179"/>
              <a:ext cx="501161" cy="33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梯形 18"/>
            <p:cNvSpPr/>
            <p:nvPr/>
          </p:nvSpPr>
          <p:spPr>
            <a:xfrm>
              <a:off x="2140301" y="1871194"/>
              <a:ext cx="501161" cy="123092"/>
            </a:xfrm>
            <a:prstGeom prst="trapezoid">
              <a:avLst>
                <a:gd name="adj" fmla="val 46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263393" y="1753078"/>
              <a:ext cx="254976" cy="12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 rot="1682248">
            <a:off x="2645643" y="2684874"/>
            <a:ext cx="501161" cy="334107"/>
            <a:chOff x="2140301" y="1660179"/>
            <a:chExt cx="501161" cy="334107"/>
          </a:xfrm>
        </p:grpSpPr>
        <p:sp>
          <p:nvSpPr>
            <p:cNvPr id="22" name="矩形 21"/>
            <p:cNvSpPr/>
            <p:nvPr/>
          </p:nvSpPr>
          <p:spPr>
            <a:xfrm>
              <a:off x="2140301" y="1660179"/>
              <a:ext cx="501161" cy="33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梯形 22"/>
            <p:cNvSpPr/>
            <p:nvPr/>
          </p:nvSpPr>
          <p:spPr>
            <a:xfrm>
              <a:off x="2140301" y="1871194"/>
              <a:ext cx="501161" cy="123092"/>
            </a:xfrm>
            <a:prstGeom prst="trapezoid">
              <a:avLst>
                <a:gd name="adj" fmla="val 46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263393" y="1753078"/>
              <a:ext cx="254976" cy="12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 rot="19821175">
            <a:off x="885004" y="2695834"/>
            <a:ext cx="501161" cy="334107"/>
            <a:chOff x="2140301" y="1660179"/>
            <a:chExt cx="501161" cy="334107"/>
          </a:xfrm>
        </p:grpSpPr>
        <p:sp>
          <p:nvSpPr>
            <p:cNvPr id="26" name="矩形 25"/>
            <p:cNvSpPr/>
            <p:nvPr/>
          </p:nvSpPr>
          <p:spPr>
            <a:xfrm>
              <a:off x="2140301" y="1660179"/>
              <a:ext cx="501161" cy="33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梯形 26"/>
            <p:cNvSpPr/>
            <p:nvPr/>
          </p:nvSpPr>
          <p:spPr>
            <a:xfrm>
              <a:off x="2140301" y="1871194"/>
              <a:ext cx="501161" cy="123092"/>
            </a:xfrm>
            <a:prstGeom prst="trapezoid">
              <a:avLst>
                <a:gd name="adj" fmla="val 46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263393" y="1753078"/>
              <a:ext cx="254976" cy="12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 rot="6216844">
            <a:off x="3496243" y="4513976"/>
            <a:ext cx="501161" cy="334107"/>
            <a:chOff x="2140301" y="1660179"/>
            <a:chExt cx="501161" cy="334107"/>
          </a:xfrm>
        </p:grpSpPr>
        <p:sp>
          <p:nvSpPr>
            <p:cNvPr id="30" name="矩形 29"/>
            <p:cNvSpPr/>
            <p:nvPr/>
          </p:nvSpPr>
          <p:spPr>
            <a:xfrm>
              <a:off x="2140301" y="1660179"/>
              <a:ext cx="501161" cy="33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梯形 30"/>
            <p:cNvSpPr/>
            <p:nvPr/>
          </p:nvSpPr>
          <p:spPr>
            <a:xfrm>
              <a:off x="2140301" y="1871194"/>
              <a:ext cx="501161" cy="123092"/>
            </a:xfrm>
            <a:prstGeom prst="trapezoid">
              <a:avLst>
                <a:gd name="adj" fmla="val 46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263393" y="1753078"/>
              <a:ext cx="254976" cy="12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 rot="15338549">
            <a:off x="40027" y="4515294"/>
            <a:ext cx="501161" cy="334107"/>
            <a:chOff x="2140301" y="1660179"/>
            <a:chExt cx="501161" cy="334107"/>
          </a:xfrm>
        </p:grpSpPr>
        <p:sp>
          <p:nvSpPr>
            <p:cNvPr id="34" name="矩形 33"/>
            <p:cNvSpPr/>
            <p:nvPr/>
          </p:nvSpPr>
          <p:spPr>
            <a:xfrm>
              <a:off x="2140301" y="1660179"/>
              <a:ext cx="501161" cy="33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梯形 34"/>
            <p:cNvSpPr/>
            <p:nvPr/>
          </p:nvSpPr>
          <p:spPr>
            <a:xfrm>
              <a:off x="2140301" y="1871194"/>
              <a:ext cx="501161" cy="123092"/>
            </a:xfrm>
            <a:prstGeom prst="trapezoid">
              <a:avLst>
                <a:gd name="adj" fmla="val 46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263393" y="1753078"/>
              <a:ext cx="254976" cy="12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橢圓 36">
            <a:extLst>
              <a:ext uri="{FF2B5EF4-FFF2-40B4-BE49-F238E27FC236}">
                <a16:creationId xmlns:a16="http://schemas.microsoft.com/office/drawing/2014/main" id="{F2142E76-3B72-48D6-8757-9A2BEE89B0FE}"/>
              </a:ext>
            </a:extLst>
          </p:cNvPr>
          <p:cNvSpPr/>
          <p:nvPr/>
        </p:nvSpPr>
        <p:spPr>
          <a:xfrm>
            <a:off x="8585813" y="2808508"/>
            <a:ext cx="3176156" cy="30264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9924337" y="2470900"/>
            <a:ext cx="501161" cy="334107"/>
            <a:chOff x="2140301" y="1660179"/>
            <a:chExt cx="501161" cy="334107"/>
          </a:xfrm>
        </p:grpSpPr>
        <p:sp>
          <p:nvSpPr>
            <p:cNvPr id="39" name="矩形 38"/>
            <p:cNvSpPr/>
            <p:nvPr/>
          </p:nvSpPr>
          <p:spPr>
            <a:xfrm>
              <a:off x="2140301" y="1660179"/>
              <a:ext cx="501161" cy="33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梯形 39"/>
            <p:cNvSpPr/>
            <p:nvPr/>
          </p:nvSpPr>
          <p:spPr>
            <a:xfrm>
              <a:off x="2140301" y="1871194"/>
              <a:ext cx="501161" cy="123092"/>
            </a:xfrm>
            <a:prstGeom prst="trapezoid">
              <a:avLst>
                <a:gd name="adj" fmla="val 46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263393" y="1753078"/>
              <a:ext cx="254976" cy="12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 rot="1682248">
            <a:off x="10804299" y="2684874"/>
            <a:ext cx="501161" cy="334107"/>
            <a:chOff x="2140301" y="1660179"/>
            <a:chExt cx="501161" cy="334107"/>
          </a:xfrm>
        </p:grpSpPr>
        <p:sp>
          <p:nvSpPr>
            <p:cNvPr id="43" name="矩形 42"/>
            <p:cNvSpPr/>
            <p:nvPr/>
          </p:nvSpPr>
          <p:spPr>
            <a:xfrm>
              <a:off x="2140301" y="1660179"/>
              <a:ext cx="501161" cy="33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梯形 43"/>
            <p:cNvSpPr/>
            <p:nvPr/>
          </p:nvSpPr>
          <p:spPr>
            <a:xfrm>
              <a:off x="2140301" y="1871194"/>
              <a:ext cx="501161" cy="123092"/>
            </a:xfrm>
            <a:prstGeom prst="trapezoid">
              <a:avLst>
                <a:gd name="adj" fmla="val 46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263393" y="1753078"/>
              <a:ext cx="254976" cy="12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/>
          <p:cNvGrpSpPr/>
          <p:nvPr/>
        </p:nvGrpSpPr>
        <p:grpSpPr>
          <a:xfrm rot="19821175">
            <a:off x="9043660" y="2695834"/>
            <a:ext cx="501161" cy="334107"/>
            <a:chOff x="2140301" y="1660179"/>
            <a:chExt cx="501161" cy="334107"/>
          </a:xfrm>
        </p:grpSpPr>
        <p:sp>
          <p:nvSpPr>
            <p:cNvPr id="47" name="矩形 46"/>
            <p:cNvSpPr/>
            <p:nvPr/>
          </p:nvSpPr>
          <p:spPr>
            <a:xfrm>
              <a:off x="2140301" y="1660179"/>
              <a:ext cx="501161" cy="33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梯形 47"/>
            <p:cNvSpPr/>
            <p:nvPr/>
          </p:nvSpPr>
          <p:spPr>
            <a:xfrm>
              <a:off x="2140301" y="1871194"/>
              <a:ext cx="501161" cy="123092"/>
            </a:xfrm>
            <a:prstGeom prst="trapezoid">
              <a:avLst>
                <a:gd name="adj" fmla="val 46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263393" y="1753078"/>
              <a:ext cx="254976" cy="12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 rot="6216844">
            <a:off x="11654899" y="4513976"/>
            <a:ext cx="501161" cy="334107"/>
            <a:chOff x="2140301" y="1660179"/>
            <a:chExt cx="501161" cy="334107"/>
          </a:xfrm>
        </p:grpSpPr>
        <p:sp>
          <p:nvSpPr>
            <p:cNvPr id="51" name="矩形 50"/>
            <p:cNvSpPr/>
            <p:nvPr/>
          </p:nvSpPr>
          <p:spPr>
            <a:xfrm>
              <a:off x="2140301" y="1660179"/>
              <a:ext cx="501161" cy="33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梯形 51"/>
            <p:cNvSpPr/>
            <p:nvPr/>
          </p:nvSpPr>
          <p:spPr>
            <a:xfrm>
              <a:off x="2140301" y="1871194"/>
              <a:ext cx="501161" cy="123092"/>
            </a:xfrm>
            <a:prstGeom prst="trapezoid">
              <a:avLst>
                <a:gd name="adj" fmla="val 46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263393" y="1753078"/>
              <a:ext cx="254976" cy="12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/>
          <p:cNvGrpSpPr/>
          <p:nvPr/>
        </p:nvGrpSpPr>
        <p:grpSpPr>
          <a:xfrm rot="15338549">
            <a:off x="8198683" y="4515294"/>
            <a:ext cx="501161" cy="334107"/>
            <a:chOff x="2140301" y="1660179"/>
            <a:chExt cx="501161" cy="334107"/>
          </a:xfrm>
        </p:grpSpPr>
        <p:sp>
          <p:nvSpPr>
            <p:cNvPr id="55" name="矩形 54"/>
            <p:cNvSpPr/>
            <p:nvPr/>
          </p:nvSpPr>
          <p:spPr>
            <a:xfrm>
              <a:off x="2140301" y="1660179"/>
              <a:ext cx="501161" cy="33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梯形 55"/>
            <p:cNvSpPr/>
            <p:nvPr/>
          </p:nvSpPr>
          <p:spPr>
            <a:xfrm>
              <a:off x="2140301" y="1871194"/>
              <a:ext cx="501161" cy="123092"/>
            </a:xfrm>
            <a:prstGeom prst="trapezoid">
              <a:avLst>
                <a:gd name="adj" fmla="val 46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263393" y="1753078"/>
              <a:ext cx="254976" cy="12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 rot="17306736">
            <a:off x="4164665" y="3627620"/>
            <a:ext cx="501161" cy="334107"/>
            <a:chOff x="2140301" y="1660179"/>
            <a:chExt cx="501161" cy="334107"/>
          </a:xfrm>
        </p:grpSpPr>
        <p:sp>
          <p:nvSpPr>
            <p:cNvPr id="59" name="矩形 58"/>
            <p:cNvSpPr/>
            <p:nvPr/>
          </p:nvSpPr>
          <p:spPr>
            <a:xfrm>
              <a:off x="2140301" y="1660179"/>
              <a:ext cx="501161" cy="33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梯形 59"/>
            <p:cNvSpPr/>
            <p:nvPr/>
          </p:nvSpPr>
          <p:spPr>
            <a:xfrm>
              <a:off x="2140301" y="1871194"/>
              <a:ext cx="501161" cy="123092"/>
            </a:xfrm>
            <a:prstGeom prst="trapezoid">
              <a:avLst>
                <a:gd name="adj" fmla="val 46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2263393" y="1753078"/>
              <a:ext cx="254976" cy="12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/>
          <p:cNvGrpSpPr/>
          <p:nvPr/>
        </p:nvGrpSpPr>
        <p:grpSpPr>
          <a:xfrm rot="4198154">
            <a:off x="7497721" y="3582560"/>
            <a:ext cx="501161" cy="334107"/>
            <a:chOff x="2140301" y="1660179"/>
            <a:chExt cx="501161" cy="334107"/>
          </a:xfrm>
        </p:grpSpPr>
        <p:sp>
          <p:nvSpPr>
            <p:cNvPr id="63" name="矩形 62"/>
            <p:cNvSpPr/>
            <p:nvPr/>
          </p:nvSpPr>
          <p:spPr>
            <a:xfrm>
              <a:off x="2140301" y="1660179"/>
              <a:ext cx="501161" cy="33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sp>
          <p:nvSpPr>
            <p:cNvPr id="64" name="梯形 63"/>
            <p:cNvSpPr/>
            <p:nvPr/>
          </p:nvSpPr>
          <p:spPr>
            <a:xfrm>
              <a:off x="2140301" y="1871194"/>
              <a:ext cx="501161" cy="123092"/>
            </a:xfrm>
            <a:prstGeom prst="trapezoid">
              <a:avLst>
                <a:gd name="adj" fmla="val 46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sp>
          <p:nvSpPr>
            <p:cNvPr id="65" name="矩形 64"/>
            <p:cNvSpPr/>
            <p:nvPr/>
          </p:nvSpPr>
          <p:spPr>
            <a:xfrm>
              <a:off x="2263393" y="1753078"/>
              <a:ext cx="254976" cy="12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66" name="群組 65"/>
          <p:cNvGrpSpPr/>
          <p:nvPr/>
        </p:nvGrpSpPr>
        <p:grpSpPr>
          <a:xfrm rot="17306736">
            <a:off x="8248938" y="3603469"/>
            <a:ext cx="501161" cy="334107"/>
            <a:chOff x="2140301" y="1660179"/>
            <a:chExt cx="501161" cy="334107"/>
          </a:xfrm>
        </p:grpSpPr>
        <p:sp>
          <p:nvSpPr>
            <p:cNvPr id="67" name="矩形 66"/>
            <p:cNvSpPr/>
            <p:nvPr/>
          </p:nvSpPr>
          <p:spPr>
            <a:xfrm>
              <a:off x="2140301" y="1660179"/>
              <a:ext cx="501161" cy="33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梯形 67"/>
            <p:cNvSpPr/>
            <p:nvPr/>
          </p:nvSpPr>
          <p:spPr>
            <a:xfrm>
              <a:off x="2140301" y="1871194"/>
              <a:ext cx="501161" cy="123092"/>
            </a:xfrm>
            <a:prstGeom prst="trapezoid">
              <a:avLst>
                <a:gd name="adj" fmla="val 46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263393" y="1753078"/>
              <a:ext cx="254976" cy="12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 rot="4198154">
            <a:off x="11581994" y="3558409"/>
            <a:ext cx="501161" cy="334107"/>
            <a:chOff x="2140301" y="1660179"/>
            <a:chExt cx="501161" cy="334107"/>
          </a:xfrm>
        </p:grpSpPr>
        <p:sp>
          <p:nvSpPr>
            <p:cNvPr id="71" name="矩形 70"/>
            <p:cNvSpPr/>
            <p:nvPr/>
          </p:nvSpPr>
          <p:spPr>
            <a:xfrm>
              <a:off x="2140301" y="1660179"/>
              <a:ext cx="501161" cy="33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sp>
          <p:nvSpPr>
            <p:cNvPr id="72" name="梯形 71"/>
            <p:cNvSpPr/>
            <p:nvPr/>
          </p:nvSpPr>
          <p:spPr>
            <a:xfrm>
              <a:off x="2140301" y="1871194"/>
              <a:ext cx="501161" cy="123092"/>
            </a:xfrm>
            <a:prstGeom prst="trapezoid">
              <a:avLst>
                <a:gd name="adj" fmla="val 46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sp>
          <p:nvSpPr>
            <p:cNvPr id="73" name="矩形 72"/>
            <p:cNvSpPr/>
            <p:nvPr/>
          </p:nvSpPr>
          <p:spPr>
            <a:xfrm>
              <a:off x="2263393" y="1753078"/>
              <a:ext cx="254976" cy="12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sp>
        <p:nvSpPr>
          <p:cNvPr id="74" name="向右箭號 73"/>
          <p:cNvSpPr/>
          <p:nvPr/>
        </p:nvSpPr>
        <p:spPr>
          <a:xfrm rot="3018089">
            <a:off x="7170098" y="3155290"/>
            <a:ext cx="561655" cy="162009"/>
          </a:xfrm>
          <a:prstGeom prst="rightArrow">
            <a:avLst>
              <a:gd name="adj1" fmla="val 50000"/>
              <a:gd name="adj2" fmla="val 353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7800176">
            <a:off x="4445537" y="3170421"/>
            <a:ext cx="561655" cy="162009"/>
          </a:xfrm>
          <a:prstGeom prst="rightArrow">
            <a:avLst>
              <a:gd name="adj1" fmla="val 50000"/>
              <a:gd name="adj2" fmla="val 353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右箭號 75"/>
          <p:cNvSpPr/>
          <p:nvPr/>
        </p:nvSpPr>
        <p:spPr>
          <a:xfrm rot="16200000">
            <a:off x="8296984" y="4092689"/>
            <a:ext cx="277928" cy="194343"/>
          </a:xfrm>
          <a:prstGeom prst="rightArrow">
            <a:avLst>
              <a:gd name="adj1" fmla="val 50000"/>
              <a:gd name="adj2" fmla="val 353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右箭號 76"/>
          <p:cNvSpPr/>
          <p:nvPr/>
        </p:nvSpPr>
        <p:spPr>
          <a:xfrm rot="16200000">
            <a:off x="11772154" y="4096091"/>
            <a:ext cx="277928" cy="194343"/>
          </a:xfrm>
          <a:prstGeom prst="rightArrow">
            <a:avLst>
              <a:gd name="adj1" fmla="val 50000"/>
              <a:gd name="adj2" fmla="val 353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接點 77"/>
          <p:cNvCxnSpPr>
            <a:endCxn id="31" idx="2"/>
          </p:cNvCxnSpPr>
          <p:nvPr/>
        </p:nvCxnSpPr>
        <p:spPr>
          <a:xfrm>
            <a:off x="2073340" y="4220308"/>
            <a:ext cx="1511124" cy="421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84" idx="4"/>
            <a:endCxn id="19" idx="2"/>
          </p:cNvCxnSpPr>
          <p:nvPr/>
        </p:nvCxnSpPr>
        <p:spPr>
          <a:xfrm flipV="1">
            <a:off x="2015635" y="2805007"/>
            <a:ext cx="627" cy="1087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3" idx="2"/>
          </p:cNvCxnSpPr>
          <p:nvPr/>
        </p:nvCxnSpPr>
        <p:spPr>
          <a:xfrm flipV="1">
            <a:off x="2073340" y="2999376"/>
            <a:ext cx="744360" cy="1220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橢圓 80">
            <a:extLst>
              <a:ext uri="{FF2B5EF4-FFF2-40B4-BE49-F238E27FC236}">
                <a16:creationId xmlns:a16="http://schemas.microsoft.com/office/drawing/2014/main" id="{70F1D5B7-A973-40EC-87C8-791D7C498C26}"/>
              </a:ext>
            </a:extLst>
          </p:cNvPr>
          <p:cNvSpPr/>
          <p:nvPr/>
        </p:nvSpPr>
        <p:spPr>
          <a:xfrm>
            <a:off x="1686465" y="3794673"/>
            <a:ext cx="658340" cy="819162"/>
          </a:xfrm>
          <a:prstGeom prst="ellipse">
            <a:avLst/>
          </a:prstGeom>
          <a:solidFill>
            <a:srgbClr val="F1D08D"/>
          </a:solidFill>
          <a:ln>
            <a:solidFill>
              <a:srgbClr val="F1D0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2284702" y="4051048"/>
            <a:ext cx="120206" cy="331774"/>
          </a:xfrm>
          <a:prstGeom prst="ellipse">
            <a:avLst/>
          </a:prstGeom>
          <a:solidFill>
            <a:srgbClr val="F1D08D"/>
          </a:solidFill>
          <a:ln>
            <a:solidFill>
              <a:srgbClr val="F1D0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1634488" y="4051048"/>
            <a:ext cx="120206" cy="331774"/>
          </a:xfrm>
          <a:prstGeom prst="ellipse">
            <a:avLst/>
          </a:prstGeom>
          <a:solidFill>
            <a:srgbClr val="F1D08D"/>
          </a:solidFill>
          <a:ln>
            <a:solidFill>
              <a:srgbClr val="F1D0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6753AA02-2C48-400D-9FD4-76BDE3634017}"/>
              </a:ext>
            </a:extLst>
          </p:cNvPr>
          <p:cNvSpPr/>
          <p:nvPr/>
        </p:nvSpPr>
        <p:spPr>
          <a:xfrm>
            <a:off x="1957930" y="3696952"/>
            <a:ext cx="115410" cy="195442"/>
          </a:xfrm>
          <a:prstGeom prst="ellipse">
            <a:avLst/>
          </a:prstGeom>
          <a:solidFill>
            <a:srgbClr val="F1D08D"/>
          </a:solidFill>
          <a:ln>
            <a:solidFill>
              <a:srgbClr val="F1D0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弧形 84"/>
          <p:cNvSpPr/>
          <p:nvPr/>
        </p:nvSpPr>
        <p:spPr>
          <a:xfrm>
            <a:off x="1808221" y="3511805"/>
            <a:ext cx="699766" cy="700391"/>
          </a:xfrm>
          <a:prstGeom prst="arc">
            <a:avLst>
              <a:gd name="adj1" fmla="val 14732488"/>
              <a:gd name="adj2" fmla="val 1917027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弧形 85"/>
          <p:cNvSpPr/>
          <p:nvPr/>
        </p:nvSpPr>
        <p:spPr>
          <a:xfrm>
            <a:off x="1777301" y="3577545"/>
            <a:ext cx="872731" cy="902211"/>
          </a:xfrm>
          <a:prstGeom prst="arc">
            <a:avLst>
              <a:gd name="adj1" fmla="val 17976344"/>
              <a:gd name="adj2" fmla="val 28176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7" name="物件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932267"/>
              </p:ext>
            </p:extLst>
          </p:nvPr>
        </p:nvGraphicFramePr>
        <p:xfrm>
          <a:off x="2158104" y="3232767"/>
          <a:ext cx="30638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3" imgW="355320" imgH="291960" progId="Equation.DSMT4">
                  <p:embed/>
                </p:oleObj>
              </mc:Choice>
              <mc:Fallback>
                <p:oleObj name="Equation" r:id="rId3" imgW="355320" imgH="291960" progId="Equation.DSMT4">
                  <p:embed/>
                  <p:pic>
                    <p:nvPicPr>
                      <p:cNvPr id="130" name="物件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104" y="3232767"/>
                        <a:ext cx="306387" cy="25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物件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434943"/>
              </p:ext>
            </p:extLst>
          </p:nvPr>
        </p:nvGraphicFramePr>
        <p:xfrm>
          <a:off x="2719388" y="3771900"/>
          <a:ext cx="2952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5" imgW="342720" imgH="291960" progId="Equation.DSMT4">
                  <p:embed/>
                </p:oleObj>
              </mc:Choice>
              <mc:Fallback>
                <p:oleObj name="Equation" r:id="rId5" imgW="342720" imgH="291960" progId="Equation.DSMT4">
                  <p:embed/>
                  <p:pic>
                    <p:nvPicPr>
                      <p:cNvPr id="131" name="物件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3771900"/>
                        <a:ext cx="295275" cy="25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" name="直線接點 88"/>
          <p:cNvCxnSpPr/>
          <p:nvPr/>
        </p:nvCxnSpPr>
        <p:spPr>
          <a:xfrm flipV="1">
            <a:off x="6073671" y="2798765"/>
            <a:ext cx="627" cy="1087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endCxn id="64" idx="2"/>
          </p:cNvCxnSpPr>
          <p:nvPr/>
        </p:nvCxnSpPr>
        <p:spPr>
          <a:xfrm flipV="1">
            <a:off x="6122614" y="3806833"/>
            <a:ext cx="1468740" cy="395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橢圓 90">
            <a:extLst>
              <a:ext uri="{FF2B5EF4-FFF2-40B4-BE49-F238E27FC236}">
                <a16:creationId xmlns:a16="http://schemas.microsoft.com/office/drawing/2014/main" id="{70F1D5B7-A973-40EC-87C8-791D7C498C26}"/>
              </a:ext>
            </a:extLst>
          </p:cNvPr>
          <p:cNvSpPr/>
          <p:nvPr/>
        </p:nvSpPr>
        <p:spPr>
          <a:xfrm>
            <a:off x="5759440" y="3794673"/>
            <a:ext cx="658340" cy="819162"/>
          </a:xfrm>
          <a:prstGeom prst="ellipse">
            <a:avLst/>
          </a:prstGeom>
          <a:solidFill>
            <a:srgbClr val="F1D08D"/>
          </a:solidFill>
          <a:ln>
            <a:solidFill>
              <a:srgbClr val="F1D0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6753AA02-2C48-400D-9FD4-76BDE3634017}"/>
              </a:ext>
            </a:extLst>
          </p:cNvPr>
          <p:cNvSpPr/>
          <p:nvPr/>
        </p:nvSpPr>
        <p:spPr>
          <a:xfrm>
            <a:off x="6030905" y="3696952"/>
            <a:ext cx="115410" cy="195442"/>
          </a:xfrm>
          <a:prstGeom prst="ellipse">
            <a:avLst/>
          </a:prstGeom>
          <a:solidFill>
            <a:srgbClr val="F1D08D"/>
          </a:solidFill>
          <a:ln>
            <a:solidFill>
              <a:srgbClr val="F1D0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6357677" y="4051048"/>
            <a:ext cx="120206" cy="331774"/>
          </a:xfrm>
          <a:prstGeom prst="ellipse">
            <a:avLst/>
          </a:prstGeom>
          <a:solidFill>
            <a:srgbClr val="F1D08D"/>
          </a:solidFill>
          <a:ln>
            <a:solidFill>
              <a:srgbClr val="F1D0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>
            <a:off x="5707463" y="4051048"/>
            <a:ext cx="120206" cy="331774"/>
          </a:xfrm>
          <a:prstGeom prst="ellipse">
            <a:avLst/>
          </a:prstGeom>
          <a:solidFill>
            <a:srgbClr val="F1D08D"/>
          </a:solidFill>
          <a:ln>
            <a:solidFill>
              <a:srgbClr val="F1D0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弧形 94"/>
          <p:cNvSpPr/>
          <p:nvPr/>
        </p:nvSpPr>
        <p:spPr>
          <a:xfrm>
            <a:off x="5385778" y="3498901"/>
            <a:ext cx="1395375" cy="1556229"/>
          </a:xfrm>
          <a:prstGeom prst="arc">
            <a:avLst>
              <a:gd name="adj1" fmla="val 16209832"/>
              <a:gd name="adj2" fmla="val 203610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6" name="物件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48714"/>
              </p:ext>
            </p:extLst>
          </p:nvPr>
        </p:nvGraphicFramePr>
        <p:xfrm>
          <a:off x="6505575" y="3322638"/>
          <a:ext cx="2952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7" imgW="342720" imgH="291960" progId="Equation.DSMT4">
                  <p:embed/>
                </p:oleObj>
              </mc:Choice>
              <mc:Fallback>
                <p:oleObj name="Equation" r:id="rId7" imgW="342720" imgH="291960" progId="Equation.DSMT4">
                  <p:embed/>
                  <p:pic>
                    <p:nvPicPr>
                      <p:cNvPr id="135" name="物件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5" y="3322638"/>
                        <a:ext cx="295275" cy="25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直線接點 96"/>
          <p:cNvCxnSpPr/>
          <p:nvPr/>
        </p:nvCxnSpPr>
        <p:spPr>
          <a:xfrm flipV="1">
            <a:off x="10176267" y="2807458"/>
            <a:ext cx="627" cy="1087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 flipV="1">
            <a:off x="10225210" y="3815526"/>
            <a:ext cx="1468740" cy="395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弧形 98"/>
          <p:cNvSpPr/>
          <p:nvPr/>
        </p:nvSpPr>
        <p:spPr>
          <a:xfrm>
            <a:off x="9488374" y="3507594"/>
            <a:ext cx="1395375" cy="1556229"/>
          </a:xfrm>
          <a:prstGeom prst="arc">
            <a:avLst>
              <a:gd name="adj1" fmla="val 16209832"/>
              <a:gd name="adj2" fmla="val 203610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0" name="物件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657581"/>
              </p:ext>
            </p:extLst>
          </p:nvPr>
        </p:nvGraphicFramePr>
        <p:xfrm>
          <a:off x="10608171" y="3331331"/>
          <a:ext cx="2952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9" imgW="342720" imgH="291960" progId="Equation.DSMT4">
                  <p:embed/>
                </p:oleObj>
              </mc:Choice>
              <mc:Fallback>
                <p:oleObj name="Equation" r:id="rId9" imgW="342720" imgH="291960" progId="Equation.DSMT4">
                  <p:embed/>
                  <p:pic>
                    <p:nvPicPr>
                      <p:cNvPr id="143" name="物件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8171" y="3331331"/>
                        <a:ext cx="295275" cy="25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橢圓 100">
            <a:extLst>
              <a:ext uri="{FF2B5EF4-FFF2-40B4-BE49-F238E27FC236}">
                <a16:creationId xmlns:a16="http://schemas.microsoft.com/office/drawing/2014/main" id="{70F1D5B7-A973-40EC-87C8-791D7C498C26}"/>
              </a:ext>
            </a:extLst>
          </p:cNvPr>
          <p:cNvSpPr/>
          <p:nvPr/>
        </p:nvSpPr>
        <p:spPr>
          <a:xfrm>
            <a:off x="9845121" y="3794673"/>
            <a:ext cx="658340" cy="819162"/>
          </a:xfrm>
          <a:prstGeom prst="ellipse">
            <a:avLst/>
          </a:prstGeom>
          <a:solidFill>
            <a:srgbClr val="F1D08D"/>
          </a:solidFill>
          <a:ln>
            <a:solidFill>
              <a:srgbClr val="F1D0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6753AA02-2C48-400D-9FD4-76BDE3634017}"/>
              </a:ext>
            </a:extLst>
          </p:cNvPr>
          <p:cNvSpPr/>
          <p:nvPr/>
        </p:nvSpPr>
        <p:spPr>
          <a:xfrm>
            <a:off x="10116586" y="3696952"/>
            <a:ext cx="115410" cy="195442"/>
          </a:xfrm>
          <a:prstGeom prst="ellipse">
            <a:avLst/>
          </a:prstGeom>
          <a:solidFill>
            <a:srgbClr val="F1D08D"/>
          </a:solidFill>
          <a:ln>
            <a:solidFill>
              <a:srgbClr val="F1D0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10443358" y="4051048"/>
            <a:ext cx="120206" cy="331774"/>
          </a:xfrm>
          <a:prstGeom prst="ellipse">
            <a:avLst/>
          </a:prstGeom>
          <a:solidFill>
            <a:srgbClr val="F1D08D"/>
          </a:solidFill>
          <a:ln>
            <a:solidFill>
              <a:srgbClr val="F1D0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9793144" y="4051048"/>
            <a:ext cx="120206" cy="331774"/>
          </a:xfrm>
          <a:prstGeom prst="ellipse">
            <a:avLst/>
          </a:prstGeom>
          <a:solidFill>
            <a:srgbClr val="F1D08D"/>
          </a:solidFill>
          <a:ln>
            <a:solidFill>
              <a:srgbClr val="F1D0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07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85" grpId="0" animBg="1"/>
      <p:bldP spid="86" grpId="0" animBg="1"/>
      <p:bldP spid="95" grpId="0" animBg="1"/>
      <p:bldP spid="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E4B674-3A3F-43A9-8107-3505BC5EB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98"/>
          <a:stretch/>
        </p:blipFill>
        <p:spPr>
          <a:xfrm>
            <a:off x="305" y="10"/>
            <a:ext cx="12191695" cy="6857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85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F24179A-AFE7-4A3B-92C2-680CCFAAC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4866216" cy="3649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15AB1FB-A532-4E11-AA83-B52F2998F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10" y="2065867"/>
            <a:ext cx="4866216" cy="3649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37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Cross-talk cancellation 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285819" y="2065867"/>
            <a:ext cx="4625266" cy="3692156"/>
            <a:chOff x="107143" y="1834215"/>
            <a:chExt cx="4625266" cy="3692156"/>
          </a:xfrm>
        </p:grpSpPr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E1E403E6-6A07-4D77-A0D2-AE33D0CEB470}"/>
                </a:ext>
              </a:extLst>
            </p:cNvPr>
            <p:cNvSpPr/>
            <p:nvPr/>
          </p:nvSpPr>
          <p:spPr>
            <a:xfrm rot="10800000">
              <a:off x="107143" y="1834215"/>
              <a:ext cx="4625266" cy="3692156"/>
            </a:xfrm>
            <a:prstGeom prst="trapezoid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635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1237834" y="2422853"/>
              <a:ext cx="396510" cy="4080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1349773" y="2526700"/>
              <a:ext cx="171282" cy="19093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3085308" y="2416632"/>
              <a:ext cx="396510" cy="4080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3197247" y="2520479"/>
              <a:ext cx="171282" cy="19093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455AA39-6679-4BFE-AA2F-76B2E7FEBB53}"/>
                </a:ext>
              </a:extLst>
            </p:cNvPr>
            <p:cNvSpPr txBox="1"/>
            <p:nvPr/>
          </p:nvSpPr>
          <p:spPr>
            <a:xfrm>
              <a:off x="704063" y="2064312"/>
              <a:ext cx="1462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 channel</a:t>
              </a:r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455AA39-6679-4BFE-AA2F-76B2E7FEBB53}"/>
                </a:ext>
              </a:extLst>
            </p:cNvPr>
            <p:cNvSpPr txBox="1"/>
            <p:nvPr/>
          </p:nvSpPr>
          <p:spPr>
            <a:xfrm>
              <a:off x="2637850" y="2063141"/>
              <a:ext cx="1462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 channel</a:t>
              </a:r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箭號: 向右 26">
              <a:extLst>
                <a:ext uri="{FF2B5EF4-FFF2-40B4-BE49-F238E27FC236}">
                  <a16:creationId xmlns:a16="http://schemas.microsoft.com/office/drawing/2014/main" id="{CD66DECD-50E0-43B9-9F8A-3D8F827093A7}"/>
                </a:ext>
              </a:extLst>
            </p:cNvPr>
            <p:cNvSpPr/>
            <p:nvPr/>
          </p:nvSpPr>
          <p:spPr>
            <a:xfrm rot="4802459">
              <a:off x="741967" y="3648994"/>
              <a:ext cx="1772009" cy="132005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箭號: 向右 35">
              <a:extLst>
                <a:ext uri="{FF2B5EF4-FFF2-40B4-BE49-F238E27FC236}">
                  <a16:creationId xmlns:a16="http://schemas.microsoft.com/office/drawing/2014/main" id="{DD19B292-1E09-4615-9687-E088A02B9A29}"/>
                </a:ext>
              </a:extLst>
            </p:cNvPr>
            <p:cNvSpPr/>
            <p:nvPr/>
          </p:nvSpPr>
          <p:spPr>
            <a:xfrm rot="6111284">
              <a:off x="2262796" y="3641375"/>
              <a:ext cx="1772009" cy="126961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箭號: 向右 36">
              <a:extLst>
                <a:ext uri="{FF2B5EF4-FFF2-40B4-BE49-F238E27FC236}">
                  <a16:creationId xmlns:a16="http://schemas.microsoft.com/office/drawing/2014/main" id="{A8006440-F916-4E37-B4C4-5C93A8225A05}"/>
                </a:ext>
              </a:extLst>
            </p:cNvPr>
            <p:cNvSpPr/>
            <p:nvPr/>
          </p:nvSpPr>
          <p:spPr>
            <a:xfrm rot="7805136">
              <a:off x="1439955" y="3575381"/>
              <a:ext cx="2177723" cy="1528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箭號: 向右 38">
              <a:extLst>
                <a:ext uri="{FF2B5EF4-FFF2-40B4-BE49-F238E27FC236}">
                  <a16:creationId xmlns:a16="http://schemas.microsoft.com/office/drawing/2014/main" id="{896EDD86-D075-48DB-9E47-90733739A761}"/>
                </a:ext>
              </a:extLst>
            </p:cNvPr>
            <p:cNvSpPr/>
            <p:nvPr/>
          </p:nvSpPr>
          <p:spPr>
            <a:xfrm rot="3067201">
              <a:off x="1172244" y="3555088"/>
              <a:ext cx="2158016" cy="141543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乘號 31">
              <a:extLst>
                <a:ext uri="{FF2B5EF4-FFF2-40B4-BE49-F238E27FC236}">
                  <a16:creationId xmlns:a16="http://schemas.microsoft.com/office/drawing/2014/main" id="{1A52B8EC-F00C-4203-AF7C-71DF7D65FBC4}"/>
                </a:ext>
              </a:extLst>
            </p:cNvPr>
            <p:cNvSpPr/>
            <p:nvPr/>
          </p:nvSpPr>
          <p:spPr>
            <a:xfrm rot="1808611">
              <a:off x="1814100" y="3173624"/>
              <a:ext cx="588698" cy="576808"/>
            </a:xfrm>
            <a:prstGeom prst="mathMultiply">
              <a:avLst>
                <a:gd name="adj1" fmla="val 151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乘號 32">
              <a:extLst>
                <a:ext uri="{FF2B5EF4-FFF2-40B4-BE49-F238E27FC236}">
                  <a16:creationId xmlns:a16="http://schemas.microsoft.com/office/drawing/2014/main" id="{9D46217A-0E6F-47F1-B521-CCFBA64FD783}"/>
                </a:ext>
              </a:extLst>
            </p:cNvPr>
            <p:cNvSpPr/>
            <p:nvPr/>
          </p:nvSpPr>
          <p:spPr>
            <a:xfrm rot="1808611">
              <a:off x="2375474" y="3167262"/>
              <a:ext cx="588698" cy="576808"/>
            </a:xfrm>
            <a:prstGeom prst="mathMultiply">
              <a:avLst>
                <a:gd name="adj1" fmla="val 151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B48F3010-CAB5-48DA-82A6-83B3D9EF1F93}"/>
                </a:ext>
              </a:extLst>
            </p:cNvPr>
            <p:cNvSpPr/>
            <p:nvPr/>
          </p:nvSpPr>
          <p:spPr>
            <a:xfrm>
              <a:off x="1936923" y="4231581"/>
              <a:ext cx="907447" cy="90212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DEFBEE7-5A53-4172-A874-D3F8A4504F7D}"/>
                </a:ext>
              </a:extLst>
            </p:cNvPr>
            <p:cNvSpPr/>
            <p:nvPr/>
          </p:nvSpPr>
          <p:spPr>
            <a:xfrm>
              <a:off x="2332942" y="4148888"/>
              <a:ext cx="115410" cy="1954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2780381" y="4516757"/>
              <a:ext cx="120206" cy="33177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1875878" y="4508495"/>
              <a:ext cx="120206" cy="33177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40" name="圖片 39">
            <a:extLst>
              <a:ext uri="{FF2B5EF4-FFF2-40B4-BE49-F238E27FC236}">
                <a16:creationId xmlns:a16="http://schemas.microsoft.com/office/drawing/2014/main" id="{66DA73D2-E0EC-4C32-972C-787C405B6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525" y="2035254"/>
            <a:ext cx="5070008" cy="3802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0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BEAMFORMING</a:t>
            </a:r>
            <a:endParaRPr lang="zh-TW" altLang="en-US" dirty="0"/>
          </a:p>
        </p:txBody>
      </p:sp>
      <p:pic>
        <p:nvPicPr>
          <p:cNvPr id="2050" name="Picture 2" descr="ãbeamforming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97" y="2065867"/>
            <a:ext cx="3741189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群組 45"/>
          <p:cNvGrpSpPr/>
          <p:nvPr/>
        </p:nvGrpSpPr>
        <p:grpSpPr>
          <a:xfrm>
            <a:off x="5554352" y="1946482"/>
            <a:ext cx="4464497" cy="3888432"/>
            <a:chOff x="2411759" y="2636912"/>
            <a:chExt cx="4464497" cy="3888432"/>
          </a:xfrm>
        </p:grpSpPr>
        <p:grpSp>
          <p:nvGrpSpPr>
            <p:cNvPr id="47" name="Group 2"/>
            <p:cNvGrpSpPr>
              <a:grpSpLocks/>
            </p:cNvGrpSpPr>
            <p:nvPr/>
          </p:nvGrpSpPr>
          <p:grpSpPr bwMode="auto">
            <a:xfrm>
              <a:off x="2411759" y="2636912"/>
              <a:ext cx="4464497" cy="3888432"/>
              <a:chOff x="1557" y="2568"/>
              <a:chExt cx="9155" cy="7605"/>
            </a:xfrm>
          </p:grpSpPr>
          <p:grpSp>
            <p:nvGrpSpPr>
              <p:cNvPr id="51" name="Group 3"/>
              <p:cNvGrpSpPr>
                <a:grpSpLocks/>
              </p:cNvGrpSpPr>
              <p:nvPr/>
            </p:nvGrpSpPr>
            <p:grpSpPr bwMode="auto">
              <a:xfrm>
                <a:off x="1557" y="2568"/>
                <a:ext cx="8539" cy="7605"/>
                <a:chOff x="1560" y="2568"/>
                <a:chExt cx="8539" cy="7605"/>
              </a:xfrm>
            </p:grpSpPr>
            <p:grpSp>
              <p:nvGrpSpPr>
                <p:cNvPr id="68" name="Group 4"/>
                <p:cNvGrpSpPr>
                  <a:grpSpLocks/>
                </p:cNvGrpSpPr>
                <p:nvPr/>
              </p:nvGrpSpPr>
              <p:grpSpPr bwMode="auto">
                <a:xfrm>
                  <a:off x="1845" y="2568"/>
                  <a:ext cx="788" cy="5880"/>
                  <a:chOff x="1845" y="2568"/>
                  <a:chExt cx="788" cy="5880"/>
                </a:xfrm>
              </p:grpSpPr>
              <p:sp>
                <p:nvSpPr>
                  <p:cNvPr id="85" name="Line 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33" y="2648"/>
                    <a:ext cx="0" cy="580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lg" len="lg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86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5" y="2568"/>
                    <a:ext cx="442" cy="66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zh-TW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rPr>
                      <a:t>y</a:t>
                    </a:r>
                    <a:endParaRPr kumimoji="1" lang="zh-TW" altLang="zh-TW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新細明體" pitchFamily="18" charset="-12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69" name="Group 7"/>
                <p:cNvGrpSpPr>
                  <a:grpSpLocks/>
                </p:cNvGrpSpPr>
                <p:nvPr/>
              </p:nvGrpSpPr>
              <p:grpSpPr bwMode="auto">
                <a:xfrm>
                  <a:off x="1560" y="6348"/>
                  <a:ext cx="8539" cy="2120"/>
                  <a:chOff x="1560" y="6348"/>
                  <a:chExt cx="8539" cy="2120"/>
                </a:xfrm>
              </p:grpSpPr>
              <p:sp>
                <p:nvSpPr>
                  <p:cNvPr id="76" name="Line 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560" y="6348"/>
                    <a:ext cx="1079" cy="178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TW" altLang="en-US"/>
                  </a:p>
                </p:txBody>
              </p:sp>
              <p:grpSp>
                <p:nvGrpSpPr>
                  <p:cNvPr id="7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2330" y="7888"/>
                    <a:ext cx="7769" cy="580"/>
                    <a:chOff x="2217" y="10209"/>
                    <a:chExt cx="7640" cy="580"/>
                  </a:xfrm>
                </p:grpSpPr>
                <p:sp>
                  <p:nvSpPr>
                    <p:cNvPr id="78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7" y="10209"/>
                      <a:ext cx="580" cy="580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rgbClr val="3366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79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7" y="10209"/>
                      <a:ext cx="580" cy="580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rgbClr val="3366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80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57" y="10209"/>
                      <a:ext cx="580" cy="580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rgbClr val="3366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81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7" y="10209"/>
                      <a:ext cx="580" cy="580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rgbClr val="3366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82" name="AutoShap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97" y="10209"/>
                      <a:ext cx="580" cy="580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rgbClr val="3366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83" name="AutoShap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77" y="10209"/>
                      <a:ext cx="580" cy="580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rgbClr val="3366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84" name="AutoShap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37" y="10209"/>
                      <a:ext cx="580" cy="580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rgbClr val="3366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70" name="Group 17"/>
                <p:cNvGrpSpPr>
                  <a:grpSpLocks/>
                </p:cNvGrpSpPr>
                <p:nvPr/>
              </p:nvGrpSpPr>
              <p:grpSpPr bwMode="auto">
                <a:xfrm>
                  <a:off x="2626" y="8493"/>
                  <a:ext cx="4804" cy="1680"/>
                  <a:chOff x="2568" y="7945"/>
                  <a:chExt cx="4724" cy="1680"/>
                </a:xfrm>
              </p:grpSpPr>
              <p:sp>
                <p:nvSpPr>
                  <p:cNvPr id="71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568" y="7945"/>
                    <a:ext cx="0" cy="136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72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7288" y="7945"/>
                    <a:ext cx="0" cy="136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TW" altLang="en-US"/>
                  </a:p>
                </p:txBody>
              </p:sp>
              <p:grpSp>
                <p:nvGrpSpPr>
                  <p:cNvPr id="73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582" y="9065"/>
                    <a:ext cx="4710" cy="560"/>
                    <a:chOff x="2582" y="9065"/>
                    <a:chExt cx="4710" cy="560"/>
                  </a:xfrm>
                </p:grpSpPr>
                <p:sp>
                  <p:nvSpPr>
                    <p:cNvPr id="74" name="Line 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82" y="9065"/>
                      <a:ext cx="471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75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00" y="9100"/>
                      <a:ext cx="723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none" lIns="91440" tIns="45720" rIns="91440" bIns="4572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p:txBody>
                </p:sp>
              </p:grpSp>
            </p:grpSp>
          </p:grpSp>
          <p:grpSp>
            <p:nvGrpSpPr>
              <p:cNvPr id="52" name="Group 23"/>
              <p:cNvGrpSpPr>
                <a:grpSpLocks/>
              </p:cNvGrpSpPr>
              <p:nvPr/>
            </p:nvGrpSpPr>
            <p:grpSpPr bwMode="auto">
              <a:xfrm>
                <a:off x="1741" y="3836"/>
                <a:ext cx="8971" cy="5577"/>
                <a:chOff x="1744" y="3836"/>
                <a:chExt cx="8971" cy="5577"/>
              </a:xfrm>
            </p:grpSpPr>
            <p:grpSp>
              <p:nvGrpSpPr>
                <p:cNvPr id="53" name="Group 24"/>
                <p:cNvGrpSpPr>
                  <a:grpSpLocks/>
                </p:cNvGrpSpPr>
                <p:nvPr/>
              </p:nvGrpSpPr>
              <p:grpSpPr bwMode="auto">
                <a:xfrm>
                  <a:off x="3780" y="8453"/>
                  <a:ext cx="1230" cy="960"/>
                  <a:chOff x="3702" y="7905"/>
                  <a:chExt cx="1210" cy="960"/>
                </a:xfrm>
              </p:grpSpPr>
              <p:sp>
                <p:nvSpPr>
                  <p:cNvPr id="64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02" y="8385"/>
                    <a:ext cx="121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65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708" y="7905"/>
                    <a:ext cx="0" cy="60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66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905" y="7905"/>
                    <a:ext cx="0" cy="60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67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0" y="8460"/>
                    <a:ext cx="435" cy="40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96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zh-TW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rPr>
                      <a:t>d</a:t>
                    </a:r>
                    <a:endParaRPr kumimoji="1" lang="zh-TW" altLang="zh-TW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新細明體" pitchFamily="18" charset="-120"/>
                    </a:endParaRPr>
                  </a:p>
                </p:txBody>
              </p:sp>
            </p:grpSp>
            <p:sp>
              <p:nvSpPr>
                <p:cNvPr id="5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0273" y="8483"/>
                  <a:ext cx="442" cy="5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1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新細明體" pitchFamily="18" charset="-120"/>
                      <a:cs typeface="Times New Roman" pitchFamily="18" charset="0"/>
                    </a:rPr>
                    <a:t>x</a:t>
                  </a:r>
                  <a:endParaRPr kumimoji="1" lang="zh-TW" altLang="zh-TW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endParaRPr>
                </a:p>
              </p:txBody>
            </p:sp>
            <p:grpSp>
              <p:nvGrpSpPr>
                <p:cNvPr id="55" name="Group 30"/>
                <p:cNvGrpSpPr>
                  <a:grpSpLocks/>
                </p:cNvGrpSpPr>
                <p:nvPr/>
              </p:nvGrpSpPr>
              <p:grpSpPr bwMode="auto">
                <a:xfrm>
                  <a:off x="7466" y="3836"/>
                  <a:ext cx="1683" cy="852"/>
                  <a:chOff x="7326" y="3288"/>
                  <a:chExt cx="1655" cy="852"/>
                </a:xfrm>
              </p:grpSpPr>
              <p:sp>
                <p:nvSpPr>
                  <p:cNvPr id="62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8560" y="3880"/>
                    <a:ext cx="240" cy="260"/>
                  </a:xfrm>
                  <a:prstGeom prst="ellipse">
                    <a:avLst/>
                  </a:prstGeom>
                  <a:solidFill>
                    <a:srgbClr val="FF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63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26" y="3288"/>
                    <a:ext cx="1655" cy="4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rPr>
                      <a:t>Sound source</a:t>
                    </a:r>
                    <a:endParaRPr kumimoji="1" lang="zh-TW" altLang="zh-TW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新細明體" pitchFamily="18" charset="-12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56" name="Group 33"/>
                <p:cNvGrpSpPr>
                  <a:grpSpLocks/>
                </p:cNvGrpSpPr>
                <p:nvPr/>
              </p:nvGrpSpPr>
              <p:grpSpPr bwMode="auto">
                <a:xfrm>
                  <a:off x="1744" y="4528"/>
                  <a:ext cx="6955" cy="3480"/>
                  <a:chOff x="1744" y="4528"/>
                  <a:chExt cx="6955" cy="3480"/>
                </a:xfrm>
              </p:grpSpPr>
              <p:sp>
                <p:nvSpPr>
                  <p:cNvPr id="57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03" y="4668"/>
                    <a:ext cx="5796" cy="33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58" name="Arc 35"/>
                  <p:cNvSpPr>
                    <a:spLocks/>
                  </p:cNvSpPr>
                  <p:nvPr/>
                </p:nvSpPr>
                <p:spPr bwMode="auto">
                  <a:xfrm>
                    <a:off x="2598" y="7494"/>
                    <a:ext cx="549" cy="337"/>
                  </a:xfrm>
                  <a:custGeom>
                    <a:avLst/>
                    <a:gdLst>
                      <a:gd name="G0" fmla="+- 0 0 0"/>
                      <a:gd name="G1" fmla="+- 21425 0 0"/>
                      <a:gd name="G2" fmla="+- 21600 0 0"/>
                      <a:gd name="T0" fmla="*/ 2741 w 21600"/>
                      <a:gd name="T1" fmla="*/ 0 h 21425"/>
                      <a:gd name="T2" fmla="*/ 21600 w 21600"/>
                      <a:gd name="T3" fmla="*/ 21425 h 21425"/>
                      <a:gd name="T4" fmla="*/ 0 w 21600"/>
                      <a:gd name="T5" fmla="*/ 21425 h 214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425" fill="none" extrusionOk="0">
                        <a:moveTo>
                          <a:pt x="2741" y="-1"/>
                        </a:moveTo>
                        <a:cubicBezTo>
                          <a:pt x="13522" y="1378"/>
                          <a:pt x="21600" y="10555"/>
                          <a:pt x="21600" y="21425"/>
                        </a:cubicBezTo>
                      </a:path>
                      <a:path w="21600" h="21425" stroke="0" extrusionOk="0">
                        <a:moveTo>
                          <a:pt x="2741" y="-1"/>
                        </a:moveTo>
                        <a:cubicBezTo>
                          <a:pt x="13522" y="1378"/>
                          <a:pt x="21600" y="10555"/>
                          <a:pt x="21600" y="21425"/>
                        </a:cubicBezTo>
                        <a:lnTo>
                          <a:pt x="0" y="21425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59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01" y="7088"/>
                    <a:ext cx="483" cy="42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zh-TW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itchFamily="18" charset="-120"/>
                        <a:ea typeface="新細明體" pitchFamily="18" charset="-120"/>
                      </a:rPr>
                      <a:t>θ</a:t>
                    </a:r>
                    <a:endParaRPr kumimoji="1" lang="zh-TW" altLang="zh-TW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60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44" y="4528"/>
                    <a:ext cx="3579" cy="206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61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06" y="6428"/>
                    <a:ext cx="616" cy="5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91440" tIns="45720" rIns="91440" bIns="4572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zh-TW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新細明體" pitchFamily="18" charset="-120"/>
                    </a:endParaRPr>
                  </a:p>
                </p:txBody>
              </p:sp>
            </p:grpSp>
          </p:grpSp>
        </p:grpSp>
        <p:cxnSp>
          <p:nvCxnSpPr>
            <p:cNvPr id="48" name="直線單箭頭接點 47"/>
            <p:cNvCxnSpPr>
              <a:stCxn id="71" idx="0"/>
              <a:endCxn id="54" idx="0"/>
            </p:cNvCxnSpPr>
            <p:nvPr/>
          </p:nvCxnSpPr>
          <p:spPr>
            <a:xfrm rot="5400000" flipH="1" flipV="1">
              <a:off x="4839927" y="3737804"/>
              <a:ext cx="5113" cy="3852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16200000" flipV="1">
              <a:off x="3707904" y="3933056"/>
              <a:ext cx="1872208" cy="1008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0" name="Object 40"/>
            <p:cNvGraphicFramePr>
              <a:graphicFrameLocks noChangeAspect="1"/>
            </p:cNvGraphicFramePr>
            <p:nvPr/>
          </p:nvGraphicFramePr>
          <p:xfrm>
            <a:off x="3114675" y="3644900"/>
            <a:ext cx="496888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4" imgW="317160" imgH="228600" progId="Equation.DSMT4">
                    <p:embed/>
                  </p:oleObj>
                </mc:Choice>
                <mc:Fallback>
                  <p:oleObj name="Equation" r:id="rId4" imgW="317160" imgH="228600" progId="Equation.DSMT4">
                    <p:embed/>
                    <p:pic>
                      <p:nvPicPr>
                        <p:cNvPr id="17821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675" y="3644900"/>
                          <a:ext cx="496888" cy="357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375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DAS</a:t>
            </a:r>
            <a:endParaRPr lang="zh-TW" altLang="en-US" dirty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826541"/>
              </p:ext>
            </p:extLst>
          </p:nvPr>
        </p:nvGraphicFramePr>
        <p:xfrm>
          <a:off x="677334" y="4927380"/>
          <a:ext cx="5349398" cy="1305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3174840" imgH="774360" progId="Equation.DSMT4">
                  <p:embed/>
                </p:oleObj>
              </mc:Choice>
              <mc:Fallback>
                <p:oleObj name="Equation" r:id="rId3" imgW="3174840" imgH="774360" progId="Equation.DSMT4">
                  <p:embed/>
                  <p:pic>
                    <p:nvPicPr>
                      <p:cNvPr id="197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34" y="4927380"/>
                        <a:ext cx="5349398" cy="1305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2"/>
          <p:cNvPicPr>
            <a:picLocks noChangeAspect="1" noChangeArrowheads="1"/>
          </p:cNvPicPr>
          <p:nvPr/>
        </p:nvPicPr>
        <p:blipFill>
          <a:blip r:embed="rId5" cstate="print"/>
          <a:srcRect l="27852" t="40156" r="41879" b="13579"/>
          <a:stretch>
            <a:fillRect/>
          </a:stretch>
        </p:blipFill>
        <p:spPr bwMode="auto">
          <a:xfrm>
            <a:off x="677334" y="1270000"/>
            <a:ext cx="295232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90669"/>
              </p:ext>
            </p:extLst>
          </p:nvPr>
        </p:nvGraphicFramePr>
        <p:xfrm>
          <a:off x="4543425" y="1574235"/>
          <a:ext cx="4510088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6" imgW="2997000" imgH="685800" progId="Equation.DSMT4">
                  <p:embed/>
                </p:oleObj>
              </mc:Choice>
              <mc:Fallback>
                <p:oleObj name="Equation" r:id="rId6" imgW="2997000" imgH="685800" progId="Equation.DSMT4">
                  <p:embed/>
                  <p:pic>
                    <p:nvPicPr>
                      <p:cNvPr id="199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1574235"/>
                        <a:ext cx="4510088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61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</a:t>
            </a:r>
            <a:r>
              <a:rPr lang="en-US" altLang="zh-TW" dirty="0"/>
              <a:t>P</a:t>
            </a:r>
            <a:r>
              <a:rPr lang="en-US" altLang="zh-TW" dirty="0" smtClean="0"/>
              <a:t>DR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415" y="2966282"/>
            <a:ext cx="16819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811" y="3963902"/>
            <a:ext cx="272218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0987" y="3927898"/>
            <a:ext cx="135968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向右箭號 7"/>
          <p:cNvSpPr/>
          <p:nvPr/>
        </p:nvSpPr>
        <p:spPr>
          <a:xfrm>
            <a:off x="3428939" y="4179926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715" y="4071914"/>
            <a:ext cx="13969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向右箭號 9"/>
          <p:cNvSpPr/>
          <p:nvPr/>
        </p:nvSpPr>
        <p:spPr>
          <a:xfrm>
            <a:off x="5220667" y="4215930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761257"/>
              </p:ext>
            </p:extLst>
          </p:nvPr>
        </p:nvGraphicFramePr>
        <p:xfrm>
          <a:off x="659794" y="4699003"/>
          <a:ext cx="5376862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7" imgW="3352680" imgH="1295280" progId="Equation.DSMT4">
                  <p:embed/>
                </p:oleObj>
              </mc:Choice>
              <mc:Fallback>
                <p:oleObj name="Equation" r:id="rId7" imgW="3352680" imgH="1295280" progId="Equation.DSMT4">
                  <p:embed/>
                  <p:pic>
                    <p:nvPicPr>
                      <p:cNvPr id="157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94" y="4699003"/>
                        <a:ext cx="5376862" cy="208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935242"/>
              </p:ext>
            </p:extLst>
          </p:nvPr>
        </p:nvGraphicFramePr>
        <p:xfrm>
          <a:off x="769352" y="1683408"/>
          <a:ext cx="1596236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9" imgW="1269720" imgH="914400" progId="Equation.DSMT4">
                  <p:embed/>
                </p:oleObj>
              </mc:Choice>
              <mc:Fallback>
                <p:oleObj name="Equation" r:id="rId9" imgW="1269720" imgH="9144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352" y="1683408"/>
                        <a:ext cx="1596236" cy="114935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85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MUSIC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65975"/>
              </p:ext>
            </p:extLst>
          </p:nvPr>
        </p:nvGraphicFramePr>
        <p:xfrm>
          <a:off x="747386" y="1856048"/>
          <a:ext cx="1907990" cy="876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939600" imgH="431640" progId="Equation.DSMT4">
                  <p:embed/>
                </p:oleObj>
              </mc:Choice>
              <mc:Fallback>
                <p:oleObj name="Equation" r:id="rId3" imgW="939600" imgH="4316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386" y="1856048"/>
                        <a:ext cx="1907990" cy="876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587606"/>
              </p:ext>
            </p:extLst>
          </p:nvPr>
        </p:nvGraphicFramePr>
        <p:xfrm>
          <a:off x="747386" y="2650807"/>
          <a:ext cx="6638838" cy="665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2527200" imgH="253800" progId="Equation.DSMT4">
                  <p:embed/>
                </p:oleObj>
              </mc:Choice>
              <mc:Fallback>
                <p:oleObj name="Equation" r:id="rId5" imgW="2527200" imgH="25380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386" y="2650807"/>
                        <a:ext cx="6638838" cy="665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060899"/>
              </p:ext>
            </p:extLst>
          </p:nvPr>
        </p:nvGraphicFramePr>
        <p:xfrm>
          <a:off x="747386" y="3316040"/>
          <a:ext cx="3335098" cy="899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7" imgW="1600200" imgH="431640" progId="Equation.DSMT4">
                  <p:embed/>
                </p:oleObj>
              </mc:Choice>
              <mc:Fallback>
                <p:oleObj name="Equation" r:id="rId7" imgW="1600200" imgH="43164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7386" y="3316040"/>
                        <a:ext cx="3335098" cy="899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994939"/>
              </p:ext>
            </p:extLst>
          </p:nvPr>
        </p:nvGraphicFramePr>
        <p:xfrm>
          <a:off x="747386" y="4215987"/>
          <a:ext cx="2805111" cy="6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9" imgW="1079280" imgH="241200" progId="Equation.DSMT4">
                  <p:embed/>
                </p:oleObj>
              </mc:Choice>
              <mc:Fallback>
                <p:oleObj name="Equation" r:id="rId9" imgW="107928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7386" y="4215987"/>
                        <a:ext cx="2805111" cy="6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24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OMP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695659"/>
              </p:ext>
            </p:extLst>
          </p:nvPr>
        </p:nvGraphicFramePr>
        <p:xfrm>
          <a:off x="768406" y="1963610"/>
          <a:ext cx="3162462" cy="563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1651000" imgH="292100" progId="Equation.DSMT4">
                  <p:embed/>
                </p:oleObj>
              </mc:Choice>
              <mc:Fallback>
                <p:oleObj name="Equation" r:id="rId3" imgW="1651000" imgH="292100" progId="Equation.DSMT4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06" y="1963610"/>
                        <a:ext cx="3162462" cy="5634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14640"/>
              </p:ext>
            </p:extLst>
          </p:nvPr>
        </p:nvGraphicFramePr>
        <p:xfrm>
          <a:off x="734940" y="2956355"/>
          <a:ext cx="3193833" cy="662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1511300" imgH="317500" progId="Equation.DSMT4">
                  <p:embed/>
                </p:oleObj>
              </mc:Choice>
              <mc:Fallback>
                <p:oleObj name="Equation" r:id="rId5" imgW="1511300" imgH="317500" progId="Equation.DSMT4">
                  <p:embed/>
                  <p:pic>
                    <p:nvPicPr>
                      <p:cNvPr id="25" name="物件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940" y="2956355"/>
                        <a:ext cx="3193833" cy="662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357806"/>
              </p:ext>
            </p:extLst>
          </p:nvPr>
        </p:nvGraphicFramePr>
        <p:xfrm>
          <a:off x="734940" y="3609501"/>
          <a:ext cx="2084911" cy="493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7" imgW="1091726" imgH="253890" progId="Equation.DSMT4">
                  <p:embed/>
                </p:oleObj>
              </mc:Choice>
              <mc:Fallback>
                <p:oleObj name="Equation" r:id="rId7" imgW="1091726" imgH="253890" progId="Equation.DSMT4">
                  <p:embed/>
                  <p:pic>
                    <p:nvPicPr>
                      <p:cNvPr id="28" name="物件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940" y="3609501"/>
                        <a:ext cx="2084911" cy="4937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853545"/>
              </p:ext>
            </p:extLst>
          </p:nvPr>
        </p:nvGraphicFramePr>
        <p:xfrm>
          <a:off x="768405" y="4235420"/>
          <a:ext cx="1171111" cy="42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9" imgW="710891" imgH="253890" progId="Equation.DSMT4">
                  <p:embed/>
                </p:oleObj>
              </mc:Choice>
              <mc:Fallback>
                <p:oleObj name="Equation" r:id="rId9" imgW="710891" imgH="253890" progId="Equation.DSMT4">
                  <p:embed/>
                  <p:pic>
                    <p:nvPicPr>
                      <p:cNvPr id="30" name="物件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05" y="4235420"/>
                        <a:ext cx="1171111" cy="4272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739460"/>
              </p:ext>
            </p:extLst>
          </p:nvPr>
        </p:nvGraphicFramePr>
        <p:xfrm>
          <a:off x="768405" y="4802077"/>
          <a:ext cx="4873022" cy="50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1" imgW="2654300" imgH="279400" progId="Equation.DSMT4">
                  <p:embed/>
                </p:oleObj>
              </mc:Choice>
              <mc:Fallback>
                <p:oleObj name="Equation" r:id="rId11" imgW="2654300" imgH="279400" progId="Equation.DSMT4">
                  <p:embed/>
                  <p:pic>
                    <p:nvPicPr>
                      <p:cNvPr id="32" name="物件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05" y="4802077"/>
                        <a:ext cx="4873022" cy="506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8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822" y="641131"/>
            <a:ext cx="10131425" cy="1456267"/>
          </a:xfrm>
        </p:spPr>
        <p:txBody>
          <a:bodyPr/>
          <a:lstStyle/>
          <a:p>
            <a:r>
              <a:rPr lang="en-US" altLang="zh-TW" dirty="0" smtClean="0"/>
              <a:t>ARRAY BASE LOCATION AND SEPARATION</a:t>
            </a:r>
            <a:endParaRPr lang="zh-TW" altLang="en-US" dirty="0"/>
          </a:p>
        </p:txBody>
      </p:sp>
      <p:pic>
        <p:nvPicPr>
          <p:cNvPr id="4" name="內容版面配置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973" y="2097398"/>
            <a:ext cx="9563084" cy="368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3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Binaural audio reproduction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11218439" y="6203360"/>
            <a:ext cx="811019" cy="503578"/>
          </a:xfrm>
        </p:spPr>
        <p:txBody>
          <a:bodyPr/>
          <a:lstStyle/>
          <a:p>
            <a:fld id="{622EBCFE-46EB-426D-BDE0-0C865EE131D5}" type="slidenum">
              <a:rPr lang="zh-TW" altLang="en-US" smtClean="0">
                <a:solidFill>
                  <a:schemeClr val="tx1"/>
                </a:solidFill>
              </a:rPr>
              <a:t>8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標題 1">
            <a:extLst>
              <a:ext uri="{FF2B5EF4-FFF2-40B4-BE49-F238E27FC236}">
                <a16:creationId xmlns:a16="http://schemas.microsoft.com/office/drawing/2014/main" id="{E9B27E59-64D7-4E5A-8D17-2C2A9354689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44142" cy="6303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群組 70"/>
          <p:cNvGrpSpPr/>
          <p:nvPr/>
        </p:nvGrpSpPr>
        <p:grpSpPr>
          <a:xfrm>
            <a:off x="3559942" y="1636636"/>
            <a:ext cx="5193437" cy="5227223"/>
            <a:chOff x="3559942" y="827341"/>
            <a:chExt cx="5193437" cy="5227223"/>
          </a:xfrm>
        </p:grpSpPr>
        <p:sp>
          <p:nvSpPr>
            <p:cNvPr id="39" name="梯形 38">
              <a:extLst>
                <a:ext uri="{FF2B5EF4-FFF2-40B4-BE49-F238E27FC236}">
                  <a16:creationId xmlns:a16="http://schemas.microsoft.com/office/drawing/2014/main" id="{4CC75C17-A37A-4880-A5EC-175D5C4702FB}"/>
                </a:ext>
              </a:extLst>
            </p:cNvPr>
            <p:cNvSpPr/>
            <p:nvPr/>
          </p:nvSpPr>
          <p:spPr>
            <a:xfrm rot="5400000">
              <a:off x="3543049" y="844234"/>
              <a:ext cx="5227223" cy="5193437"/>
            </a:xfrm>
            <a:prstGeom prst="trapezoid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箭號: 向右 15">
              <a:extLst>
                <a:ext uri="{FF2B5EF4-FFF2-40B4-BE49-F238E27FC236}">
                  <a16:creationId xmlns:a16="http://schemas.microsoft.com/office/drawing/2014/main" id="{8676BB9C-2098-4A2C-B91C-70ADC14FB0B1}"/>
                </a:ext>
              </a:extLst>
            </p:cNvPr>
            <p:cNvSpPr/>
            <p:nvPr/>
          </p:nvSpPr>
          <p:spPr>
            <a:xfrm>
              <a:off x="5080107" y="1674553"/>
              <a:ext cx="295644" cy="24630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箭號: 向右 16">
              <a:extLst>
                <a:ext uri="{FF2B5EF4-FFF2-40B4-BE49-F238E27FC236}">
                  <a16:creationId xmlns:a16="http://schemas.microsoft.com/office/drawing/2014/main" id="{2E6F58A7-1F24-44FD-A444-2B2E4D1D135B}"/>
                </a:ext>
              </a:extLst>
            </p:cNvPr>
            <p:cNvSpPr/>
            <p:nvPr/>
          </p:nvSpPr>
          <p:spPr>
            <a:xfrm>
              <a:off x="5080107" y="5064177"/>
              <a:ext cx="295644" cy="24630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DB52EEEF-99E7-457F-9AAE-A6C7D4BA2F72}"/>
                </a:ext>
              </a:extLst>
            </p:cNvPr>
            <p:cNvSpPr/>
            <p:nvPr/>
          </p:nvSpPr>
          <p:spPr>
            <a:xfrm rot="16200000">
              <a:off x="5516260" y="5065614"/>
              <a:ext cx="413911" cy="2488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0F54404-AA2D-487A-8B66-3FEE0E1C50BE}"/>
                </a:ext>
              </a:extLst>
            </p:cNvPr>
            <p:cNvSpPr txBox="1"/>
            <p:nvPr/>
          </p:nvSpPr>
          <p:spPr>
            <a:xfrm>
              <a:off x="3625993" y="4957121"/>
              <a:ext cx="1489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source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4F517057-0CC8-40BB-8750-C1C31E80A77D}"/>
                </a:ext>
              </a:extLst>
            </p:cNvPr>
            <p:cNvSpPr txBox="1"/>
            <p:nvPr/>
          </p:nvSpPr>
          <p:spPr>
            <a:xfrm>
              <a:off x="3637110" y="1568818"/>
              <a:ext cx="1489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source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38A6BC0D-69FA-408F-AB05-E75B32814AD6}"/>
                </a:ext>
              </a:extLst>
            </p:cNvPr>
            <p:cNvSpPr/>
            <p:nvPr/>
          </p:nvSpPr>
          <p:spPr>
            <a:xfrm rot="16200000">
              <a:off x="5587829" y="1681492"/>
              <a:ext cx="413911" cy="2488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02F28A1-1A0E-48B2-8B5B-7C897D6C8535}"/>
                </a:ext>
              </a:extLst>
            </p:cNvPr>
            <p:cNvSpPr/>
            <p:nvPr/>
          </p:nvSpPr>
          <p:spPr>
            <a:xfrm rot="16200000">
              <a:off x="5527788" y="1639820"/>
              <a:ext cx="256710" cy="3356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>
              <a:glow rad="101600">
                <a:schemeClr val="bg2">
                  <a:lumMod val="75000"/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FBC38531-E1CA-4201-B5EB-8613248D24FC}"/>
                </a:ext>
              </a:extLst>
            </p:cNvPr>
            <p:cNvSpPr/>
            <p:nvPr/>
          </p:nvSpPr>
          <p:spPr>
            <a:xfrm rot="16200000">
              <a:off x="5549746" y="1735410"/>
              <a:ext cx="163577" cy="148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箭號: 向右 29">
              <a:extLst>
                <a:ext uri="{FF2B5EF4-FFF2-40B4-BE49-F238E27FC236}">
                  <a16:creationId xmlns:a16="http://schemas.microsoft.com/office/drawing/2014/main" id="{23574BF3-C8B8-43FE-B639-6FD377706416}"/>
                </a:ext>
              </a:extLst>
            </p:cNvPr>
            <p:cNvSpPr/>
            <p:nvPr/>
          </p:nvSpPr>
          <p:spPr>
            <a:xfrm rot="2063056">
              <a:off x="5506181" y="2365007"/>
              <a:ext cx="2127184" cy="1613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02F28A1-1A0E-48B2-8B5B-7C897D6C8535}"/>
                </a:ext>
              </a:extLst>
            </p:cNvPr>
            <p:cNvSpPr/>
            <p:nvPr/>
          </p:nvSpPr>
          <p:spPr>
            <a:xfrm rot="16200000">
              <a:off x="5461278" y="5029081"/>
              <a:ext cx="249778" cy="3081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>
              <a:glow rad="101600">
                <a:schemeClr val="bg2">
                  <a:lumMod val="75000"/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FBC38531-E1CA-4201-B5EB-8613248D24FC}"/>
                </a:ext>
              </a:extLst>
            </p:cNvPr>
            <p:cNvSpPr/>
            <p:nvPr/>
          </p:nvSpPr>
          <p:spPr>
            <a:xfrm rot="16200000">
              <a:off x="5475609" y="5119561"/>
              <a:ext cx="159160" cy="1337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箭號: 向右 28">
              <a:extLst>
                <a:ext uri="{FF2B5EF4-FFF2-40B4-BE49-F238E27FC236}">
                  <a16:creationId xmlns:a16="http://schemas.microsoft.com/office/drawing/2014/main" id="{70696653-E01B-4E3A-B2C3-B73700298632}"/>
                </a:ext>
              </a:extLst>
            </p:cNvPr>
            <p:cNvSpPr/>
            <p:nvPr/>
          </p:nvSpPr>
          <p:spPr>
            <a:xfrm rot="19595451">
              <a:off x="5446984" y="4497524"/>
              <a:ext cx="2131642" cy="14935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72B29ED-3485-47EA-AE1F-341306F5083B}"/>
                </a:ext>
              </a:extLst>
            </p:cNvPr>
            <p:cNvSpPr/>
            <p:nvPr/>
          </p:nvSpPr>
          <p:spPr>
            <a:xfrm rot="16200000">
              <a:off x="5043186" y="3364552"/>
              <a:ext cx="1241019" cy="31763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箭號: 向右 39">
              <a:extLst>
                <a:ext uri="{FF2B5EF4-FFF2-40B4-BE49-F238E27FC236}">
                  <a16:creationId xmlns:a16="http://schemas.microsoft.com/office/drawing/2014/main" id="{CDEAAF90-05BF-4246-AF2D-E2A1C9C4C22D}"/>
                </a:ext>
              </a:extLst>
            </p:cNvPr>
            <p:cNvSpPr/>
            <p:nvPr/>
          </p:nvSpPr>
          <p:spPr>
            <a:xfrm>
              <a:off x="3995408" y="3919700"/>
              <a:ext cx="1489665" cy="9393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箭號: 向右 41">
              <a:extLst>
                <a:ext uri="{FF2B5EF4-FFF2-40B4-BE49-F238E27FC236}">
                  <a16:creationId xmlns:a16="http://schemas.microsoft.com/office/drawing/2014/main" id="{1EA7960B-4E9F-4FD5-9CB5-A2DC3256F8EB}"/>
                </a:ext>
              </a:extLst>
            </p:cNvPr>
            <p:cNvSpPr/>
            <p:nvPr/>
          </p:nvSpPr>
          <p:spPr>
            <a:xfrm>
              <a:off x="3995615" y="3709417"/>
              <a:ext cx="1489665" cy="9393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箭號: 向右 42">
              <a:extLst>
                <a:ext uri="{FF2B5EF4-FFF2-40B4-BE49-F238E27FC236}">
                  <a16:creationId xmlns:a16="http://schemas.microsoft.com/office/drawing/2014/main" id="{ED83B07E-35B1-4AB3-83C3-18D0A1DBAC87}"/>
                </a:ext>
              </a:extLst>
            </p:cNvPr>
            <p:cNvSpPr/>
            <p:nvPr/>
          </p:nvSpPr>
          <p:spPr>
            <a:xfrm>
              <a:off x="3991747" y="3248152"/>
              <a:ext cx="1489665" cy="9393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箭號: 向右 43">
              <a:extLst>
                <a:ext uri="{FF2B5EF4-FFF2-40B4-BE49-F238E27FC236}">
                  <a16:creationId xmlns:a16="http://schemas.microsoft.com/office/drawing/2014/main" id="{E833C428-0285-4373-90E0-2AB37ECD8206}"/>
                </a:ext>
              </a:extLst>
            </p:cNvPr>
            <p:cNvSpPr/>
            <p:nvPr/>
          </p:nvSpPr>
          <p:spPr>
            <a:xfrm>
              <a:off x="3990534" y="3037869"/>
              <a:ext cx="1489665" cy="9393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: 圓角 3">
              <a:extLst>
                <a:ext uri="{FF2B5EF4-FFF2-40B4-BE49-F238E27FC236}">
                  <a16:creationId xmlns:a16="http://schemas.microsoft.com/office/drawing/2014/main" id="{EB8F1099-0934-4E81-A8E7-5885BD14325C}"/>
                </a:ext>
              </a:extLst>
            </p:cNvPr>
            <p:cNvSpPr/>
            <p:nvPr/>
          </p:nvSpPr>
          <p:spPr>
            <a:xfrm>
              <a:off x="5562431" y="3008295"/>
              <a:ext cx="214937" cy="13431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: 圓角 49">
              <a:extLst>
                <a:ext uri="{FF2B5EF4-FFF2-40B4-BE49-F238E27FC236}">
                  <a16:creationId xmlns:a16="http://schemas.microsoft.com/office/drawing/2014/main" id="{0C04FDF1-AC6B-4BE7-92EE-8CC6AD73B1C7}"/>
                </a:ext>
              </a:extLst>
            </p:cNvPr>
            <p:cNvSpPr/>
            <p:nvPr/>
          </p:nvSpPr>
          <p:spPr>
            <a:xfrm>
              <a:off x="5563340" y="3204603"/>
              <a:ext cx="214937" cy="13431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: 圓角 50">
              <a:extLst>
                <a:ext uri="{FF2B5EF4-FFF2-40B4-BE49-F238E27FC236}">
                  <a16:creationId xmlns:a16="http://schemas.microsoft.com/office/drawing/2014/main" id="{52DB2623-F39B-4D1F-88E5-E4275D870C59}"/>
                </a:ext>
              </a:extLst>
            </p:cNvPr>
            <p:cNvSpPr/>
            <p:nvPr/>
          </p:nvSpPr>
          <p:spPr>
            <a:xfrm>
              <a:off x="5572209" y="3712591"/>
              <a:ext cx="214937" cy="13431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: 圓角 51">
              <a:extLst>
                <a:ext uri="{FF2B5EF4-FFF2-40B4-BE49-F238E27FC236}">
                  <a16:creationId xmlns:a16="http://schemas.microsoft.com/office/drawing/2014/main" id="{C1B946D1-887B-4288-92BD-37D075379626}"/>
                </a:ext>
              </a:extLst>
            </p:cNvPr>
            <p:cNvSpPr/>
            <p:nvPr/>
          </p:nvSpPr>
          <p:spPr>
            <a:xfrm>
              <a:off x="5571779" y="3904542"/>
              <a:ext cx="214937" cy="13431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箭號: 向右 24">
              <a:extLst>
                <a:ext uri="{FF2B5EF4-FFF2-40B4-BE49-F238E27FC236}">
                  <a16:creationId xmlns:a16="http://schemas.microsoft.com/office/drawing/2014/main" id="{E0AA2628-2DFA-4E33-A85E-45AA779EBEF0}"/>
                </a:ext>
              </a:extLst>
            </p:cNvPr>
            <p:cNvSpPr/>
            <p:nvPr/>
          </p:nvSpPr>
          <p:spPr>
            <a:xfrm rot="20966445">
              <a:off x="5719209" y="3789625"/>
              <a:ext cx="1489665" cy="93933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箭號: 向右 25">
              <a:extLst>
                <a:ext uri="{FF2B5EF4-FFF2-40B4-BE49-F238E27FC236}">
                  <a16:creationId xmlns:a16="http://schemas.microsoft.com/office/drawing/2014/main" id="{D3688387-7C53-437F-A227-F4529ACBE997}"/>
                </a:ext>
              </a:extLst>
            </p:cNvPr>
            <p:cNvSpPr/>
            <p:nvPr/>
          </p:nvSpPr>
          <p:spPr>
            <a:xfrm rot="21136862">
              <a:off x="5714252" y="3620740"/>
              <a:ext cx="1489665" cy="93933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箭號: 向右 26">
              <a:extLst>
                <a:ext uri="{FF2B5EF4-FFF2-40B4-BE49-F238E27FC236}">
                  <a16:creationId xmlns:a16="http://schemas.microsoft.com/office/drawing/2014/main" id="{310FF877-F980-4C96-9F7E-1D976486AC53}"/>
                </a:ext>
              </a:extLst>
            </p:cNvPr>
            <p:cNvSpPr/>
            <p:nvPr/>
          </p:nvSpPr>
          <p:spPr>
            <a:xfrm rot="485309">
              <a:off x="5714232" y="3139938"/>
              <a:ext cx="1489665" cy="93933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箭號: 向右 27">
              <a:extLst>
                <a:ext uri="{FF2B5EF4-FFF2-40B4-BE49-F238E27FC236}">
                  <a16:creationId xmlns:a16="http://schemas.microsoft.com/office/drawing/2014/main" id="{EDB05AED-C8F2-4ED1-94A5-CA1D10453E6A}"/>
                </a:ext>
              </a:extLst>
            </p:cNvPr>
            <p:cNvSpPr/>
            <p:nvPr/>
          </p:nvSpPr>
          <p:spPr>
            <a:xfrm rot="309292">
              <a:off x="5713397" y="3306435"/>
              <a:ext cx="1489665" cy="93933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3BEA0D19-A573-4710-A0F9-04DCE019187B}"/>
                </a:ext>
              </a:extLst>
            </p:cNvPr>
            <p:cNvGrpSpPr/>
            <p:nvPr/>
          </p:nvGrpSpPr>
          <p:grpSpPr>
            <a:xfrm>
              <a:off x="7239169" y="2959979"/>
              <a:ext cx="1055495" cy="1097889"/>
              <a:chOff x="8905251" y="2951531"/>
              <a:chExt cx="1055495" cy="1097889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A001DF2D-EA7A-472D-875E-09F09FED38F1}"/>
                  </a:ext>
                </a:extLst>
              </p:cNvPr>
              <p:cNvSpPr/>
              <p:nvPr/>
            </p:nvSpPr>
            <p:spPr>
              <a:xfrm rot="16200000">
                <a:off x="9000939" y="3006508"/>
                <a:ext cx="940081" cy="979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F7A50023-2022-45F1-974A-94D50D3F752E}"/>
                  </a:ext>
                </a:extLst>
              </p:cNvPr>
              <p:cNvSpPr/>
              <p:nvPr/>
            </p:nvSpPr>
            <p:spPr>
              <a:xfrm rot="16200000">
                <a:off x="9396277" y="2910847"/>
                <a:ext cx="149403" cy="2307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橢圓 67">
                <a:extLst>
                  <a:ext uri="{FF2B5EF4-FFF2-40B4-BE49-F238E27FC236}">
                    <a16:creationId xmlns:a16="http://schemas.microsoft.com/office/drawing/2014/main" id="{6D86126C-E8C5-4A86-ACE4-3D4130CF0F55}"/>
                  </a:ext>
                </a:extLst>
              </p:cNvPr>
              <p:cNvSpPr/>
              <p:nvPr/>
            </p:nvSpPr>
            <p:spPr>
              <a:xfrm rot="16440774">
                <a:off x="8945267" y="3402972"/>
                <a:ext cx="115410" cy="19544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08911E21-3861-4783-902B-E86BFE6448B6}"/>
                  </a:ext>
                </a:extLst>
              </p:cNvPr>
              <p:cNvSpPr/>
              <p:nvPr/>
            </p:nvSpPr>
            <p:spPr>
              <a:xfrm rot="16200000">
                <a:off x="9396276" y="3859333"/>
                <a:ext cx="149403" cy="2307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50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15DB10D-93C4-4910-8ED6-1369E3F91F55}"/>
              </a:ext>
            </a:extLst>
          </p:cNvPr>
          <p:cNvPicPr/>
          <p:nvPr/>
        </p:nvPicPr>
        <p:blipFill rotWithShape="1">
          <a:blip r:embed="rId2"/>
          <a:srcRect l="1299"/>
          <a:stretch/>
        </p:blipFill>
        <p:spPr bwMode="auto">
          <a:xfrm>
            <a:off x="2419511" y="841568"/>
            <a:ext cx="6500903" cy="2757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C40CF1-CCA0-4CB7-91D8-3DF65F8899E8}"/>
              </a:ext>
            </a:extLst>
          </p:cNvPr>
          <p:cNvSpPr/>
          <p:nvPr/>
        </p:nvSpPr>
        <p:spPr>
          <a:xfrm>
            <a:off x="1929145" y="3618627"/>
            <a:ext cx="7516695" cy="320334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8AF226D-4F68-489B-AE15-94A22CB16EA1}"/>
              </a:ext>
            </a:extLst>
          </p:cNvPr>
          <p:cNvGrpSpPr/>
          <p:nvPr/>
        </p:nvGrpSpPr>
        <p:grpSpPr>
          <a:xfrm>
            <a:off x="1898401" y="3582604"/>
            <a:ext cx="7678393" cy="3239372"/>
            <a:chOff x="-695794" y="1649017"/>
            <a:chExt cx="10462990" cy="474437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F287F24-8903-4FD1-BCCD-D9B01DC13361}"/>
                </a:ext>
              </a:extLst>
            </p:cNvPr>
            <p:cNvSpPr/>
            <p:nvPr/>
          </p:nvSpPr>
          <p:spPr>
            <a:xfrm>
              <a:off x="5430979" y="4511211"/>
              <a:ext cx="1612669" cy="9892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F42E76-E470-4ED3-91D6-36055CD854DB}"/>
                </a:ext>
              </a:extLst>
            </p:cNvPr>
            <p:cNvSpPr/>
            <p:nvPr/>
          </p:nvSpPr>
          <p:spPr>
            <a:xfrm>
              <a:off x="2186867" y="4511211"/>
              <a:ext cx="1612669" cy="9892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9EB82E-71EA-4F6B-AA97-644019F909E8}"/>
                </a:ext>
              </a:extLst>
            </p:cNvPr>
            <p:cNvSpPr/>
            <p:nvPr/>
          </p:nvSpPr>
          <p:spPr>
            <a:xfrm>
              <a:off x="3890314" y="2246655"/>
              <a:ext cx="1612669" cy="9892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3F2D45B5-95B1-4ABE-8FCE-3C138186AA3C}"/>
                </a:ext>
              </a:extLst>
            </p:cNvPr>
            <p:cNvCxnSpPr>
              <a:endCxn id="10" idx="1"/>
            </p:cNvCxnSpPr>
            <p:nvPr/>
          </p:nvCxnSpPr>
          <p:spPr>
            <a:xfrm>
              <a:off x="1454728" y="2730726"/>
              <a:ext cx="2435586" cy="10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E51EEF25-4B26-4D52-8081-DFB2A73FDD1B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5502983" y="2730726"/>
              <a:ext cx="2550694" cy="10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519BA6E-50FC-4764-B95E-FCB94B85339A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3799536" y="5003736"/>
              <a:ext cx="1631443" cy="2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51C30A88-06B9-4FBA-B44D-9E9749B81371}"/>
                </a:ext>
              </a:extLst>
            </p:cNvPr>
            <p:cNvCxnSpPr/>
            <p:nvPr/>
          </p:nvCxnSpPr>
          <p:spPr>
            <a:xfrm>
              <a:off x="1479145" y="5003728"/>
              <a:ext cx="7321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451EED88-E575-4ECB-82EF-E6FC711B5C16}"/>
                </a:ext>
              </a:extLst>
            </p:cNvPr>
            <p:cNvCxnSpPr/>
            <p:nvPr/>
          </p:nvCxnSpPr>
          <p:spPr>
            <a:xfrm>
              <a:off x="1454728" y="2730726"/>
              <a:ext cx="0" cy="22730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CE2C3C10-766E-48A8-8D7D-A268B5760F36}"/>
                </a:ext>
              </a:extLst>
            </p:cNvPr>
            <p:cNvCxnSpPr/>
            <p:nvPr/>
          </p:nvCxnSpPr>
          <p:spPr>
            <a:xfrm>
              <a:off x="689957" y="3798915"/>
              <a:ext cx="764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圖: 接點 16">
              <a:extLst>
                <a:ext uri="{FF2B5EF4-FFF2-40B4-BE49-F238E27FC236}">
                  <a16:creationId xmlns:a16="http://schemas.microsoft.com/office/drawing/2014/main" id="{A1D15845-6FEA-4F55-9D7F-3CA1A3C8AF02}"/>
                </a:ext>
              </a:extLst>
            </p:cNvPr>
            <p:cNvSpPr/>
            <p:nvPr/>
          </p:nvSpPr>
          <p:spPr>
            <a:xfrm>
              <a:off x="7991331" y="3784102"/>
              <a:ext cx="108068" cy="9559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1D926B82-3FB3-4E87-827F-DEE28E079F32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8045365" y="2730726"/>
              <a:ext cx="0" cy="105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2426686E-3309-493D-9BF7-5DE51F535CD7}"/>
                </a:ext>
              </a:extLst>
            </p:cNvPr>
            <p:cNvCxnSpPr>
              <a:endCxn id="17" idx="4"/>
            </p:cNvCxnSpPr>
            <p:nvPr/>
          </p:nvCxnSpPr>
          <p:spPr>
            <a:xfrm flipH="1" flipV="1">
              <a:off x="8045365" y="3879698"/>
              <a:ext cx="8312" cy="1132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8B67C14-DCCC-474F-B1CB-23E4FD82C00C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7043648" y="5005819"/>
              <a:ext cx="1010029" cy="67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760E873D-6E96-436A-9BD0-30A454911877}"/>
                </a:ext>
              </a:extLst>
            </p:cNvPr>
            <p:cNvCxnSpPr/>
            <p:nvPr/>
          </p:nvCxnSpPr>
          <p:spPr>
            <a:xfrm>
              <a:off x="8099399" y="3824226"/>
              <a:ext cx="728717" cy="7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86BB2AE-F675-4E29-9D0B-535D89D766B1}"/>
                    </a:ext>
                  </a:extLst>
                </p:cNvPr>
                <p:cNvSpPr/>
                <p:nvPr/>
              </p:nvSpPr>
              <p:spPr>
                <a:xfrm>
                  <a:off x="-191780" y="3520015"/>
                  <a:ext cx="981116" cy="5409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TW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zh-TW" altLang="en-US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86BB2AE-F675-4E29-9D0B-535D89D76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1780" y="3520015"/>
                  <a:ext cx="981116" cy="540923"/>
                </a:xfrm>
                <a:prstGeom prst="rect">
                  <a:avLst/>
                </a:prstGeom>
                <a:blipFill>
                  <a:blip r:embed="rId3"/>
                  <a:stretch>
                    <a:fillRect t="-118033" r="-70339" b="-1852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A50F6A6-BAC4-4EFC-AA52-81BD57BA9E75}"/>
                </a:ext>
              </a:extLst>
            </p:cNvPr>
            <p:cNvSpPr/>
            <p:nvPr/>
          </p:nvSpPr>
          <p:spPr>
            <a:xfrm>
              <a:off x="2662250" y="4555133"/>
              <a:ext cx="686320" cy="856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1E141FCD-8E72-44CB-BF2C-499F3038456C}"/>
                    </a:ext>
                  </a:extLst>
                </p:cNvPr>
                <p:cNvSpPr/>
                <p:nvPr/>
              </p:nvSpPr>
              <p:spPr>
                <a:xfrm>
                  <a:off x="4219092" y="2277988"/>
                  <a:ext cx="871988" cy="8564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</m:oMath>
                    </m:oMathPara>
                  </a14:m>
                  <a:endParaRPr lang="zh-TW" alt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E141FCD-8E72-44CB-BF2C-499F303845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092" y="2277988"/>
                  <a:ext cx="871988" cy="8564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5D94326E-6ED9-4529-B9F7-4F37B590A4EB}"/>
                    </a:ext>
                  </a:extLst>
                </p:cNvPr>
                <p:cNvSpPr/>
                <p:nvPr/>
              </p:nvSpPr>
              <p:spPr>
                <a:xfrm>
                  <a:off x="5857019" y="4524920"/>
                  <a:ext cx="760587" cy="8564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</m:oMath>
                    </m:oMathPara>
                  </a14:m>
                  <a:endParaRPr lang="zh-TW" alt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5D94326E-6ED9-4529-B9F7-4F37B590A4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019" y="4524920"/>
                  <a:ext cx="760587" cy="8564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C123D7E-F19C-476D-8E35-D8513270E850}"/>
                </a:ext>
              </a:extLst>
            </p:cNvPr>
            <p:cNvSpPr txBox="1"/>
            <p:nvPr/>
          </p:nvSpPr>
          <p:spPr>
            <a:xfrm>
              <a:off x="-695794" y="4017396"/>
              <a:ext cx="1887638" cy="507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sources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D3A09C7F-3EB5-4EA5-9CEC-C98CB18A5892}"/>
                    </a:ext>
                  </a:extLst>
                </p:cNvPr>
                <p:cNvSpPr/>
                <p:nvPr/>
              </p:nvSpPr>
              <p:spPr>
                <a:xfrm>
                  <a:off x="4161650" y="4944335"/>
                  <a:ext cx="958749" cy="5409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b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d>
                          <m:dPr>
                            <m:ctrlPr>
                              <a:rPr lang="zh-TW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D3A09C7F-3EB5-4EA5-9CEC-C98CB18A58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650" y="4944335"/>
                  <a:ext cx="958749" cy="5409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729D448-CCA4-45FF-B51E-0BC53A590F84}"/>
                </a:ext>
              </a:extLst>
            </p:cNvPr>
            <p:cNvSpPr txBox="1"/>
            <p:nvPr/>
          </p:nvSpPr>
          <p:spPr>
            <a:xfrm>
              <a:off x="3574449" y="5424482"/>
              <a:ext cx="2244399" cy="968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 input signal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8AC4639-CC89-4494-AE43-62ACE41597B5}"/>
                </a:ext>
              </a:extLst>
            </p:cNvPr>
            <p:cNvSpPr txBox="1"/>
            <p:nvPr/>
          </p:nvSpPr>
          <p:spPr>
            <a:xfrm>
              <a:off x="2115911" y="3953368"/>
              <a:ext cx="1878578" cy="553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23AB766-69C1-449D-B346-F2FDDDC404A1}"/>
                </a:ext>
              </a:extLst>
            </p:cNvPr>
            <p:cNvSpPr txBox="1"/>
            <p:nvPr/>
          </p:nvSpPr>
          <p:spPr>
            <a:xfrm>
              <a:off x="3562364" y="1649017"/>
              <a:ext cx="2746542" cy="553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Matching model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53297BE-0745-4B5D-8BEC-BF07E478E6B2}"/>
                </a:ext>
              </a:extLst>
            </p:cNvPr>
            <p:cNvSpPr txBox="1"/>
            <p:nvPr/>
          </p:nvSpPr>
          <p:spPr>
            <a:xfrm>
              <a:off x="7638250" y="3243015"/>
              <a:ext cx="360247" cy="67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458785F-75EE-43B2-81AD-92917245EB5B}"/>
                </a:ext>
              </a:extLst>
            </p:cNvPr>
            <p:cNvSpPr txBox="1"/>
            <p:nvPr/>
          </p:nvSpPr>
          <p:spPr>
            <a:xfrm>
              <a:off x="7697152" y="3581843"/>
              <a:ext cx="360247" cy="67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-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6C22367B-C0D3-4FCE-9ECC-BAECF28CF56E}"/>
                    </a:ext>
                  </a:extLst>
                </p:cNvPr>
                <p:cNvSpPr/>
                <p:nvPr/>
              </p:nvSpPr>
              <p:spPr>
                <a:xfrm>
                  <a:off x="8806262" y="3520015"/>
                  <a:ext cx="960934" cy="5409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b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  <m:d>
                          <m:dPr>
                            <m:ctrlPr>
                              <a:rPr lang="zh-TW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6C22367B-C0D3-4FCE-9ECC-BAECF28CF5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262" y="3520015"/>
                  <a:ext cx="960934" cy="5409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箭號: 弧形右彎 67">
            <a:extLst>
              <a:ext uri="{FF2B5EF4-FFF2-40B4-BE49-F238E27FC236}">
                <a16:creationId xmlns:a16="http://schemas.microsoft.com/office/drawing/2014/main" id="{1B6F9F3E-1A6C-4B8B-B63D-77573C861316}"/>
              </a:ext>
            </a:extLst>
          </p:cNvPr>
          <p:cNvSpPr/>
          <p:nvPr/>
        </p:nvSpPr>
        <p:spPr>
          <a:xfrm>
            <a:off x="919557" y="2220392"/>
            <a:ext cx="905520" cy="2711239"/>
          </a:xfrm>
          <a:prstGeom prst="curvedRightArrow">
            <a:avLst>
              <a:gd name="adj1" fmla="val 22941"/>
              <a:gd name="adj2" fmla="val 45983"/>
              <a:gd name="adj3" fmla="val 42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9720455" y="3624881"/>
                <a:ext cx="1759200" cy="584775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TW" altLang="en-US" sz="3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3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𝐆𝐇</m:t>
                      </m:r>
                    </m:oMath>
                  </m:oMathPara>
                </a14:m>
                <a:endParaRPr lang="zh-TW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455" y="3624881"/>
                <a:ext cx="17592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31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375</TotalTime>
  <Words>74</Words>
  <Application>Microsoft Office PowerPoint</Application>
  <PresentationFormat>寬螢幕</PresentationFormat>
  <Paragraphs>39</Paragraphs>
  <Slides>13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Cambria Math</vt:lpstr>
      <vt:lpstr>Times New Roman</vt:lpstr>
      <vt:lpstr>Trebuchet MS</vt:lpstr>
      <vt:lpstr>Wingdings 3</vt:lpstr>
      <vt:lpstr>多面向</vt:lpstr>
      <vt:lpstr>Equation</vt:lpstr>
      <vt:lpstr>Music information retrieval 　FINAL REPORT</vt:lpstr>
      <vt:lpstr>BEAMFORMING</vt:lpstr>
      <vt:lpstr>DAS</vt:lpstr>
      <vt:lpstr>MPDR</vt:lpstr>
      <vt:lpstr>MUSIC</vt:lpstr>
      <vt:lpstr>OMP</vt:lpstr>
      <vt:lpstr>ARRAY BASE LOCATION AND SEPARATION</vt:lpstr>
      <vt:lpstr>Binaural audio reproduction</vt:lpstr>
      <vt:lpstr>PowerPoint 簡報</vt:lpstr>
      <vt:lpstr>3D audio effect</vt:lpstr>
      <vt:lpstr>PowerPoint 簡報</vt:lpstr>
      <vt:lpstr>PowerPoint 簡報</vt:lpstr>
      <vt:lpstr>Cross-talk cancellation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　FINAL REPORT</dc:title>
  <dc:creator>Windows User</dc:creator>
  <cp:lastModifiedBy>Windows User</cp:lastModifiedBy>
  <cp:revision>23</cp:revision>
  <dcterms:created xsi:type="dcterms:W3CDTF">2019-06-03T01:40:12Z</dcterms:created>
  <dcterms:modified xsi:type="dcterms:W3CDTF">2019-06-03T10:34:17Z</dcterms:modified>
</cp:coreProperties>
</file>