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6"/>
  </p:notesMasterIdLst>
  <p:sldIdLst>
    <p:sldId id="258" r:id="rId2"/>
    <p:sldId id="261" r:id="rId3"/>
    <p:sldId id="266" r:id="rId4"/>
    <p:sldId id="269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86" r:id="rId13"/>
    <p:sldId id="283" r:id="rId14"/>
    <p:sldId id="285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微软雅黑" panose="020B0503020204020204" pitchFamily="34" charset="-122"/>
      <p:regular r:id="rId25"/>
      <p:bold r:id="rId26"/>
    </p:embeddedFont>
  </p:embeddedFontLst>
  <p:defaultTextStyle>
    <a:defPPr>
      <a:defRPr lang="zh-CN"/>
    </a:defPPr>
    <a:lvl1pPr algn="l" defTabSz="912813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80" autoAdjust="0"/>
    <p:restoredTop sz="62813" autoAdjust="0"/>
  </p:normalViewPr>
  <p:slideViewPr>
    <p:cSldViewPr snapToGrid="0" showGuides="1">
      <p:cViewPr varScale="1">
        <p:scale>
          <a:sx n="66" d="100"/>
          <a:sy n="66" d="100"/>
        </p:scale>
        <p:origin x="722" y="19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138F731-5A33-4DE9-A082-3DE6593066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4945C2-2B88-4440-B539-602C1A56C39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23F11073-7597-4431-9336-8040CAEEB137}" type="datetimeFigureOut">
              <a:rPr lang="zh-CN" altLang="en-US"/>
              <a:pPr>
                <a:defRPr/>
              </a:pPr>
              <a:t>2018/2/23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DA564186-8722-4461-9CA1-032140111D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DD5602D6-9EAB-4A24-A4B8-15339A012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42FDEF-90B3-46F7-A1ED-92D69A55CD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1164B3-B8EF-4D15-A30D-E16135B776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3439505-491F-4AC5-9AEE-9311D0FAF6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0027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048E3337-3061-480A-A17D-A417A8996E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F98CF661-F951-4218-99C6-E7F0F6F046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D89CDDD4-5EB3-4C18-A224-B5DED52C69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2E016D4-4FB5-4CA1-9D0D-04C6117448F1}" type="slidenum">
              <a:rPr lang="zh-CN" altLang="en-US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048E3337-3061-480A-A17D-A417A8996E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F98CF661-F951-4218-99C6-E7F0F6F046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D89CDDD4-5EB3-4C18-A224-B5DED52C69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2E016D4-4FB5-4CA1-9D0D-04C6117448F1}" type="slidenum">
              <a:rPr lang="zh-CN" altLang="en-US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659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048E3337-3061-480A-A17D-A417A8996E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F98CF661-F951-4218-99C6-E7F0F6F046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D89CDDD4-5EB3-4C18-A224-B5DED52C69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2E016D4-4FB5-4CA1-9D0D-04C6117448F1}" type="slidenum">
              <a:rPr lang="zh-CN" altLang="en-US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816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92F330B7-A180-484D-8B1E-91D07E94FD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D6568D5E-A313-47E8-871C-8EC1F4E9F7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E3F6B775-ABB6-403B-83A1-1AD35031AE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BF0AE50-7B93-4BB7-A7F7-CB500BDE193E}" type="slidenum">
              <a:rPr lang="zh-CN" altLang="en-US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048E3337-3061-480A-A17D-A417A8996E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F98CF661-F951-4218-99C6-E7F0F6F046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D89CDDD4-5EB3-4C18-A224-B5DED52C69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2E016D4-4FB5-4CA1-9D0D-04C6117448F1}" type="slidenum">
              <a:rPr lang="zh-CN" altLang="en-US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58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048E3337-3061-480A-A17D-A417A8996E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F98CF661-F951-4218-99C6-E7F0F6F046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D89CDDD4-5EB3-4C18-A224-B5DED52C69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2E016D4-4FB5-4CA1-9D0D-04C6117448F1}" type="slidenum">
              <a:rPr lang="zh-CN" altLang="en-US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525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048E3337-3061-480A-A17D-A417A8996E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F98CF661-F951-4218-99C6-E7F0F6F046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D89CDDD4-5EB3-4C18-A224-B5DED52C69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2E016D4-4FB5-4CA1-9D0D-04C6117448F1}" type="slidenum">
              <a:rPr lang="zh-CN" altLang="en-US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73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048E3337-3061-480A-A17D-A417A8996E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F98CF661-F951-4218-99C6-E7F0F6F046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D89CDDD4-5EB3-4C18-A224-B5DED52C69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2E016D4-4FB5-4CA1-9D0D-04C6117448F1}" type="slidenum">
              <a:rPr lang="zh-CN"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796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048E3337-3061-480A-A17D-A417A8996E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F98CF661-F951-4218-99C6-E7F0F6F046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D89CDDD4-5EB3-4C18-A224-B5DED52C69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2E016D4-4FB5-4CA1-9D0D-04C6117448F1}" type="slidenum">
              <a:rPr lang="zh-CN" altLang="en-US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326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048E3337-3061-480A-A17D-A417A8996E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F98CF661-F951-4218-99C6-E7F0F6F046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D89CDDD4-5EB3-4C18-A224-B5DED52C69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2E016D4-4FB5-4CA1-9D0D-04C6117448F1}" type="slidenum">
              <a:rPr lang="zh-CN"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385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048E3337-3061-480A-A17D-A417A8996E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F98CF661-F951-4218-99C6-E7F0F6F046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D89CDDD4-5EB3-4C18-A224-B5DED52C69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2E016D4-4FB5-4CA1-9D0D-04C6117448F1}" type="slidenum">
              <a:rPr lang="zh-CN" altLang="en-US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40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信息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46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与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398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5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828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</p:sldLayoutIdLst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微软雅黑" pitchFamily="34" charset="-122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微软雅黑" pitchFamily="34" charset="-122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微软雅黑" pitchFamily="34" charset="-122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微软雅黑" pitchFamily="34" charset="-122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微软雅黑" pitchFamily="34" charset="-122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微软雅黑" pitchFamily="34" charset="-122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微软雅黑" pitchFamily="34" charset="-122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微软雅黑" pitchFamily="34" charset="-122"/>
        </a:defRPr>
      </a:lvl9pPr>
    </p:titleStyle>
    <p:bodyStyle>
      <a:lvl1pPr marL="227013" indent="-227013" algn="l" defTabSz="9128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trunk/da/d22/tutorial_py_canny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miriamposner.com/classes/medimages/3-use-opencv-to-find-the-average-color-of-an-image/" TargetMode="External"/><Relationship Id="rId5" Type="http://schemas.openxmlformats.org/officeDocument/2006/relationships/hyperlink" Target="http://docs.opencv.org/3.2.0/d4/d73/tutorial_py_contours_begin.html" TargetMode="External"/><Relationship Id="rId4" Type="http://schemas.openxmlformats.org/officeDocument/2006/relationships/hyperlink" Target="https://pythonprogramming.net/canny-edge-detection-gradients-python-opencv-tutoria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5">
            <a:extLst>
              <a:ext uri="{FF2B5EF4-FFF2-40B4-BE49-F238E27FC236}">
                <a16:creationId xmlns:a16="http://schemas.microsoft.com/office/drawing/2014/main" id="{F19E0292-609E-4EBC-9BA3-72931EA1D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761" y="2227629"/>
            <a:ext cx="7685113" cy="132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</a:rPr>
              <a:t>Homework 1</a:t>
            </a:r>
            <a:br>
              <a:rPr lang="en-US" altLang="zh-CN" sz="4000" dirty="0">
                <a:solidFill>
                  <a:schemeClr val="bg1"/>
                </a:solidFill>
              </a:rPr>
            </a:br>
            <a:r>
              <a:rPr lang="en-US" altLang="zh-CN" sz="4000" dirty="0">
                <a:solidFill>
                  <a:schemeClr val="bg1"/>
                </a:solidFill>
              </a:rPr>
              <a:t>Automatic Lens Smear Detection</a:t>
            </a:r>
            <a:endParaRPr lang="zh-CN" altLang="en-US" sz="80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339" name="文本框 8">
            <a:extLst>
              <a:ext uri="{FF2B5EF4-FFF2-40B4-BE49-F238E27FC236}">
                <a16:creationId xmlns:a16="http://schemas.microsoft.com/office/drawing/2014/main" id="{2A8F8484-79DF-412A-8C88-ACA78EF30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5246688"/>
            <a:ext cx="5195649" cy="677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Group Member: </a:t>
            </a:r>
            <a:r>
              <a:rPr lang="en-US" altLang="zh-CN" dirty="0" err="1" smtClean="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Shujun</a:t>
            </a:r>
            <a:r>
              <a:rPr lang="en-US" altLang="zh-CN" dirty="0" smtClean="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Zhang A20306899, </a:t>
            </a:r>
          </a:p>
          <a:p>
            <a:pPr eaLnBrk="1" hangingPunct="1"/>
            <a:r>
              <a:rPr lang="en-US" altLang="zh-CN" dirty="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                            </a:t>
            </a:r>
            <a:r>
              <a:rPr lang="en-US" altLang="zh-CN" dirty="0" smtClean="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Chen Xu A20377739</a:t>
            </a:r>
            <a:endParaRPr lang="zh-CN" altLang="en-US" dirty="0">
              <a:solidFill>
                <a:srgbClr val="FFFFFF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340" name="文本框 9">
            <a:extLst>
              <a:ext uri="{FF2B5EF4-FFF2-40B4-BE49-F238E27FC236}">
                <a16:creationId xmlns:a16="http://schemas.microsoft.com/office/drawing/2014/main" id="{1D0E8380-EE57-4389-85E8-3CDD66581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5272088"/>
            <a:ext cx="24257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Professor:</a:t>
            </a:r>
            <a:r>
              <a:rPr lang="zh-CN" altLang="en-US" dirty="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Xin</a:t>
            </a:r>
            <a:r>
              <a:rPr lang="zh-CN" altLang="en-US" dirty="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Chen</a:t>
            </a:r>
            <a:endParaRPr lang="zh-CN" altLang="en-US" dirty="0">
              <a:solidFill>
                <a:srgbClr val="FFFFFF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341" name="文本框 14">
            <a:extLst>
              <a:ext uri="{FF2B5EF4-FFF2-40B4-BE49-F238E27FC236}">
                <a16:creationId xmlns:a16="http://schemas.microsoft.com/office/drawing/2014/main" id="{9ADA3434-0F03-4BBF-BBF5-4618BB2F4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761" y="720789"/>
            <a:ext cx="1558436" cy="646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 smtClean="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CS513</a:t>
            </a:r>
            <a:endParaRPr lang="zh-CN" altLang="en-US" sz="3600" dirty="0">
              <a:solidFill>
                <a:srgbClr val="FFFFFF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4342" name="组合 22">
            <a:extLst>
              <a:ext uri="{FF2B5EF4-FFF2-40B4-BE49-F238E27FC236}">
                <a16:creationId xmlns:a16="http://schemas.microsoft.com/office/drawing/2014/main" id="{CE91C967-6FCD-4B2E-925A-230168D36C27}"/>
              </a:ext>
            </a:extLst>
          </p:cNvPr>
          <p:cNvGrpSpPr>
            <a:grpSpLocks/>
          </p:cNvGrpSpPr>
          <p:nvPr/>
        </p:nvGrpSpPr>
        <p:grpSpPr bwMode="auto">
          <a:xfrm>
            <a:off x="1031875" y="5181600"/>
            <a:ext cx="552450" cy="552450"/>
            <a:chOff x="1031277" y="5180856"/>
            <a:chExt cx="552450" cy="552450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6299E23-99AC-4AB4-A078-9BCC9EC74722}"/>
                </a:ext>
              </a:extLst>
            </p:cNvPr>
            <p:cNvSpPr/>
            <p:nvPr/>
          </p:nvSpPr>
          <p:spPr>
            <a:xfrm>
              <a:off x="1031277" y="5180856"/>
              <a:ext cx="552450" cy="5524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Freeform 34">
              <a:extLst>
                <a:ext uri="{FF2B5EF4-FFF2-40B4-BE49-F238E27FC236}">
                  <a16:creationId xmlns:a16="http://schemas.microsoft.com/office/drawing/2014/main" id="{6CDA224B-CBBE-48D6-BF4D-B8AF1BDFB1A3}"/>
                </a:ext>
              </a:extLst>
            </p:cNvPr>
            <p:cNvSpPr/>
            <p:nvPr/>
          </p:nvSpPr>
          <p:spPr>
            <a:xfrm flipH="1">
              <a:off x="1131290" y="5314206"/>
              <a:ext cx="328612" cy="247650"/>
            </a:xfrm>
            <a:custGeom>
              <a:avLst/>
              <a:gdLst/>
              <a:ahLst/>
              <a:cxnLst/>
              <a:rect l="l" t="t" r="r" b="b"/>
              <a:pathLst>
                <a:path w="852601" h="862013">
                  <a:moveTo>
                    <a:pt x="339688" y="551599"/>
                  </a:moveTo>
                  <a:cubicBezTo>
                    <a:pt x="336200" y="550660"/>
                    <a:pt x="332712" y="552270"/>
                    <a:pt x="329224" y="555624"/>
                  </a:cubicBezTo>
                  <a:lnTo>
                    <a:pt x="318760" y="571723"/>
                  </a:lnTo>
                  <a:cubicBezTo>
                    <a:pt x="317687" y="576955"/>
                    <a:pt x="320907" y="582723"/>
                    <a:pt x="322785" y="587017"/>
                  </a:cubicBezTo>
                  <a:cubicBezTo>
                    <a:pt x="324663" y="591310"/>
                    <a:pt x="331370" y="593322"/>
                    <a:pt x="330029" y="597481"/>
                  </a:cubicBezTo>
                  <a:cubicBezTo>
                    <a:pt x="328687" y="601641"/>
                    <a:pt x="318894" y="606739"/>
                    <a:pt x="314735" y="611971"/>
                  </a:cubicBezTo>
                  <a:cubicBezTo>
                    <a:pt x="310576" y="617202"/>
                    <a:pt x="308563" y="620288"/>
                    <a:pt x="303465" y="629679"/>
                  </a:cubicBezTo>
                  <a:cubicBezTo>
                    <a:pt x="298368" y="639070"/>
                    <a:pt x="292062" y="654230"/>
                    <a:pt x="284147" y="668317"/>
                  </a:cubicBezTo>
                  <a:cubicBezTo>
                    <a:pt x="276232" y="682403"/>
                    <a:pt x="261340" y="698637"/>
                    <a:pt x="255974" y="714199"/>
                  </a:cubicBezTo>
                  <a:cubicBezTo>
                    <a:pt x="250607" y="729762"/>
                    <a:pt x="252754" y="745727"/>
                    <a:pt x="251949" y="761691"/>
                  </a:cubicBezTo>
                  <a:cubicBezTo>
                    <a:pt x="251144" y="777656"/>
                    <a:pt x="252351" y="796036"/>
                    <a:pt x="251143" y="809989"/>
                  </a:cubicBezTo>
                  <a:cubicBezTo>
                    <a:pt x="249937" y="823941"/>
                    <a:pt x="245778" y="837357"/>
                    <a:pt x="244705" y="845406"/>
                  </a:cubicBezTo>
                  <a:cubicBezTo>
                    <a:pt x="243631" y="853456"/>
                    <a:pt x="243095" y="855603"/>
                    <a:pt x="244705" y="858286"/>
                  </a:cubicBezTo>
                  <a:cubicBezTo>
                    <a:pt x="245509" y="859627"/>
                    <a:pt x="245945" y="860298"/>
                    <a:pt x="247169" y="860701"/>
                  </a:cubicBezTo>
                  <a:lnTo>
                    <a:pt x="254364" y="861506"/>
                  </a:lnTo>
                  <a:cubicBezTo>
                    <a:pt x="262279" y="862042"/>
                    <a:pt x="277305" y="862310"/>
                    <a:pt x="292196" y="861506"/>
                  </a:cubicBezTo>
                  <a:cubicBezTo>
                    <a:pt x="307088" y="860701"/>
                    <a:pt x="333115" y="857749"/>
                    <a:pt x="343713" y="856676"/>
                  </a:cubicBezTo>
                  <a:cubicBezTo>
                    <a:pt x="343747" y="856684"/>
                    <a:pt x="352708" y="858681"/>
                    <a:pt x="355787" y="855066"/>
                  </a:cubicBezTo>
                  <a:cubicBezTo>
                    <a:pt x="358873" y="851443"/>
                    <a:pt x="361288" y="845675"/>
                    <a:pt x="362227" y="834943"/>
                  </a:cubicBezTo>
                  <a:cubicBezTo>
                    <a:pt x="363166" y="824210"/>
                    <a:pt x="363568" y="808110"/>
                    <a:pt x="361422" y="790670"/>
                  </a:cubicBezTo>
                  <a:cubicBezTo>
                    <a:pt x="359275" y="773229"/>
                    <a:pt x="352299" y="754313"/>
                    <a:pt x="349348" y="730298"/>
                  </a:cubicBezTo>
                  <a:cubicBezTo>
                    <a:pt x="346396" y="706284"/>
                    <a:pt x="344786" y="666439"/>
                    <a:pt x="343713" y="646584"/>
                  </a:cubicBezTo>
                  <a:cubicBezTo>
                    <a:pt x="342640" y="626728"/>
                    <a:pt x="342505" y="619886"/>
                    <a:pt x="342908" y="611166"/>
                  </a:cubicBezTo>
                  <a:cubicBezTo>
                    <a:pt x="343310" y="602446"/>
                    <a:pt x="343713" y="600299"/>
                    <a:pt x="346128" y="594262"/>
                  </a:cubicBezTo>
                  <a:cubicBezTo>
                    <a:pt x="348543" y="588224"/>
                    <a:pt x="356727" y="580443"/>
                    <a:pt x="357397" y="574942"/>
                  </a:cubicBezTo>
                  <a:cubicBezTo>
                    <a:pt x="358068" y="569442"/>
                    <a:pt x="353104" y="565149"/>
                    <a:pt x="350153" y="561258"/>
                  </a:cubicBezTo>
                  <a:close/>
                  <a:moveTo>
                    <a:pt x="287206" y="507649"/>
                  </a:moveTo>
                  <a:cubicBezTo>
                    <a:pt x="299226" y="561742"/>
                    <a:pt x="284201" y="574621"/>
                    <a:pt x="274326" y="617123"/>
                  </a:cubicBezTo>
                  <a:cubicBezTo>
                    <a:pt x="272445" y="626330"/>
                    <a:pt x="270907" y="639718"/>
                    <a:pt x="269556" y="655910"/>
                  </a:cubicBezTo>
                  <a:cubicBezTo>
                    <a:pt x="284442" y="632717"/>
                    <a:pt x="299146" y="601494"/>
                    <a:pt x="316184" y="596515"/>
                  </a:cubicBezTo>
                  <a:cubicBezTo>
                    <a:pt x="314038" y="589217"/>
                    <a:pt x="305451" y="583528"/>
                    <a:pt x="306524" y="574621"/>
                  </a:cubicBezTo>
                  <a:cubicBezTo>
                    <a:pt x="307147" y="563679"/>
                    <a:pt x="314405" y="554950"/>
                    <a:pt x="319949" y="545622"/>
                  </a:cubicBezTo>
                  <a:cubicBezTo>
                    <a:pt x="307786" y="539695"/>
                    <a:pt x="298568" y="525281"/>
                    <a:pt x="287206" y="507649"/>
                  </a:cubicBezTo>
                  <a:close/>
                  <a:moveTo>
                    <a:pt x="264023" y="488330"/>
                  </a:moveTo>
                  <a:cubicBezTo>
                    <a:pt x="251143" y="497345"/>
                    <a:pt x="249856" y="517952"/>
                    <a:pt x="240841" y="523104"/>
                  </a:cubicBezTo>
                  <a:cubicBezTo>
                    <a:pt x="177304" y="542852"/>
                    <a:pt x="103463" y="578055"/>
                    <a:pt x="46365" y="613259"/>
                  </a:cubicBezTo>
                  <a:cubicBezTo>
                    <a:pt x="17601" y="630002"/>
                    <a:pt x="12021" y="649320"/>
                    <a:pt x="6440" y="682806"/>
                  </a:cubicBezTo>
                  <a:lnTo>
                    <a:pt x="0" y="793568"/>
                  </a:lnTo>
                  <a:cubicBezTo>
                    <a:pt x="60532" y="849807"/>
                    <a:pt x="154551" y="840362"/>
                    <a:pt x="230537" y="859252"/>
                  </a:cubicBezTo>
                  <a:cubicBezTo>
                    <a:pt x="242128" y="755359"/>
                    <a:pt x="233113" y="597374"/>
                    <a:pt x="265311" y="542422"/>
                  </a:cubicBezTo>
                  <a:close/>
                  <a:moveTo>
                    <a:pt x="473953" y="438101"/>
                  </a:moveTo>
                  <a:cubicBezTo>
                    <a:pt x="449999" y="476765"/>
                    <a:pt x="395188" y="525303"/>
                    <a:pt x="351750" y="542487"/>
                  </a:cubicBezTo>
                  <a:cubicBezTo>
                    <a:pt x="364570" y="553524"/>
                    <a:pt x="369815" y="566569"/>
                    <a:pt x="371564" y="577519"/>
                  </a:cubicBezTo>
                  <a:cubicBezTo>
                    <a:pt x="371510" y="588305"/>
                    <a:pt x="363407" y="591042"/>
                    <a:pt x="359329" y="597803"/>
                  </a:cubicBezTo>
                  <a:cubicBezTo>
                    <a:pt x="364928" y="652187"/>
                    <a:pt x="355161" y="701683"/>
                    <a:pt x="373271" y="759858"/>
                  </a:cubicBezTo>
                  <a:cubicBezTo>
                    <a:pt x="382583" y="726860"/>
                    <a:pt x="394118" y="694072"/>
                    <a:pt x="406981" y="659624"/>
                  </a:cubicBezTo>
                  <a:cubicBezTo>
                    <a:pt x="434458" y="598661"/>
                    <a:pt x="476100" y="510653"/>
                    <a:pt x="473953" y="438101"/>
                  </a:cubicBezTo>
                  <a:close/>
                  <a:moveTo>
                    <a:pt x="444331" y="425221"/>
                  </a:moveTo>
                  <a:cubicBezTo>
                    <a:pt x="417365" y="457420"/>
                    <a:pt x="365446" y="490423"/>
                    <a:pt x="342908" y="490423"/>
                  </a:cubicBezTo>
                  <a:cubicBezTo>
                    <a:pt x="312722" y="489752"/>
                    <a:pt x="309100" y="473787"/>
                    <a:pt x="292196" y="465469"/>
                  </a:cubicBezTo>
                  <a:cubicBezTo>
                    <a:pt x="308026" y="468152"/>
                    <a:pt x="323455" y="474056"/>
                    <a:pt x="339687" y="473519"/>
                  </a:cubicBezTo>
                  <a:cubicBezTo>
                    <a:pt x="376180" y="473116"/>
                    <a:pt x="416695" y="446955"/>
                    <a:pt x="444331" y="425221"/>
                  </a:cubicBezTo>
                  <a:close/>
                  <a:moveTo>
                    <a:pt x="488121" y="409767"/>
                  </a:moveTo>
                  <a:cubicBezTo>
                    <a:pt x="533198" y="465576"/>
                    <a:pt x="410846" y="692681"/>
                    <a:pt x="376072" y="855388"/>
                  </a:cubicBezTo>
                  <a:cubicBezTo>
                    <a:pt x="489409" y="838216"/>
                    <a:pt x="600169" y="850665"/>
                    <a:pt x="716082" y="803871"/>
                  </a:cubicBezTo>
                  <a:cubicBezTo>
                    <a:pt x="761588" y="800437"/>
                    <a:pt x="808382" y="816321"/>
                    <a:pt x="852601" y="793568"/>
                  </a:cubicBezTo>
                  <a:cubicBezTo>
                    <a:pt x="845303" y="743338"/>
                    <a:pt x="867627" y="646745"/>
                    <a:pt x="772750" y="588788"/>
                  </a:cubicBezTo>
                  <a:cubicBezTo>
                    <a:pt x="729391" y="552726"/>
                    <a:pt x="648681" y="519241"/>
                    <a:pt x="565395" y="492193"/>
                  </a:cubicBezTo>
                  <a:cubicBezTo>
                    <a:pt x="534486" y="468582"/>
                    <a:pt x="515167" y="433379"/>
                    <a:pt x="488121" y="409767"/>
                  </a:cubicBezTo>
                  <a:close/>
                  <a:moveTo>
                    <a:pt x="314467" y="207"/>
                  </a:moveTo>
                  <a:cubicBezTo>
                    <a:pt x="302302" y="922"/>
                    <a:pt x="297652" y="4142"/>
                    <a:pt x="285488" y="8794"/>
                  </a:cubicBezTo>
                  <a:cubicBezTo>
                    <a:pt x="273325" y="13444"/>
                    <a:pt x="253826" y="20241"/>
                    <a:pt x="241485" y="28112"/>
                  </a:cubicBezTo>
                  <a:cubicBezTo>
                    <a:pt x="229142" y="35983"/>
                    <a:pt x="220377" y="43853"/>
                    <a:pt x="211433" y="56017"/>
                  </a:cubicBezTo>
                  <a:cubicBezTo>
                    <a:pt x="202489" y="68180"/>
                    <a:pt x="193724" y="87320"/>
                    <a:pt x="187821" y="101095"/>
                  </a:cubicBezTo>
                  <a:cubicBezTo>
                    <a:pt x="181919" y="114868"/>
                    <a:pt x="176194" y="121665"/>
                    <a:pt x="176015" y="138658"/>
                  </a:cubicBezTo>
                  <a:cubicBezTo>
                    <a:pt x="175837" y="155652"/>
                    <a:pt x="182813" y="191249"/>
                    <a:pt x="186748" y="203055"/>
                  </a:cubicBezTo>
                  <a:lnTo>
                    <a:pt x="187520" y="204007"/>
                  </a:lnTo>
                  <a:lnTo>
                    <a:pt x="191027" y="223887"/>
                  </a:lnTo>
                  <a:cubicBezTo>
                    <a:pt x="185407" y="222374"/>
                    <a:pt x="182724" y="232570"/>
                    <a:pt x="184333" y="241693"/>
                  </a:cubicBezTo>
                  <a:cubicBezTo>
                    <a:pt x="185943" y="250815"/>
                    <a:pt x="196139" y="265841"/>
                    <a:pt x="198822" y="277111"/>
                  </a:cubicBezTo>
                  <a:cubicBezTo>
                    <a:pt x="201505" y="288380"/>
                    <a:pt x="200298" y="299113"/>
                    <a:pt x="200432" y="309308"/>
                  </a:cubicBezTo>
                  <a:cubicBezTo>
                    <a:pt x="200566" y="319505"/>
                    <a:pt x="198285" y="331579"/>
                    <a:pt x="199627" y="338286"/>
                  </a:cubicBezTo>
                  <a:cubicBezTo>
                    <a:pt x="200969" y="344995"/>
                    <a:pt x="205128" y="346739"/>
                    <a:pt x="208482" y="349556"/>
                  </a:cubicBezTo>
                  <a:cubicBezTo>
                    <a:pt x="211836" y="352373"/>
                    <a:pt x="218275" y="343385"/>
                    <a:pt x="219751" y="355191"/>
                  </a:cubicBezTo>
                  <a:cubicBezTo>
                    <a:pt x="221227" y="366997"/>
                    <a:pt x="229008" y="395036"/>
                    <a:pt x="236655" y="410733"/>
                  </a:cubicBezTo>
                  <a:cubicBezTo>
                    <a:pt x="244301" y="426429"/>
                    <a:pt x="259999" y="439845"/>
                    <a:pt x="265633" y="449370"/>
                  </a:cubicBezTo>
                  <a:cubicBezTo>
                    <a:pt x="271268" y="458895"/>
                    <a:pt x="266438" y="460372"/>
                    <a:pt x="270463" y="467884"/>
                  </a:cubicBezTo>
                  <a:cubicBezTo>
                    <a:pt x="274487" y="475397"/>
                    <a:pt x="281330" y="484118"/>
                    <a:pt x="289781" y="494447"/>
                  </a:cubicBezTo>
                  <a:cubicBezTo>
                    <a:pt x="298233" y="504778"/>
                    <a:pt x="311246" y="524097"/>
                    <a:pt x="321175" y="529866"/>
                  </a:cubicBezTo>
                  <a:cubicBezTo>
                    <a:pt x="331102" y="535634"/>
                    <a:pt x="333383" y="536305"/>
                    <a:pt x="349348" y="529061"/>
                  </a:cubicBezTo>
                  <a:cubicBezTo>
                    <a:pt x="365312" y="521816"/>
                    <a:pt x="399657" y="499680"/>
                    <a:pt x="416963" y="486398"/>
                  </a:cubicBezTo>
                  <a:cubicBezTo>
                    <a:pt x="434270" y="473116"/>
                    <a:pt x="444331" y="459298"/>
                    <a:pt x="453186" y="449370"/>
                  </a:cubicBezTo>
                  <a:cubicBezTo>
                    <a:pt x="462041" y="439443"/>
                    <a:pt x="466601" y="434746"/>
                    <a:pt x="470089" y="426831"/>
                  </a:cubicBezTo>
                  <a:cubicBezTo>
                    <a:pt x="473577" y="418917"/>
                    <a:pt x="471968" y="409526"/>
                    <a:pt x="474115" y="401878"/>
                  </a:cubicBezTo>
                  <a:cubicBezTo>
                    <a:pt x="476261" y="394231"/>
                    <a:pt x="480688" y="390341"/>
                    <a:pt x="482969" y="380949"/>
                  </a:cubicBezTo>
                  <a:cubicBezTo>
                    <a:pt x="485249" y="371558"/>
                    <a:pt x="484847" y="352373"/>
                    <a:pt x="487799" y="345532"/>
                  </a:cubicBezTo>
                  <a:cubicBezTo>
                    <a:pt x="490750" y="338689"/>
                    <a:pt x="496788" y="343787"/>
                    <a:pt x="500678" y="339897"/>
                  </a:cubicBezTo>
                  <a:cubicBezTo>
                    <a:pt x="504569" y="336006"/>
                    <a:pt x="508996" y="331177"/>
                    <a:pt x="511142" y="322188"/>
                  </a:cubicBezTo>
                  <a:cubicBezTo>
                    <a:pt x="513289" y="313199"/>
                    <a:pt x="511947" y="299515"/>
                    <a:pt x="513557" y="285965"/>
                  </a:cubicBezTo>
                  <a:cubicBezTo>
                    <a:pt x="515167" y="272415"/>
                    <a:pt x="520131" y="252425"/>
                    <a:pt x="520801" y="240888"/>
                  </a:cubicBezTo>
                  <a:cubicBezTo>
                    <a:pt x="521473" y="229350"/>
                    <a:pt x="520131" y="222508"/>
                    <a:pt x="517582" y="216739"/>
                  </a:cubicBezTo>
                  <a:lnTo>
                    <a:pt x="505508" y="206274"/>
                  </a:lnTo>
                  <a:cubicBezTo>
                    <a:pt x="501482" y="205872"/>
                    <a:pt x="496788" y="209897"/>
                    <a:pt x="493433" y="214324"/>
                  </a:cubicBezTo>
                  <a:cubicBezTo>
                    <a:pt x="490893" y="217677"/>
                    <a:pt x="489661" y="229032"/>
                    <a:pt x="487525" y="232413"/>
                  </a:cubicBezTo>
                  <a:lnTo>
                    <a:pt x="486770" y="223363"/>
                  </a:lnTo>
                  <a:lnTo>
                    <a:pt x="488165" y="195462"/>
                  </a:lnTo>
                  <a:lnTo>
                    <a:pt x="490482" y="198762"/>
                  </a:lnTo>
                  <a:cubicBezTo>
                    <a:pt x="492986" y="200550"/>
                    <a:pt x="494238" y="195185"/>
                    <a:pt x="496921" y="194469"/>
                  </a:cubicBezTo>
                  <a:cubicBezTo>
                    <a:pt x="499604" y="193754"/>
                    <a:pt x="503002" y="193217"/>
                    <a:pt x="506581" y="194469"/>
                  </a:cubicBezTo>
                  <a:cubicBezTo>
                    <a:pt x="510158" y="195721"/>
                    <a:pt x="516419" y="202876"/>
                    <a:pt x="518386" y="201981"/>
                  </a:cubicBezTo>
                  <a:cubicBezTo>
                    <a:pt x="519370" y="201534"/>
                    <a:pt x="519370" y="200774"/>
                    <a:pt x="519124" y="198896"/>
                  </a:cubicBezTo>
                  <a:lnTo>
                    <a:pt x="518386" y="189102"/>
                  </a:lnTo>
                  <a:cubicBezTo>
                    <a:pt x="518391" y="189053"/>
                    <a:pt x="521603" y="159753"/>
                    <a:pt x="518386" y="142952"/>
                  </a:cubicBezTo>
                  <a:cubicBezTo>
                    <a:pt x="515167" y="126137"/>
                    <a:pt x="506760" y="103778"/>
                    <a:pt x="499068" y="88215"/>
                  </a:cubicBezTo>
                  <a:cubicBezTo>
                    <a:pt x="491376" y="72652"/>
                    <a:pt x="479213" y="57627"/>
                    <a:pt x="472236" y="49577"/>
                  </a:cubicBezTo>
                  <a:cubicBezTo>
                    <a:pt x="465260" y="41528"/>
                    <a:pt x="466154" y="44211"/>
                    <a:pt x="457210" y="39918"/>
                  </a:cubicBezTo>
                  <a:cubicBezTo>
                    <a:pt x="448266" y="35625"/>
                    <a:pt x="435030" y="29722"/>
                    <a:pt x="418572" y="23818"/>
                  </a:cubicBezTo>
                  <a:cubicBezTo>
                    <a:pt x="402117" y="17916"/>
                    <a:pt x="375821" y="8435"/>
                    <a:pt x="358470" y="4500"/>
                  </a:cubicBezTo>
                  <a:cubicBezTo>
                    <a:pt x="341118" y="564"/>
                    <a:pt x="326630" y="-509"/>
                    <a:pt x="314467" y="2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6" tIns="34294" rIns="68586" bIns="34294" anchor="ctr"/>
            <a:lstStyle/>
            <a:p>
              <a:pPr algn="ctr" defTabSz="68584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4343" name="组合 23">
            <a:extLst>
              <a:ext uri="{FF2B5EF4-FFF2-40B4-BE49-F238E27FC236}">
                <a16:creationId xmlns:a16="http://schemas.microsoft.com/office/drawing/2014/main" id="{3AA17ADA-A989-4716-86DE-10906D06827D}"/>
              </a:ext>
            </a:extLst>
          </p:cNvPr>
          <p:cNvGrpSpPr>
            <a:grpSpLocks/>
          </p:cNvGrpSpPr>
          <p:nvPr/>
        </p:nvGrpSpPr>
        <p:grpSpPr bwMode="auto">
          <a:xfrm>
            <a:off x="4133850" y="5181600"/>
            <a:ext cx="552450" cy="552450"/>
            <a:chOff x="3937978" y="5180856"/>
            <a:chExt cx="552450" cy="552450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5A08C02F-CC21-4C6D-97AF-B221AE029015}"/>
                </a:ext>
              </a:extLst>
            </p:cNvPr>
            <p:cNvSpPr/>
            <p:nvPr/>
          </p:nvSpPr>
          <p:spPr>
            <a:xfrm>
              <a:off x="3937978" y="5180856"/>
              <a:ext cx="552450" cy="5524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4" name="Group 38">
              <a:extLst>
                <a:ext uri="{FF2B5EF4-FFF2-40B4-BE49-F238E27FC236}">
                  <a16:creationId xmlns:a16="http://schemas.microsoft.com/office/drawing/2014/main" id="{F96F7639-A527-4A9E-85E1-26374209FFA9}"/>
                </a:ext>
              </a:extLst>
            </p:cNvPr>
            <p:cNvGrpSpPr/>
            <p:nvPr/>
          </p:nvGrpSpPr>
          <p:grpSpPr>
            <a:xfrm>
              <a:off x="4022991" y="5324161"/>
              <a:ext cx="348415" cy="247981"/>
              <a:chOff x="5326857" y="2779521"/>
              <a:chExt cx="2283619" cy="2167129"/>
            </a:xfrm>
            <a:solidFill>
              <a:schemeClr val="bg1"/>
            </a:solidFill>
          </p:grpSpPr>
          <p:sp>
            <p:nvSpPr>
              <p:cNvPr id="18" name="Freeform 45">
                <a:extLst>
                  <a:ext uri="{FF2B5EF4-FFF2-40B4-BE49-F238E27FC236}">
                    <a16:creationId xmlns:a16="http://schemas.microsoft.com/office/drawing/2014/main" id="{0855FD4F-8D87-4964-91B4-DCA20B3A5C5D}"/>
                  </a:ext>
                </a:extLst>
              </p:cNvPr>
              <p:cNvSpPr/>
              <p:nvPr/>
            </p:nvSpPr>
            <p:spPr>
              <a:xfrm>
                <a:off x="5326857" y="3228975"/>
                <a:ext cx="1147085" cy="1083469"/>
              </a:xfrm>
              <a:custGeom>
                <a:avLst/>
                <a:gdLst>
                  <a:gd name="connsiteX0" fmla="*/ 1090612 w 1147085"/>
                  <a:gd name="connsiteY0" fmla="*/ 0 h 1083469"/>
                  <a:gd name="connsiteX1" fmla="*/ 1147085 w 1147085"/>
                  <a:gd name="connsiteY1" fmla="*/ 460567 h 1083469"/>
                  <a:gd name="connsiteX2" fmla="*/ 1078295 w 1147085"/>
                  <a:gd name="connsiteY2" fmla="*/ 504743 h 1083469"/>
                  <a:gd name="connsiteX3" fmla="*/ 1025237 w 1147085"/>
                  <a:gd name="connsiteY3" fmla="*/ 72025 h 1083469"/>
                  <a:gd name="connsiteX4" fmla="*/ 79622 w 1147085"/>
                  <a:gd name="connsiteY4" fmla="*/ 171129 h 1083469"/>
                  <a:gd name="connsiteX5" fmla="*/ 186985 w 1147085"/>
                  <a:gd name="connsiteY5" fmla="*/ 990798 h 1083469"/>
                  <a:gd name="connsiteX6" fmla="*/ 186985 w 1147085"/>
                  <a:gd name="connsiteY6" fmla="*/ 1011445 h 1083469"/>
                  <a:gd name="connsiteX7" fmla="*/ 977729 w 1147085"/>
                  <a:gd name="connsiteY7" fmla="*/ 857154 h 1083469"/>
                  <a:gd name="connsiteX8" fmla="*/ 977729 w 1147085"/>
                  <a:gd name="connsiteY8" fmla="*/ 916854 h 1083469"/>
                  <a:gd name="connsiteX9" fmla="*/ 123825 w 1147085"/>
                  <a:gd name="connsiteY9" fmla="*/ 1083469 h 1083469"/>
                  <a:gd name="connsiteX10" fmla="*/ 0 w 1147085"/>
                  <a:gd name="connsiteY10" fmla="*/ 114300 h 1083469"/>
                  <a:gd name="connsiteX11" fmla="*/ 1090612 w 1147085"/>
                  <a:gd name="connsiteY11" fmla="*/ 0 h 1083469"/>
                  <a:gd name="connsiteX0" fmla="*/ 1090612 w 1147085"/>
                  <a:gd name="connsiteY0" fmla="*/ 0 h 1083469"/>
                  <a:gd name="connsiteX1" fmla="*/ 1147085 w 1147085"/>
                  <a:gd name="connsiteY1" fmla="*/ 460567 h 1083469"/>
                  <a:gd name="connsiteX2" fmla="*/ 1078295 w 1147085"/>
                  <a:gd name="connsiteY2" fmla="*/ 504743 h 1083469"/>
                  <a:gd name="connsiteX3" fmla="*/ 1025237 w 1147085"/>
                  <a:gd name="connsiteY3" fmla="*/ 72025 h 1083469"/>
                  <a:gd name="connsiteX4" fmla="*/ 79622 w 1147085"/>
                  <a:gd name="connsiteY4" fmla="*/ 171129 h 1083469"/>
                  <a:gd name="connsiteX5" fmla="*/ 186985 w 1147085"/>
                  <a:gd name="connsiteY5" fmla="*/ 1011445 h 1083469"/>
                  <a:gd name="connsiteX6" fmla="*/ 977729 w 1147085"/>
                  <a:gd name="connsiteY6" fmla="*/ 857154 h 1083469"/>
                  <a:gd name="connsiteX7" fmla="*/ 977729 w 1147085"/>
                  <a:gd name="connsiteY7" fmla="*/ 916854 h 1083469"/>
                  <a:gd name="connsiteX8" fmla="*/ 123825 w 1147085"/>
                  <a:gd name="connsiteY8" fmla="*/ 1083469 h 1083469"/>
                  <a:gd name="connsiteX9" fmla="*/ 0 w 1147085"/>
                  <a:gd name="connsiteY9" fmla="*/ 114300 h 1083469"/>
                  <a:gd name="connsiteX10" fmla="*/ 1090612 w 1147085"/>
                  <a:gd name="connsiteY10" fmla="*/ 0 h 108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7085" h="1083469">
                    <a:moveTo>
                      <a:pt x="1090612" y="0"/>
                    </a:moveTo>
                    <a:lnTo>
                      <a:pt x="1147085" y="460567"/>
                    </a:lnTo>
                    <a:cubicBezTo>
                      <a:pt x="1121629" y="471368"/>
                      <a:pt x="1098257" y="486098"/>
                      <a:pt x="1078295" y="504743"/>
                    </a:cubicBezTo>
                    <a:lnTo>
                      <a:pt x="1025237" y="72025"/>
                    </a:lnTo>
                    <a:lnTo>
                      <a:pt x="79622" y="171129"/>
                    </a:lnTo>
                    <a:lnTo>
                      <a:pt x="186985" y="1011445"/>
                    </a:lnTo>
                    <a:lnTo>
                      <a:pt x="977729" y="857154"/>
                    </a:lnTo>
                    <a:lnTo>
                      <a:pt x="977729" y="916854"/>
                    </a:lnTo>
                    <a:lnTo>
                      <a:pt x="123825" y="1083469"/>
                    </a:lnTo>
                    <a:lnTo>
                      <a:pt x="0" y="114300"/>
                    </a:lnTo>
                    <a:lnTo>
                      <a:pt x="1090612" y="0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36" tIns="45718" rIns="91436" bIns="45718" anchor="ctr"/>
              <a:lstStyle/>
              <a:p>
                <a:pPr algn="ctr" defTabSz="685620" eaLnBrk="1" hangingPunct="1">
                  <a:defRPr/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9" name="Oval 23">
                <a:extLst>
                  <a:ext uri="{FF2B5EF4-FFF2-40B4-BE49-F238E27FC236}">
                    <a16:creationId xmlns:a16="http://schemas.microsoft.com/office/drawing/2014/main" id="{C7ED145F-2022-4E6B-8F29-B2A8EB5186DA}"/>
                  </a:ext>
                </a:extLst>
              </p:cNvPr>
              <p:cNvSpPr/>
              <p:nvPr/>
            </p:nvSpPr>
            <p:spPr bwMode="auto">
              <a:xfrm>
                <a:off x="5472973" y="4217016"/>
                <a:ext cx="831613" cy="515322"/>
              </a:xfrm>
              <a:custGeom>
                <a:avLst/>
                <a:gdLst/>
                <a:ahLst/>
                <a:cxnLst/>
                <a:rect l="l" t="t" r="r" b="b"/>
                <a:pathLst>
                  <a:path w="831613" h="515322">
                    <a:moveTo>
                      <a:pt x="656506" y="0"/>
                    </a:moveTo>
                    <a:cubicBezTo>
                      <a:pt x="722980" y="12459"/>
                      <a:pt x="782484" y="33487"/>
                      <a:pt x="831613" y="60220"/>
                    </a:cubicBezTo>
                    <a:lnTo>
                      <a:pt x="831613" y="156807"/>
                    </a:lnTo>
                    <a:lnTo>
                      <a:pt x="790343" y="156807"/>
                    </a:lnTo>
                    <a:cubicBezTo>
                      <a:pt x="689578" y="156807"/>
                      <a:pt x="607892" y="247187"/>
                      <a:pt x="607892" y="358678"/>
                    </a:cubicBezTo>
                    <a:cubicBezTo>
                      <a:pt x="607892" y="412735"/>
                      <a:pt x="627095" y="461830"/>
                      <a:pt x="658968" y="497546"/>
                    </a:cubicBezTo>
                    <a:cubicBezTo>
                      <a:pt x="605816" y="509342"/>
                      <a:pt x="548050" y="515322"/>
                      <a:pt x="487726" y="515322"/>
                    </a:cubicBezTo>
                    <a:cubicBezTo>
                      <a:pt x="218362" y="515322"/>
                      <a:pt x="0" y="396081"/>
                      <a:pt x="0" y="248990"/>
                    </a:cubicBezTo>
                    <a:cubicBezTo>
                      <a:pt x="0" y="198934"/>
                      <a:pt x="25288" y="152104"/>
                      <a:pt x="70263" y="113194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36" tIns="45718" rIns="91436" bIns="45718" anchor="ctr"/>
              <a:lstStyle/>
              <a:p>
                <a:pPr algn="ctr" defTabSz="685620" eaLnBrk="1" hangingPunct="1">
                  <a:defRPr/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0" name="Rounded Rectangle 13">
                <a:extLst>
                  <a:ext uri="{FF2B5EF4-FFF2-40B4-BE49-F238E27FC236}">
                    <a16:creationId xmlns:a16="http://schemas.microsoft.com/office/drawing/2014/main" id="{9A175EFA-6D45-4575-9C56-19B9FA565D7D}"/>
                  </a:ext>
                </a:extLst>
              </p:cNvPr>
              <p:cNvSpPr/>
              <p:nvPr/>
            </p:nvSpPr>
            <p:spPr bwMode="auto">
              <a:xfrm>
                <a:off x="6127748" y="3705225"/>
                <a:ext cx="1375518" cy="1241425"/>
              </a:xfrm>
              <a:custGeom>
                <a:avLst/>
                <a:gdLst/>
                <a:ahLst/>
                <a:cxnLst/>
                <a:rect l="l" t="t" r="r" b="b"/>
                <a:pathLst>
                  <a:path w="1375518" h="1241425">
                    <a:moveTo>
                      <a:pt x="880211" y="0"/>
                    </a:moveTo>
                    <a:lnTo>
                      <a:pt x="1125002" y="0"/>
                    </a:lnTo>
                    <a:cubicBezTo>
                      <a:pt x="1202113" y="0"/>
                      <a:pt x="1271265" y="34077"/>
                      <a:pt x="1317403" y="88704"/>
                    </a:cubicBezTo>
                    <a:cubicBezTo>
                      <a:pt x="1244331" y="103169"/>
                      <a:pt x="1190628" y="168346"/>
                      <a:pt x="1190628" y="246066"/>
                    </a:cubicBezTo>
                    <a:lnTo>
                      <a:pt x="1190628" y="708029"/>
                    </a:lnTo>
                    <a:lnTo>
                      <a:pt x="929175" y="708029"/>
                    </a:lnTo>
                    <a:lnTo>
                      <a:pt x="803618" y="172438"/>
                    </a:lnTo>
                    <a:close/>
                    <a:moveTo>
                      <a:pt x="481554" y="0"/>
                    </a:moveTo>
                    <a:lnTo>
                      <a:pt x="726347" y="0"/>
                    </a:lnTo>
                    <a:lnTo>
                      <a:pt x="802940" y="172436"/>
                    </a:lnTo>
                    <a:lnTo>
                      <a:pt x="674361" y="720915"/>
                    </a:lnTo>
                    <a:cubicBezTo>
                      <a:pt x="614856" y="745801"/>
                      <a:pt x="573090" y="804586"/>
                      <a:pt x="573090" y="873128"/>
                    </a:cubicBezTo>
                    <a:cubicBezTo>
                      <a:pt x="573090" y="964310"/>
                      <a:pt x="647007" y="1038227"/>
                      <a:pt x="738189" y="1038227"/>
                    </a:cubicBezTo>
                    <a:lnTo>
                      <a:pt x="1375518" y="1038227"/>
                    </a:lnTo>
                    <a:cubicBezTo>
                      <a:pt x="1351252" y="1154299"/>
                      <a:pt x="1248302" y="1241425"/>
                      <a:pt x="1125002" y="1241425"/>
                    </a:cubicBezTo>
                    <a:lnTo>
                      <a:pt x="481554" y="1241425"/>
                    </a:lnTo>
                    <a:cubicBezTo>
                      <a:pt x="358254" y="1241425"/>
                      <a:pt x="255302" y="1154298"/>
                      <a:pt x="231037" y="1038224"/>
                    </a:cubicBezTo>
                    <a:lnTo>
                      <a:pt x="165099" y="1038224"/>
                    </a:lnTo>
                    <a:cubicBezTo>
                      <a:pt x="73917" y="1038224"/>
                      <a:pt x="0" y="964307"/>
                      <a:pt x="0" y="873125"/>
                    </a:cubicBezTo>
                    <a:cubicBezTo>
                      <a:pt x="0" y="781943"/>
                      <a:pt x="73917" y="708026"/>
                      <a:pt x="165099" y="708026"/>
                    </a:cubicBezTo>
                    <a:lnTo>
                      <a:pt x="225428" y="708026"/>
                    </a:lnTo>
                    <a:lnTo>
                      <a:pt x="225428" y="256126"/>
                    </a:lnTo>
                    <a:cubicBezTo>
                      <a:pt x="225428" y="114672"/>
                      <a:pt x="340100" y="0"/>
                      <a:pt x="481554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36" tIns="45718" rIns="91436" bIns="45718" anchor="ctr"/>
              <a:lstStyle/>
              <a:p>
                <a:pPr algn="ctr" defTabSz="685620" eaLnBrk="1" hangingPunct="1">
                  <a:defRPr/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1" name="Oval 57">
                <a:extLst>
                  <a:ext uri="{FF2B5EF4-FFF2-40B4-BE49-F238E27FC236}">
                    <a16:creationId xmlns:a16="http://schemas.microsoft.com/office/drawing/2014/main" id="{DB6FEEC2-BB3E-4F0E-8EE0-C5FED0793730}"/>
                  </a:ext>
                </a:extLst>
              </p:cNvPr>
              <p:cNvSpPr/>
              <p:nvPr/>
            </p:nvSpPr>
            <p:spPr bwMode="auto">
              <a:xfrm>
                <a:off x="6524624" y="2779521"/>
                <a:ext cx="835025" cy="835025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36" tIns="45718" rIns="91436" bIns="45718" anchor="ctr"/>
              <a:lstStyle/>
              <a:p>
                <a:pPr algn="ctr" defTabSz="685620" eaLnBrk="1" hangingPunct="1">
                  <a:defRPr/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2" name="Rounded Rectangle 14">
                <a:extLst>
                  <a:ext uri="{FF2B5EF4-FFF2-40B4-BE49-F238E27FC236}">
                    <a16:creationId xmlns:a16="http://schemas.microsoft.com/office/drawing/2014/main" id="{2B12D44F-1156-4CBE-BD84-58F22C425D65}"/>
                  </a:ext>
                </a:extLst>
              </p:cNvPr>
              <p:cNvSpPr/>
              <p:nvPr/>
            </p:nvSpPr>
            <p:spPr bwMode="auto">
              <a:xfrm>
                <a:off x="6740522" y="3829050"/>
                <a:ext cx="869954" cy="874713"/>
              </a:xfrm>
              <a:custGeom>
                <a:avLst/>
                <a:gdLst>
                  <a:gd name="connsiteX0" fmla="*/ 744540 w 869954"/>
                  <a:gd name="connsiteY0" fmla="*/ 0 h 874713"/>
                  <a:gd name="connsiteX1" fmla="*/ 869954 w 869954"/>
                  <a:gd name="connsiteY1" fmla="*/ 125414 h 874713"/>
                  <a:gd name="connsiteX2" fmla="*/ 869953 w 869954"/>
                  <a:gd name="connsiteY2" fmla="*/ 706437 h 874713"/>
                  <a:gd name="connsiteX3" fmla="*/ 869952 w 869954"/>
                  <a:gd name="connsiteY3" fmla="*/ 749299 h 874713"/>
                  <a:gd name="connsiteX4" fmla="*/ 744538 w 869954"/>
                  <a:gd name="connsiteY4" fmla="*/ 874713 h 874713"/>
                  <a:gd name="connsiteX5" fmla="*/ 125414 w 869954"/>
                  <a:gd name="connsiteY5" fmla="*/ 874712 h 874713"/>
                  <a:gd name="connsiteX6" fmla="*/ 0 w 869954"/>
                  <a:gd name="connsiteY6" fmla="*/ 749298 h 874713"/>
                  <a:gd name="connsiteX7" fmla="*/ 1 w 869954"/>
                  <a:gd name="connsiteY7" fmla="*/ 749299 h 874713"/>
                  <a:gd name="connsiteX8" fmla="*/ 125415 w 869954"/>
                  <a:gd name="connsiteY8" fmla="*/ 623885 h 874713"/>
                  <a:gd name="connsiteX9" fmla="*/ 619126 w 869954"/>
                  <a:gd name="connsiteY9" fmla="*/ 623885 h 874713"/>
                  <a:gd name="connsiteX10" fmla="*/ 619126 w 869954"/>
                  <a:gd name="connsiteY10" fmla="*/ 125414 h 874713"/>
                  <a:gd name="connsiteX11" fmla="*/ 744540 w 869954"/>
                  <a:gd name="connsiteY11" fmla="*/ 0 h 87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69954" h="874713">
                    <a:moveTo>
                      <a:pt x="744540" y="0"/>
                    </a:moveTo>
                    <a:cubicBezTo>
                      <a:pt x="813804" y="0"/>
                      <a:pt x="869954" y="56150"/>
                      <a:pt x="869954" y="125414"/>
                    </a:cubicBezTo>
                    <a:cubicBezTo>
                      <a:pt x="869954" y="319088"/>
                      <a:pt x="869953" y="512763"/>
                      <a:pt x="869953" y="706437"/>
                    </a:cubicBezTo>
                    <a:cubicBezTo>
                      <a:pt x="869953" y="720724"/>
                      <a:pt x="869952" y="735012"/>
                      <a:pt x="869952" y="749299"/>
                    </a:cubicBezTo>
                    <a:cubicBezTo>
                      <a:pt x="869952" y="818563"/>
                      <a:pt x="813802" y="874713"/>
                      <a:pt x="744538" y="874713"/>
                    </a:cubicBezTo>
                    <a:lnTo>
                      <a:pt x="125414" y="874712"/>
                    </a:lnTo>
                    <a:cubicBezTo>
                      <a:pt x="56150" y="874712"/>
                      <a:pt x="0" y="818562"/>
                      <a:pt x="0" y="749298"/>
                    </a:cubicBezTo>
                    <a:lnTo>
                      <a:pt x="1" y="749299"/>
                    </a:lnTo>
                    <a:cubicBezTo>
                      <a:pt x="1" y="680035"/>
                      <a:pt x="56151" y="623885"/>
                      <a:pt x="125415" y="623885"/>
                    </a:cubicBezTo>
                    <a:lnTo>
                      <a:pt x="619126" y="623885"/>
                    </a:lnTo>
                    <a:lnTo>
                      <a:pt x="619126" y="125414"/>
                    </a:lnTo>
                    <a:cubicBezTo>
                      <a:pt x="619126" y="56150"/>
                      <a:pt x="675276" y="0"/>
                      <a:pt x="744540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36" tIns="45718" rIns="91436" bIns="45718" anchor="ctr"/>
              <a:lstStyle/>
              <a:p>
                <a:pPr algn="ctr" defTabSz="685620" eaLnBrk="1" hangingPunct="1">
                  <a:defRPr/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19">
            <a:extLst>
              <a:ext uri="{FF2B5EF4-FFF2-40B4-BE49-F238E27FC236}">
                <a16:creationId xmlns:a16="http://schemas.microsoft.com/office/drawing/2014/main" id="{9F326CF8-E6C9-462D-9524-EC8923CA1A25}"/>
              </a:ext>
            </a:extLst>
          </p:cNvPr>
          <p:cNvGrpSpPr>
            <a:grpSpLocks/>
          </p:cNvGrpSpPr>
          <p:nvPr/>
        </p:nvGrpSpPr>
        <p:grpSpPr bwMode="auto">
          <a:xfrm>
            <a:off x="471489" y="231775"/>
            <a:ext cx="6362318" cy="584775"/>
            <a:chOff x="493007" y="224297"/>
            <a:chExt cx="6361163" cy="585929"/>
          </a:xfrm>
        </p:grpSpPr>
        <p:sp>
          <p:nvSpPr>
            <p:cNvPr id="16388" name="文本框 20">
              <a:extLst>
                <a:ext uri="{FF2B5EF4-FFF2-40B4-BE49-F238E27FC236}">
                  <a16:creationId xmlns:a16="http://schemas.microsoft.com/office/drawing/2014/main" id="{4E8313E3-63AA-4A27-8868-18045C59B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858" y="224297"/>
              <a:ext cx="6023312" cy="585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EXAMPLE/RUN THE PROGRAM</a:t>
              </a:r>
              <a:endParaRPr lang="zh-CN" altLang="en-US" sz="3200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B19EB546-5845-4825-88D7-566E05E4F02C}"/>
                </a:ext>
              </a:extLst>
            </p:cNvPr>
            <p:cNvSpPr/>
            <p:nvPr/>
          </p:nvSpPr>
          <p:spPr>
            <a:xfrm rot="5400000">
              <a:off x="478482" y="420153"/>
              <a:ext cx="222689" cy="19364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" name="文本框 17">
            <a:extLst>
              <a:ext uri="{FF2B5EF4-FFF2-40B4-BE49-F238E27FC236}">
                <a16:creationId xmlns:a16="http://schemas.microsoft.com/office/drawing/2014/main" id="{74DF0623-A486-4DD6-AD5A-65BB608C728E}"/>
              </a:ext>
            </a:extLst>
          </p:cNvPr>
          <p:cNvSpPr txBox="1"/>
          <p:nvPr/>
        </p:nvSpPr>
        <p:spPr>
          <a:xfrm>
            <a:off x="1012825" y="1173163"/>
            <a:ext cx="10166350" cy="308993"/>
          </a:xfrm>
          <a:prstGeom prst="rect">
            <a:avLst/>
          </a:prstGeom>
          <a:noFill/>
        </p:spPr>
        <p:txBody>
          <a:bodyPr lIns="0" tIns="45719" rIns="0" bIns="45719">
            <a:spAutoFit/>
          </a:bodyPr>
          <a:lstStyle/>
          <a:p>
            <a:pPr marL="228600" indent="-228600" algn="just" defTabSz="914377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zh-CN" altLang="en-US" sz="12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0739" y="943336"/>
            <a:ext cx="906297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-------------------------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HW1.py: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    python HW1.py </a:t>
            </a:r>
            <a:r>
              <a:rPr lang="en-US" altLang="zh-CN" sz="2800" dirty="0" smtClean="0">
                <a:solidFill>
                  <a:schemeClr val="bg1"/>
                </a:solidFill>
              </a:rPr>
              <a:t>&lt;directory&gt; &lt;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imageNumber</a:t>
            </a:r>
            <a:r>
              <a:rPr lang="en-US" altLang="zh-CN" sz="2800" dirty="0" smtClean="0">
                <a:solidFill>
                  <a:schemeClr val="bg1"/>
                </a:solidFill>
              </a:rPr>
              <a:t>&gt;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    </a:t>
            </a:r>
            <a:r>
              <a:rPr lang="en-US" altLang="zh-CN" sz="2800" dirty="0" smtClean="0">
                <a:solidFill>
                  <a:schemeClr val="bg1"/>
                </a:solidFill>
              </a:rPr>
              <a:t>directory: directory </a:t>
            </a:r>
            <a:r>
              <a:rPr lang="en-US" altLang="zh-CN" sz="2800" dirty="0">
                <a:solidFill>
                  <a:schemeClr val="bg1"/>
                </a:solidFill>
              </a:rPr>
              <a:t>to the test image</a:t>
            </a: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    </a:t>
            </a:r>
            <a:r>
              <a:rPr lang="en-US" altLang="zh-CN" sz="2800" dirty="0" err="1">
                <a:solidFill>
                  <a:schemeClr val="bg1"/>
                </a:solidFill>
              </a:rPr>
              <a:t>imageNumber</a:t>
            </a:r>
            <a:r>
              <a:rPr lang="en-US" altLang="zh-CN" sz="2800" dirty="0">
                <a:solidFill>
                  <a:schemeClr val="bg1"/>
                </a:solidFill>
              </a:rPr>
              <a:t>: number of image to process [1,4000]</a:t>
            </a: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Example</a:t>
            </a:r>
            <a:r>
              <a:rPr lang="en-US" altLang="zh-CN" sz="2800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	python .\HW1.py ..\..\..\Desktop\</a:t>
            </a:r>
            <a:r>
              <a:rPr lang="en-US" altLang="zh-CN" sz="2800" dirty="0" err="1">
                <a:solidFill>
                  <a:schemeClr val="bg1"/>
                </a:solidFill>
              </a:rPr>
              <a:t>sample_drive</a:t>
            </a:r>
            <a:r>
              <a:rPr lang="en-US" altLang="zh-CN" sz="2800" dirty="0">
                <a:solidFill>
                  <a:schemeClr val="bg1"/>
                </a:solidFill>
              </a:rPr>
              <a:t>\cam_3\ 100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-------------------------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07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19">
            <a:extLst>
              <a:ext uri="{FF2B5EF4-FFF2-40B4-BE49-F238E27FC236}">
                <a16:creationId xmlns:a16="http://schemas.microsoft.com/office/drawing/2014/main" id="{9F326CF8-E6C9-462D-9524-EC8923CA1A25}"/>
              </a:ext>
            </a:extLst>
          </p:cNvPr>
          <p:cNvGrpSpPr>
            <a:grpSpLocks/>
          </p:cNvGrpSpPr>
          <p:nvPr/>
        </p:nvGrpSpPr>
        <p:grpSpPr bwMode="auto">
          <a:xfrm>
            <a:off x="471489" y="231775"/>
            <a:ext cx="1829027" cy="584775"/>
            <a:chOff x="493007" y="224297"/>
            <a:chExt cx="1828695" cy="585929"/>
          </a:xfrm>
        </p:grpSpPr>
        <p:sp>
          <p:nvSpPr>
            <p:cNvPr id="16388" name="文本框 20">
              <a:extLst>
                <a:ext uri="{FF2B5EF4-FFF2-40B4-BE49-F238E27FC236}">
                  <a16:creationId xmlns:a16="http://schemas.microsoft.com/office/drawing/2014/main" id="{4E8313E3-63AA-4A27-8868-18045C59B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858" y="224297"/>
              <a:ext cx="1490844" cy="585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RESULT</a:t>
              </a:r>
              <a:endParaRPr lang="zh-CN" altLang="en-US" sz="3200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B19EB546-5845-4825-88D7-566E05E4F02C}"/>
                </a:ext>
              </a:extLst>
            </p:cNvPr>
            <p:cNvSpPr/>
            <p:nvPr/>
          </p:nvSpPr>
          <p:spPr>
            <a:xfrm rot="5400000">
              <a:off x="478482" y="420153"/>
              <a:ext cx="222689" cy="19364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" name="文本框 17">
            <a:extLst>
              <a:ext uri="{FF2B5EF4-FFF2-40B4-BE49-F238E27FC236}">
                <a16:creationId xmlns:a16="http://schemas.microsoft.com/office/drawing/2014/main" id="{74DF0623-A486-4DD6-AD5A-65BB608C728E}"/>
              </a:ext>
            </a:extLst>
          </p:cNvPr>
          <p:cNvSpPr txBox="1"/>
          <p:nvPr/>
        </p:nvSpPr>
        <p:spPr>
          <a:xfrm>
            <a:off x="1180659" y="674365"/>
            <a:ext cx="10166350" cy="692495"/>
          </a:xfrm>
          <a:prstGeom prst="rect">
            <a:avLst/>
          </a:prstGeom>
          <a:noFill/>
        </p:spPr>
        <p:txBody>
          <a:bodyPr lIns="0" tIns="45719" rIns="0" bIns="45719">
            <a:spAutoFit/>
          </a:bodyPr>
          <a:lstStyle/>
          <a:p>
            <a:pPr algn="just" defTabSz="914377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 smtClean="0">
                <a:solidFill>
                  <a:srgbClr val="FFFFFF"/>
                </a:solidFill>
                <a:latin typeface="+mn-ea"/>
                <a:ea typeface="+mn-ea"/>
              </a:rPr>
              <a:t>Average </a:t>
            </a:r>
            <a:r>
              <a:rPr lang="en-IN" altLang="zh-CN" sz="1800" dirty="0">
                <a:solidFill>
                  <a:schemeClr val="bg1"/>
                </a:solidFill>
                <a:sym typeface="Wingdings" panose="05000000000000000000" pitchFamily="2" charset="2"/>
              </a:rPr>
              <a:t>GRAYSCALE </a:t>
            </a:r>
            <a:r>
              <a:rPr lang="en-IN" altLang="zh-CN" sz="1800" dirty="0" smtClean="0">
                <a:solidFill>
                  <a:schemeClr val="bg1"/>
                </a:solidFill>
                <a:sym typeface="Wingdings" panose="05000000000000000000" pitchFamily="2" charset="2"/>
              </a:rPr>
              <a:t>image of 400 samples</a:t>
            </a:r>
            <a:r>
              <a:rPr lang="en-US" altLang="zh-CN" sz="1800" dirty="0" smtClean="0">
                <a:solidFill>
                  <a:srgbClr val="FFFFFF"/>
                </a:solidFill>
                <a:latin typeface="+mn-ea"/>
                <a:ea typeface="+mn-ea"/>
              </a:rPr>
              <a:t>:</a:t>
            </a:r>
          </a:p>
          <a:p>
            <a:pPr algn="just" defTabSz="914377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67474" y="3616385"/>
            <a:ext cx="9733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Com_0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75859" y="3691087"/>
            <a:ext cx="9733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Com_1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285008" y="6473279"/>
            <a:ext cx="9733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Com_5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20724" y="6477124"/>
            <a:ext cx="9733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Com_3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575243" y="3635399"/>
            <a:ext cx="9733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Com_2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228" y="1181566"/>
            <a:ext cx="2453833" cy="24538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608" y="1149964"/>
            <a:ext cx="2541123" cy="254112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570" y="1156314"/>
            <a:ext cx="2534773" cy="253477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493" y="4020120"/>
            <a:ext cx="2483872" cy="248387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395" y="4050315"/>
            <a:ext cx="2453677" cy="245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36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9">
            <a:extLst>
              <a:ext uri="{FF2B5EF4-FFF2-40B4-BE49-F238E27FC236}">
                <a16:creationId xmlns:a16="http://schemas.microsoft.com/office/drawing/2014/main" id="{9F326CF8-E6C9-462D-9524-EC8923CA1A25}"/>
              </a:ext>
            </a:extLst>
          </p:cNvPr>
          <p:cNvGrpSpPr>
            <a:grpSpLocks/>
          </p:cNvGrpSpPr>
          <p:nvPr/>
        </p:nvGrpSpPr>
        <p:grpSpPr bwMode="auto">
          <a:xfrm>
            <a:off x="471489" y="231775"/>
            <a:ext cx="3058530" cy="584775"/>
            <a:chOff x="493007" y="224297"/>
            <a:chExt cx="3057975" cy="585929"/>
          </a:xfrm>
        </p:grpSpPr>
        <p:sp>
          <p:nvSpPr>
            <p:cNvPr id="3" name="文本框 20">
              <a:extLst>
                <a:ext uri="{FF2B5EF4-FFF2-40B4-BE49-F238E27FC236}">
                  <a16:creationId xmlns:a16="http://schemas.microsoft.com/office/drawing/2014/main" id="{4E8313E3-63AA-4A27-8868-18045C59B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858" y="224297"/>
              <a:ext cx="2720124" cy="585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RESULT(</a:t>
              </a:r>
              <a:r>
                <a:rPr lang="en-US" altLang="zh-CN" sz="3200" dirty="0" err="1" smtClean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cont</a:t>
              </a:r>
              <a:r>
                <a:rPr lang="en-US" altLang="zh-CN" sz="32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)</a:t>
              </a:r>
              <a:endParaRPr lang="zh-CN" altLang="en-US" sz="3200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B19EB546-5845-4825-88D7-566E05E4F02C}"/>
                </a:ext>
              </a:extLst>
            </p:cNvPr>
            <p:cNvSpPr/>
            <p:nvPr/>
          </p:nvSpPr>
          <p:spPr>
            <a:xfrm rot="5400000">
              <a:off x="478482" y="420153"/>
              <a:ext cx="222689" cy="19364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1046622" y="752889"/>
            <a:ext cx="844359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914377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rgbClr val="FFFFFF"/>
                </a:solidFill>
                <a:latin typeface="+mn-ea"/>
              </a:rPr>
              <a:t>MASK </a:t>
            </a:r>
            <a:r>
              <a:rPr lang="en-IN" altLang="zh-CN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image for sample com_0</a:t>
            </a:r>
            <a:r>
              <a:rPr lang="en-US" altLang="zh-CN" sz="2000" dirty="0" smtClean="0">
                <a:solidFill>
                  <a:srgbClr val="FFFFFF"/>
                </a:solidFill>
                <a:latin typeface="+mn-ea"/>
              </a:rPr>
              <a:t>: (check the rest result in result folder)</a:t>
            </a:r>
            <a:endParaRPr lang="en-US" altLang="zh-CN" sz="2000" dirty="0">
              <a:solidFill>
                <a:srgbClr val="FFFFFF"/>
              </a:solidFill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019" y="1337664"/>
            <a:ext cx="5265516" cy="526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0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19">
            <a:extLst>
              <a:ext uri="{FF2B5EF4-FFF2-40B4-BE49-F238E27FC236}">
                <a16:creationId xmlns:a16="http://schemas.microsoft.com/office/drawing/2014/main" id="{9F326CF8-E6C9-462D-9524-EC8923CA1A25}"/>
              </a:ext>
            </a:extLst>
          </p:cNvPr>
          <p:cNvGrpSpPr>
            <a:grpSpLocks/>
          </p:cNvGrpSpPr>
          <p:nvPr/>
        </p:nvGrpSpPr>
        <p:grpSpPr bwMode="auto">
          <a:xfrm>
            <a:off x="471489" y="231775"/>
            <a:ext cx="7160421" cy="584775"/>
            <a:chOff x="493007" y="224297"/>
            <a:chExt cx="7159110" cy="585929"/>
          </a:xfrm>
        </p:grpSpPr>
        <p:sp>
          <p:nvSpPr>
            <p:cNvPr id="16388" name="文本框 20">
              <a:extLst>
                <a:ext uri="{FF2B5EF4-FFF2-40B4-BE49-F238E27FC236}">
                  <a16:creationId xmlns:a16="http://schemas.microsoft.com/office/drawing/2014/main" id="{4E8313E3-63AA-4A27-8868-18045C59B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858" y="224297"/>
              <a:ext cx="6821259" cy="585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rgbClr val="FFFFFF"/>
                  </a:solidFill>
                </a:rPr>
                <a:t>DISCUSSION</a:t>
              </a:r>
              <a:r>
                <a:rPr lang="zh-CN" altLang="en-US" sz="3200" dirty="0">
                  <a:solidFill>
                    <a:srgbClr val="FFFFFF"/>
                  </a:solidFill>
                </a:rPr>
                <a:t> </a:t>
              </a:r>
              <a:r>
                <a:rPr lang="en-US" altLang="zh-CN" sz="3200" dirty="0">
                  <a:solidFill>
                    <a:srgbClr val="FFFFFF"/>
                  </a:solidFill>
                </a:rPr>
                <a:t>AND CONCLUSIONS</a:t>
              </a:r>
              <a:endParaRPr lang="zh-CN" alt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B19EB546-5845-4825-88D7-566E05E4F02C}"/>
                </a:ext>
              </a:extLst>
            </p:cNvPr>
            <p:cNvSpPr/>
            <p:nvPr/>
          </p:nvSpPr>
          <p:spPr>
            <a:xfrm rot="5400000">
              <a:off x="478482" y="420153"/>
              <a:ext cx="222689" cy="19364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" name="文本框 17">
            <a:extLst>
              <a:ext uri="{FF2B5EF4-FFF2-40B4-BE49-F238E27FC236}">
                <a16:creationId xmlns:a16="http://schemas.microsoft.com/office/drawing/2014/main" id="{74DF0623-A486-4DD6-AD5A-65BB608C728E}"/>
              </a:ext>
            </a:extLst>
          </p:cNvPr>
          <p:cNvSpPr txBox="1"/>
          <p:nvPr/>
        </p:nvSpPr>
        <p:spPr>
          <a:xfrm>
            <a:off x="1012825" y="1173163"/>
            <a:ext cx="10166350" cy="308993"/>
          </a:xfrm>
          <a:prstGeom prst="rect">
            <a:avLst/>
          </a:prstGeom>
          <a:noFill/>
        </p:spPr>
        <p:txBody>
          <a:bodyPr lIns="0" tIns="45719" rIns="0" bIns="45719">
            <a:spAutoFit/>
          </a:bodyPr>
          <a:lstStyle/>
          <a:p>
            <a:pPr marL="228600" indent="-228600" algn="just" defTabSz="914377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zh-CN" altLang="en-US" sz="12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7" name="文本框 17">
            <a:extLst>
              <a:ext uri="{FF2B5EF4-FFF2-40B4-BE49-F238E27FC236}">
                <a16:creationId xmlns:a16="http://schemas.microsoft.com/office/drawing/2014/main" id="{06E26D7B-09B4-4BB4-B276-95E0FCC3C904}"/>
              </a:ext>
            </a:extLst>
          </p:cNvPr>
          <p:cNvSpPr txBox="1"/>
          <p:nvPr/>
        </p:nvSpPr>
        <p:spPr>
          <a:xfrm>
            <a:off x="809402" y="802471"/>
            <a:ext cx="10886250" cy="6001641"/>
          </a:xfrm>
          <a:prstGeom prst="rect">
            <a:avLst/>
          </a:prstGeom>
          <a:noFill/>
        </p:spPr>
        <p:txBody>
          <a:bodyPr wrap="square" lIns="0" tIns="45719" rIns="0" bIns="45719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As a result of adding up </a:t>
            </a:r>
            <a:r>
              <a:rPr lang="en-US" altLang="zh-CN" sz="3200" dirty="0" smtClean="0">
                <a:solidFill>
                  <a:schemeClr val="bg1"/>
                </a:solidFill>
              </a:rPr>
              <a:t>images, all </a:t>
            </a:r>
            <a:r>
              <a:rPr lang="en-US" altLang="zh-CN" sz="3200" dirty="0">
                <a:solidFill>
                  <a:schemeClr val="bg1"/>
                </a:solidFill>
              </a:rPr>
              <a:t>edges that are not present </a:t>
            </a:r>
            <a:r>
              <a:rPr lang="en-US" altLang="zh-CN" sz="3200" dirty="0" smtClean="0">
                <a:solidFill>
                  <a:schemeClr val="bg1"/>
                </a:solidFill>
              </a:rPr>
              <a:t>in every </a:t>
            </a:r>
            <a:r>
              <a:rPr lang="en-US" altLang="zh-CN" sz="3200" dirty="0">
                <a:solidFill>
                  <a:schemeClr val="bg1"/>
                </a:solidFill>
              </a:rPr>
              <a:t>picture in the series </a:t>
            </a:r>
            <a:r>
              <a:rPr lang="en-US" altLang="zh-CN" sz="3200" dirty="0" smtClean="0">
                <a:solidFill>
                  <a:schemeClr val="bg1"/>
                </a:solidFill>
              </a:rPr>
              <a:t>of pictures </a:t>
            </a:r>
            <a:r>
              <a:rPr lang="en-US" altLang="zh-CN" sz="3200" dirty="0">
                <a:solidFill>
                  <a:schemeClr val="bg1"/>
                </a:solidFill>
              </a:rPr>
              <a:t>will turn white</a:t>
            </a:r>
            <a:r>
              <a:rPr lang="en-US" altLang="zh-CN" sz="3200" dirty="0" smtClean="0">
                <a:solidFill>
                  <a:schemeClr val="bg1"/>
                </a:solidFill>
              </a:rPr>
              <a:t>. </a:t>
            </a:r>
            <a:r>
              <a:rPr lang="en-US" altLang="zh-CN" sz="3200" dirty="0">
                <a:solidFill>
                  <a:schemeClr val="bg1"/>
                </a:solidFill>
              </a:rPr>
              <a:t>That means that edges that </a:t>
            </a:r>
            <a:r>
              <a:rPr lang="en-US" altLang="zh-CN" sz="3200" dirty="0" smtClean="0">
                <a:solidFill>
                  <a:schemeClr val="bg1"/>
                </a:solidFill>
              </a:rPr>
              <a:t>are constant </a:t>
            </a:r>
            <a:r>
              <a:rPr lang="en-US" altLang="zh-CN" sz="3200" dirty="0">
                <a:solidFill>
                  <a:schemeClr val="bg1"/>
                </a:solidFill>
              </a:rPr>
              <a:t>from picture to </a:t>
            </a:r>
            <a:r>
              <a:rPr lang="en-US" altLang="zh-CN" sz="3200" dirty="0" smtClean="0">
                <a:solidFill>
                  <a:schemeClr val="bg1"/>
                </a:solidFill>
              </a:rPr>
              <a:t>picture will </a:t>
            </a:r>
            <a:r>
              <a:rPr lang="en-US" altLang="zh-CN" sz="3200" dirty="0">
                <a:solidFill>
                  <a:schemeClr val="bg1"/>
                </a:solidFill>
              </a:rPr>
              <a:t>remain black</a:t>
            </a:r>
            <a:r>
              <a:rPr lang="en-US" altLang="zh-CN" sz="3200" dirty="0" smtClean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zh-CN" sz="3200" dirty="0">
                <a:solidFill>
                  <a:schemeClr val="bg1"/>
                </a:solidFill>
              </a:rPr>
              <a:t>The blur region on images due to smear on camera lens was then detected and was encircled in blue</a:t>
            </a:r>
            <a:r>
              <a:rPr lang="en-IN" altLang="zh-CN" sz="3200" dirty="0" smtClean="0">
                <a:solidFill>
                  <a:schemeClr val="bg1"/>
                </a:solidFill>
              </a:rPr>
              <a:t>.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Detects smears that are visible on pictures.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Capable </a:t>
            </a:r>
            <a:r>
              <a:rPr lang="en-US" altLang="zh-CN" sz="3200" dirty="0">
                <a:solidFill>
                  <a:schemeClr val="bg1"/>
                </a:solidFill>
              </a:rPr>
              <a:t>of detecting a smear that was acquired in </a:t>
            </a:r>
            <a:r>
              <a:rPr lang="en-US" altLang="zh-CN" sz="3200" dirty="0" smtClean="0">
                <a:solidFill>
                  <a:schemeClr val="bg1"/>
                </a:solidFill>
              </a:rPr>
              <a:t>the middle </a:t>
            </a:r>
            <a:r>
              <a:rPr lang="en-US" altLang="zh-CN" sz="3200" dirty="0">
                <a:solidFill>
                  <a:schemeClr val="bg1"/>
                </a:solidFill>
              </a:rPr>
              <a:t>of the ride.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 lot of false-positives are generated if background </a:t>
            </a:r>
            <a:r>
              <a:rPr lang="en-US" altLang="zh-CN" sz="3200" dirty="0" smtClean="0">
                <a:solidFill>
                  <a:schemeClr val="bg1"/>
                </a:solidFill>
              </a:rPr>
              <a:t>doesn’t change.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Can’t </a:t>
            </a:r>
            <a:r>
              <a:rPr lang="en-US" altLang="zh-CN" sz="3200" dirty="0">
                <a:solidFill>
                  <a:schemeClr val="bg1"/>
                </a:solidFill>
              </a:rPr>
              <a:t>detect thin and transparent smears</a:t>
            </a:r>
            <a:r>
              <a:rPr lang="en-US" altLang="zh-CN" sz="3200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0616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19">
            <a:extLst>
              <a:ext uri="{FF2B5EF4-FFF2-40B4-BE49-F238E27FC236}">
                <a16:creationId xmlns:a16="http://schemas.microsoft.com/office/drawing/2014/main" id="{9F326CF8-E6C9-462D-9524-EC8923CA1A25}"/>
              </a:ext>
            </a:extLst>
          </p:cNvPr>
          <p:cNvGrpSpPr>
            <a:grpSpLocks/>
          </p:cNvGrpSpPr>
          <p:nvPr/>
        </p:nvGrpSpPr>
        <p:grpSpPr bwMode="auto">
          <a:xfrm>
            <a:off x="471489" y="231775"/>
            <a:ext cx="3329437" cy="584775"/>
            <a:chOff x="493007" y="224297"/>
            <a:chExt cx="3328832" cy="585929"/>
          </a:xfrm>
        </p:grpSpPr>
        <p:sp>
          <p:nvSpPr>
            <p:cNvPr id="16388" name="文本框 20">
              <a:extLst>
                <a:ext uri="{FF2B5EF4-FFF2-40B4-BE49-F238E27FC236}">
                  <a16:creationId xmlns:a16="http://schemas.microsoft.com/office/drawing/2014/main" id="{4E8313E3-63AA-4A27-8868-18045C59B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858" y="224297"/>
              <a:ext cx="2990981" cy="585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rgbClr val="FFFFFF"/>
                  </a:solidFill>
                </a:rPr>
                <a:t>REFERENCES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B19EB546-5845-4825-88D7-566E05E4F02C}"/>
                </a:ext>
              </a:extLst>
            </p:cNvPr>
            <p:cNvSpPr/>
            <p:nvPr/>
          </p:nvSpPr>
          <p:spPr>
            <a:xfrm rot="5400000">
              <a:off x="478482" y="420153"/>
              <a:ext cx="222689" cy="19364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" name="文本框 17">
            <a:extLst>
              <a:ext uri="{FF2B5EF4-FFF2-40B4-BE49-F238E27FC236}">
                <a16:creationId xmlns:a16="http://schemas.microsoft.com/office/drawing/2014/main" id="{74DF0623-A486-4DD6-AD5A-65BB608C728E}"/>
              </a:ext>
            </a:extLst>
          </p:cNvPr>
          <p:cNvSpPr txBox="1"/>
          <p:nvPr/>
        </p:nvSpPr>
        <p:spPr>
          <a:xfrm>
            <a:off x="1012825" y="1173163"/>
            <a:ext cx="10166350" cy="308993"/>
          </a:xfrm>
          <a:prstGeom prst="rect">
            <a:avLst/>
          </a:prstGeom>
          <a:noFill/>
        </p:spPr>
        <p:txBody>
          <a:bodyPr lIns="0" tIns="45719" rIns="0" bIns="45719">
            <a:spAutoFit/>
          </a:bodyPr>
          <a:lstStyle/>
          <a:p>
            <a:pPr marL="228600" indent="-228600" algn="just" defTabSz="914377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zh-CN" altLang="en-US" sz="12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7" name="文本框 17">
            <a:extLst>
              <a:ext uri="{FF2B5EF4-FFF2-40B4-BE49-F238E27FC236}">
                <a16:creationId xmlns:a16="http://schemas.microsoft.com/office/drawing/2014/main" id="{06E26D7B-09B4-4BB4-B276-95E0FCC3C904}"/>
              </a:ext>
            </a:extLst>
          </p:cNvPr>
          <p:cNvSpPr txBox="1"/>
          <p:nvPr/>
        </p:nvSpPr>
        <p:spPr>
          <a:xfrm>
            <a:off x="1012825" y="1173163"/>
            <a:ext cx="10166350" cy="4570480"/>
          </a:xfrm>
          <a:prstGeom prst="rect">
            <a:avLst/>
          </a:prstGeom>
          <a:noFill/>
        </p:spPr>
        <p:txBody>
          <a:bodyPr lIns="0" tIns="45719" rIns="0" bIns="45719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altLang="zh-CN" u="sng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IN" altLang="zh-CN" u="sng" dirty="0">
                <a:solidFill>
                  <a:schemeClr val="bg1"/>
                </a:solidFill>
                <a:hlinkClick r:id="rId3"/>
              </a:rPr>
              <a:t>://docs.opencv.org/trunk/da/d22/tutorial_py_canny.html</a:t>
            </a:r>
            <a:endParaRPr lang="zh-CN" altLang="zh-CN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altLang="zh-CN" u="sng" dirty="0">
                <a:solidFill>
                  <a:schemeClr val="bg1"/>
                </a:solidFill>
                <a:hlinkClick r:id="rId4"/>
              </a:rPr>
              <a:t>https://pythonprogramming.net/canny-edge-detection-gradients-python-opencv-tutorial/</a:t>
            </a:r>
            <a:endParaRPr lang="zh-CN" altLang="zh-CN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altLang="zh-CN" u="sng" dirty="0">
                <a:solidFill>
                  <a:schemeClr val="bg1"/>
                </a:solidFill>
                <a:hlinkClick r:id="rId5"/>
              </a:rPr>
              <a:t>http://docs.opencv.org/3.2.0/d4/d73/tutorial_py_contours_begin.html</a:t>
            </a:r>
            <a:endParaRPr lang="zh-CN" altLang="zh-CN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altLang="zh-CN" u="sng" dirty="0">
                <a:solidFill>
                  <a:schemeClr val="bg1"/>
                </a:solidFill>
                <a:hlinkClick r:id="rId6"/>
              </a:rPr>
              <a:t>http://miriamposner.com/classes/medimages/3-use-opencv-to-find-the-average-color-of-an-image</a:t>
            </a:r>
            <a:r>
              <a:rPr lang="en-IN" altLang="zh-CN" u="sng" dirty="0" smtClean="0">
                <a:solidFill>
                  <a:schemeClr val="bg1"/>
                </a:solidFill>
                <a:hlinkClick r:id="rId6"/>
              </a:rPr>
              <a:t>/</a:t>
            </a:r>
            <a:endParaRPr lang="en-IN" altLang="zh-CN" u="sng" dirty="0" smtClean="0">
              <a:solidFill>
                <a:schemeClr val="bg1"/>
              </a:solidFill>
            </a:endParaRPr>
          </a:p>
          <a:p>
            <a:endParaRPr lang="zh-CN" altLang="en-US" sz="1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altLang="zh-CN" sz="3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5. "Removing </a:t>
            </a:r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</a:rPr>
              <a:t>Image Artifacts Due to Dirty Camera  </a:t>
            </a:r>
            <a:r>
              <a:rPr lang="en-US" altLang="zh-CN" sz="3200" dirty="0" err="1">
                <a:solidFill>
                  <a:schemeClr val="bg1"/>
                </a:solidFill>
                <a:latin typeface="Calibri" panose="020F0502020204030204" pitchFamily="34" charset="0"/>
              </a:rPr>
              <a:t>LensesandThinOccluders</a:t>
            </a:r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</a:rPr>
              <a:t>,"</a:t>
            </a:r>
            <a:r>
              <a:rPr lang="en-US" altLang="zh-CN" sz="3200" dirty="0" err="1">
                <a:solidFill>
                  <a:schemeClr val="bg1"/>
                </a:solidFill>
                <a:latin typeface="Calibri" panose="020F0502020204030204" pitchFamily="34" charset="0"/>
              </a:rPr>
              <a:t>J.Gu,R.Ramamoorthi,P.N</a:t>
            </a:r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</a:rPr>
              <a:t>.  </a:t>
            </a:r>
            <a:r>
              <a:rPr lang="en-US" altLang="zh-CN" sz="3200" dirty="0" err="1">
                <a:solidFill>
                  <a:schemeClr val="bg1"/>
                </a:solidFill>
                <a:latin typeface="Calibri" panose="020F0502020204030204" pitchFamily="34" charset="0"/>
              </a:rPr>
              <a:t>Belhumeur</a:t>
            </a:r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</a:rPr>
              <a:t> and </a:t>
            </a:r>
            <a:r>
              <a:rPr lang="en-US" altLang="zh-CN" sz="3200" dirty="0" err="1">
                <a:solidFill>
                  <a:schemeClr val="bg1"/>
                </a:solidFill>
                <a:latin typeface="Calibri" panose="020F0502020204030204" pitchFamily="34" charset="0"/>
              </a:rPr>
              <a:t>S.K.Nayar</a:t>
            </a:r>
            <a:r>
              <a:rPr lang="en-US" altLang="zh-CN" sz="3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</a:p>
          <a:p>
            <a:endParaRPr lang="zh-CN" altLang="en-US" sz="1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altLang="zh-CN" sz="3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6. </a:t>
            </a:r>
            <a:r>
              <a:rPr lang="en-US" altLang="zh-CN" sz="3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DigitalImageProcessing,byRafael</a:t>
            </a:r>
            <a:r>
              <a:rPr lang="en-US" altLang="zh-CN" sz="3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  <a:latin typeface="Calibri" panose="020F0502020204030204" pitchFamily="34" charset="0"/>
              </a:rPr>
              <a:t>C.Gonzalez</a:t>
            </a:r>
            <a:r>
              <a:rPr lang="en-US" altLang="zh-CN" sz="3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  <a:endParaRPr lang="en-US" altLang="zh-CN" sz="32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US" altLang="zh-CN" sz="3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53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E8D323C0-BCC8-4AED-900F-705C8B54AF98}"/>
              </a:ext>
            </a:extLst>
          </p:cNvPr>
          <p:cNvSpPr/>
          <p:nvPr/>
        </p:nvSpPr>
        <p:spPr>
          <a:xfrm>
            <a:off x="0" y="0"/>
            <a:ext cx="12192000" cy="12160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363" name="矩形 40">
            <a:extLst>
              <a:ext uri="{FF2B5EF4-FFF2-40B4-BE49-F238E27FC236}">
                <a16:creationId xmlns:a16="http://schemas.microsoft.com/office/drawing/2014/main" id="{AFB854C5-3611-4769-A2DF-065D861E5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613" y="-114300"/>
            <a:ext cx="44640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9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Outline</a:t>
            </a:r>
            <a:endParaRPr lang="zh-CN" altLang="en-US" sz="96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81ECDE2-9B08-406D-95CA-F45030D3C38B}"/>
              </a:ext>
            </a:extLst>
          </p:cNvPr>
          <p:cNvSpPr txBox="1"/>
          <p:nvPr/>
        </p:nvSpPr>
        <p:spPr>
          <a:xfrm>
            <a:off x="512522" y="1281287"/>
            <a:ext cx="7106429" cy="5509198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pPr marL="457200" indent="-457200" defTabSz="914377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200" dirty="0" smtClean="0">
                <a:solidFill>
                  <a:srgbClr val="FFFFFF"/>
                </a:solidFill>
                <a:latin typeface="+mj-lt"/>
                <a:ea typeface="+mn-ea"/>
              </a:rPr>
              <a:t>INTRODUCTION</a:t>
            </a:r>
          </a:p>
          <a:p>
            <a:pPr marL="457200" indent="-457200" defTabSz="914377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200" dirty="0" smtClean="0">
                <a:solidFill>
                  <a:srgbClr val="FFFFFF"/>
                </a:solidFill>
                <a:latin typeface="+mj-lt"/>
              </a:rPr>
              <a:t>AIM</a:t>
            </a:r>
          </a:p>
          <a:p>
            <a:pPr marL="457200" indent="-457200" defTabSz="914377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200" dirty="0" smtClean="0">
                <a:solidFill>
                  <a:srgbClr val="FFFFFF"/>
                </a:solidFill>
                <a:latin typeface="+mj-lt"/>
              </a:rPr>
              <a:t>ANALYSIS</a:t>
            </a:r>
          </a:p>
          <a:p>
            <a:pPr marL="457200" indent="-457200" defTabSz="914377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200" dirty="0" smtClean="0">
                <a:solidFill>
                  <a:schemeClr val="bg1"/>
                </a:solidFill>
                <a:latin typeface="+mj-lt"/>
              </a:rPr>
              <a:t>STEPS</a:t>
            </a:r>
          </a:p>
          <a:p>
            <a:pPr marL="457200" indent="-457200" defTabSz="914377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200" dirty="0">
                <a:solidFill>
                  <a:schemeClr val="bg1"/>
                </a:solidFill>
                <a:latin typeface="+mj-lt"/>
              </a:rPr>
              <a:t>DEVELOPMENT 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</a:rPr>
              <a:t>ENVIRONMENT</a:t>
            </a:r>
          </a:p>
          <a:p>
            <a:pPr marL="457200" indent="-457200" defTabSz="914377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altLang="zh-CN" sz="3200" dirty="0" smtClean="0">
                <a:solidFill>
                  <a:schemeClr val="bg1"/>
                </a:solidFill>
                <a:latin typeface="+mj-lt"/>
              </a:rPr>
              <a:t>APPROACH</a:t>
            </a:r>
          </a:p>
          <a:p>
            <a:pPr marL="457200" indent="-457200" defTabSz="914377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2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EXAMPLE/RUN THE PROGRAM</a:t>
            </a:r>
            <a:endParaRPr lang="zh-CN" altLang="en-US" sz="3200" dirty="0">
              <a:solidFill>
                <a:srgbClr val="FFFFFF"/>
              </a:solidFill>
              <a:latin typeface="+mj-lt"/>
            </a:endParaRPr>
          </a:p>
          <a:p>
            <a:pPr marL="457200" indent="-457200" defTabSz="914377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200" dirty="0" smtClean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RESULT</a:t>
            </a:r>
            <a:endParaRPr lang="zh-CN" altLang="en-US" sz="3200" dirty="0">
              <a:solidFill>
                <a:srgbClr val="FFFFFF"/>
              </a:solidFill>
              <a:latin typeface="+mj-lt"/>
            </a:endParaRPr>
          </a:p>
          <a:p>
            <a:pPr marL="457200" indent="-457200" defTabSz="914377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200" dirty="0" smtClean="0">
                <a:solidFill>
                  <a:srgbClr val="FFFFFF"/>
                </a:solidFill>
                <a:latin typeface="+mj-lt"/>
              </a:rPr>
              <a:t>DISCUSSION</a:t>
            </a:r>
            <a:r>
              <a:rPr lang="zh-CN" altLang="en-US" sz="3200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en-US" altLang="zh-CN" sz="3200" dirty="0" smtClean="0">
                <a:solidFill>
                  <a:srgbClr val="FFFFFF"/>
                </a:solidFill>
                <a:latin typeface="+mj-lt"/>
              </a:rPr>
              <a:t>AND CONCLUSIONS</a:t>
            </a:r>
            <a:endParaRPr lang="zh-CN" altLang="en-US" sz="3200" dirty="0">
              <a:solidFill>
                <a:srgbClr val="FFFFFF"/>
              </a:solidFill>
              <a:latin typeface="+mj-lt"/>
            </a:endParaRPr>
          </a:p>
          <a:p>
            <a:pPr marL="457200" indent="-457200" defTabSz="914377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200" dirty="0" smtClean="0">
                <a:solidFill>
                  <a:srgbClr val="FFFFFF"/>
                </a:solidFill>
                <a:latin typeface="+mj-lt"/>
              </a:rPr>
              <a:t>REFERENCES</a:t>
            </a:r>
            <a:endParaRPr lang="zh-CN" altLang="en-US" sz="3200" dirty="0">
              <a:solidFill>
                <a:schemeClr val="bg1"/>
              </a:solidFill>
              <a:latin typeface="+mj-lt"/>
            </a:endParaRPr>
          </a:p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>
              <a:solidFill>
                <a:srgbClr val="FFFFFF"/>
              </a:solidFill>
              <a:latin typeface="+mj-lt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19">
            <a:extLst>
              <a:ext uri="{FF2B5EF4-FFF2-40B4-BE49-F238E27FC236}">
                <a16:creationId xmlns:a16="http://schemas.microsoft.com/office/drawing/2014/main" id="{9F326CF8-E6C9-462D-9524-EC8923CA1A25}"/>
              </a:ext>
            </a:extLst>
          </p:cNvPr>
          <p:cNvGrpSpPr>
            <a:grpSpLocks/>
          </p:cNvGrpSpPr>
          <p:nvPr/>
        </p:nvGrpSpPr>
        <p:grpSpPr bwMode="auto">
          <a:xfrm>
            <a:off x="471489" y="231775"/>
            <a:ext cx="3536224" cy="584775"/>
            <a:chOff x="493007" y="224297"/>
            <a:chExt cx="3535573" cy="585929"/>
          </a:xfrm>
        </p:grpSpPr>
        <p:sp>
          <p:nvSpPr>
            <p:cNvPr id="16388" name="文本框 20">
              <a:extLst>
                <a:ext uri="{FF2B5EF4-FFF2-40B4-BE49-F238E27FC236}">
                  <a16:creationId xmlns:a16="http://schemas.microsoft.com/office/drawing/2014/main" id="{4E8313E3-63AA-4A27-8868-18045C59B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858" y="224297"/>
              <a:ext cx="3197722" cy="585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INTRODUCTION</a:t>
              </a:r>
              <a:endParaRPr lang="zh-CN" altLang="en-US" sz="32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B19EB546-5845-4825-88D7-566E05E4F02C}"/>
                </a:ext>
              </a:extLst>
            </p:cNvPr>
            <p:cNvSpPr/>
            <p:nvPr/>
          </p:nvSpPr>
          <p:spPr>
            <a:xfrm rot="5400000">
              <a:off x="478482" y="420153"/>
              <a:ext cx="222689" cy="19364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809402" y="1063869"/>
            <a:ext cx="1084091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altLang="zh-CN" sz="3200" dirty="0">
                <a:solidFill>
                  <a:schemeClr val="bg1"/>
                </a:solidFill>
              </a:rPr>
              <a:t>Dirt and dust or smear on camera lenses is one of the important </a:t>
            </a:r>
            <a:r>
              <a:rPr lang="en-IN" altLang="zh-CN" sz="3200" dirty="0" err="1">
                <a:solidFill>
                  <a:schemeClr val="bg1"/>
                </a:solidFill>
              </a:rPr>
              <a:t>artifacts</a:t>
            </a:r>
            <a:r>
              <a:rPr lang="en-IN" altLang="zh-CN" sz="3200" dirty="0">
                <a:solidFill>
                  <a:schemeClr val="bg1"/>
                </a:solidFill>
              </a:rPr>
              <a:t> in digital imaging systems.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altLang="zh-CN" sz="3200" dirty="0">
                <a:solidFill>
                  <a:schemeClr val="bg1"/>
                </a:solidFill>
              </a:rPr>
              <a:t>Cleaning the camera lens or to choose better spot to retake picture is not that easy when the cameras are installed outdoor for security, or installed underwater.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altLang="zh-CN" sz="3200" dirty="0">
                <a:solidFill>
                  <a:schemeClr val="bg1"/>
                </a:solidFill>
              </a:rPr>
              <a:t>Therefore, it is necessary that we detect the blur caused due to that smear on the lens</a:t>
            </a:r>
            <a:r>
              <a:rPr lang="en-IN" altLang="zh-CN" sz="3200" dirty="0" smtClean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E682D5CD-C313-4C2C-8C84-B5012CCEF495}"/>
              </a:ext>
            </a:extLst>
          </p:cNvPr>
          <p:cNvSpPr txBox="1"/>
          <p:nvPr/>
        </p:nvSpPr>
        <p:spPr>
          <a:xfrm>
            <a:off x="1104290" y="1714870"/>
            <a:ext cx="10166350" cy="2987867"/>
          </a:xfrm>
          <a:prstGeom prst="rect">
            <a:avLst/>
          </a:prstGeom>
          <a:noFill/>
        </p:spPr>
        <p:txBody>
          <a:bodyPr lIns="0" tIns="45719" rIns="0" bIns="45719">
            <a:spAutoFit/>
          </a:bodyPr>
          <a:lstStyle/>
          <a:p>
            <a:pPr algn="just"/>
            <a:r>
              <a:rPr lang="en-US" altLang="zh-TW" sz="3200" dirty="0" smtClean="0">
                <a:solidFill>
                  <a:schemeClr val="bg1"/>
                </a:solidFill>
              </a:rPr>
              <a:t>In this assignment, the idea is to create a mask which shows the smear on each camera.  The cameras film a sequence of street view on different1 angles. With input is a sequence of street view images, and output is a mask of the smear on the lens.</a:t>
            </a:r>
            <a:endParaRPr lang="en-US" altLang="zh-CN" sz="3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just" defTabSz="914377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8435" name="组合 20">
            <a:extLst>
              <a:ext uri="{FF2B5EF4-FFF2-40B4-BE49-F238E27FC236}">
                <a16:creationId xmlns:a16="http://schemas.microsoft.com/office/drawing/2014/main" id="{E5AB5BE8-E3D1-4FC2-BFE6-4A7710B54F04}"/>
              </a:ext>
            </a:extLst>
          </p:cNvPr>
          <p:cNvGrpSpPr>
            <a:grpSpLocks/>
          </p:cNvGrpSpPr>
          <p:nvPr/>
        </p:nvGrpSpPr>
        <p:grpSpPr bwMode="auto">
          <a:xfrm>
            <a:off x="471489" y="231775"/>
            <a:ext cx="1295229" cy="584775"/>
            <a:chOff x="493007" y="224297"/>
            <a:chExt cx="1294978" cy="585929"/>
          </a:xfrm>
        </p:grpSpPr>
        <p:sp>
          <p:nvSpPr>
            <p:cNvPr id="18438" name="文本框 21">
              <a:extLst>
                <a:ext uri="{FF2B5EF4-FFF2-40B4-BE49-F238E27FC236}">
                  <a16:creationId xmlns:a16="http://schemas.microsoft.com/office/drawing/2014/main" id="{1C6CE0B9-52A2-407D-87FF-FEFA9E350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858" y="224297"/>
              <a:ext cx="957127" cy="585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AIM</a:t>
              </a:r>
              <a:endParaRPr lang="zh-CN" altLang="en-US" sz="3200" dirty="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E983BA7E-8C1C-4FCE-A4E8-ED7F473046C0}"/>
                </a:ext>
              </a:extLst>
            </p:cNvPr>
            <p:cNvSpPr/>
            <p:nvPr/>
          </p:nvSpPr>
          <p:spPr>
            <a:xfrm rot="5400000">
              <a:off x="478481" y="420154"/>
              <a:ext cx="222689" cy="193638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19">
            <a:extLst>
              <a:ext uri="{FF2B5EF4-FFF2-40B4-BE49-F238E27FC236}">
                <a16:creationId xmlns:a16="http://schemas.microsoft.com/office/drawing/2014/main" id="{9F326CF8-E6C9-462D-9524-EC8923CA1A25}"/>
              </a:ext>
            </a:extLst>
          </p:cNvPr>
          <p:cNvGrpSpPr>
            <a:grpSpLocks/>
          </p:cNvGrpSpPr>
          <p:nvPr/>
        </p:nvGrpSpPr>
        <p:grpSpPr bwMode="auto">
          <a:xfrm>
            <a:off x="471489" y="231775"/>
            <a:ext cx="2500685" cy="584775"/>
            <a:chOff x="493007" y="224297"/>
            <a:chExt cx="2500230" cy="585929"/>
          </a:xfrm>
        </p:grpSpPr>
        <p:sp>
          <p:nvSpPr>
            <p:cNvPr id="16388" name="文本框 20">
              <a:extLst>
                <a:ext uri="{FF2B5EF4-FFF2-40B4-BE49-F238E27FC236}">
                  <a16:creationId xmlns:a16="http://schemas.microsoft.com/office/drawing/2014/main" id="{4E8313E3-63AA-4A27-8868-18045C59B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858" y="224297"/>
              <a:ext cx="2162379" cy="585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 dirty="0">
                  <a:solidFill>
                    <a:schemeClr val="bg1"/>
                  </a:solidFill>
                </a:rPr>
                <a:t>ANALYSIS</a:t>
              </a:r>
              <a:endParaRPr lang="zh-CN" altLang="zh-CN" sz="3200" dirty="0">
                <a:solidFill>
                  <a:schemeClr val="bg1"/>
                </a:solidFill>
              </a:endParaRPr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B19EB546-5845-4825-88D7-566E05E4F02C}"/>
                </a:ext>
              </a:extLst>
            </p:cNvPr>
            <p:cNvSpPr/>
            <p:nvPr/>
          </p:nvSpPr>
          <p:spPr>
            <a:xfrm rot="5400000">
              <a:off x="478482" y="420153"/>
              <a:ext cx="222689" cy="19364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" name="文本框 17">
            <a:extLst>
              <a:ext uri="{FF2B5EF4-FFF2-40B4-BE49-F238E27FC236}">
                <a16:creationId xmlns:a16="http://schemas.microsoft.com/office/drawing/2014/main" id="{74DF0623-A486-4DD6-AD5A-65BB608C728E}"/>
              </a:ext>
            </a:extLst>
          </p:cNvPr>
          <p:cNvSpPr txBox="1"/>
          <p:nvPr/>
        </p:nvSpPr>
        <p:spPr>
          <a:xfrm>
            <a:off x="1021617" y="1014901"/>
            <a:ext cx="10166350" cy="5509198"/>
          </a:xfrm>
          <a:prstGeom prst="rect">
            <a:avLst/>
          </a:prstGeom>
          <a:noFill/>
        </p:spPr>
        <p:txBody>
          <a:bodyPr lIns="0" tIns="45719" rIns="0" bIns="45719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The smear is present in all the images at the same position and the background is changing</a:t>
            </a:r>
            <a:endParaRPr lang="zh-CN" altLang="zh-CN" sz="3200" dirty="0">
              <a:solidFill>
                <a:schemeClr val="bg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The smear should be there in the average of all the images whereas the background would just become noise</a:t>
            </a:r>
            <a:endParaRPr lang="zh-CN" altLang="zh-CN" sz="3200" dirty="0">
              <a:solidFill>
                <a:schemeClr val="bg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After running this algorithm, it is found that the noise is of similar kind across all test cases</a:t>
            </a:r>
            <a:endParaRPr lang="zh-CN" altLang="zh-CN" sz="3200" dirty="0">
              <a:solidFill>
                <a:schemeClr val="bg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After filtering out noise whatever is left behind should be the smear</a:t>
            </a:r>
            <a:endParaRPr lang="zh-CN" altLang="zh-CN" sz="3200" dirty="0">
              <a:solidFill>
                <a:schemeClr val="bg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If there is nothing remaining after filtering out noise, the smear is not present in the image</a:t>
            </a:r>
            <a:endParaRPr lang="zh-CN" altLang="zh-C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5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19">
            <a:extLst>
              <a:ext uri="{FF2B5EF4-FFF2-40B4-BE49-F238E27FC236}">
                <a16:creationId xmlns:a16="http://schemas.microsoft.com/office/drawing/2014/main" id="{9F326CF8-E6C9-462D-9524-EC8923CA1A25}"/>
              </a:ext>
            </a:extLst>
          </p:cNvPr>
          <p:cNvGrpSpPr>
            <a:grpSpLocks/>
          </p:cNvGrpSpPr>
          <p:nvPr/>
        </p:nvGrpSpPr>
        <p:grpSpPr bwMode="auto">
          <a:xfrm>
            <a:off x="471489" y="231775"/>
            <a:ext cx="1936427" cy="584775"/>
            <a:chOff x="493007" y="224297"/>
            <a:chExt cx="1936075" cy="585929"/>
          </a:xfrm>
        </p:grpSpPr>
        <p:sp>
          <p:nvSpPr>
            <p:cNvPr id="16388" name="文本框 20">
              <a:extLst>
                <a:ext uri="{FF2B5EF4-FFF2-40B4-BE49-F238E27FC236}">
                  <a16:creationId xmlns:a16="http://schemas.microsoft.com/office/drawing/2014/main" id="{4E8313E3-63AA-4A27-8868-18045C59B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858" y="224297"/>
              <a:ext cx="1598224" cy="585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</a:rPr>
                <a:t>STEPS</a:t>
              </a:r>
              <a:r>
                <a:rPr lang="en-US" altLang="zh-CN" dirty="0">
                  <a:solidFill>
                    <a:schemeClr val="bg1"/>
                  </a:solidFill>
                </a:rPr>
                <a:t> </a:t>
              </a:r>
              <a:endParaRPr lang="zh-CN" altLang="en-US" sz="3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B19EB546-5845-4825-88D7-566E05E4F02C}"/>
                </a:ext>
              </a:extLst>
            </p:cNvPr>
            <p:cNvSpPr/>
            <p:nvPr/>
          </p:nvSpPr>
          <p:spPr>
            <a:xfrm rot="5400000">
              <a:off x="478482" y="420153"/>
              <a:ext cx="222689" cy="19364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" name="文本框 17">
            <a:extLst>
              <a:ext uri="{FF2B5EF4-FFF2-40B4-BE49-F238E27FC236}">
                <a16:creationId xmlns:a16="http://schemas.microsoft.com/office/drawing/2014/main" id="{74DF0623-A486-4DD6-AD5A-65BB608C728E}"/>
              </a:ext>
            </a:extLst>
          </p:cNvPr>
          <p:cNvSpPr txBox="1"/>
          <p:nvPr/>
        </p:nvSpPr>
        <p:spPr>
          <a:xfrm>
            <a:off x="1012825" y="1173163"/>
            <a:ext cx="10166350" cy="308993"/>
          </a:xfrm>
          <a:prstGeom prst="rect">
            <a:avLst/>
          </a:prstGeom>
          <a:noFill/>
        </p:spPr>
        <p:txBody>
          <a:bodyPr lIns="0" tIns="45719" rIns="0" bIns="45719">
            <a:spAutoFit/>
          </a:bodyPr>
          <a:lstStyle/>
          <a:p>
            <a:pPr marL="228600" indent="-228600" algn="just" defTabSz="914377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zh-CN" altLang="en-US" sz="12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01" y="1327659"/>
            <a:ext cx="10318344" cy="498521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508338" y="3883305"/>
            <a:ext cx="2939971" cy="18403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 convert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09994" y="3883304"/>
            <a:ext cx="2939971" cy="18403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MASK pic and result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24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19">
            <a:extLst>
              <a:ext uri="{FF2B5EF4-FFF2-40B4-BE49-F238E27FC236}">
                <a16:creationId xmlns:a16="http://schemas.microsoft.com/office/drawing/2014/main" id="{9F326CF8-E6C9-462D-9524-EC8923CA1A25}"/>
              </a:ext>
            </a:extLst>
          </p:cNvPr>
          <p:cNvGrpSpPr>
            <a:grpSpLocks/>
          </p:cNvGrpSpPr>
          <p:nvPr/>
        </p:nvGrpSpPr>
        <p:grpSpPr bwMode="auto">
          <a:xfrm>
            <a:off x="471489" y="231775"/>
            <a:ext cx="6763645" cy="584775"/>
            <a:chOff x="493007" y="224297"/>
            <a:chExt cx="6762414" cy="585929"/>
          </a:xfrm>
        </p:grpSpPr>
        <p:sp>
          <p:nvSpPr>
            <p:cNvPr id="16388" name="文本框 20">
              <a:extLst>
                <a:ext uri="{FF2B5EF4-FFF2-40B4-BE49-F238E27FC236}">
                  <a16:creationId xmlns:a16="http://schemas.microsoft.com/office/drawing/2014/main" id="{4E8313E3-63AA-4A27-8868-18045C59B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858" y="224297"/>
              <a:ext cx="6424563" cy="585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</a:rPr>
                <a:t>DEVELOPMENT ENVIRONMENT</a:t>
              </a:r>
              <a:endParaRPr lang="zh-CN" altLang="en-US" sz="3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B19EB546-5845-4825-88D7-566E05E4F02C}"/>
                </a:ext>
              </a:extLst>
            </p:cNvPr>
            <p:cNvSpPr/>
            <p:nvPr/>
          </p:nvSpPr>
          <p:spPr>
            <a:xfrm rot="5400000">
              <a:off x="478482" y="420153"/>
              <a:ext cx="222689" cy="19364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" name="文本框 17">
            <a:extLst>
              <a:ext uri="{FF2B5EF4-FFF2-40B4-BE49-F238E27FC236}">
                <a16:creationId xmlns:a16="http://schemas.microsoft.com/office/drawing/2014/main" id="{74DF0623-A486-4DD6-AD5A-65BB608C728E}"/>
              </a:ext>
            </a:extLst>
          </p:cNvPr>
          <p:cNvSpPr txBox="1"/>
          <p:nvPr/>
        </p:nvSpPr>
        <p:spPr>
          <a:xfrm>
            <a:off x="1012825" y="1173163"/>
            <a:ext cx="10166350" cy="308993"/>
          </a:xfrm>
          <a:prstGeom prst="rect">
            <a:avLst/>
          </a:prstGeom>
          <a:noFill/>
        </p:spPr>
        <p:txBody>
          <a:bodyPr lIns="0" tIns="45719" rIns="0" bIns="45719">
            <a:spAutoFit/>
          </a:bodyPr>
          <a:lstStyle/>
          <a:p>
            <a:pPr marL="228600" indent="-228600" algn="just" defTabSz="914377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zh-CN" altLang="en-US" sz="12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39134" y="1173163"/>
            <a:ext cx="1069531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Method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   using image processing based </a:t>
            </a:r>
            <a:r>
              <a:rPr lang="en-US" altLang="zh-CN" sz="3200" dirty="0">
                <a:solidFill>
                  <a:schemeClr val="bg1"/>
                </a:solidFill>
              </a:rPr>
              <a:t>on </a:t>
            </a:r>
            <a:r>
              <a:rPr lang="en-US" altLang="zh-CN" sz="3200" dirty="0" err="1">
                <a:solidFill>
                  <a:schemeClr val="bg1"/>
                </a:solidFill>
              </a:rPr>
              <a:t>opencv</a:t>
            </a:r>
            <a:r>
              <a:rPr lang="en-US" altLang="zh-CN" sz="3200" dirty="0">
                <a:solidFill>
                  <a:schemeClr val="bg1"/>
                </a:solidFill>
              </a:rPr>
              <a:t>. 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Platform</a:t>
            </a:r>
            <a:r>
              <a:rPr lang="en-US" altLang="zh-CN" sz="3200" dirty="0">
                <a:solidFill>
                  <a:schemeClr val="bg1"/>
                </a:solidFill>
              </a:rPr>
              <a:t/>
            </a:r>
            <a:br>
              <a:rPr lang="en-US" altLang="zh-CN" sz="3200" dirty="0">
                <a:solidFill>
                  <a:schemeClr val="bg1"/>
                </a:solidFill>
              </a:rPr>
            </a:br>
            <a:r>
              <a:rPr lang="en-US" altLang="zh-CN" sz="3200" dirty="0" smtClean="0">
                <a:solidFill>
                  <a:schemeClr val="bg1"/>
                </a:solidFill>
              </a:rPr>
              <a:t>opencv3.2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   </a:t>
            </a:r>
            <a:r>
              <a:rPr lang="en-US" altLang="zh-CN" sz="3200" dirty="0" smtClean="0">
                <a:solidFill>
                  <a:schemeClr val="bg1"/>
                </a:solidFill>
              </a:rPr>
              <a:t>python3.6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   numpy1.13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70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19">
            <a:extLst>
              <a:ext uri="{FF2B5EF4-FFF2-40B4-BE49-F238E27FC236}">
                <a16:creationId xmlns:a16="http://schemas.microsoft.com/office/drawing/2014/main" id="{9F326CF8-E6C9-462D-9524-EC8923CA1A25}"/>
              </a:ext>
            </a:extLst>
          </p:cNvPr>
          <p:cNvGrpSpPr>
            <a:grpSpLocks/>
          </p:cNvGrpSpPr>
          <p:nvPr/>
        </p:nvGrpSpPr>
        <p:grpSpPr bwMode="auto">
          <a:xfrm>
            <a:off x="471489" y="231775"/>
            <a:ext cx="2827698" cy="584775"/>
            <a:chOff x="493007" y="224297"/>
            <a:chExt cx="2827183" cy="585929"/>
          </a:xfrm>
        </p:grpSpPr>
        <p:sp>
          <p:nvSpPr>
            <p:cNvPr id="16388" name="文本框 20">
              <a:extLst>
                <a:ext uri="{FF2B5EF4-FFF2-40B4-BE49-F238E27FC236}">
                  <a16:creationId xmlns:a16="http://schemas.microsoft.com/office/drawing/2014/main" id="{4E8313E3-63AA-4A27-8868-18045C59B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859" y="224297"/>
              <a:ext cx="2489331" cy="585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IN" altLang="zh-CN" sz="3200" dirty="0" smtClean="0">
                  <a:solidFill>
                    <a:schemeClr val="bg1"/>
                  </a:solidFill>
                </a:rPr>
                <a:t>APPROACH</a:t>
              </a:r>
              <a:endParaRPr lang="zh-CN" altLang="en-US" sz="3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B19EB546-5845-4825-88D7-566E05E4F02C}"/>
                </a:ext>
              </a:extLst>
            </p:cNvPr>
            <p:cNvSpPr/>
            <p:nvPr/>
          </p:nvSpPr>
          <p:spPr>
            <a:xfrm rot="5400000">
              <a:off x="478482" y="420153"/>
              <a:ext cx="222689" cy="19364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" name="文本框 17">
            <a:extLst>
              <a:ext uri="{FF2B5EF4-FFF2-40B4-BE49-F238E27FC236}">
                <a16:creationId xmlns:a16="http://schemas.microsoft.com/office/drawing/2014/main" id="{74DF0623-A486-4DD6-AD5A-65BB608C728E}"/>
              </a:ext>
            </a:extLst>
          </p:cNvPr>
          <p:cNvSpPr txBox="1"/>
          <p:nvPr/>
        </p:nvSpPr>
        <p:spPr>
          <a:xfrm>
            <a:off x="1012825" y="1173163"/>
            <a:ext cx="10166350" cy="308993"/>
          </a:xfrm>
          <a:prstGeom prst="rect">
            <a:avLst/>
          </a:prstGeom>
          <a:noFill/>
        </p:spPr>
        <p:txBody>
          <a:bodyPr lIns="0" tIns="45719" rIns="0" bIns="45719">
            <a:spAutoFit/>
          </a:bodyPr>
          <a:lstStyle/>
          <a:p>
            <a:pPr marL="228600" indent="-228600" algn="just" defTabSz="914377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zh-CN" altLang="en-US" sz="12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8326" y="948765"/>
            <a:ext cx="1016702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zh-CN" sz="2400" dirty="0" smtClean="0">
                <a:solidFill>
                  <a:schemeClr val="bg1"/>
                </a:solidFill>
              </a:rPr>
              <a:t>INPUT: </a:t>
            </a:r>
          </a:p>
          <a:p>
            <a:r>
              <a:rPr lang="en-IN" altLang="zh-CN" sz="2400" dirty="0" smtClean="0">
                <a:solidFill>
                  <a:schemeClr val="bg1"/>
                </a:solidFill>
              </a:rPr>
              <a:t>Image is read </a:t>
            </a:r>
            <a:r>
              <a:rPr lang="en-IN" altLang="zh-CN" sz="2400" dirty="0" smtClean="0">
                <a:solidFill>
                  <a:schemeClr val="bg1"/>
                </a:solidFill>
              </a:rPr>
              <a:t>from directory of image folder</a:t>
            </a:r>
            <a:endParaRPr lang="en-IN" altLang="zh-CN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</a:rPr>
              <a:t>GREY-SCALING:</a:t>
            </a:r>
          </a:p>
          <a:p>
            <a:r>
              <a:rPr lang="en-IN" altLang="zh-CN" sz="2400" dirty="0" smtClean="0">
                <a:solidFill>
                  <a:schemeClr val="bg1"/>
                </a:solidFill>
              </a:rPr>
              <a:t>We </a:t>
            </a:r>
            <a:r>
              <a:rPr lang="en-IN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add all the pixel densities together and u</a:t>
            </a:r>
            <a:r>
              <a:rPr lang="en-IN" altLang="zh-CN" sz="2400" dirty="0" smtClean="0">
                <a:solidFill>
                  <a:schemeClr val="bg1"/>
                </a:solidFill>
              </a:rPr>
              <a:t>sing cv2.cvtColor we convert image colour from BGR </a:t>
            </a:r>
            <a:r>
              <a:rPr lang="en-IN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GRAYSCALE</a:t>
            </a:r>
            <a:r>
              <a:rPr lang="en-IN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en-IN" altLang="zh-CN" sz="2400" dirty="0">
                <a:solidFill>
                  <a:schemeClr val="bg1"/>
                </a:solidFill>
              </a:rPr>
              <a:t>Gaussian filter is then applied to the input image to remove the noise</a:t>
            </a:r>
            <a:r>
              <a:rPr lang="en-IN" altLang="zh-CN" sz="2400" dirty="0" smtClean="0">
                <a:solidFill>
                  <a:schemeClr val="bg1"/>
                </a:solidFill>
              </a:rPr>
              <a:t>.</a:t>
            </a:r>
            <a:endParaRPr lang="en-IN" altLang="zh-CN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</a:rPr>
              <a:t>CREATING AN AVERAGE IMAGE:</a:t>
            </a:r>
          </a:p>
          <a:p>
            <a:pPr lvl="0"/>
            <a:r>
              <a:rPr lang="en-US" altLang="zh-CN" sz="2400" dirty="0" smtClean="0">
                <a:solidFill>
                  <a:schemeClr val="bg1"/>
                </a:solidFill>
              </a:rPr>
              <a:t>A </a:t>
            </a:r>
            <a:r>
              <a:rPr lang="en-US" altLang="zh-CN" sz="2400" dirty="0" smtClean="0">
                <a:solidFill>
                  <a:schemeClr val="bg1"/>
                </a:solidFill>
              </a:rPr>
              <a:t>function is used which will detect if there exists a smear or not.</a:t>
            </a:r>
            <a:endParaRPr lang="zh-CN" altLang="zh-CN" sz="2400" dirty="0" smtClean="0">
              <a:solidFill>
                <a:schemeClr val="bg1"/>
              </a:solidFill>
            </a:endParaRPr>
          </a:p>
          <a:p>
            <a:pPr lvl="0"/>
            <a:r>
              <a:rPr lang="en-US" altLang="zh-CN" sz="2400" dirty="0" smtClean="0">
                <a:solidFill>
                  <a:schemeClr val="bg1"/>
                </a:solidFill>
              </a:rPr>
              <a:t>All the jpeg directories are accessed from which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the required list of images is found.</a:t>
            </a:r>
            <a:endParaRPr lang="zh-CN" altLang="zh-CN" sz="2400" dirty="0" smtClean="0">
              <a:solidFill>
                <a:schemeClr val="bg1"/>
              </a:solidFill>
            </a:endParaRPr>
          </a:p>
          <a:p>
            <a:pPr lvl="0"/>
            <a:r>
              <a:rPr lang="en-US" altLang="zh-CN" sz="2400" dirty="0" smtClean="0">
                <a:solidFill>
                  <a:schemeClr val="bg1"/>
                </a:solidFill>
              </a:rPr>
              <a:t>Images color are normalized.</a:t>
            </a:r>
            <a:endParaRPr lang="zh-CN" altLang="zh-CN" sz="2400" dirty="0" smtClean="0">
              <a:solidFill>
                <a:schemeClr val="bg1"/>
              </a:solidFill>
            </a:endParaRPr>
          </a:p>
          <a:p>
            <a:pPr lvl="0"/>
            <a:r>
              <a:rPr lang="en-US" altLang="zh-CN" sz="2400" dirty="0" smtClean="0">
                <a:solidFill>
                  <a:schemeClr val="bg1"/>
                </a:solidFill>
              </a:rPr>
              <a:t>An array is created to store the average value of images for which, first, its total number is obtained from the list.</a:t>
            </a:r>
            <a:endParaRPr lang="en-IN" altLang="zh-CN" sz="2400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08124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19">
            <a:extLst>
              <a:ext uri="{FF2B5EF4-FFF2-40B4-BE49-F238E27FC236}">
                <a16:creationId xmlns:a16="http://schemas.microsoft.com/office/drawing/2014/main" id="{9F326CF8-E6C9-462D-9524-EC8923CA1A25}"/>
              </a:ext>
            </a:extLst>
          </p:cNvPr>
          <p:cNvGrpSpPr>
            <a:grpSpLocks/>
          </p:cNvGrpSpPr>
          <p:nvPr/>
        </p:nvGrpSpPr>
        <p:grpSpPr bwMode="auto">
          <a:xfrm>
            <a:off x="471489" y="231775"/>
            <a:ext cx="3965829" cy="584775"/>
            <a:chOff x="493007" y="224297"/>
            <a:chExt cx="3965106" cy="585929"/>
          </a:xfrm>
        </p:grpSpPr>
        <p:sp>
          <p:nvSpPr>
            <p:cNvPr id="16388" name="文本框 20">
              <a:extLst>
                <a:ext uri="{FF2B5EF4-FFF2-40B4-BE49-F238E27FC236}">
                  <a16:creationId xmlns:a16="http://schemas.microsoft.com/office/drawing/2014/main" id="{4E8313E3-63AA-4A27-8868-18045C59B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858" y="224297"/>
              <a:ext cx="3627255" cy="585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IN" altLang="zh-CN" sz="3200" dirty="0" smtClean="0">
                  <a:solidFill>
                    <a:schemeClr val="bg1"/>
                  </a:solidFill>
                </a:rPr>
                <a:t>APPROACH(</a:t>
              </a:r>
              <a:r>
                <a:rPr lang="en-IN" altLang="zh-CN" sz="3200" dirty="0" err="1" smtClean="0">
                  <a:solidFill>
                    <a:schemeClr val="bg1"/>
                  </a:solidFill>
                </a:rPr>
                <a:t>Cont</a:t>
              </a:r>
              <a:r>
                <a:rPr lang="en-IN" altLang="zh-CN" sz="3200" dirty="0" smtClean="0">
                  <a:solidFill>
                    <a:schemeClr val="bg1"/>
                  </a:solidFill>
                </a:rPr>
                <a:t>)</a:t>
              </a:r>
              <a:endParaRPr lang="zh-CN" altLang="en-US" sz="3200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B19EB546-5845-4825-88D7-566E05E4F02C}"/>
                </a:ext>
              </a:extLst>
            </p:cNvPr>
            <p:cNvSpPr/>
            <p:nvPr/>
          </p:nvSpPr>
          <p:spPr>
            <a:xfrm rot="5400000">
              <a:off x="478482" y="420153"/>
              <a:ext cx="222689" cy="19364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" name="文本框 17">
            <a:extLst>
              <a:ext uri="{FF2B5EF4-FFF2-40B4-BE49-F238E27FC236}">
                <a16:creationId xmlns:a16="http://schemas.microsoft.com/office/drawing/2014/main" id="{74DF0623-A486-4DD6-AD5A-65BB608C728E}"/>
              </a:ext>
            </a:extLst>
          </p:cNvPr>
          <p:cNvSpPr txBox="1"/>
          <p:nvPr/>
        </p:nvSpPr>
        <p:spPr>
          <a:xfrm>
            <a:off x="1012825" y="1173163"/>
            <a:ext cx="10166350" cy="308993"/>
          </a:xfrm>
          <a:prstGeom prst="rect">
            <a:avLst/>
          </a:prstGeom>
          <a:noFill/>
        </p:spPr>
        <p:txBody>
          <a:bodyPr lIns="0" tIns="45719" rIns="0" bIns="45719">
            <a:spAutoFit/>
          </a:bodyPr>
          <a:lstStyle/>
          <a:p>
            <a:pPr marL="228600" indent="-228600" algn="just" defTabSz="914377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zh-CN" altLang="en-US" sz="12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1488" y="897538"/>
            <a:ext cx="1093536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300" dirty="0">
                <a:solidFill>
                  <a:schemeClr val="bg1"/>
                </a:solidFill>
              </a:rPr>
              <a:t>THRESHOLDING:</a:t>
            </a:r>
          </a:p>
          <a:p>
            <a:pPr algn="just"/>
            <a:r>
              <a:rPr lang="en-IN" altLang="zh-CN" sz="2300" dirty="0">
                <a:solidFill>
                  <a:schemeClr val="bg1"/>
                </a:solidFill>
              </a:rPr>
              <a:t>First argument in calculating threshold is that image should be grayscale. Therefore we use the image </a:t>
            </a:r>
            <a:r>
              <a:rPr lang="en-IN" altLang="zh-CN" sz="2300" dirty="0" smtClean="0">
                <a:solidFill>
                  <a:schemeClr val="bg1"/>
                </a:solidFill>
              </a:rPr>
              <a:t>obtained </a:t>
            </a:r>
            <a:r>
              <a:rPr lang="en-IN" altLang="zh-CN" sz="2300" dirty="0">
                <a:solidFill>
                  <a:schemeClr val="bg1"/>
                </a:solidFill>
              </a:rPr>
              <a:t>in above step. If pixel value is less than the threshold value which 100, it is assigned one </a:t>
            </a:r>
            <a:r>
              <a:rPr lang="en-IN" altLang="zh-CN" sz="2300" dirty="0" smtClean="0">
                <a:solidFill>
                  <a:schemeClr val="bg1"/>
                </a:solidFill>
              </a:rPr>
              <a:t>value </a:t>
            </a:r>
            <a:r>
              <a:rPr lang="en-IN" altLang="zh-CN" sz="2300" dirty="0">
                <a:solidFill>
                  <a:schemeClr val="bg1"/>
                </a:solidFill>
              </a:rPr>
              <a:t>(white), else it is assigned another value (black).</a:t>
            </a:r>
          </a:p>
          <a:p>
            <a:pPr algn="just"/>
            <a:r>
              <a:rPr lang="en-IN" altLang="zh-CN" sz="2300" dirty="0">
                <a:solidFill>
                  <a:schemeClr val="bg1"/>
                </a:solidFill>
              </a:rPr>
              <a:t>Since input image has different lightening conditions in different areas, we will calculate adaptive </a:t>
            </a:r>
            <a:r>
              <a:rPr lang="en-IN" altLang="zh-CN" sz="2300" dirty="0" smtClean="0">
                <a:solidFill>
                  <a:schemeClr val="bg1"/>
                </a:solidFill>
              </a:rPr>
              <a:t>threshold</a:t>
            </a:r>
            <a:r>
              <a:rPr lang="en-IN" altLang="zh-CN" sz="2300" dirty="0">
                <a:solidFill>
                  <a:schemeClr val="bg1"/>
                </a:solidFill>
              </a:rPr>
              <a:t>. This helps in calculating threshold for small regions of the image. Hence, we get different </a:t>
            </a:r>
            <a:r>
              <a:rPr lang="en-IN" altLang="zh-CN" sz="2300" dirty="0" smtClean="0">
                <a:solidFill>
                  <a:schemeClr val="bg1"/>
                </a:solidFill>
              </a:rPr>
              <a:t>thresholds </a:t>
            </a:r>
            <a:r>
              <a:rPr lang="en-IN" altLang="zh-CN" sz="2300" dirty="0">
                <a:solidFill>
                  <a:schemeClr val="bg1"/>
                </a:solidFill>
              </a:rPr>
              <a:t>for different regions of the same image. This gives us better result for images with </a:t>
            </a:r>
            <a:r>
              <a:rPr lang="en-IN" altLang="zh-CN" sz="2300" dirty="0" smtClean="0">
                <a:solidFill>
                  <a:schemeClr val="bg1"/>
                </a:solidFill>
              </a:rPr>
              <a:t>varying </a:t>
            </a:r>
            <a:r>
              <a:rPr lang="en-IN" altLang="zh-CN" sz="2300" dirty="0">
                <a:solidFill>
                  <a:schemeClr val="bg1"/>
                </a:solidFill>
              </a:rPr>
              <a:t>illumination just like the input image.</a:t>
            </a:r>
          </a:p>
          <a:p>
            <a:pPr algn="just"/>
            <a:r>
              <a:rPr lang="en-IN" altLang="zh-CN" sz="2300" dirty="0">
                <a:solidFill>
                  <a:schemeClr val="bg1"/>
                </a:solidFill>
              </a:rPr>
              <a:t>Once more the threshold is calculated with binary inverted pixel densities to convert white pixels to black</a:t>
            </a:r>
            <a:r>
              <a:rPr lang="en-IN" altLang="zh-CN" sz="23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altLang="zh-CN" sz="2300" dirty="0" smtClean="0">
                <a:solidFill>
                  <a:schemeClr val="bg1"/>
                </a:solidFill>
              </a:rPr>
              <a:t>CREATE MASK:</a:t>
            </a:r>
          </a:p>
          <a:p>
            <a:pPr algn="just"/>
            <a:r>
              <a:rPr lang="en-US" altLang="zh-CN" sz="2300" dirty="0">
                <a:solidFill>
                  <a:schemeClr val="bg1"/>
                </a:solidFill>
              </a:rPr>
              <a:t>Apply Threshold method to create mask, with smear show as black</a:t>
            </a:r>
            <a:r>
              <a:rPr lang="en-US" altLang="zh-CN" sz="2300" dirty="0" smtClean="0">
                <a:solidFill>
                  <a:schemeClr val="bg1"/>
                </a:solidFill>
              </a:rPr>
              <a:t>.</a:t>
            </a:r>
            <a:endParaRPr lang="zh-CN" altLang="zh-CN" sz="2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954258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1038</TotalTime>
  <Words>621</Words>
  <Application>Microsoft Office PowerPoint</Application>
  <PresentationFormat>宽屏</PresentationFormat>
  <Paragraphs>104</Paragraphs>
  <Slides>14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Times New Roman</vt:lpstr>
      <vt:lpstr>Calibri</vt:lpstr>
      <vt:lpstr>Century Gothic</vt:lpstr>
      <vt:lpstr>微软雅黑</vt:lpstr>
      <vt:lpstr>Arial</vt:lpstr>
      <vt:lpstr>宋体</vt:lpstr>
      <vt:lpstr>Wingdings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jzgiang</dc:creator>
  <dc:description>第一PPT模板网-WWW.1PPT.COM</dc:description>
  <cp:lastModifiedBy>张Jacky</cp:lastModifiedBy>
  <cp:revision>119</cp:revision>
  <dcterms:created xsi:type="dcterms:W3CDTF">2014-12-24T03:19:07Z</dcterms:created>
  <dcterms:modified xsi:type="dcterms:W3CDTF">2018-02-24T00:08:25Z</dcterms:modified>
</cp:coreProperties>
</file>