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8" r:id="rId2"/>
    <p:sldId id="261" r:id="rId3"/>
    <p:sldId id="269" r:id="rId4"/>
    <p:sldId id="287" r:id="rId5"/>
    <p:sldId id="266" r:id="rId6"/>
    <p:sldId id="288" r:id="rId7"/>
    <p:sldId id="289" r:id="rId8"/>
    <p:sldId id="290" r:id="rId9"/>
    <p:sldId id="291" r:id="rId10"/>
    <p:sldId id="292" r:id="rId11"/>
    <p:sldId id="293" r:id="rId12"/>
    <p:sldId id="294" r:id="rId13"/>
    <p:sldId id="273" r:id="rId14"/>
    <p:sldId id="277" r:id="rId15"/>
    <p:sldId id="278" r:id="rId16"/>
    <p:sldId id="286" r:id="rId17"/>
    <p:sldId id="283" r:id="rId18"/>
    <p:sldId id="285"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微软雅黑" panose="020B0503020204020204" pitchFamily="34" charset="-122"/>
      <p:regular r:id="rId29"/>
      <p:bold r:id="rId30"/>
    </p:embeddedFont>
    <p:embeddedFont>
      <p:font typeface="新細明體" panose="02020500000000000000" pitchFamily="18" charset="-120"/>
      <p:regular r:id="rId31"/>
    </p:embeddedFont>
  </p:embeddedFontLst>
  <p:defaultTextStyle>
    <a:defPPr>
      <a:defRPr lang="zh-CN"/>
    </a:defPPr>
    <a:lvl1pPr algn="l" defTabSz="912813" rtl="0" eaLnBrk="0" fontAlgn="base" hangingPunct="0">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1pPr>
    <a:lvl2pPr marL="455613" indent="1588" algn="l" defTabSz="912813" rtl="0" eaLnBrk="0" fontAlgn="base" hangingPunct="0">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2pPr>
    <a:lvl3pPr marL="912813" indent="1588" algn="l" defTabSz="912813" rtl="0" eaLnBrk="0" fontAlgn="base" hangingPunct="0">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3pPr>
    <a:lvl4pPr marL="1370013" indent="1588" algn="l" defTabSz="912813" rtl="0" eaLnBrk="0" fontAlgn="base" hangingPunct="0">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4pPr>
    <a:lvl5pPr marL="1827213" indent="1588" algn="l" defTabSz="912813" rtl="0" eaLnBrk="0" fontAlgn="base" hangingPunct="0">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0" autoAdjust="0"/>
    <p:restoredTop sz="62813" autoAdjust="0"/>
  </p:normalViewPr>
  <p:slideViewPr>
    <p:cSldViewPr snapToGrid="0" showGuides="1">
      <p:cViewPr varScale="1">
        <p:scale>
          <a:sx n="114" d="100"/>
          <a:sy n="114" d="100"/>
        </p:scale>
        <p:origin x="534" y="108"/>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138F731-5A33-4DE9-A082-3DE65930660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8B4945C2-2B88-4440-B539-602C1A56C39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23F11073-7597-4431-9336-8040CAEEB137}" type="datetimeFigureOut">
              <a:rPr lang="zh-CN" altLang="en-US"/>
              <a:pPr>
                <a:defRPr/>
              </a:pPr>
              <a:t>2018/3/9</a:t>
            </a:fld>
            <a:endParaRPr lang="zh-CN" altLang="en-US"/>
          </a:p>
        </p:txBody>
      </p:sp>
      <p:sp>
        <p:nvSpPr>
          <p:cNvPr id="4" name="幻灯片图像占位符 3">
            <a:extLst>
              <a:ext uri="{FF2B5EF4-FFF2-40B4-BE49-F238E27FC236}">
                <a16:creationId xmlns:a16="http://schemas.microsoft.com/office/drawing/2014/main" id="{DA564186-8722-4461-9CA1-032140111DB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D5602D6-9EAB-4A24-A4B8-15339A012D9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142FDEF-90B3-46F7-A1ED-92D69A55CDB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CF1164B3-B8EF-4D15-A30D-E16135B776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3439505-491F-4AC5-9AEE-9311D0FAF659}" type="slidenum">
              <a:rPr lang="zh-CN" altLang="en-US"/>
              <a:pPr>
                <a:defRPr/>
              </a:pPr>
              <a:t>‹#›</a:t>
            </a:fld>
            <a:endParaRPr lang="zh-CN" altLang="en-US"/>
          </a:p>
        </p:txBody>
      </p:sp>
    </p:spTree>
    <p:extLst>
      <p:ext uri="{BB962C8B-B14F-4D97-AF65-F5344CB8AC3E}">
        <p14:creationId xmlns:p14="http://schemas.microsoft.com/office/powerpoint/2010/main" val="984002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92F330B7-A180-484D-8B1E-91D07E94FD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D6568D5E-A313-47E8-871C-8EC1F4E9F7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9460" name="Slide Number Placeholder 3">
            <a:extLst>
              <a:ext uri="{FF2B5EF4-FFF2-40B4-BE49-F238E27FC236}">
                <a16:creationId xmlns:a16="http://schemas.microsoft.com/office/drawing/2014/main" id="{E3F6B775-ABB6-403B-83A1-1AD35031AE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BF0AE50-7B93-4BB7-A7F7-CB500BDE193E}" type="slidenum">
              <a:rPr lang="zh-CN" altLang="en-US"/>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z="1200" b="0" i="0" u="none" strike="noStrike" kern="1200" baseline="0" dirty="0">
              <a:solidFill>
                <a:schemeClr val="tx1"/>
              </a:solidFill>
              <a:latin typeface="+mn-lt"/>
              <a:ea typeface="+mn-ea"/>
              <a:cs typeface="+mn-cs"/>
            </a:endParaRPr>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14</a:t>
            </a:fld>
            <a:endParaRPr lang="zh-CN" altLang="en-US"/>
          </a:p>
        </p:txBody>
      </p:sp>
    </p:spTree>
    <p:extLst>
      <p:ext uri="{BB962C8B-B14F-4D97-AF65-F5344CB8AC3E}">
        <p14:creationId xmlns:p14="http://schemas.microsoft.com/office/powerpoint/2010/main" val="1300385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z="1200" b="0" i="0" u="none" strike="noStrike" kern="1200" baseline="0" dirty="0">
              <a:solidFill>
                <a:schemeClr val="tx1"/>
              </a:solidFill>
              <a:latin typeface="+mn-lt"/>
              <a:ea typeface="+mn-ea"/>
              <a:cs typeface="+mn-cs"/>
            </a:endParaRPr>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15</a:t>
            </a:fld>
            <a:endParaRPr lang="zh-CN" altLang="en-US"/>
          </a:p>
        </p:txBody>
      </p:sp>
    </p:spTree>
    <p:extLst>
      <p:ext uri="{BB962C8B-B14F-4D97-AF65-F5344CB8AC3E}">
        <p14:creationId xmlns:p14="http://schemas.microsoft.com/office/powerpoint/2010/main" val="1254440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z="1200" b="0" i="0" u="none" strike="noStrike" kern="1200" baseline="0" dirty="0">
              <a:solidFill>
                <a:schemeClr val="tx1"/>
              </a:solidFill>
              <a:latin typeface="+mn-lt"/>
              <a:ea typeface="+mn-ea"/>
              <a:cs typeface="+mn-cs"/>
            </a:endParaRPr>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17</a:t>
            </a:fld>
            <a:endParaRPr lang="zh-CN" altLang="en-US"/>
          </a:p>
        </p:txBody>
      </p:sp>
    </p:spTree>
    <p:extLst>
      <p:ext uri="{BB962C8B-B14F-4D97-AF65-F5344CB8AC3E}">
        <p14:creationId xmlns:p14="http://schemas.microsoft.com/office/powerpoint/2010/main" val="4272659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z="1200" b="0" i="0" u="none" strike="noStrike" kern="1200" baseline="0" dirty="0">
              <a:solidFill>
                <a:schemeClr val="tx1"/>
              </a:solidFill>
              <a:latin typeface="+mn-lt"/>
              <a:ea typeface="+mn-ea"/>
              <a:cs typeface="+mn-cs"/>
            </a:endParaRPr>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18</a:t>
            </a:fld>
            <a:endParaRPr lang="zh-CN" altLang="en-US"/>
          </a:p>
        </p:txBody>
      </p:sp>
    </p:spTree>
    <p:extLst>
      <p:ext uri="{BB962C8B-B14F-4D97-AF65-F5344CB8AC3E}">
        <p14:creationId xmlns:p14="http://schemas.microsoft.com/office/powerpoint/2010/main" val="59281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92F330B7-A180-484D-8B1E-91D07E94FD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D6568D5E-A313-47E8-871C-8EC1F4E9F7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9460" name="Slide Number Placeholder 3">
            <a:extLst>
              <a:ext uri="{FF2B5EF4-FFF2-40B4-BE49-F238E27FC236}">
                <a16:creationId xmlns:a16="http://schemas.microsoft.com/office/drawing/2014/main" id="{E3F6B775-ABB6-403B-83A1-1AD35031AE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BF0AE50-7B93-4BB7-A7F7-CB500BDE193E}" type="slidenum">
              <a:rPr lang="zh-CN" altLang="en-US"/>
              <a:pPr/>
              <a:t>4</a:t>
            </a:fld>
            <a:endParaRPr lang="zh-CN" altLang="en-US"/>
          </a:p>
        </p:txBody>
      </p:sp>
    </p:spTree>
    <p:extLst>
      <p:ext uri="{BB962C8B-B14F-4D97-AF65-F5344CB8AC3E}">
        <p14:creationId xmlns:p14="http://schemas.microsoft.com/office/powerpoint/2010/main" val="74259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6</a:t>
            </a:fld>
            <a:endParaRPr lang="zh-CN" altLang="en-US"/>
          </a:p>
        </p:txBody>
      </p:sp>
    </p:spTree>
    <p:extLst>
      <p:ext uri="{BB962C8B-B14F-4D97-AF65-F5344CB8AC3E}">
        <p14:creationId xmlns:p14="http://schemas.microsoft.com/office/powerpoint/2010/main" val="270846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7</a:t>
            </a:fld>
            <a:endParaRPr lang="zh-CN" altLang="en-US"/>
          </a:p>
        </p:txBody>
      </p:sp>
    </p:spTree>
    <p:extLst>
      <p:ext uri="{BB962C8B-B14F-4D97-AF65-F5344CB8AC3E}">
        <p14:creationId xmlns:p14="http://schemas.microsoft.com/office/powerpoint/2010/main" val="300506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8</a:t>
            </a:fld>
            <a:endParaRPr lang="zh-CN" altLang="en-US"/>
          </a:p>
        </p:txBody>
      </p:sp>
    </p:spTree>
    <p:extLst>
      <p:ext uri="{BB962C8B-B14F-4D97-AF65-F5344CB8AC3E}">
        <p14:creationId xmlns:p14="http://schemas.microsoft.com/office/powerpoint/2010/main" val="1822089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9</a:t>
            </a:fld>
            <a:endParaRPr lang="zh-CN" altLang="en-US"/>
          </a:p>
        </p:txBody>
      </p:sp>
    </p:spTree>
    <p:extLst>
      <p:ext uri="{BB962C8B-B14F-4D97-AF65-F5344CB8AC3E}">
        <p14:creationId xmlns:p14="http://schemas.microsoft.com/office/powerpoint/2010/main" val="326577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10</a:t>
            </a:fld>
            <a:endParaRPr lang="zh-CN" altLang="en-US"/>
          </a:p>
        </p:txBody>
      </p:sp>
    </p:spTree>
    <p:extLst>
      <p:ext uri="{BB962C8B-B14F-4D97-AF65-F5344CB8AC3E}">
        <p14:creationId xmlns:p14="http://schemas.microsoft.com/office/powerpoint/2010/main" val="19293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48E3337-3061-480A-A17D-A417A8996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98CF661-F951-4218-99C6-E7F0F6F046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endParaRPr lang="en-US" altLang="zh-CN" sz="1200" b="0" i="0" u="none" strike="noStrike" kern="1200" baseline="0" dirty="0">
              <a:solidFill>
                <a:schemeClr val="tx1"/>
              </a:solidFill>
              <a:latin typeface="+mn-lt"/>
              <a:ea typeface="+mn-ea"/>
              <a:cs typeface="+mn-cs"/>
            </a:endParaRPr>
          </a:p>
        </p:txBody>
      </p:sp>
      <p:sp>
        <p:nvSpPr>
          <p:cNvPr id="17412" name="Slide Number Placeholder 3">
            <a:extLst>
              <a:ext uri="{FF2B5EF4-FFF2-40B4-BE49-F238E27FC236}">
                <a16:creationId xmlns:a16="http://schemas.microsoft.com/office/drawing/2014/main" id="{D89CDDD4-5EB3-4C18-A224-B5DED52C69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016D4-4FB5-4CA1-9D0D-04C6117448F1}" type="slidenum">
              <a:rPr lang="zh-CN" altLang="en-US"/>
              <a:pPr/>
              <a:t>13</a:t>
            </a:fld>
            <a:endParaRPr lang="zh-CN" altLang="en-US"/>
          </a:p>
        </p:txBody>
      </p:sp>
    </p:spTree>
    <p:extLst>
      <p:ext uri="{BB962C8B-B14F-4D97-AF65-F5344CB8AC3E}">
        <p14:creationId xmlns:p14="http://schemas.microsoft.com/office/powerpoint/2010/main" val="15755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信息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46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封面与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98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095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828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entury Gothic" pitchFamily="34" charset="0"/>
          <a:ea typeface="微软雅黑" pitchFamily="34" charset="-122"/>
        </a:defRPr>
      </a:lvl2pPr>
      <a:lvl3pPr algn="l" defTabSz="912813" rtl="0" eaLnBrk="0" fontAlgn="base" hangingPunct="0">
        <a:lnSpc>
          <a:spcPct val="90000"/>
        </a:lnSpc>
        <a:spcBef>
          <a:spcPct val="0"/>
        </a:spcBef>
        <a:spcAft>
          <a:spcPct val="0"/>
        </a:spcAft>
        <a:defRPr sz="4400">
          <a:solidFill>
            <a:schemeClr val="tx1"/>
          </a:solidFill>
          <a:latin typeface="Century Gothic" pitchFamily="34" charset="0"/>
          <a:ea typeface="微软雅黑" pitchFamily="34" charset="-122"/>
        </a:defRPr>
      </a:lvl3pPr>
      <a:lvl4pPr algn="l" defTabSz="912813" rtl="0" eaLnBrk="0" fontAlgn="base" hangingPunct="0">
        <a:lnSpc>
          <a:spcPct val="90000"/>
        </a:lnSpc>
        <a:spcBef>
          <a:spcPct val="0"/>
        </a:spcBef>
        <a:spcAft>
          <a:spcPct val="0"/>
        </a:spcAft>
        <a:defRPr sz="4400">
          <a:solidFill>
            <a:schemeClr val="tx1"/>
          </a:solidFill>
          <a:latin typeface="Century Gothic" pitchFamily="34" charset="0"/>
          <a:ea typeface="微软雅黑" pitchFamily="34" charset="-122"/>
        </a:defRPr>
      </a:lvl4pPr>
      <a:lvl5pPr algn="l" defTabSz="912813" rtl="0" eaLnBrk="0" fontAlgn="base" hangingPunct="0">
        <a:lnSpc>
          <a:spcPct val="90000"/>
        </a:lnSpc>
        <a:spcBef>
          <a:spcPct val="0"/>
        </a:spcBef>
        <a:spcAft>
          <a:spcPct val="0"/>
        </a:spcAft>
        <a:defRPr sz="4400">
          <a:solidFill>
            <a:schemeClr val="tx1"/>
          </a:solidFill>
          <a:latin typeface="Century Gothic" pitchFamily="34" charset="0"/>
          <a:ea typeface="微软雅黑" pitchFamily="34" charset="-122"/>
        </a:defRPr>
      </a:lvl5pPr>
      <a:lvl6pPr marL="457200" algn="l" defTabSz="912813" rtl="0" fontAlgn="base">
        <a:lnSpc>
          <a:spcPct val="90000"/>
        </a:lnSpc>
        <a:spcBef>
          <a:spcPct val="0"/>
        </a:spcBef>
        <a:spcAft>
          <a:spcPct val="0"/>
        </a:spcAft>
        <a:defRPr sz="4400">
          <a:solidFill>
            <a:schemeClr val="tx1"/>
          </a:solidFill>
          <a:latin typeface="Century Gothic" pitchFamily="34" charset="0"/>
          <a:ea typeface="微软雅黑" pitchFamily="34" charset="-122"/>
        </a:defRPr>
      </a:lvl6pPr>
      <a:lvl7pPr marL="914400" algn="l" defTabSz="912813" rtl="0" fontAlgn="base">
        <a:lnSpc>
          <a:spcPct val="90000"/>
        </a:lnSpc>
        <a:spcBef>
          <a:spcPct val="0"/>
        </a:spcBef>
        <a:spcAft>
          <a:spcPct val="0"/>
        </a:spcAft>
        <a:defRPr sz="4400">
          <a:solidFill>
            <a:schemeClr val="tx1"/>
          </a:solidFill>
          <a:latin typeface="Century Gothic" pitchFamily="34" charset="0"/>
          <a:ea typeface="微软雅黑" pitchFamily="34" charset="-122"/>
        </a:defRPr>
      </a:lvl7pPr>
      <a:lvl8pPr marL="1371600" algn="l" defTabSz="912813" rtl="0" fontAlgn="base">
        <a:lnSpc>
          <a:spcPct val="90000"/>
        </a:lnSpc>
        <a:spcBef>
          <a:spcPct val="0"/>
        </a:spcBef>
        <a:spcAft>
          <a:spcPct val="0"/>
        </a:spcAft>
        <a:defRPr sz="4400">
          <a:solidFill>
            <a:schemeClr val="tx1"/>
          </a:solidFill>
          <a:latin typeface="Century Gothic" pitchFamily="34" charset="0"/>
          <a:ea typeface="微软雅黑" pitchFamily="34" charset="-122"/>
        </a:defRPr>
      </a:lvl8pPr>
      <a:lvl9pPr marL="1828800" algn="l" defTabSz="912813" rtl="0" fontAlgn="base">
        <a:lnSpc>
          <a:spcPct val="90000"/>
        </a:lnSpc>
        <a:spcBef>
          <a:spcPct val="0"/>
        </a:spcBef>
        <a:spcAft>
          <a:spcPct val="0"/>
        </a:spcAft>
        <a:defRPr sz="4400">
          <a:solidFill>
            <a:schemeClr val="tx1"/>
          </a:solidFill>
          <a:latin typeface="Century Gothic" pitchFamily="34" charset="0"/>
          <a:ea typeface="微软雅黑" pitchFamily="34" charset="-122"/>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sz="1900"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5">
            <a:extLst>
              <a:ext uri="{FF2B5EF4-FFF2-40B4-BE49-F238E27FC236}">
                <a16:creationId xmlns:a16="http://schemas.microsoft.com/office/drawing/2014/main" id="{F19E0292-609E-4EBC-9BA3-72931EA1D24D}"/>
              </a:ext>
            </a:extLst>
          </p:cNvPr>
          <p:cNvSpPr txBox="1">
            <a:spLocks noChangeArrowheads="1"/>
          </p:cNvSpPr>
          <p:nvPr/>
        </p:nvSpPr>
        <p:spPr bwMode="auto">
          <a:xfrm>
            <a:off x="946761" y="2227629"/>
            <a:ext cx="8511237" cy="132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rPr>
              <a:t>Homework 2</a:t>
            </a:r>
            <a:br>
              <a:rPr lang="en-US" altLang="zh-CN" sz="4000" dirty="0">
                <a:solidFill>
                  <a:schemeClr val="bg1"/>
                </a:solidFill>
              </a:rPr>
            </a:br>
            <a:r>
              <a:rPr lang="en-US" altLang="zh-CN" sz="4000" dirty="0">
                <a:solidFill>
                  <a:schemeClr val="bg1"/>
                </a:solidFill>
              </a:rPr>
              <a:t>Probe Data Analysis for Road Slope </a:t>
            </a:r>
            <a:endParaRPr lang="zh-CN" altLang="en-US" sz="8000" b="1" dirty="0">
              <a:solidFill>
                <a:schemeClr val="bg1"/>
              </a:solidFill>
              <a:latin typeface="Century Gothic" panose="020B0502020202020204" pitchFamily="34" charset="0"/>
              <a:ea typeface="微软雅黑" panose="020B0503020204020204" pitchFamily="34" charset="-122"/>
            </a:endParaRPr>
          </a:p>
        </p:txBody>
      </p:sp>
      <p:sp>
        <p:nvSpPr>
          <p:cNvPr id="14339" name="文本框 8">
            <a:extLst>
              <a:ext uri="{FF2B5EF4-FFF2-40B4-BE49-F238E27FC236}">
                <a16:creationId xmlns:a16="http://schemas.microsoft.com/office/drawing/2014/main" id="{2A8F8484-79DF-412A-8C88-ACA78EF3005A}"/>
              </a:ext>
            </a:extLst>
          </p:cNvPr>
          <p:cNvSpPr txBox="1">
            <a:spLocks noChangeArrowheads="1"/>
          </p:cNvSpPr>
          <p:nvPr/>
        </p:nvSpPr>
        <p:spPr bwMode="auto">
          <a:xfrm>
            <a:off x="4727575" y="5246688"/>
            <a:ext cx="5195649"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rgbClr val="FFFFFF"/>
                </a:solidFill>
                <a:latin typeface="Century Gothic" panose="020B0502020202020204" pitchFamily="34" charset="0"/>
                <a:ea typeface="微软雅黑" panose="020B0503020204020204" pitchFamily="34" charset="-122"/>
              </a:rPr>
              <a:t>Group Member: </a:t>
            </a:r>
            <a:r>
              <a:rPr lang="en-US" altLang="zh-CN" dirty="0" err="1">
                <a:solidFill>
                  <a:srgbClr val="FFFFFF"/>
                </a:solidFill>
                <a:latin typeface="Century Gothic" panose="020B0502020202020204" pitchFamily="34" charset="0"/>
                <a:ea typeface="微软雅黑" panose="020B0503020204020204" pitchFamily="34" charset="-122"/>
              </a:rPr>
              <a:t>Shujun</a:t>
            </a:r>
            <a:r>
              <a:rPr lang="en-US" altLang="zh-CN" dirty="0">
                <a:solidFill>
                  <a:srgbClr val="FFFFFF"/>
                </a:solidFill>
                <a:latin typeface="Century Gothic" panose="020B0502020202020204" pitchFamily="34" charset="0"/>
                <a:ea typeface="微软雅黑" panose="020B0503020204020204" pitchFamily="34" charset="-122"/>
              </a:rPr>
              <a:t> Zhang A20306899, </a:t>
            </a:r>
          </a:p>
          <a:p>
            <a:pPr eaLnBrk="1" hangingPunct="1"/>
            <a:r>
              <a:rPr lang="en-US" altLang="zh-CN" dirty="0">
                <a:solidFill>
                  <a:srgbClr val="FFFFFF"/>
                </a:solidFill>
                <a:latin typeface="Century Gothic" panose="020B0502020202020204" pitchFamily="34" charset="0"/>
                <a:ea typeface="微软雅黑" panose="020B0503020204020204" pitchFamily="34" charset="-122"/>
              </a:rPr>
              <a:t>                             Chen Xu A20377739</a:t>
            </a:r>
            <a:endParaRPr lang="zh-CN" altLang="en-US" dirty="0">
              <a:solidFill>
                <a:srgbClr val="FFFFFF"/>
              </a:solidFill>
              <a:latin typeface="Century Gothic" panose="020B0502020202020204" pitchFamily="34" charset="0"/>
              <a:ea typeface="微软雅黑" panose="020B0503020204020204" pitchFamily="34" charset="-122"/>
            </a:endParaRPr>
          </a:p>
        </p:txBody>
      </p:sp>
      <p:sp>
        <p:nvSpPr>
          <p:cNvPr id="14340" name="文本框 9">
            <a:extLst>
              <a:ext uri="{FF2B5EF4-FFF2-40B4-BE49-F238E27FC236}">
                <a16:creationId xmlns:a16="http://schemas.microsoft.com/office/drawing/2014/main" id="{1D0E8380-EE57-4389-85E8-3CDD665814A0}"/>
              </a:ext>
            </a:extLst>
          </p:cNvPr>
          <p:cNvSpPr txBox="1">
            <a:spLocks noChangeArrowheads="1"/>
          </p:cNvSpPr>
          <p:nvPr/>
        </p:nvSpPr>
        <p:spPr bwMode="auto">
          <a:xfrm>
            <a:off x="1584325" y="5272088"/>
            <a:ext cx="2425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rgbClr val="FFFFFF"/>
                </a:solidFill>
                <a:latin typeface="Century Gothic" panose="020B0502020202020204" pitchFamily="34" charset="0"/>
                <a:ea typeface="微软雅黑" panose="020B0503020204020204" pitchFamily="34" charset="-122"/>
              </a:rPr>
              <a:t>Professor:</a:t>
            </a:r>
            <a:r>
              <a:rPr lang="zh-CN" altLang="en-US" dirty="0">
                <a:solidFill>
                  <a:srgbClr val="FFFFFF"/>
                </a:solidFill>
                <a:latin typeface="Century Gothic" panose="020B0502020202020204" pitchFamily="34" charset="0"/>
                <a:ea typeface="微软雅黑" panose="020B0503020204020204" pitchFamily="34" charset="-122"/>
              </a:rPr>
              <a:t> </a:t>
            </a:r>
            <a:r>
              <a:rPr lang="en-US" altLang="zh-CN" dirty="0">
                <a:solidFill>
                  <a:srgbClr val="FFFFFF"/>
                </a:solidFill>
                <a:latin typeface="Century Gothic" panose="020B0502020202020204" pitchFamily="34" charset="0"/>
                <a:ea typeface="微软雅黑" panose="020B0503020204020204" pitchFamily="34" charset="-122"/>
              </a:rPr>
              <a:t>Xin</a:t>
            </a:r>
            <a:r>
              <a:rPr lang="zh-CN" altLang="en-US" dirty="0">
                <a:solidFill>
                  <a:srgbClr val="FFFFFF"/>
                </a:solidFill>
                <a:latin typeface="Century Gothic" panose="020B0502020202020204" pitchFamily="34" charset="0"/>
                <a:ea typeface="微软雅黑" panose="020B0503020204020204" pitchFamily="34" charset="-122"/>
              </a:rPr>
              <a:t> </a:t>
            </a:r>
            <a:r>
              <a:rPr lang="en-US" altLang="zh-CN" dirty="0">
                <a:solidFill>
                  <a:srgbClr val="FFFFFF"/>
                </a:solidFill>
                <a:latin typeface="Century Gothic" panose="020B0502020202020204" pitchFamily="34" charset="0"/>
                <a:ea typeface="微软雅黑" panose="020B0503020204020204" pitchFamily="34" charset="-122"/>
              </a:rPr>
              <a:t>Chen</a:t>
            </a:r>
            <a:endParaRPr lang="zh-CN" altLang="en-US" dirty="0">
              <a:solidFill>
                <a:srgbClr val="FFFFFF"/>
              </a:solidFill>
              <a:latin typeface="Century Gothic" panose="020B0502020202020204" pitchFamily="34" charset="0"/>
              <a:ea typeface="微软雅黑" panose="020B0503020204020204" pitchFamily="34" charset="-122"/>
            </a:endParaRPr>
          </a:p>
        </p:txBody>
      </p:sp>
      <p:sp>
        <p:nvSpPr>
          <p:cNvPr id="14341" name="文本框 14">
            <a:extLst>
              <a:ext uri="{FF2B5EF4-FFF2-40B4-BE49-F238E27FC236}">
                <a16:creationId xmlns:a16="http://schemas.microsoft.com/office/drawing/2014/main" id="{9ADA3434-0F03-4BBF-BBF5-4618BB2F4162}"/>
              </a:ext>
            </a:extLst>
          </p:cNvPr>
          <p:cNvSpPr txBox="1">
            <a:spLocks noChangeArrowheads="1"/>
          </p:cNvSpPr>
          <p:nvPr/>
        </p:nvSpPr>
        <p:spPr bwMode="auto">
          <a:xfrm>
            <a:off x="946761" y="720789"/>
            <a:ext cx="1595304" cy="646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600" dirty="0">
                <a:solidFill>
                  <a:srgbClr val="FFFFFF"/>
                </a:solidFill>
                <a:ea typeface="微软雅黑" panose="020B0503020204020204" pitchFamily="34" charset="-122"/>
                <a:cs typeface="Arial" panose="020B0604020202020204" pitchFamily="34" charset="0"/>
              </a:rPr>
              <a:t>CS513</a:t>
            </a:r>
            <a:endParaRPr lang="zh-CN" altLang="en-US" sz="3600" dirty="0">
              <a:solidFill>
                <a:srgbClr val="FFFFFF"/>
              </a:solidFill>
              <a:ea typeface="微软雅黑" panose="020B0503020204020204" pitchFamily="34" charset="-122"/>
              <a:cs typeface="Arial" panose="020B0604020202020204" pitchFamily="34" charset="0"/>
            </a:endParaRPr>
          </a:p>
        </p:txBody>
      </p:sp>
      <p:grpSp>
        <p:nvGrpSpPr>
          <p:cNvPr id="14342" name="组合 22">
            <a:extLst>
              <a:ext uri="{FF2B5EF4-FFF2-40B4-BE49-F238E27FC236}">
                <a16:creationId xmlns:a16="http://schemas.microsoft.com/office/drawing/2014/main" id="{CE91C967-6FCD-4B2E-925A-230168D36C27}"/>
              </a:ext>
            </a:extLst>
          </p:cNvPr>
          <p:cNvGrpSpPr>
            <a:grpSpLocks/>
          </p:cNvGrpSpPr>
          <p:nvPr/>
        </p:nvGrpSpPr>
        <p:grpSpPr bwMode="auto">
          <a:xfrm>
            <a:off x="989369" y="5160957"/>
            <a:ext cx="552450" cy="552450"/>
            <a:chOff x="1031277" y="5180856"/>
            <a:chExt cx="552450" cy="552450"/>
          </a:xfrm>
        </p:grpSpPr>
        <p:sp>
          <p:nvSpPr>
            <p:cNvPr id="11" name="椭圆 10">
              <a:extLst>
                <a:ext uri="{FF2B5EF4-FFF2-40B4-BE49-F238E27FC236}">
                  <a16:creationId xmlns:a16="http://schemas.microsoft.com/office/drawing/2014/main" id="{C6299E23-99AC-4AB4-A078-9BCC9EC74722}"/>
                </a:ext>
              </a:extLst>
            </p:cNvPr>
            <p:cNvSpPr/>
            <p:nvPr/>
          </p:nvSpPr>
          <p:spPr>
            <a:xfrm>
              <a:off x="1031277" y="5180856"/>
              <a:ext cx="552450" cy="5524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sp>
          <p:nvSpPr>
            <p:cNvPr id="16" name="Freeform 34">
              <a:extLst>
                <a:ext uri="{FF2B5EF4-FFF2-40B4-BE49-F238E27FC236}">
                  <a16:creationId xmlns:a16="http://schemas.microsoft.com/office/drawing/2014/main" id="{6CDA224B-CBBE-48D6-BF4D-B8AF1BDFB1A3}"/>
                </a:ext>
              </a:extLst>
            </p:cNvPr>
            <p:cNvSpPr/>
            <p:nvPr/>
          </p:nvSpPr>
          <p:spPr>
            <a:xfrm flipH="1">
              <a:off x="1131290" y="5314206"/>
              <a:ext cx="328612" cy="247650"/>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anchor="ctr"/>
            <a:lstStyle/>
            <a:p>
              <a:pPr algn="ctr" defTabSz="685846" eaLnBrk="1" fontAlgn="auto" hangingPunct="1">
                <a:spcBef>
                  <a:spcPts val="0"/>
                </a:spcBef>
                <a:spcAft>
                  <a:spcPts val="0"/>
                </a:spcAft>
                <a:defRPr/>
              </a:pPr>
              <a:endParaRPr lang="en-US" dirty="0">
                <a:solidFill>
                  <a:schemeClr val="tx1"/>
                </a:solidFill>
                <a:latin typeface="微软雅黑" panose="020B0503020204020204" pitchFamily="34" charset="-122"/>
              </a:endParaRPr>
            </a:p>
          </p:txBody>
        </p:sp>
      </p:grpSp>
      <p:grpSp>
        <p:nvGrpSpPr>
          <p:cNvPr id="14343" name="组合 23">
            <a:extLst>
              <a:ext uri="{FF2B5EF4-FFF2-40B4-BE49-F238E27FC236}">
                <a16:creationId xmlns:a16="http://schemas.microsoft.com/office/drawing/2014/main" id="{3AA17ADA-A989-4716-86DE-10906D06827D}"/>
              </a:ext>
            </a:extLst>
          </p:cNvPr>
          <p:cNvGrpSpPr>
            <a:grpSpLocks/>
          </p:cNvGrpSpPr>
          <p:nvPr/>
        </p:nvGrpSpPr>
        <p:grpSpPr bwMode="auto">
          <a:xfrm>
            <a:off x="4133850" y="5187950"/>
            <a:ext cx="552450" cy="552450"/>
            <a:chOff x="3937978" y="5180856"/>
            <a:chExt cx="552450" cy="552450"/>
          </a:xfrm>
        </p:grpSpPr>
        <p:sp>
          <p:nvSpPr>
            <p:cNvPr id="12" name="椭圆 11">
              <a:extLst>
                <a:ext uri="{FF2B5EF4-FFF2-40B4-BE49-F238E27FC236}">
                  <a16:creationId xmlns:a16="http://schemas.microsoft.com/office/drawing/2014/main" id="{5A08C02F-CC21-4C6D-97AF-B221AE029015}"/>
                </a:ext>
              </a:extLst>
            </p:cNvPr>
            <p:cNvSpPr/>
            <p:nvPr/>
          </p:nvSpPr>
          <p:spPr>
            <a:xfrm>
              <a:off x="3937978" y="5180856"/>
              <a:ext cx="552450" cy="552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nvGrpSpPr>
            <p:cNvPr id="4" name="Group 38">
              <a:extLst>
                <a:ext uri="{FF2B5EF4-FFF2-40B4-BE49-F238E27FC236}">
                  <a16:creationId xmlns:a16="http://schemas.microsoft.com/office/drawing/2014/main" id="{F96F7639-A527-4A9E-85E1-26374209FFA9}"/>
                </a:ext>
              </a:extLst>
            </p:cNvPr>
            <p:cNvGrpSpPr/>
            <p:nvPr/>
          </p:nvGrpSpPr>
          <p:grpSpPr>
            <a:xfrm>
              <a:off x="4022991" y="5324161"/>
              <a:ext cx="348415" cy="247981"/>
              <a:chOff x="5326857" y="2779521"/>
              <a:chExt cx="2283619" cy="2167129"/>
            </a:xfrm>
            <a:solidFill>
              <a:schemeClr val="bg1"/>
            </a:solidFill>
          </p:grpSpPr>
          <p:sp>
            <p:nvSpPr>
              <p:cNvPr id="18" name="Freeform 45">
                <a:extLst>
                  <a:ext uri="{FF2B5EF4-FFF2-40B4-BE49-F238E27FC236}">
                    <a16:creationId xmlns:a16="http://schemas.microsoft.com/office/drawing/2014/main" id="{0855FD4F-8D87-4964-91B4-DCA20B3A5C5D}"/>
                  </a:ext>
                </a:extLst>
              </p:cNvPr>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1011445 h 1083469"/>
                  <a:gd name="connsiteX6" fmla="*/ 977729 w 1147085"/>
                  <a:gd name="connsiteY6" fmla="*/ 857154 h 1083469"/>
                  <a:gd name="connsiteX7" fmla="*/ 977729 w 1147085"/>
                  <a:gd name="connsiteY7" fmla="*/ 916854 h 1083469"/>
                  <a:gd name="connsiteX8" fmla="*/ 123825 w 1147085"/>
                  <a:gd name="connsiteY8" fmla="*/ 1083469 h 1083469"/>
                  <a:gd name="connsiteX9" fmla="*/ 0 w 1147085"/>
                  <a:gd name="connsiteY9" fmla="*/ 114300 h 1083469"/>
                  <a:gd name="connsiteX10" fmla="*/ 1090612 w 1147085"/>
                  <a:gd name="connsiteY10" fmla="*/ 0 h 108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620" eaLnBrk="1" hangingPunct="1">
                  <a:defRPr/>
                </a:pPr>
                <a:endParaRPr lang="en-US" sz="1700" dirty="0">
                  <a:gradFill>
                    <a:gsLst>
                      <a:gs pos="0">
                        <a:srgbClr val="FFFFFF"/>
                      </a:gs>
                      <a:gs pos="100000">
                        <a:srgbClr val="FFFFFF"/>
                      </a:gs>
                    </a:gsLst>
                    <a:lin ang="5400000" scaled="0"/>
                  </a:gradFill>
                </a:endParaRPr>
              </a:p>
            </p:txBody>
          </p:sp>
          <p:sp>
            <p:nvSpPr>
              <p:cNvPr id="19" name="Oval 23">
                <a:extLst>
                  <a:ext uri="{FF2B5EF4-FFF2-40B4-BE49-F238E27FC236}">
                    <a16:creationId xmlns:a16="http://schemas.microsoft.com/office/drawing/2014/main" id="{C7ED145F-2022-4E6B-8F29-B2A8EB5186DA}"/>
                  </a:ext>
                </a:extLst>
              </p:cNvPr>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620" eaLnBrk="1" hangingPunct="1">
                  <a:defRPr/>
                </a:pPr>
                <a:endParaRPr lang="en-US" sz="1700" dirty="0">
                  <a:gradFill>
                    <a:gsLst>
                      <a:gs pos="0">
                        <a:srgbClr val="FFFFFF"/>
                      </a:gs>
                      <a:gs pos="100000">
                        <a:srgbClr val="FFFFFF"/>
                      </a:gs>
                    </a:gsLst>
                    <a:lin ang="5400000" scaled="0"/>
                  </a:gradFill>
                </a:endParaRPr>
              </a:p>
            </p:txBody>
          </p:sp>
          <p:sp>
            <p:nvSpPr>
              <p:cNvPr id="20" name="Rounded Rectangle 13">
                <a:extLst>
                  <a:ext uri="{FF2B5EF4-FFF2-40B4-BE49-F238E27FC236}">
                    <a16:creationId xmlns:a16="http://schemas.microsoft.com/office/drawing/2014/main" id="{9A175EFA-6D45-4575-9C56-19B9FA565D7D}"/>
                  </a:ext>
                </a:extLst>
              </p:cNvPr>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620" eaLnBrk="1" hangingPunct="1">
                  <a:defRPr/>
                </a:pPr>
                <a:endParaRPr lang="en-US" sz="1700" dirty="0">
                  <a:gradFill>
                    <a:gsLst>
                      <a:gs pos="0">
                        <a:srgbClr val="FFFFFF"/>
                      </a:gs>
                      <a:gs pos="100000">
                        <a:srgbClr val="FFFFFF"/>
                      </a:gs>
                    </a:gsLst>
                    <a:lin ang="5400000" scaled="0"/>
                  </a:gradFill>
                </a:endParaRPr>
              </a:p>
            </p:txBody>
          </p:sp>
          <p:sp>
            <p:nvSpPr>
              <p:cNvPr id="21" name="Oval 57">
                <a:extLst>
                  <a:ext uri="{FF2B5EF4-FFF2-40B4-BE49-F238E27FC236}">
                    <a16:creationId xmlns:a16="http://schemas.microsoft.com/office/drawing/2014/main" id="{DB6FEEC2-BB3E-4F0E-8EE0-C5FED0793730}"/>
                  </a:ext>
                </a:extLst>
              </p:cNvPr>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620" eaLnBrk="1" hangingPunct="1">
                  <a:defRPr/>
                </a:pPr>
                <a:endParaRPr lang="en-US" sz="1700" dirty="0">
                  <a:gradFill>
                    <a:gsLst>
                      <a:gs pos="0">
                        <a:srgbClr val="FFFFFF"/>
                      </a:gs>
                      <a:gs pos="100000">
                        <a:srgbClr val="FFFFFF"/>
                      </a:gs>
                    </a:gsLst>
                    <a:lin ang="5400000" scaled="0"/>
                  </a:gradFill>
                </a:endParaRPr>
              </a:p>
            </p:txBody>
          </p:sp>
          <p:sp>
            <p:nvSpPr>
              <p:cNvPr id="22" name="Rounded Rectangle 14">
                <a:extLst>
                  <a:ext uri="{FF2B5EF4-FFF2-40B4-BE49-F238E27FC236}">
                    <a16:creationId xmlns:a16="http://schemas.microsoft.com/office/drawing/2014/main" id="{2B12D44F-1156-4CBE-BD84-58F22C425D65}"/>
                  </a:ext>
                </a:extLst>
              </p:cNvPr>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620" eaLnBrk="1" hangingPunct="1">
                  <a:defRPr/>
                </a:pPr>
                <a:endParaRPr lang="en-US" sz="1700" dirty="0">
                  <a:gradFill>
                    <a:gsLst>
                      <a:gs pos="0">
                        <a:srgbClr val="FFFFFF"/>
                      </a:gs>
                      <a:gs pos="100000">
                        <a:srgbClr val="FFFFFF"/>
                      </a:gs>
                    </a:gsLst>
                    <a:lin ang="5400000" scaled="0"/>
                  </a:gradFil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3667671" cy="584775"/>
            <a:chOff x="493007" y="224297"/>
            <a:chExt cx="3666996"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3329145"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INTRODUCTION</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2" name="矩形 1"/>
          <p:cNvSpPr/>
          <p:nvPr/>
        </p:nvSpPr>
        <p:spPr>
          <a:xfrm>
            <a:off x="311690" y="1207332"/>
            <a:ext cx="11714406" cy="4031873"/>
          </a:xfrm>
          <a:prstGeom prst="rect">
            <a:avLst/>
          </a:prstGeom>
        </p:spPr>
        <p:txBody>
          <a:bodyPr wrap="square">
            <a:spAutoFit/>
          </a:bodyPr>
          <a:lstStyle/>
          <a:p>
            <a:pPr marL="457200" indent="-457200">
              <a:buFont typeface="Arial" panose="020B0604020202020204" pitchFamily="34" charset="0"/>
              <a:buChar char="•"/>
            </a:pPr>
            <a:r>
              <a:rPr lang="en-US" altLang="zh-CN" sz="3200" dirty="0">
                <a:solidFill>
                  <a:schemeClr val="bg1"/>
                </a:solidFill>
              </a:rPr>
              <a:t>We have used the </a:t>
            </a:r>
            <a:r>
              <a:rPr lang="en-US" altLang="zh-CN" sz="3200" dirty="0" err="1">
                <a:solidFill>
                  <a:schemeClr val="bg1"/>
                </a:solidFill>
              </a:rPr>
              <a:t>Haversine</a:t>
            </a:r>
            <a:r>
              <a:rPr lang="en-US" altLang="zh-CN" sz="3200" dirty="0">
                <a:solidFill>
                  <a:schemeClr val="bg1"/>
                </a:solidFill>
              </a:rPr>
              <a:t> formula to determine the great circle distance between any two points on a sphere given their latitude and longitude.</a:t>
            </a:r>
          </a:p>
          <a:p>
            <a:pPr marL="457200" indent="-457200">
              <a:buFont typeface="Arial" panose="020B0604020202020204" pitchFamily="34" charset="0"/>
              <a:buChar char="•"/>
            </a:pPr>
            <a:r>
              <a:rPr lang="en-US" altLang="zh-CN" sz="3200" dirty="0">
                <a:solidFill>
                  <a:schemeClr val="bg1"/>
                </a:solidFill>
              </a:rPr>
              <a:t>For each set of probe points associated with a link, we compute the slope between each pair of points.</a:t>
            </a:r>
          </a:p>
          <a:p>
            <a:pPr marL="457200" indent="-457200">
              <a:buFont typeface="Arial" panose="020B0604020202020204" pitchFamily="34" charset="0"/>
              <a:buChar char="•"/>
            </a:pPr>
            <a:r>
              <a:rPr lang="en-US" altLang="zh-CN" sz="3200" dirty="0" err="1">
                <a:solidFill>
                  <a:schemeClr val="bg1"/>
                </a:solidFill>
              </a:rPr>
              <a:t>Haversine</a:t>
            </a:r>
            <a:r>
              <a:rPr lang="en-US" altLang="zh-CN" sz="3200" dirty="0">
                <a:solidFill>
                  <a:schemeClr val="bg1"/>
                </a:solidFill>
              </a:rPr>
              <a:t> Formula: It determines the great-circle distance between two points on a sphere given their longitudes and latitudes.</a:t>
            </a:r>
          </a:p>
        </p:txBody>
      </p:sp>
      <p:grpSp>
        <p:nvGrpSpPr>
          <p:cNvPr id="6" name="组合 19">
            <a:extLst>
              <a:ext uri="{FF2B5EF4-FFF2-40B4-BE49-F238E27FC236}">
                <a16:creationId xmlns:a16="http://schemas.microsoft.com/office/drawing/2014/main" id="{9F326CF8-E6C9-462D-9524-EC8923CA1A25}"/>
              </a:ext>
            </a:extLst>
          </p:cNvPr>
          <p:cNvGrpSpPr>
            <a:grpSpLocks/>
          </p:cNvGrpSpPr>
          <p:nvPr/>
        </p:nvGrpSpPr>
        <p:grpSpPr bwMode="auto">
          <a:xfrm>
            <a:off x="1098451" y="719841"/>
            <a:ext cx="3621185" cy="584775"/>
            <a:chOff x="493007" y="224297"/>
            <a:chExt cx="3620516" cy="585929"/>
          </a:xfrm>
        </p:grpSpPr>
        <p:sp>
          <p:nvSpPr>
            <p:cNvPr id="7"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3282665"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Slope calculation</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8" name="等腰三角形 7">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3" name="矩形 2"/>
          <p:cNvSpPr/>
          <p:nvPr/>
        </p:nvSpPr>
        <p:spPr>
          <a:xfrm>
            <a:off x="777551" y="5323471"/>
            <a:ext cx="5996512" cy="1200329"/>
          </a:xfrm>
          <a:prstGeom prst="rect">
            <a:avLst/>
          </a:prstGeom>
        </p:spPr>
        <p:txBody>
          <a:bodyPr wrap="square">
            <a:spAutoFit/>
          </a:bodyPr>
          <a:lstStyle/>
          <a:p>
            <a:pPr eaLnBrk="1" fontAlgn="ctr" hangingPunct="1"/>
            <a:r>
              <a:rPr lang="es-ES" altLang="zh-CN" sz="2400" dirty="0">
                <a:solidFill>
                  <a:schemeClr val="bg1"/>
                </a:solidFill>
                <a:cs typeface="Arial" panose="020B0604020202020204" pitchFamily="34" charset="0"/>
              </a:rPr>
              <a:t>a = sin²(Δφ/2) + cos φ</a:t>
            </a:r>
            <a:r>
              <a:rPr lang="es-ES" altLang="zh-CN" sz="2400" baseline="-25000" dirty="0">
                <a:solidFill>
                  <a:schemeClr val="bg1"/>
                </a:solidFill>
                <a:cs typeface="Arial" panose="020B0604020202020204" pitchFamily="34" charset="0"/>
              </a:rPr>
              <a:t>1</a:t>
            </a:r>
            <a:r>
              <a:rPr lang="es-ES" altLang="zh-CN" sz="2400" dirty="0">
                <a:solidFill>
                  <a:schemeClr val="bg1"/>
                </a:solidFill>
                <a:cs typeface="Arial" panose="020B0604020202020204" pitchFamily="34" charset="0"/>
              </a:rPr>
              <a:t> ⋅ cos φ</a:t>
            </a:r>
            <a:r>
              <a:rPr lang="es-ES" altLang="zh-CN" sz="2400" baseline="-25000" dirty="0">
                <a:solidFill>
                  <a:schemeClr val="bg1"/>
                </a:solidFill>
                <a:cs typeface="Arial" panose="020B0604020202020204" pitchFamily="34" charset="0"/>
              </a:rPr>
              <a:t>2</a:t>
            </a:r>
            <a:r>
              <a:rPr lang="es-ES" altLang="zh-CN" sz="2400" dirty="0">
                <a:solidFill>
                  <a:schemeClr val="bg1"/>
                </a:solidFill>
                <a:cs typeface="Arial" panose="020B0604020202020204" pitchFamily="34" charset="0"/>
              </a:rPr>
              <a:t> ⋅ sin²(Δλ/2)</a:t>
            </a:r>
          </a:p>
          <a:p>
            <a:pPr eaLnBrk="1" fontAlgn="ctr" hangingPunct="1"/>
            <a:r>
              <a:rPr lang="en-IN" altLang="zh-CN" sz="2400" dirty="0">
                <a:solidFill>
                  <a:schemeClr val="bg1"/>
                </a:solidFill>
                <a:cs typeface="Arial" panose="020B0604020202020204" pitchFamily="34" charset="0"/>
              </a:rPr>
              <a:t>c = 2 ⋅ </a:t>
            </a:r>
            <a:r>
              <a:rPr lang="en-IN" altLang="zh-CN" sz="2400" dirty="0" err="1">
                <a:solidFill>
                  <a:schemeClr val="bg1"/>
                </a:solidFill>
                <a:cs typeface="Arial" panose="020B0604020202020204" pitchFamily="34" charset="0"/>
              </a:rPr>
              <a:t>asin</a:t>
            </a:r>
            <a:r>
              <a:rPr lang="en-IN" altLang="zh-CN" sz="2400" dirty="0">
                <a:solidFill>
                  <a:schemeClr val="bg1"/>
                </a:solidFill>
                <a:cs typeface="Arial" panose="020B0604020202020204" pitchFamily="34" charset="0"/>
              </a:rPr>
              <a:t>( √a )</a:t>
            </a:r>
            <a:endParaRPr lang="zh-CN" altLang="zh-CN" sz="2400" dirty="0">
              <a:solidFill>
                <a:schemeClr val="bg1"/>
              </a:solidFill>
              <a:cs typeface="Arial" panose="020B0604020202020204" pitchFamily="34" charset="0"/>
            </a:endParaRPr>
          </a:p>
          <a:p>
            <a:pPr eaLnBrk="1" fontAlgn="ctr" hangingPunct="1"/>
            <a:r>
              <a:rPr lang="en-IN" altLang="zh-CN" sz="2400" dirty="0">
                <a:solidFill>
                  <a:schemeClr val="bg1"/>
                </a:solidFill>
                <a:cs typeface="Arial" panose="020B0604020202020204" pitchFamily="34" charset="0"/>
              </a:rPr>
              <a:t>R = 6371*1000</a:t>
            </a:r>
            <a:endParaRPr lang="zh-CN" altLang="zh-CN" sz="2400" dirty="0">
              <a:solidFill>
                <a:schemeClr val="bg1"/>
              </a:solidFill>
              <a:cs typeface="Arial" panose="020B0604020202020204" pitchFamily="34" charset="0"/>
            </a:endParaRPr>
          </a:p>
        </p:txBody>
      </p:sp>
      <p:sp>
        <p:nvSpPr>
          <p:cNvPr id="4" name="矩形 3"/>
          <p:cNvSpPr/>
          <p:nvPr/>
        </p:nvSpPr>
        <p:spPr>
          <a:xfrm>
            <a:off x="6354501" y="4919008"/>
            <a:ext cx="5671595" cy="1938992"/>
          </a:xfrm>
          <a:prstGeom prst="rect">
            <a:avLst/>
          </a:prstGeom>
        </p:spPr>
        <p:txBody>
          <a:bodyPr wrap="square">
            <a:spAutoFit/>
          </a:bodyPr>
          <a:lstStyle/>
          <a:p>
            <a:pPr marL="457200" lvl="1" indent="0">
              <a:buNone/>
            </a:pPr>
            <a:r>
              <a:rPr lang="en-IN" altLang="zh-CN" sz="2000" dirty="0">
                <a:solidFill>
                  <a:schemeClr val="bg1"/>
                </a:solidFill>
                <a:cs typeface="Arial" panose="020B0604020202020204" pitchFamily="34" charset="0"/>
              </a:rPr>
              <a:t> a = square of half of the chord length    between the points</a:t>
            </a:r>
          </a:p>
          <a:p>
            <a:pPr marL="457200" lvl="1" indent="0">
              <a:buNone/>
            </a:pPr>
            <a:r>
              <a:rPr lang="en-IN" altLang="zh-CN" sz="2000" dirty="0">
                <a:solidFill>
                  <a:schemeClr val="bg1"/>
                </a:solidFill>
                <a:cs typeface="Arial" panose="020B0604020202020204" pitchFamily="34" charset="0"/>
              </a:rPr>
              <a:t> c = angular distance in radians</a:t>
            </a:r>
          </a:p>
          <a:p>
            <a:pPr marL="457200" lvl="1" indent="0">
              <a:buNone/>
            </a:pPr>
            <a:r>
              <a:rPr lang="en-IN" altLang="zh-CN" sz="2000" dirty="0">
                <a:solidFill>
                  <a:schemeClr val="bg1"/>
                </a:solidFill>
                <a:cs typeface="Arial" panose="020B0604020202020204" pitchFamily="34" charset="0"/>
              </a:rPr>
              <a:t> R = radius of Earth in km</a:t>
            </a:r>
          </a:p>
          <a:p>
            <a:pPr marL="457200" lvl="1" indent="0">
              <a:buNone/>
            </a:pPr>
            <a:r>
              <a:rPr lang="en-IN" altLang="zh-CN" sz="2000" dirty="0">
                <a:solidFill>
                  <a:schemeClr val="bg1"/>
                </a:solidFill>
                <a:cs typeface="Arial" panose="020B0604020202020204" pitchFamily="34" charset="0"/>
              </a:rPr>
              <a:t> </a:t>
            </a:r>
            <a:r>
              <a:rPr lang="es-ES" altLang="zh-CN" sz="2000" dirty="0">
                <a:solidFill>
                  <a:schemeClr val="bg1"/>
                </a:solidFill>
                <a:cs typeface="Arial" panose="020B0604020202020204" pitchFamily="34" charset="0"/>
              </a:rPr>
              <a:t>φ = latitude in radians</a:t>
            </a:r>
          </a:p>
          <a:p>
            <a:pPr marL="457200" lvl="1" indent="0">
              <a:buNone/>
            </a:pPr>
            <a:r>
              <a:rPr lang="es-ES" altLang="zh-CN" sz="2000" dirty="0">
                <a:solidFill>
                  <a:schemeClr val="bg1"/>
                </a:solidFill>
                <a:cs typeface="Arial" panose="020B0604020202020204" pitchFamily="34" charset="0"/>
              </a:rPr>
              <a:t> λ = longitude in radians</a:t>
            </a:r>
            <a:endParaRPr lang="en-IN" altLang="zh-CN" sz="2000" dirty="0">
              <a:solidFill>
                <a:schemeClr val="bg1"/>
              </a:solidFill>
              <a:cs typeface="Arial" panose="020B0604020202020204" pitchFamily="34" charset="0"/>
            </a:endParaRPr>
          </a:p>
        </p:txBody>
      </p:sp>
    </p:spTree>
    <p:extLst>
      <p:ext uri="{BB962C8B-B14F-4D97-AF65-F5344CB8AC3E}">
        <p14:creationId xmlns:p14="http://schemas.microsoft.com/office/powerpoint/2010/main" val="334330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a:spLocks noChangeArrowheads="1"/>
          </p:cNvSpPr>
          <p:nvPr/>
        </p:nvSpPr>
        <p:spPr bwMode="auto">
          <a:xfrm>
            <a:off x="271704" y="1800024"/>
            <a:ext cx="85740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s-ES" altLang="en-US" sz="5400">
              <a:latin typeface="AR ESSENCE" pitchFamily="2" charset="0"/>
            </a:endParaRPr>
          </a:p>
        </p:txBody>
      </p:sp>
      <p:sp>
        <p:nvSpPr>
          <p:cNvPr id="19" name="Content Placeholder 22"/>
          <p:cNvSpPr txBox="1">
            <a:spLocks/>
          </p:cNvSpPr>
          <p:nvPr/>
        </p:nvSpPr>
        <p:spPr>
          <a:xfrm>
            <a:off x="5924877" y="815364"/>
            <a:ext cx="5595777" cy="5863228"/>
          </a:xfrm>
          <a:prstGeom prst="rect">
            <a:avLst/>
          </a:prstGeom>
        </p:spPr>
        <p:txBody>
          <a:bodyPr/>
          <a:lst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sz="1900"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defRPr/>
            </a:pPr>
            <a:r>
              <a:rPr lang="en-US" altLang="en-US" sz="2400" dirty="0">
                <a:solidFill>
                  <a:schemeClr val="bg1"/>
                </a:solidFill>
                <a:latin typeface="Arial" panose="020B0604020202020204" pitchFamily="34" charset="0"/>
                <a:cs typeface="Arial" panose="020B0604020202020204" pitchFamily="34" charset="0"/>
              </a:rPr>
              <a:t>‘</a:t>
            </a:r>
            <a:r>
              <a:rPr lang="el-GR" altLang="en-US" sz="2400" dirty="0">
                <a:solidFill>
                  <a:schemeClr val="bg1"/>
                </a:solidFill>
                <a:latin typeface="Arial" panose="020B0604020202020204" pitchFamily="34" charset="0"/>
                <a:cs typeface="Arial" panose="020B0604020202020204" pitchFamily="34" charset="0"/>
              </a:rPr>
              <a:t>α</a:t>
            </a:r>
            <a:r>
              <a:rPr lang="en-US" altLang="en-US" sz="2400" dirty="0">
                <a:solidFill>
                  <a:schemeClr val="bg1"/>
                </a:solidFill>
                <a:latin typeface="Arial" panose="020B0604020202020204" pitchFamily="34" charset="0"/>
                <a:cs typeface="Arial" panose="020B0604020202020204" pitchFamily="34" charset="0"/>
              </a:rPr>
              <a:t>’ i</a:t>
            </a:r>
            <a:r>
              <a:rPr lang="en-US" sz="2400" dirty="0">
                <a:solidFill>
                  <a:schemeClr val="bg1"/>
                </a:solidFill>
                <a:latin typeface="Arial" panose="020B0604020202020204" pitchFamily="34" charset="0"/>
                <a:cs typeface="Arial" panose="020B0604020202020204" pitchFamily="34" charset="0"/>
              </a:rPr>
              <a:t>s the slope angle between the consecutive probe points paired with the link/segment.</a:t>
            </a:r>
          </a:p>
          <a:p>
            <a:pPr>
              <a:defRPr/>
            </a:pPr>
            <a:r>
              <a:rPr lang="en-US" sz="2400" dirty="0">
                <a:solidFill>
                  <a:schemeClr val="bg1"/>
                </a:solidFill>
                <a:latin typeface="Arial" panose="020B0604020202020204" pitchFamily="34" charset="0"/>
                <a:cs typeface="Arial" panose="020B0604020202020204" pitchFamily="34" charset="0"/>
              </a:rPr>
              <a:t>We thus calculate the slopes between all the consecutive pairs of points and take an average of these values to obtain a consistent slope for a segment or link.</a:t>
            </a:r>
          </a:p>
          <a:p>
            <a:pPr>
              <a:defRPr/>
            </a:pPr>
            <a:r>
              <a:rPr lang="en-US" sz="2400" dirty="0">
                <a:solidFill>
                  <a:schemeClr val="bg1"/>
                </a:solidFill>
                <a:latin typeface="Arial" panose="020B0604020202020204" pitchFamily="34" charset="0"/>
                <a:cs typeface="Arial" panose="020B0604020202020204" pitchFamily="34" charset="0"/>
              </a:rPr>
              <a:t>‘d’  is the </a:t>
            </a:r>
            <a:r>
              <a:rPr lang="en-US" sz="2400" dirty="0" err="1">
                <a:solidFill>
                  <a:schemeClr val="bg1"/>
                </a:solidFill>
                <a:latin typeface="Arial" panose="020B0604020202020204" pitchFamily="34" charset="0"/>
                <a:cs typeface="Arial" panose="020B0604020202020204" pitchFamily="34" charset="0"/>
              </a:rPr>
              <a:t>haversine</a:t>
            </a:r>
            <a:r>
              <a:rPr lang="en-US" sz="2400" dirty="0">
                <a:solidFill>
                  <a:schemeClr val="bg1"/>
                </a:solidFill>
                <a:latin typeface="Arial" panose="020B0604020202020204" pitchFamily="34" charset="0"/>
                <a:cs typeface="Arial" panose="020B0604020202020204" pitchFamily="34" charset="0"/>
              </a:rPr>
              <a:t> distance between p1 and p2 computed as shown in the following slide</a:t>
            </a:r>
          </a:p>
          <a:p>
            <a:pPr>
              <a:defRPr/>
            </a:pPr>
            <a:r>
              <a:rPr lang="en-US" sz="2400" dirty="0">
                <a:solidFill>
                  <a:schemeClr val="bg1"/>
                </a:solidFill>
                <a:latin typeface="Arial" panose="020B0604020202020204" pitchFamily="34" charset="0"/>
                <a:cs typeface="Arial" panose="020B0604020202020204" pitchFamily="34" charset="0"/>
              </a:rPr>
              <a:t> The slope between two consecutive points (P1, P2) is = 𝑅𝐼𝑆𝐸/𝑅𝑈𝑁  𝑖.𝑒.  (𝑌2−𝑌1)/(𝑋2−𝑋1)</a:t>
            </a:r>
          </a:p>
          <a:p>
            <a:pPr marL="0" indent="0">
              <a:buFontTx/>
              <a:buNone/>
              <a:defRPr/>
            </a:pPr>
            <a:r>
              <a:rPr lang="en-US" sz="2400" dirty="0">
                <a:solidFill>
                  <a:schemeClr val="bg1"/>
                </a:solidFill>
                <a:latin typeface="Arial" panose="020B0604020202020204" pitchFamily="34" charset="0"/>
                <a:cs typeface="Arial" panose="020B0604020202020204" pitchFamily="34" charset="0"/>
              </a:rPr>
              <a:t>where p1(x1,y1) p2(x2,y2) are two points.</a:t>
            </a:r>
          </a:p>
        </p:txBody>
      </p:sp>
      <p:graphicFrame>
        <p:nvGraphicFramePr>
          <p:cNvPr id="20" name="Group 5"/>
          <p:cNvGraphicFramePr>
            <a:graphicFrameLocks/>
          </p:cNvGraphicFramePr>
          <p:nvPr>
            <p:extLst>
              <p:ext uri="{D42A27DB-BD31-4B8C-83A1-F6EECF244321}">
                <p14:modId xmlns:p14="http://schemas.microsoft.com/office/powerpoint/2010/main" val="3606405115"/>
              </p:ext>
            </p:extLst>
          </p:nvPr>
        </p:nvGraphicFramePr>
        <p:xfrm>
          <a:off x="513004" y="1955599"/>
          <a:ext cx="4954584" cy="4254784"/>
        </p:xfrm>
        <a:graphic>
          <a:graphicData uri="http://schemas.openxmlformats.org/drawingml/2006/table">
            <a:tbl>
              <a:tblPr/>
              <a:tblGrid>
                <a:gridCol w="619323">
                  <a:extLst>
                    <a:ext uri="{9D8B030D-6E8A-4147-A177-3AD203B41FA5}">
                      <a16:colId xmlns:a16="http://schemas.microsoft.com/office/drawing/2014/main" val="20000"/>
                    </a:ext>
                  </a:extLst>
                </a:gridCol>
                <a:gridCol w="619323">
                  <a:extLst>
                    <a:ext uri="{9D8B030D-6E8A-4147-A177-3AD203B41FA5}">
                      <a16:colId xmlns:a16="http://schemas.microsoft.com/office/drawing/2014/main" val="20001"/>
                    </a:ext>
                  </a:extLst>
                </a:gridCol>
                <a:gridCol w="619323">
                  <a:extLst>
                    <a:ext uri="{9D8B030D-6E8A-4147-A177-3AD203B41FA5}">
                      <a16:colId xmlns:a16="http://schemas.microsoft.com/office/drawing/2014/main" val="20002"/>
                    </a:ext>
                  </a:extLst>
                </a:gridCol>
                <a:gridCol w="619323">
                  <a:extLst>
                    <a:ext uri="{9D8B030D-6E8A-4147-A177-3AD203B41FA5}">
                      <a16:colId xmlns:a16="http://schemas.microsoft.com/office/drawing/2014/main" val="20003"/>
                    </a:ext>
                  </a:extLst>
                </a:gridCol>
                <a:gridCol w="619323">
                  <a:extLst>
                    <a:ext uri="{9D8B030D-6E8A-4147-A177-3AD203B41FA5}">
                      <a16:colId xmlns:a16="http://schemas.microsoft.com/office/drawing/2014/main" val="20004"/>
                    </a:ext>
                  </a:extLst>
                </a:gridCol>
                <a:gridCol w="619323">
                  <a:extLst>
                    <a:ext uri="{9D8B030D-6E8A-4147-A177-3AD203B41FA5}">
                      <a16:colId xmlns:a16="http://schemas.microsoft.com/office/drawing/2014/main" val="20005"/>
                    </a:ext>
                  </a:extLst>
                </a:gridCol>
                <a:gridCol w="619323">
                  <a:extLst>
                    <a:ext uri="{9D8B030D-6E8A-4147-A177-3AD203B41FA5}">
                      <a16:colId xmlns:a16="http://schemas.microsoft.com/office/drawing/2014/main" val="20006"/>
                    </a:ext>
                  </a:extLst>
                </a:gridCol>
                <a:gridCol w="619323">
                  <a:extLst>
                    <a:ext uri="{9D8B030D-6E8A-4147-A177-3AD203B41FA5}">
                      <a16:colId xmlns:a16="http://schemas.microsoft.com/office/drawing/2014/main" val="20007"/>
                    </a:ext>
                  </a:extLst>
                </a:gridCol>
              </a:tblGrid>
              <a:tr h="51809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0"/>
                  </a:ext>
                </a:extLst>
              </a:tr>
              <a:tr h="51809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1"/>
                  </a:ext>
                </a:extLst>
              </a:tr>
              <a:tr h="51809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2"/>
                  </a:ext>
                </a:extLst>
              </a:tr>
              <a:tr h="627817">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h1-h2</a:t>
                      </a: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endPar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kumimoji="0" lang="el-GR" altLang="en-US" sz="16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α</a:t>
                      </a:r>
                      <a:endParaRPr kumimoji="0" lang="en-GB" altLang="en-US" sz="2800" b="0"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3"/>
                  </a:ext>
                </a:extLst>
              </a:tr>
              <a:tr h="51809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4"/>
                  </a:ext>
                </a:extLst>
              </a:tr>
              <a:tr h="51809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GB"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h1</a:t>
                      </a: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
                      </a:r>
                      <a:endPar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GB"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h2</a:t>
                      </a: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5"/>
                  </a:ext>
                </a:extLst>
              </a:tr>
              <a:tr h="51809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6"/>
                  </a:ext>
                </a:extLst>
              </a:tr>
              <a:tr h="51809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fontAlgn="base">
                        <a:spcBef>
                          <a:spcPct val="20000"/>
                        </a:spcBef>
                        <a:spcAft>
                          <a:spcPct val="0"/>
                        </a:spcAft>
                        <a:buClr>
                          <a:schemeClr val="tx2"/>
                        </a:buClr>
                        <a:defRPr>
                          <a:solidFill>
                            <a:schemeClr val="tx1"/>
                          </a:solidFill>
                          <a:latin typeface="Arial" panose="020B0604020202020204" pitchFamily="34" charset="0"/>
                        </a:defRPr>
                      </a:lvl6pPr>
                      <a:lvl7pPr fontAlgn="base">
                        <a:spcBef>
                          <a:spcPct val="20000"/>
                        </a:spcBef>
                        <a:spcAft>
                          <a:spcPct val="0"/>
                        </a:spcAft>
                        <a:buClr>
                          <a:schemeClr val="tx2"/>
                        </a:buClr>
                        <a:defRPr>
                          <a:solidFill>
                            <a:schemeClr val="tx1"/>
                          </a:solidFill>
                          <a:latin typeface="Arial" panose="020B0604020202020204" pitchFamily="34" charset="0"/>
                        </a:defRPr>
                      </a:lvl7pPr>
                      <a:lvl8pPr fontAlgn="base">
                        <a:spcBef>
                          <a:spcPct val="20000"/>
                        </a:spcBef>
                        <a:spcAft>
                          <a:spcPct val="0"/>
                        </a:spcAft>
                        <a:buClr>
                          <a:schemeClr val="tx2"/>
                        </a:buClr>
                        <a:defRPr>
                          <a:solidFill>
                            <a:schemeClr val="tx1"/>
                          </a:solidFill>
                          <a:latin typeface="Arial" panose="020B0604020202020204" pitchFamily="34" charset="0"/>
                        </a:defRPr>
                      </a:lvl8pPr>
                      <a:lvl9pPr fontAlgn="base">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24" marR="91424"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7"/>
                  </a:ext>
                </a:extLst>
              </a:tr>
            </a:tbl>
          </a:graphicData>
        </a:graphic>
      </p:graphicFrame>
      <p:cxnSp>
        <p:nvCxnSpPr>
          <p:cNvPr id="21" name="Straight Arrow Connector 28"/>
          <p:cNvCxnSpPr>
            <a:cxnSpLocks/>
          </p:cNvCxnSpPr>
          <p:nvPr/>
        </p:nvCxnSpPr>
        <p:spPr>
          <a:xfrm>
            <a:off x="1605201" y="5263949"/>
            <a:ext cx="386238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9216"/>
          <p:cNvCxnSpPr/>
          <p:nvPr/>
        </p:nvCxnSpPr>
        <p:spPr>
          <a:xfrm flipV="1">
            <a:off x="1605200" y="2723949"/>
            <a:ext cx="9664" cy="254000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9220"/>
          <p:cNvCxnSpPr>
            <a:cxnSpLocks/>
          </p:cNvCxnSpPr>
          <p:nvPr/>
        </p:nvCxnSpPr>
        <p:spPr>
          <a:xfrm flipV="1">
            <a:off x="2783129" y="3392287"/>
            <a:ext cx="0" cy="1871662"/>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9223"/>
          <p:cNvCxnSpPr/>
          <p:nvPr/>
        </p:nvCxnSpPr>
        <p:spPr>
          <a:xfrm flipV="1">
            <a:off x="3934066" y="4146349"/>
            <a:ext cx="0" cy="1117600"/>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
        <p:nvSpPr>
          <p:cNvPr id="25" name="TextBox 9224"/>
          <p:cNvSpPr txBox="1">
            <a:spLocks noChangeArrowheads="1"/>
          </p:cNvSpPr>
          <p:nvPr/>
        </p:nvSpPr>
        <p:spPr bwMode="auto">
          <a:xfrm>
            <a:off x="3934859" y="3993949"/>
            <a:ext cx="1247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solidFill>
                  <a:srgbClr val="FF0000"/>
                </a:solidFill>
              </a:rPr>
              <a:t>P1(x1,y1)</a:t>
            </a:r>
          </a:p>
        </p:txBody>
      </p:sp>
      <p:sp>
        <p:nvSpPr>
          <p:cNvPr id="26" name="TextBox 46"/>
          <p:cNvSpPr txBox="1">
            <a:spLocks noChangeArrowheads="1"/>
          </p:cNvSpPr>
          <p:nvPr/>
        </p:nvSpPr>
        <p:spPr bwMode="auto">
          <a:xfrm>
            <a:off x="1895862" y="3019685"/>
            <a:ext cx="1266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solidFill>
                  <a:srgbClr val="FF0000"/>
                </a:solidFill>
              </a:rPr>
              <a:t>P2(x2,y2)</a:t>
            </a:r>
          </a:p>
        </p:txBody>
      </p:sp>
      <p:cxnSp>
        <p:nvCxnSpPr>
          <p:cNvPr id="27" name="Straight Connector 9226"/>
          <p:cNvCxnSpPr/>
          <p:nvPr/>
        </p:nvCxnSpPr>
        <p:spPr>
          <a:xfrm flipH="1" flipV="1">
            <a:off x="2783129" y="3392287"/>
            <a:ext cx="1150937" cy="792162"/>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49"/>
          <p:cNvCxnSpPr>
            <a:cxnSpLocks/>
          </p:cNvCxnSpPr>
          <p:nvPr/>
        </p:nvCxnSpPr>
        <p:spPr>
          <a:xfrm flipH="1">
            <a:off x="2783129" y="4184449"/>
            <a:ext cx="1150937" cy="15875"/>
          </a:xfrm>
          <a:prstGeom prst="line">
            <a:avLst/>
          </a:prstGeom>
        </p:spPr>
        <p:style>
          <a:lnRef idx="3">
            <a:schemeClr val="accent2"/>
          </a:lnRef>
          <a:fillRef idx="0">
            <a:schemeClr val="accent2"/>
          </a:fillRef>
          <a:effectRef idx="2">
            <a:schemeClr val="accent2"/>
          </a:effectRef>
          <a:fontRef idx="minor">
            <a:schemeClr val="tx1"/>
          </a:fontRef>
        </p:style>
      </p:cxnSp>
      <p:sp>
        <p:nvSpPr>
          <p:cNvPr id="29" name="Block Arc 9228"/>
          <p:cNvSpPr/>
          <p:nvPr/>
        </p:nvSpPr>
        <p:spPr>
          <a:xfrm rot="17553017">
            <a:off x="3426066" y="3812974"/>
            <a:ext cx="285750" cy="514350"/>
          </a:xfrm>
          <a:prstGeom prst="blockArc">
            <a:avLst/>
          </a:prstGeom>
          <a:noFill/>
          <a:ln w="3175">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b="1" dirty="0">
              <a:solidFill>
                <a:schemeClr val="tx1"/>
              </a:solidFill>
            </a:endParaRPr>
          </a:p>
        </p:txBody>
      </p:sp>
      <p:cxnSp>
        <p:nvCxnSpPr>
          <p:cNvPr id="30" name="Straight Arrow Connector 9231"/>
          <p:cNvCxnSpPr>
            <a:cxnSpLocks/>
          </p:cNvCxnSpPr>
          <p:nvPr/>
        </p:nvCxnSpPr>
        <p:spPr>
          <a:xfrm>
            <a:off x="2855951" y="4595611"/>
            <a:ext cx="1077323" cy="0"/>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9237"/>
          <p:cNvCxnSpPr>
            <a:cxnSpLocks/>
          </p:cNvCxnSpPr>
          <p:nvPr/>
        </p:nvCxnSpPr>
        <p:spPr>
          <a:xfrm>
            <a:off x="2278304" y="3392287"/>
            <a:ext cx="0" cy="808037"/>
          </a:xfrm>
          <a:prstGeom prst="straightConnector1">
            <a:avLst/>
          </a:prstGeom>
          <a:ln w="28575">
            <a:headEnd type="triangle"/>
            <a:tailEnd type="triangle"/>
          </a:ln>
        </p:spPr>
        <p:style>
          <a:lnRef idx="1">
            <a:schemeClr val="accent4"/>
          </a:lnRef>
          <a:fillRef idx="0">
            <a:schemeClr val="accent4"/>
          </a:fillRef>
          <a:effectRef idx="0">
            <a:schemeClr val="accent4"/>
          </a:effectRef>
          <a:fontRef idx="minor">
            <a:schemeClr val="tx1"/>
          </a:fontRef>
        </p:style>
      </p:cxnSp>
      <p:grpSp>
        <p:nvGrpSpPr>
          <p:cNvPr id="36" name="组合 19">
            <a:extLst>
              <a:ext uri="{FF2B5EF4-FFF2-40B4-BE49-F238E27FC236}">
                <a16:creationId xmlns:a16="http://schemas.microsoft.com/office/drawing/2014/main" id="{667A7AB3-B508-40E6-9981-E7C6B908D900}"/>
              </a:ext>
            </a:extLst>
          </p:cNvPr>
          <p:cNvGrpSpPr>
            <a:grpSpLocks/>
          </p:cNvGrpSpPr>
          <p:nvPr/>
        </p:nvGrpSpPr>
        <p:grpSpPr bwMode="auto">
          <a:xfrm>
            <a:off x="471489" y="231775"/>
            <a:ext cx="3621184" cy="584775"/>
            <a:chOff x="493007" y="224297"/>
            <a:chExt cx="3620518" cy="585929"/>
          </a:xfrm>
        </p:grpSpPr>
        <p:sp>
          <p:nvSpPr>
            <p:cNvPr id="37" name="文本框 20">
              <a:extLst>
                <a:ext uri="{FF2B5EF4-FFF2-40B4-BE49-F238E27FC236}">
                  <a16:creationId xmlns:a16="http://schemas.microsoft.com/office/drawing/2014/main" id="{39779BD9-318E-4C12-BB79-BD56F7403DA6}"/>
                </a:ext>
              </a:extLst>
            </p:cNvPr>
            <p:cNvSpPr txBox="1">
              <a:spLocks noChangeArrowheads="1"/>
            </p:cNvSpPr>
            <p:nvPr/>
          </p:nvSpPr>
          <p:spPr bwMode="auto">
            <a:xfrm>
              <a:off x="830858" y="224297"/>
              <a:ext cx="3282667"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Slope calculation</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38" name="等腰三角形 21">
              <a:extLst>
                <a:ext uri="{FF2B5EF4-FFF2-40B4-BE49-F238E27FC236}">
                  <a16:creationId xmlns:a16="http://schemas.microsoft.com/office/drawing/2014/main" id="{5BD601AD-3913-461F-848F-030BE68FFFD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25196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808" y="1224087"/>
            <a:ext cx="10307254" cy="4893647"/>
          </a:xfrm>
          <a:prstGeom prst="rect">
            <a:avLst/>
          </a:prstGeom>
        </p:spPr>
        <p:txBody>
          <a:bodyPr wrap="square">
            <a:spAutoFit/>
          </a:bodyPr>
          <a:lstStyle/>
          <a:p>
            <a:pPr marL="0" indent="0" algn="ctr">
              <a:lnSpc>
                <a:spcPct val="150000"/>
              </a:lnSpc>
              <a:buFontTx/>
              <a:buNone/>
              <a:defRPr/>
            </a:pPr>
            <a:r>
              <a:rPr lang="en-US" altLang="zh-CN" sz="3600" b="1" dirty="0">
                <a:solidFill>
                  <a:schemeClr val="bg1"/>
                </a:solidFill>
              </a:rPr>
              <a:t>SLOPE</a:t>
            </a:r>
            <a:r>
              <a:rPr lang="en-US" altLang="zh-CN" sz="3200" b="1" dirty="0">
                <a:solidFill>
                  <a:schemeClr val="bg1"/>
                </a:solidFill>
              </a:rPr>
              <a:t> = </a:t>
            </a:r>
            <a:r>
              <a:rPr lang="en-US" altLang="zh-CN" sz="3200" dirty="0">
                <a:solidFill>
                  <a:schemeClr val="bg1"/>
                </a:solidFill>
              </a:rPr>
              <a:t>tan </a:t>
            </a:r>
            <a:r>
              <a:rPr lang="el-GR" altLang="en-US" dirty="0">
                <a:solidFill>
                  <a:schemeClr val="bg1"/>
                </a:solidFill>
              </a:rPr>
              <a:t>α</a:t>
            </a:r>
            <a:r>
              <a:rPr lang="en-US" altLang="en-US" dirty="0">
                <a:solidFill>
                  <a:schemeClr val="bg1"/>
                </a:solidFill>
              </a:rPr>
              <a:t> = </a:t>
            </a:r>
            <a:r>
              <a:rPr lang="en-US" altLang="en-US" sz="3200" dirty="0">
                <a:solidFill>
                  <a:schemeClr val="bg1"/>
                </a:solidFill>
              </a:rPr>
              <a:t>(</a:t>
            </a:r>
            <a:r>
              <a:rPr lang="en-US" altLang="en-US" sz="3200" dirty="0" err="1">
                <a:solidFill>
                  <a:schemeClr val="bg1"/>
                </a:solidFill>
              </a:rPr>
              <a:t>Opp</a:t>
            </a:r>
            <a:r>
              <a:rPr lang="en-US" altLang="en-US" sz="3200" dirty="0">
                <a:solidFill>
                  <a:schemeClr val="bg1"/>
                </a:solidFill>
              </a:rPr>
              <a:t>/</a:t>
            </a:r>
            <a:r>
              <a:rPr lang="en-US" altLang="en-US" sz="3200" dirty="0" err="1">
                <a:solidFill>
                  <a:schemeClr val="bg1"/>
                </a:solidFill>
              </a:rPr>
              <a:t>Adj</a:t>
            </a:r>
            <a:r>
              <a:rPr lang="en-US" altLang="en-US" sz="3200" dirty="0">
                <a:solidFill>
                  <a:schemeClr val="bg1"/>
                </a:solidFill>
              </a:rPr>
              <a:t>)</a:t>
            </a:r>
            <a:endParaRPr lang="en-GB" altLang="en-US" dirty="0">
              <a:solidFill>
                <a:schemeClr val="bg1"/>
              </a:solidFill>
            </a:endParaRPr>
          </a:p>
          <a:p>
            <a:pPr marL="0" indent="0">
              <a:lnSpc>
                <a:spcPct val="150000"/>
              </a:lnSpc>
              <a:buFontTx/>
              <a:buNone/>
              <a:defRPr/>
            </a:pPr>
            <a:r>
              <a:rPr lang="en-US" altLang="zh-CN" sz="2000" dirty="0">
                <a:solidFill>
                  <a:schemeClr val="bg1"/>
                </a:solidFill>
              </a:rPr>
              <a:t>Where,</a:t>
            </a:r>
          </a:p>
          <a:p>
            <a:pPr marL="342900" indent="-342900">
              <a:lnSpc>
                <a:spcPct val="150000"/>
              </a:lnSpc>
              <a:buFont typeface="Arial" panose="020B0604020202020204" pitchFamily="34" charset="0"/>
              <a:buChar char="•"/>
              <a:defRPr/>
            </a:pPr>
            <a:r>
              <a:rPr lang="en-US" altLang="zh-CN" sz="2400" b="1" i="1" dirty="0" err="1">
                <a:solidFill>
                  <a:schemeClr val="bg1"/>
                </a:solidFill>
              </a:rPr>
              <a:t>Opp</a:t>
            </a:r>
            <a:r>
              <a:rPr lang="en-US" altLang="zh-CN" sz="2000" dirty="0">
                <a:solidFill>
                  <a:schemeClr val="bg1"/>
                </a:solidFill>
              </a:rPr>
              <a:t> = difference between the heights of the probe points P1 and P2 which can be computed using the data in the link segment csv file given.</a:t>
            </a:r>
          </a:p>
          <a:p>
            <a:pPr marL="457200" indent="-457200">
              <a:lnSpc>
                <a:spcPct val="150000"/>
              </a:lnSpc>
              <a:buFont typeface="Arial" panose="020B0604020202020204" pitchFamily="34" charset="0"/>
              <a:buChar char="•"/>
              <a:defRPr/>
            </a:pPr>
            <a:r>
              <a:rPr lang="en-US" altLang="zh-CN" sz="2800" b="1" i="1" dirty="0" err="1">
                <a:solidFill>
                  <a:schemeClr val="bg1"/>
                </a:solidFill>
              </a:rPr>
              <a:t>Adj</a:t>
            </a:r>
            <a:r>
              <a:rPr lang="en-US" altLang="zh-CN" sz="2000" dirty="0">
                <a:solidFill>
                  <a:schemeClr val="bg1"/>
                </a:solidFill>
              </a:rPr>
              <a:t> = </a:t>
            </a:r>
            <a:r>
              <a:rPr lang="en-US" altLang="zh-CN" sz="2000" dirty="0" err="1">
                <a:solidFill>
                  <a:schemeClr val="bg1"/>
                </a:solidFill>
              </a:rPr>
              <a:t>haversine</a:t>
            </a:r>
            <a:r>
              <a:rPr lang="en-US" altLang="zh-CN" sz="2000" dirty="0">
                <a:solidFill>
                  <a:schemeClr val="bg1"/>
                </a:solidFill>
              </a:rPr>
              <a:t> distance between he probe points under consideration.</a:t>
            </a:r>
          </a:p>
          <a:p>
            <a:pPr marL="342900" indent="-342900">
              <a:lnSpc>
                <a:spcPct val="150000"/>
              </a:lnSpc>
              <a:buFont typeface="Arial" panose="020B0604020202020204" pitchFamily="34" charset="0"/>
              <a:buChar char="•"/>
              <a:defRPr/>
            </a:pPr>
            <a:r>
              <a:rPr lang="en-US" altLang="zh-CN" sz="2000" dirty="0">
                <a:solidFill>
                  <a:schemeClr val="bg1"/>
                </a:solidFill>
              </a:rPr>
              <a:t>Eventually an average of all the slopes corresponding to a link/segment is computed which is treated as a generalized slope value.</a:t>
            </a:r>
          </a:p>
          <a:p>
            <a:pPr marL="342900" indent="-342900">
              <a:lnSpc>
                <a:spcPct val="150000"/>
              </a:lnSpc>
              <a:buFont typeface="Arial" panose="020B0604020202020204" pitchFamily="34" charset="0"/>
              <a:buChar char="•"/>
              <a:defRPr/>
            </a:pPr>
            <a:r>
              <a:rPr lang="en-US" altLang="zh-CN" sz="2000" dirty="0">
                <a:solidFill>
                  <a:schemeClr val="bg1"/>
                </a:solidFill>
              </a:rPr>
              <a:t>These values are populated into a .csv file juxtaposing with the given mean values of the slopes which can be observed in the attached csv files.</a:t>
            </a:r>
          </a:p>
        </p:txBody>
      </p:sp>
      <p:grpSp>
        <p:nvGrpSpPr>
          <p:cNvPr id="7" name="组合 19">
            <a:extLst>
              <a:ext uri="{FF2B5EF4-FFF2-40B4-BE49-F238E27FC236}">
                <a16:creationId xmlns:a16="http://schemas.microsoft.com/office/drawing/2014/main" id="{6D2C1853-74FF-462D-97A9-0BB49391C530}"/>
              </a:ext>
            </a:extLst>
          </p:cNvPr>
          <p:cNvGrpSpPr>
            <a:grpSpLocks/>
          </p:cNvGrpSpPr>
          <p:nvPr/>
        </p:nvGrpSpPr>
        <p:grpSpPr bwMode="auto">
          <a:xfrm>
            <a:off x="471489" y="231775"/>
            <a:ext cx="3621184" cy="584775"/>
            <a:chOff x="493007" y="224297"/>
            <a:chExt cx="3620518" cy="585929"/>
          </a:xfrm>
        </p:grpSpPr>
        <p:sp>
          <p:nvSpPr>
            <p:cNvPr id="8" name="文本框 20">
              <a:extLst>
                <a:ext uri="{FF2B5EF4-FFF2-40B4-BE49-F238E27FC236}">
                  <a16:creationId xmlns:a16="http://schemas.microsoft.com/office/drawing/2014/main" id="{A83FA526-6FB7-402D-8F25-2EAFE44DF1B8}"/>
                </a:ext>
              </a:extLst>
            </p:cNvPr>
            <p:cNvSpPr txBox="1">
              <a:spLocks noChangeArrowheads="1"/>
            </p:cNvSpPr>
            <p:nvPr/>
          </p:nvSpPr>
          <p:spPr bwMode="auto">
            <a:xfrm>
              <a:off x="830858" y="224297"/>
              <a:ext cx="3282667"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Slope calculation</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9" name="等腰三角形 21">
              <a:extLst>
                <a:ext uri="{FF2B5EF4-FFF2-40B4-BE49-F238E27FC236}">
                  <a16:creationId xmlns:a16="http://schemas.microsoft.com/office/drawing/2014/main" id="{F4AECD36-BC40-474B-BA1F-F87840A087EB}"/>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22601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1936427" cy="584775"/>
            <a:chOff x="493007" y="224297"/>
            <a:chExt cx="1936075"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1598224"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rPr>
                <a:t>STEPS</a:t>
              </a:r>
              <a:r>
                <a:rPr lang="en-US" altLang="zh-CN" dirty="0">
                  <a:solidFill>
                    <a:schemeClr val="bg1"/>
                  </a:solidFill>
                </a:rPr>
                <a:t> </a:t>
              </a:r>
              <a:endParaRPr lang="zh-CN" altLang="en-US" sz="3200" dirty="0">
                <a:solidFill>
                  <a:schemeClr val="bg1"/>
                </a:solidFill>
                <a:latin typeface="+mn-ea"/>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6" name="文本框 17">
            <a:extLst>
              <a:ext uri="{FF2B5EF4-FFF2-40B4-BE49-F238E27FC236}">
                <a16:creationId xmlns:a16="http://schemas.microsoft.com/office/drawing/2014/main" id="{74DF0623-A486-4DD6-AD5A-65BB608C728E}"/>
              </a:ext>
            </a:extLst>
          </p:cNvPr>
          <p:cNvSpPr txBox="1"/>
          <p:nvPr/>
        </p:nvSpPr>
        <p:spPr>
          <a:xfrm>
            <a:off x="1012825" y="1173163"/>
            <a:ext cx="10166350" cy="308993"/>
          </a:xfrm>
          <a:prstGeom prst="rect">
            <a:avLst/>
          </a:prstGeom>
          <a:noFill/>
        </p:spPr>
        <p:txBody>
          <a:bodyPr lIns="0" tIns="45719" rIns="0" bIns="45719">
            <a:spAutoFit/>
          </a:bodyPr>
          <a:lstStyle/>
          <a:p>
            <a:pPr marL="228600" indent="-228600" algn="just" defTabSz="914377" eaLnBrk="1" fontAlgn="auto" hangingPunct="1">
              <a:lnSpc>
                <a:spcPct val="130000"/>
              </a:lnSpc>
              <a:spcBef>
                <a:spcPts val="0"/>
              </a:spcBef>
              <a:spcAft>
                <a:spcPts val="0"/>
              </a:spcAft>
              <a:buFontTx/>
              <a:buAutoNum type="arabicPeriod"/>
              <a:defRPr/>
            </a:pPr>
            <a:endParaRPr lang="zh-CN" altLang="en-US" sz="1200" dirty="0">
              <a:solidFill>
                <a:srgbClr val="FFFFFF"/>
              </a:solidFill>
              <a:latin typeface="+mn-ea"/>
              <a:ea typeface="+mn-ea"/>
            </a:endParaRPr>
          </a:p>
        </p:txBody>
      </p:sp>
      <p:grpSp>
        <p:nvGrpSpPr>
          <p:cNvPr id="12" name="组合 11"/>
          <p:cNvGrpSpPr/>
          <p:nvPr/>
        </p:nvGrpSpPr>
        <p:grpSpPr>
          <a:xfrm>
            <a:off x="1465561" y="1327659"/>
            <a:ext cx="2038275" cy="1222965"/>
            <a:chOff x="3755" y="296623"/>
            <a:chExt cx="2038275" cy="1222965"/>
          </a:xfrm>
        </p:grpSpPr>
        <p:sp>
          <p:nvSpPr>
            <p:cNvPr id="13" name="圆角矩形 12"/>
            <p:cNvSpPr/>
            <p:nvPr/>
          </p:nvSpPr>
          <p:spPr>
            <a:xfrm>
              <a:off x="3755" y="296623"/>
              <a:ext cx="2038275" cy="1222965"/>
            </a:xfrm>
            <a:prstGeom prst="roundRect">
              <a:avLst>
                <a:gd name="adj" fmla="val 10000"/>
              </a:avLst>
            </a:prstGeom>
            <a:solidFill>
              <a:srgbClr val="FE8637">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14" name="圆角矩形 4"/>
            <p:cNvSpPr txBox="1"/>
            <p:nvPr/>
          </p:nvSpPr>
          <p:spPr>
            <a:xfrm>
              <a:off x="39574" y="332442"/>
              <a:ext cx="1966637" cy="1151327"/>
            </a:xfrm>
            <a:prstGeom prst="rect">
              <a:avLst/>
            </a:prstGeom>
            <a:noFill/>
            <a:ln>
              <a:noFill/>
            </a:ln>
            <a:effectLst/>
          </p:spPr>
          <p:txBody>
            <a:bodyPr spcFirstLastPara="0" vert="horz" wrap="square" lIns="60960" tIns="60960" rIns="60960" bIns="60960" numCol="1" spcCol="1270" anchor="ctr" anchorCtr="0">
              <a:noAutofit/>
            </a:bodyPr>
            <a:lstStyle/>
            <a:p>
              <a:pPr lvl="0" algn="ctr" defTabSz="711200" eaLnBrk="1" fontAlgn="auto" hangingPunct="1">
                <a:lnSpc>
                  <a:spcPct val="90000"/>
                </a:lnSpc>
                <a:spcAft>
                  <a:spcPct val="35000"/>
                </a:spcAft>
                <a:defRPr/>
              </a:pPr>
              <a:r>
                <a:rPr lang="en-US" sz="1600" dirty="0">
                  <a:solidFill>
                    <a:sysClr val="window" lastClr="FFFFFF"/>
                  </a:solidFill>
                  <a:ea typeface="+mn-ea"/>
                  <a:cs typeface="Arial" panose="020B0604020202020204" pitchFamily="34" charset="0"/>
                </a:rPr>
                <a:t>Extract Data and Load into Lists</a:t>
              </a:r>
            </a:p>
          </p:txBody>
        </p:sp>
      </p:grpSp>
      <p:grpSp>
        <p:nvGrpSpPr>
          <p:cNvPr id="18" name="组合 17"/>
          <p:cNvGrpSpPr/>
          <p:nvPr/>
        </p:nvGrpSpPr>
        <p:grpSpPr>
          <a:xfrm>
            <a:off x="7524907" y="1363478"/>
            <a:ext cx="2038275" cy="1222965"/>
            <a:chOff x="3755" y="1825329"/>
            <a:chExt cx="2038275" cy="1222965"/>
          </a:xfrm>
        </p:grpSpPr>
        <p:sp>
          <p:nvSpPr>
            <p:cNvPr id="19" name="圆角矩形 18"/>
            <p:cNvSpPr/>
            <p:nvPr/>
          </p:nvSpPr>
          <p:spPr>
            <a:xfrm>
              <a:off x="3755" y="1825329"/>
              <a:ext cx="2038275" cy="1222965"/>
            </a:xfrm>
            <a:prstGeom prst="roundRect">
              <a:avLst>
                <a:gd name="adj" fmla="val 10000"/>
              </a:avLst>
            </a:prstGeom>
            <a:solidFill>
              <a:srgbClr val="FE8637">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20" name="圆角矩形 4"/>
            <p:cNvSpPr txBox="1"/>
            <p:nvPr/>
          </p:nvSpPr>
          <p:spPr>
            <a:xfrm>
              <a:off x="39574" y="1861148"/>
              <a:ext cx="1966637" cy="1151327"/>
            </a:xfrm>
            <a:prstGeom prst="rect">
              <a:avLst/>
            </a:prstGeom>
            <a:noFill/>
            <a:ln>
              <a:noFill/>
            </a:ln>
            <a:effectLst/>
          </p:spPr>
          <p:txBody>
            <a:bodyPr spcFirstLastPara="0" vert="horz" wrap="square" lIns="60960" tIns="60960" rIns="60960" bIns="60960" numCol="1" spcCol="1270" anchor="ctr" anchorCtr="0">
              <a:noAutofit/>
            </a:bodyPr>
            <a:lstStyle/>
            <a:p>
              <a:pPr algn="ctr" defTabSz="711200" eaLnBrk="1" fontAlgn="auto" hangingPunct="1">
                <a:lnSpc>
                  <a:spcPct val="90000"/>
                </a:lnSpc>
                <a:spcAft>
                  <a:spcPct val="35000"/>
                </a:spcAft>
              </a:pPr>
              <a:endParaRPr lang="en-US" altLang="zh-TW" sz="1600" dirty="0">
                <a:solidFill>
                  <a:schemeClr val="bg1"/>
                </a:solidFill>
                <a:ea typeface="新細明體" pitchFamily="18" charset="-120"/>
                <a:cs typeface="Times New Roman" pitchFamily="18" charset="0"/>
              </a:endParaRPr>
            </a:p>
            <a:p>
              <a:pPr algn="ctr" defTabSz="711200" eaLnBrk="1" fontAlgn="auto" hangingPunct="1">
                <a:lnSpc>
                  <a:spcPct val="90000"/>
                </a:lnSpc>
                <a:spcAft>
                  <a:spcPct val="35000"/>
                </a:spcAft>
              </a:pPr>
              <a:r>
                <a:rPr lang="en-US" altLang="zh-TW" sz="1600" dirty="0">
                  <a:solidFill>
                    <a:schemeClr val="bg1"/>
                  </a:solidFill>
                  <a:ea typeface="新細明體" pitchFamily="18" charset="-120"/>
                  <a:cs typeface="Times New Roman" pitchFamily="18" charset="0"/>
                </a:rPr>
                <a:t>Spatial analysis: Observation and Transmission probability</a:t>
              </a:r>
            </a:p>
            <a:p>
              <a:pPr lvl="0" algn="ctr" defTabSz="711200" eaLnBrk="1" fontAlgn="auto" hangingPunct="1">
                <a:lnSpc>
                  <a:spcPct val="90000"/>
                </a:lnSpc>
                <a:spcAft>
                  <a:spcPct val="35000"/>
                </a:spcAft>
              </a:pPr>
              <a:endParaRPr lang="en-US" sz="1600" dirty="0">
                <a:solidFill>
                  <a:sysClr val="window" lastClr="FFFFFF"/>
                </a:solidFill>
                <a:cs typeface="Arial" panose="020B0604020202020204" pitchFamily="34" charset="0"/>
              </a:endParaRPr>
            </a:p>
          </p:txBody>
        </p:sp>
      </p:grpSp>
      <p:grpSp>
        <p:nvGrpSpPr>
          <p:cNvPr id="21" name="组合 20"/>
          <p:cNvGrpSpPr/>
          <p:nvPr/>
        </p:nvGrpSpPr>
        <p:grpSpPr>
          <a:xfrm>
            <a:off x="7524906" y="3207275"/>
            <a:ext cx="2038275" cy="1222965"/>
            <a:chOff x="3755" y="3354036"/>
            <a:chExt cx="2038275" cy="1222965"/>
          </a:xfrm>
        </p:grpSpPr>
        <p:sp>
          <p:nvSpPr>
            <p:cNvPr id="23" name="圆角矩形 22"/>
            <p:cNvSpPr/>
            <p:nvPr/>
          </p:nvSpPr>
          <p:spPr>
            <a:xfrm>
              <a:off x="3755" y="3354036"/>
              <a:ext cx="2038275" cy="1222965"/>
            </a:xfrm>
            <a:prstGeom prst="roundRect">
              <a:avLst>
                <a:gd name="adj" fmla="val 10000"/>
              </a:avLst>
            </a:prstGeom>
            <a:solidFill>
              <a:srgbClr val="FE8637">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24" name="圆角矩形 4"/>
            <p:cNvSpPr txBox="1"/>
            <p:nvPr/>
          </p:nvSpPr>
          <p:spPr>
            <a:xfrm>
              <a:off x="39574" y="3389855"/>
              <a:ext cx="1966637" cy="1151327"/>
            </a:xfrm>
            <a:prstGeom prst="rect">
              <a:avLst/>
            </a:prstGeom>
            <a:noFill/>
            <a:ln>
              <a:noFill/>
            </a:ln>
            <a:effectLst/>
          </p:spPr>
          <p:txBody>
            <a:bodyPr spcFirstLastPara="0" vert="horz" wrap="square" lIns="60960" tIns="60960" rIns="60960" bIns="60960" numCol="1" spcCol="1270" anchor="ctr" anchorCtr="0">
              <a:noAutofit/>
            </a:bodyPr>
            <a:lstStyle/>
            <a:p>
              <a:pPr lvl="0" algn="ctr" defTabSz="711200" eaLnBrk="1" fontAlgn="auto" hangingPunct="1">
                <a:lnSpc>
                  <a:spcPct val="90000"/>
                </a:lnSpc>
                <a:spcAft>
                  <a:spcPct val="35000"/>
                </a:spcAft>
                <a:defRPr/>
              </a:pPr>
              <a:endParaRPr lang="en-US" altLang="zh-TW" sz="1600" dirty="0">
                <a:solidFill>
                  <a:schemeClr val="bg1"/>
                </a:solidFill>
              </a:endParaRPr>
            </a:p>
            <a:p>
              <a:pPr lvl="0" algn="ctr" defTabSz="711200" eaLnBrk="1" fontAlgn="auto" hangingPunct="1">
                <a:lnSpc>
                  <a:spcPct val="90000"/>
                </a:lnSpc>
                <a:spcAft>
                  <a:spcPct val="35000"/>
                </a:spcAft>
                <a:defRPr/>
              </a:pPr>
              <a:r>
                <a:rPr lang="en-US" altLang="zh-TW" sz="1600" dirty="0">
                  <a:solidFill>
                    <a:schemeClr val="bg1"/>
                  </a:solidFill>
                </a:rPr>
                <a:t>Temporal Analysis for better result</a:t>
              </a:r>
            </a:p>
            <a:p>
              <a:pPr lvl="0" algn="ctr" defTabSz="711200" eaLnBrk="1" fontAlgn="auto" hangingPunct="1">
                <a:lnSpc>
                  <a:spcPct val="90000"/>
                </a:lnSpc>
                <a:spcAft>
                  <a:spcPct val="35000"/>
                </a:spcAft>
                <a:defRPr/>
              </a:pPr>
              <a:endParaRPr kumimoji="0" lang="en-US" sz="1600" b="0" i="0" u="none" strike="noStrike" kern="1200" cap="none" spc="0" normalizeH="0" baseline="0" noProof="0" dirty="0">
                <a:ln>
                  <a:noFill/>
                </a:ln>
                <a:solidFill>
                  <a:sysClr val="window" lastClr="FFFFFF"/>
                </a:solidFill>
                <a:effectLst/>
                <a:uLnTx/>
                <a:uFillTx/>
                <a:ea typeface="+mn-ea"/>
                <a:cs typeface="Arial" panose="020B0604020202020204" pitchFamily="34" charset="0"/>
              </a:endParaRPr>
            </a:p>
          </p:txBody>
        </p:sp>
      </p:grpSp>
      <p:grpSp>
        <p:nvGrpSpPr>
          <p:cNvPr id="25" name="组合 24"/>
          <p:cNvGrpSpPr/>
          <p:nvPr/>
        </p:nvGrpSpPr>
        <p:grpSpPr>
          <a:xfrm>
            <a:off x="4469190" y="3257354"/>
            <a:ext cx="2038275" cy="1222965"/>
            <a:chOff x="2714662" y="3354036"/>
            <a:chExt cx="2038275" cy="1222965"/>
          </a:xfrm>
        </p:grpSpPr>
        <p:sp>
          <p:nvSpPr>
            <p:cNvPr id="26" name="圆角矩形 25"/>
            <p:cNvSpPr/>
            <p:nvPr/>
          </p:nvSpPr>
          <p:spPr>
            <a:xfrm>
              <a:off x="2714662" y="3354036"/>
              <a:ext cx="2038275" cy="1222965"/>
            </a:xfrm>
            <a:prstGeom prst="roundRect">
              <a:avLst>
                <a:gd name="adj" fmla="val 10000"/>
              </a:avLst>
            </a:prstGeom>
            <a:solidFill>
              <a:srgbClr val="FE8637">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27" name="圆角矩形 4"/>
            <p:cNvSpPr txBox="1"/>
            <p:nvPr/>
          </p:nvSpPr>
          <p:spPr>
            <a:xfrm>
              <a:off x="2750481" y="3389855"/>
              <a:ext cx="1966637" cy="1151327"/>
            </a:xfrm>
            <a:prstGeom prst="rect">
              <a:avLst/>
            </a:prstGeom>
            <a:noFill/>
            <a:ln>
              <a:noFill/>
            </a:ln>
            <a:effectLst/>
          </p:spPr>
          <p:txBody>
            <a:bodyPr spcFirstLastPara="0" vert="horz" wrap="square" lIns="60960" tIns="60960" rIns="60960" bIns="60960" numCol="1" spcCol="1270" anchor="ctr" anchorCtr="0">
              <a:noAutofit/>
            </a:bodyPr>
            <a:lstStyle/>
            <a:p>
              <a:pPr algn="ctr" defTabSz="711200" eaLnBrk="1" fontAlgn="auto" hangingPunct="1">
                <a:lnSpc>
                  <a:spcPct val="90000"/>
                </a:lnSpc>
                <a:spcAft>
                  <a:spcPct val="35000"/>
                </a:spcAft>
                <a:defRPr/>
              </a:pPr>
              <a:r>
                <a:rPr lang="en-US" sz="1600" dirty="0">
                  <a:solidFill>
                    <a:sysClr val="window" lastClr="FFFFFF"/>
                  </a:solidFill>
                  <a:cs typeface="Arial" panose="020B0604020202020204" pitchFamily="34" charset="0"/>
                </a:rPr>
                <a:t>Map-Matched Probe data points to corresponding Link</a:t>
              </a:r>
            </a:p>
            <a:p>
              <a:pPr algn="ctr" defTabSz="711200" eaLnBrk="1" fontAlgn="auto" hangingPunct="1">
                <a:lnSpc>
                  <a:spcPct val="90000"/>
                </a:lnSpc>
                <a:spcAft>
                  <a:spcPct val="35000"/>
                </a:spcAft>
                <a:defRPr/>
              </a:pPr>
              <a:r>
                <a:rPr lang="en-US" sz="1600" dirty="0">
                  <a:solidFill>
                    <a:sysClr val="window" lastClr="FFFFFF"/>
                  </a:solidFill>
                  <a:ea typeface="+mn-ea"/>
                  <a:cs typeface="Arial" panose="020B0604020202020204" pitchFamily="34" charset="0"/>
                </a:rPr>
                <a:t>And output</a:t>
              </a:r>
            </a:p>
          </p:txBody>
        </p:sp>
      </p:grpSp>
      <p:grpSp>
        <p:nvGrpSpPr>
          <p:cNvPr id="28" name="组合 27"/>
          <p:cNvGrpSpPr/>
          <p:nvPr/>
        </p:nvGrpSpPr>
        <p:grpSpPr>
          <a:xfrm>
            <a:off x="4469191" y="1333270"/>
            <a:ext cx="2038275" cy="1222965"/>
            <a:chOff x="2714662" y="3354036"/>
            <a:chExt cx="2038275" cy="1222965"/>
          </a:xfrm>
        </p:grpSpPr>
        <p:sp>
          <p:nvSpPr>
            <p:cNvPr id="29" name="圆角矩形 28"/>
            <p:cNvSpPr/>
            <p:nvPr/>
          </p:nvSpPr>
          <p:spPr>
            <a:xfrm>
              <a:off x="2714662" y="3354036"/>
              <a:ext cx="2038275" cy="1222965"/>
            </a:xfrm>
            <a:prstGeom prst="roundRect">
              <a:avLst>
                <a:gd name="adj" fmla="val 10000"/>
              </a:avLst>
            </a:prstGeom>
            <a:solidFill>
              <a:srgbClr val="FE8637">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30" name="圆角矩形 4"/>
            <p:cNvSpPr txBox="1"/>
            <p:nvPr/>
          </p:nvSpPr>
          <p:spPr>
            <a:xfrm>
              <a:off x="2750481" y="3389855"/>
              <a:ext cx="1966637" cy="1151327"/>
            </a:xfrm>
            <a:prstGeom prst="rect">
              <a:avLst/>
            </a:prstGeom>
            <a:noFill/>
            <a:ln>
              <a:noFill/>
            </a:ln>
            <a:effectLst/>
          </p:spPr>
          <p:txBody>
            <a:bodyPr spcFirstLastPara="0" vert="horz" wrap="square" lIns="60960" tIns="60960" rIns="60960" bIns="60960" numCol="1" spcCol="1270" anchor="ctr" anchorCtr="0">
              <a:noAutofit/>
            </a:bodyPr>
            <a:lstStyle/>
            <a:p>
              <a:pPr algn="ctr" defTabSz="711200" eaLnBrk="1" fontAlgn="auto" hangingPunct="1">
                <a:lnSpc>
                  <a:spcPct val="90000"/>
                </a:lnSpc>
                <a:spcAft>
                  <a:spcPct val="35000"/>
                </a:spcAft>
              </a:pPr>
              <a:r>
                <a:rPr lang="en-US" sz="1600" dirty="0">
                  <a:solidFill>
                    <a:sysClr val="window" lastClr="FFFFFF"/>
                  </a:solidFill>
                  <a:cs typeface="Arial" panose="020B0604020202020204" pitchFamily="34" charset="0"/>
                </a:rPr>
                <a:t>Find Haversine distance between adjacent probe points</a:t>
              </a:r>
            </a:p>
          </p:txBody>
        </p:sp>
      </p:grpSp>
      <p:grpSp>
        <p:nvGrpSpPr>
          <p:cNvPr id="32" name="组合 31"/>
          <p:cNvGrpSpPr/>
          <p:nvPr/>
        </p:nvGrpSpPr>
        <p:grpSpPr>
          <a:xfrm>
            <a:off x="1501380" y="3257355"/>
            <a:ext cx="2038275" cy="1222965"/>
            <a:chOff x="2714662" y="296623"/>
            <a:chExt cx="2038275" cy="1222965"/>
          </a:xfrm>
        </p:grpSpPr>
        <p:sp>
          <p:nvSpPr>
            <p:cNvPr id="33" name="圆角矩形 32"/>
            <p:cNvSpPr/>
            <p:nvPr/>
          </p:nvSpPr>
          <p:spPr>
            <a:xfrm>
              <a:off x="2714662" y="296623"/>
              <a:ext cx="2038275" cy="1222965"/>
            </a:xfrm>
            <a:prstGeom prst="roundRect">
              <a:avLst>
                <a:gd name="adj" fmla="val 10000"/>
              </a:avLst>
            </a:prstGeom>
            <a:solidFill>
              <a:srgbClr val="FE8637">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34" name="圆角矩形 4"/>
            <p:cNvSpPr txBox="1"/>
            <p:nvPr/>
          </p:nvSpPr>
          <p:spPr>
            <a:xfrm>
              <a:off x="2750481" y="332442"/>
              <a:ext cx="1966637" cy="1151327"/>
            </a:xfrm>
            <a:prstGeom prst="rect">
              <a:avLst/>
            </a:prstGeom>
            <a:noFill/>
            <a:ln>
              <a:noFill/>
            </a:ln>
            <a:effectLst/>
          </p:spPr>
          <p:txBody>
            <a:bodyPr spcFirstLastPara="0" vert="horz" wrap="square" lIns="60960" tIns="60960" rIns="60960" bIns="60960" numCol="1" spcCol="1270" anchor="ctr" anchorCtr="0">
              <a:noAutofit/>
            </a:bodyPr>
            <a:lstStyle/>
            <a:p>
              <a:pPr algn="ctr" defTabSz="711200" eaLnBrk="1" fontAlgn="auto" hangingPunct="1">
                <a:lnSpc>
                  <a:spcPct val="90000"/>
                </a:lnSpc>
                <a:spcAft>
                  <a:spcPct val="35000"/>
                </a:spcAft>
                <a:defRPr/>
              </a:pPr>
              <a:r>
                <a:rPr lang="en-US" sz="1600" dirty="0">
                  <a:solidFill>
                    <a:sysClr val="window" lastClr="FFFFFF"/>
                  </a:solidFill>
                  <a:cs typeface="Arial" panose="020B0604020202020204" pitchFamily="34" charset="0"/>
                </a:rPr>
                <a:t>Calculate the slope between adjacent probe points</a:t>
              </a:r>
            </a:p>
          </p:txBody>
        </p:sp>
      </p:grpSp>
      <p:grpSp>
        <p:nvGrpSpPr>
          <p:cNvPr id="35" name="组合 34"/>
          <p:cNvGrpSpPr/>
          <p:nvPr/>
        </p:nvGrpSpPr>
        <p:grpSpPr>
          <a:xfrm>
            <a:off x="1465560" y="5074580"/>
            <a:ext cx="2038275" cy="1222965"/>
            <a:chOff x="5425568" y="296623"/>
            <a:chExt cx="2038275" cy="1222965"/>
          </a:xfrm>
        </p:grpSpPr>
        <p:sp>
          <p:nvSpPr>
            <p:cNvPr id="36" name="圆角矩形 35"/>
            <p:cNvSpPr/>
            <p:nvPr/>
          </p:nvSpPr>
          <p:spPr>
            <a:xfrm>
              <a:off x="5425568" y="296623"/>
              <a:ext cx="2038275" cy="1222965"/>
            </a:xfrm>
            <a:prstGeom prst="roundRect">
              <a:avLst>
                <a:gd name="adj" fmla="val 10000"/>
              </a:avLst>
            </a:prstGeom>
            <a:solidFill>
              <a:srgbClr val="FE8637">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37" name="圆角矩形 4"/>
            <p:cNvSpPr txBox="1"/>
            <p:nvPr/>
          </p:nvSpPr>
          <p:spPr>
            <a:xfrm>
              <a:off x="5461387" y="332442"/>
              <a:ext cx="1966637" cy="1151327"/>
            </a:xfrm>
            <a:prstGeom prst="rect">
              <a:avLst/>
            </a:prstGeom>
            <a:noFill/>
            <a:ln>
              <a:noFill/>
            </a:ln>
            <a:effectLst/>
          </p:spPr>
          <p:txBody>
            <a:bodyPr spcFirstLastPara="0" vert="horz" wrap="square" lIns="60960" tIns="60960" rIns="60960" bIns="60960" numCol="1" spcCol="1270" anchor="ctr" anchorCtr="0">
              <a:noAutofit/>
            </a:bodyPr>
            <a:lstStyle/>
            <a:p>
              <a:pPr algn="ctr" defTabSz="711200" eaLnBrk="1" fontAlgn="auto" hangingPunct="1">
                <a:lnSpc>
                  <a:spcPct val="90000"/>
                </a:lnSpc>
                <a:spcAft>
                  <a:spcPct val="35000"/>
                </a:spcAft>
                <a:defRPr/>
              </a:pPr>
              <a:endParaRPr lang="en-US" sz="1600" dirty="0">
                <a:solidFill>
                  <a:sysClr val="window" lastClr="FFFFFF"/>
                </a:solidFill>
                <a:cs typeface="Arial" panose="020B0604020202020204" pitchFamily="34" charset="0"/>
              </a:endParaRPr>
            </a:p>
            <a:p>
              <a:pPr algn="ctr" defTabSz="711200" eaLnBrk="1" fontAlgn="auto" hangingPunct="1">
                <a:lnSpc>
                  <a:spcPct val="90000"/>
                </a:lnSpc>
                <a:spcAft>
                  <a:spcPct val="35000"/>
                </a:spcAft>
                <a:defRPr/>
              </a:pPr>
              <a:r>
                <a:rPr lang="en-US" sz="1600" dirty="0">
                  <a:solidFill>
                    <a:sysClr val="window" lastClr="FFFFFF"/>
                  </a:solidFill>
                  <a:cs typeface="Arial" panose="020B0604020202020204" pitchFamily="34" charset="0"/>
                </a:rPr>
                <a:t>Calculate mean and cumulative slope for each link </a:t>
              </a:r>
            </a:p>
            <a:p>
              <a:pPr marL="0" marR="0" lvl="0" indent="0" algn="ctr" defTabSz="711200" eaLnBrk="1" fontAlgn="auto" latinLnBrk="0" hangingPunct="1">
                <a:lnSpc>
                  <a:spcPct val="90000"/>
                </a:lnSpc>
                <a:spcBef>
                  <a:spcPct val="0"/>
                </a:spcBef>
                <a:spcAft>
                  <a:spcPct val="3500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ea typeface="+mn-ea"/>
                <a:cs typeface="Arial" panose="020B0604020202020204" pitchFamily="34" charset="0"/>
              </a:endParaRPr>
            </a:p>
          </p:txBody>
        </p:sp>
      </p:grpSp>
      <p:grpSp>
        <p:nvGrpSpPr>
          <p:cNvPr id="38" name="组合 37"/>
          <p:cNvGrpSpPr/>
          <p:nvPr/>
        </p:nvGrpSpPr>
        <p:grpSpPr>
          <a:xfrm>
            <a:off x="4433371" y="5074579"/>
            <a:ext cx="2038275" cy="1222965"/>
            <a:chOff x="5425568" y="1825329"/>
            <a:chExt cx="2038275" cy="1222965"/>
          </a:xfrm>
        </p:grpSpPr>
        <p:sp>
          <p:nvSpPr>
            <p:cNvPr id="39" name="圆角矩形 38"/>
            <p:cNvSpPr/>
            <p:nvPr/>
          </p:nvSpPr>
          <p:spPr>
            <a:xfrm>
              <a:off x="5425568" y="1825329"/>
              <a:ext cx="2038275" cy="1222965"/>
            </a:xfrm>
            <a:prstGeom prst="roundRect">
              <a:avLst>
                <a:gd name="adj" fmla="val 10000"/>
              </a:avLst>
            </a:prstGeom>
            <a:solidFill>
              <a:srgbClr val="FE8637">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40" name="圆角矩形 4"/>
            <p:cNvSpPr txBox="1"/>
            <p:nvPr/>
          </p:nvSpPr>
          <p:spPr>
            <a:xfrm>
              <a:off x="5461387" y="1861148"/>
              <a:ext cx="1966637" cy="1151327"/>
            </a:xfrm>
            <a:prstGeom prst="rect">
              <a:avLst/>
            </a:prstGeom>
            <a:noFill/>
            <a:ln>
              <a:noFill/>
            </a:ln>
            <a:effectLst/>
          </p:spPr>
          <p:txBody>
            <a:bodyPr spcFirstLastPara="0" vert="horz" wrap="square" lIns="60960" tIns="60960" rIns="60960" bIns="60960"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sysClr val="window" lastClr="FFFFFF"/>
                  </a:solidFill>
                  <a:effectLst/>
                  <a:uLnTx/>
                  <a:uFillTx/>
                  <a:ea typeface="+mn-ea"/>
                  <a:cs typeface="Arial" panose="020B0604020202020204" pitchFamily="34" charset="0"/>
                </a:rPr>
                <a:t>Compare the calculated and given slope values</a:t>
              </a:r>
            </a:p>
          </p:txBody>
        </p:sp>
      </p:grpSp>
      <p:grpSp>
        <p:nvGrpSpPr>
          <p:cNvPr id="41" name="组合 40"/>
          <p:cNvGrpSpPr/>
          <p:nvPr/>
        </p:nvGrpSpPr>
        <p:grpSpPr>
          <a:xfrm>
            <a:off x="7524907" y="5074578"/>
            <a:ext cx="2038275" cy="1222965"/>
            <a:chOff x="5425568" y="3354036"/>
            <a:chExt cx="2038275" cy="1222965"/>
          </a:xfrm>
        </p:grpSpPr>
        <p:sp>
          <p:nvSpPr>
            <p:cNvPr id="42" name="圆角矩形 41"/>
            <p:cNvSpPr/>
            <p:nvPr/>
          </p:nvSpPr>
          <p:spPr>
            <a:xfrm>
              <a:off x="5425568" y="3354036"/>
              <a:ext cx="2038275" cy="1222965"/>
            </a:xfrm>
            <a:prstGeom prst="roundRect">
              <a:avLst>
                <a:gd name="adj" fmla="val 10000"/>
              </a:avLst>
            </a:prstGeom>
            <a:solidFill>
              <a:srgbClr val="FE8637">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43" name="圆角矩形 4"/>
            <p:cNvSpPr txBox="1"/>
            <p:nvPr/>
          </p:nvSpPr>
          <p:spPr>
            <a:xfrm>
              <a:off x="5461387" y="3389855"/>
              <a:ext cx="1966637" cy="1151327"/>
            </a:xfrm>
            <a:prstGeom prst="rect">
              <a:avLst/>
            </a:prstGeom>
            <a:noFill/>
            <a:ln>
              <a:noFill/>
            </a:ln>
            <a:effectLst/>
          </p:spPr>
          <p:txBody>
            <a:bodyPr spcFirstLastPara="0" vert="horz" wrap="square" lIns="60960" tIns="60960" rIns="60960" bIns="60960"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sysClr val="window" lastClr="FFFFFF"/>
                  </a:solidFill>
                  <a:effectLst/>
                  <a:uLnTx/>
                  <a:uFillTx/>
                  <a:ea typeface="+mn-ea"/>
                  <a:cs typeface="Arial" panose="020B0604020202020204" pitchFamily="34" charset="0"/>
                </a:rPr>
                <a:t>Print and store the results</a:t>
              </a:r>
            </a:p>
          </p:txBody>
        </p:sp>
      </p:grpSp>
      <p:cxnSp>
        <p:nvCxnSpPr>
          <p:cNvPr id="4" name="直接箭头连接符 3"/>
          <p:cNvCxnSpPr>
            <a:stCxn id="14" idx="3"/>
            <a:endCxn id="30" idx="1"/>
          </p:cNvCxnSpPr>
          <p:nvPr/>
        </p:nvCxnSpPr>
        <p:spPr>
          <a:xfrm>
            <a:off x="3468017" y="1939142"/>
            <a:ext cx="1036993" cy="5611"/>
          </a:xfrm>
          <a:prstGeom prst="straightConnector1">
            <a:avLst/>
          </a:prstGeom>
          <a:ln w="762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p:cNvCxnSpPr/>
          <p:nvPr/>
        </p:nvCxnSpPr>
        <p:spPr>
          <a:xfrm>
            <a:off x="6523732" y="1936335"/>
            <a:ext cx="1036993" cy="5611"/>
          </a:xfrm>
          <a:prstGeom prst="straightConnector1">
            <a:avLst/>
          </a:prstGeom>
          <a:ln w="762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直接箭头连接符 46"/>
          <p:cNvCxnSpPr/>
          <p:nvPr/>
        </p:nvCxnSpPr>
        <p:spPr>
          <a:xfrm>
            <a:off x="3468016" y="5690785"/>
            <a:ext cx="1036993" cy="5611"/>
          </a:xfrm>
          <a:prstGeom prst="straightConnector1">
            <a:avLst/>
          </a:prstGeom>
          <a:ln w="762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直接箭头连接符 47"/>
          <p:cNvCxnSpPr/>
          <p:nvPr/>
        </p:nvCxnSpPr>
        <p:spPr>
          <a:xfrm>
            <a:off x="6452095" y="5696933"/>
            <a:ext cx="1036993" cy="5611"/>
          </a:xfrm>
          <a:prstGeom prst="straightConnector1">
            <a:avLst/>
          </a:prstGeom>
          <a:ln w="762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直接箭头连接符 48"/>
          <p:cNvCxnSpPr/>
          <p:nvPr/>
        </p:nvCxnSpPr>
        <p:spPr>
          <a:xfrm>
            <a:off x="6470003" y="3863225"/>
            <a:ext cx="1036993" cy="5611"/>
          </a:xfrm>
          <a:prstGeom prst="straightConnector1">
            <a:avLst/>
          </a:prstGeom>
          <a:ln w="762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接箭头连接符 49"/>
          <p:cNvCxnSpPr/>
          <p:nvPr/>
        </p:nvCxnSpPr>
        <p:spPr>
          <a:xfrm>
            <a:off x="3450106" y="3804185"/>
            <a:ext cx="1036993" cy="5611"/>
          </a:xfrm>
          <a:prstGeom prst="straightConnector1">
            <a:avLst/>
          </a:prstGeom>
          <a:ln w="762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1" name="直接箭头连接符 50"/>
          <p:cNvCxnSpPr>
            <a:endCxn id="19" idx="2"/>
          </p:cNvCxnSpPr>
          <p:nvPr/>
        </p:nvCxnSpPr>
        <p:spPr>
          <a:xfrm flipV="1">
            <a:off x="8544043" y="2586443"/>
            <a:ext cx="2" cy="668404"/>
          </a:xfrm>
          <a:prstGeom prst="straightConnector1">
            <a:avLst/>
          </a:prstGeom>
          <a:ln w="762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7" name="直接箭头连接符 56"/>
          <p:cNvCxnSpPr/>
          <p:nvPr/>
        </p:nvCxnSpPr>
        <p:spPr>
          <a:xfrm flipV="1">
            <a:off x="2484695" y="4443597"/>
            <a:ext cx="2" cy="668404"/>
          </a:xfrm>
          <a:prstGeom prst="straightConnector1">
            <a:avLst/>
          </a:prstGeom>
          <a:ln w="762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3624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6627391" cy="584775"/>
            <a:chOff x="493007" y="224297"/>
            <a:chExt cx="6626188"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6288337"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EXAMPLE/RUN THE PROGRAM</a:t>
              </a:r>
              <a:endParaRPr lang="zh-CN" altLang="en-US" sz="3200" dirty="0">
                <a:solidFill>
                  <a:srgbClr val="FFFFFF"/>
                </a:solidFill>
                <a:cs typeface="Arial" panose="020B0604020202020204" pitchFamily="34" charset="0"/>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6" name="文本框 17">
            <a:extLst>
              <a:ext uri="{FF2B5EF4-FFF2-40B4-BE49-F238E27FC236}">
                <a16:creationId xmlns:a16="http://schemas.microsoft.com/office/drawing/2014/main" id="{74DF0623-A486-4DD6-AD5A-65BB608C728E}"/>
              </a:ext>
            </a:extLst>
          </p:cNvPr>
          <p:cNvSpPr txBox="1"/>
          <p:nvPr/>
        </p:nvSpPr>
        <p:spPr>
          <a:xfrm>
            <a:off x="1012825" y="1173163"/>
            <a:ext cx="10166350" cy="308993"/>
          </a:xfrm>
          <a:prstGeom prst="rect">
            <a:avLst/>
          </a:prstGeom>
          <a:noFill/>
        </p:spPr>
        <p:txBody>
          <a:bodyPr lIns="0" tIns="45719" rIns="0" bIns="45719">
            <a:spAutoFit/>
          </a:bodyPr>
          <a:lstStyle/>
          <a:p>
            <a:pPr marL="228600" indent="-228600" algn="just" defTabSz="914377" eaLnBrk="1" fontAlgn="auto" hangingPunct="1">
              <a:lnSpc>
                <a:spcPct val="130000"/>
              </a:lnSpc>
              <a:spcBef>
                <a:spcPts val="0"/>
              </a:spcBef>
              <a:spcAft>
                <a:spcPts val="0"/>
              </a:spcAft>
              <a:buFontTx/>
              <a:buAutoNum type="arabicPeriod"/>
              <a:defRPr/>
            </a:pPr>
            <a:endParaRPr lang="zh-CN" altLang="en-US" sz="1200" dirty="0">
              <a:solidFill>
                <a:srgbClr val="FFFFFF"/>
              </a:solidFill>
              <a:latin typeface="+mn-ea"/>
              <a:ea typeface="+mn-ea"/>
            </a:endParaRPr>
          </a:p>
        </p:txBody>
      </p:sp>
      <p:sp>
        <p:nvSpPr>
          <p:cNvPr id="2" name="Rectangle 1">
            <a:extLst>
              <a:ext uri="{FF2B5EF4-FFF2-40B4-BE49-F238E27FC236}">
                <a16:creationId xmlns:a16="http://schemas.microsoft.com/office/drawing/2014/main" id="{BA7295BB-DB35-4E4A-A8EE-3D955742D1A6}"/>
              </a:ext>
            </a:extLst>
          </p:cNvPr>
          <p:cNvSpPr/>
          <p:nvPr/>
        </p:nvSpPr>
        <p:spPr>
          <a:xfrm>
            <a:off x="1012825" y="816550"/>
            <a:ext cx="9775417" cy="5632311"/>
          </a:xfrm>
          <a:prstGeom prst="rect">
            <a:avLst/>
          </a:prstGeom>
        </p:spPr>
        <p:txBody>
          <a:bodyPr wrap="square">
            <a:spAutoFit/>
          </a:bodyPr>
          <a:lstStyle/>
          <a:p>
            <a:pPr marL="342900" indent="-342900">
              <a:lnSpc>
                <a:spcPct val="150000"/>
              </a:lnSpc>
              <a:buFont typeface="Arial" panose="020B0604020202020204" pitchFamily="34" charset="0"/>
              <a:buChar char="•"/>
              <a:defRPr/>
            </a:pPr>
            <a:r>
              <a:rPr lang="en-US" altLang="zh-CN" sz="2400" dirty="0">
                <a:solidFill>
                  <a:schemeClr val="bg1"/>
                </a:solidFill>
                <a:cs typeface="Arial" panose="020B0604020202020204" pitchFamily="34" charset="0"/>
              </a:rPr>
              <a:t>match.py:</a:t>
            </a:r>
          </a:p>
          <a:p>
            <a:pPr>
              <a:lnSpc>
                <a:spcPct val="150000"/>
              </a:lnSpc>
              <a:defRPr/>
            </a:pPr>
            <a:r>
              <a:rPr lang="en-US" altLang="zh-CN" sz="2400" dirty="0">
                <a:solidFill>
                  <a:schemeClr val="bg1"/>
                </a:solidFill>
                <a:cs typeface="Arial" panose="020B0604020202020204" pitchFamily="34" charset="0"/>
              </a:rPr>
              <a:t>	python match.py directory </a:t>
            </a:r>
            <a:r>
              <a:rPr lang="en-US" altLang="zh-CN" sz="2400" dirty="0" err="1">
                <a:solidFill>
                  <a:schemeClr val="bg1"/>
                </a:solidFill>
                <a:cs typeface="Arial" panose="020B0604020202020204" pitchFamily="34" charset="0"/>
              </a:rPr>
              <a:t>LinkFile</a:t>
            </a:r>
            <a:endParaRPr lang="en-US" altLang="zh-CN" sz="2400" dirty="0">
              <a:solidFill>
                <a:schemeClr val="bg1"/>
              </a:solidFill>
              <a:cs typeface="Arial" panose="020B0604020202020204" pitchFamily="34" charset="0"/>
            </a:endParaRPr>
          </a:p>
          <a:p>
            <a:pPr>
              <a:lnSpc>
                <a:spcPct val="150000"/>
              </a:lnSpc>
              <a:defRPr/>
            </a:pPr>
            <a:endParaRPr lang="en-US" altLang="zh-CN" sz="2400" dirty="0">
              <a:solidFill>
                <a:schemeClr val="bg1"/>
              </a:solidFill>
              <a:cs typeface="Arial" panose="020B0604020202020204" pitchFamily="34" charset="0"/>
            </a:endParaRPr>
          </a:p>
          <a:p>
            <a:pPr marL="798513" lvl="1" indent="-342900">
              <a:lnSpc>
                <a:spcPct val="150000"/>
              </a:lnSpc>
              <a:buFont typeface="Arial" panose="020B0604020202020204" pitchFamily="34" charset="0"/>
              <a:buChar char="•"/>
              <a:defRPr/>
            </a:pPr>
            <a:r>
              <a:rPr lang="en-US" altLang="zh-CN" sz="2400" dirty="0">
                <a:solidFill>
                  <a:schemeClr val="bg1"/>
                </a:solidFill>
                <a:cs typeface="Arial" panose="020B0604020202020204" pitchFamily="34" charset="0"/>
              </a:rPr>
              <a:t>    </a:t>
            </a:r>
            <a:r>
              <a:rPr lang="en-US" altLang="zh-CN" sz="2400" dirty="0" err="1">
                <a:solidFill>
                  <a:schemeClr val="bg1"/>
                </a:solidFill>
                <a:cs typeface="Arial" panose="020B0604020202020204" pitchFamily="34" charset="0"/>
              </a:rPr>
              <a:t>ProbePoints</a:t>
            </a:r>
            <a:r>
              <a:rPr lang="en-US" altLang="zh-CN" sz="2400" dirty="0">
                <a:solidFill>
                  <a:schemeClr val="bg1"/>
                </a:solidFill>
                <a:cs typeface="Arial" panose="020B0604020202020204" pitchFamily="34" charset="0"/>
              </a:rPr>
              <a:t>: </a:t>
            </a:r>
            <a:r>
              <a:rPr lang="en-US" altLang="zh-CN" sz="2400" dirty="0" err="1">
                <a:solidFill>
                  <a:schemeClr val="bg1"/>
                </a:solidFill>
                <a:cs typeface="Arial" panose="020B0604020202020204" pitchFamily="34" charset="0"/>
              </a:rPr>
              <a:t>diretcory</a:t>
            </a:r>
            <a:r>
              <a:rPr lang="en-US" altLang="zh-CN" sz="2400" dirty="0">
                <a:solidFill>
                  <a:schemeClr val="bg1"/>
                </a:solidFill>
                <a:cs typeface="Arial" panose="020B0604020202020204" pitchFamily="34" charset="0"/>
              </a:rPr>
              <a:t> to the </a:t>
            </a:r>
            <a:r>
              <a:rPr lang="en-US" altLang="zh-CN" sz="2400" dirty="0" err="1">
                <a:solidFill>
                  <a:schemeClr val="bg1"/>
                </a:solidFill>
                <a:cs typeface="Arial" panose="020B0604020202020204" pitchFamily="34" charset="0"/>
              </a:rPr>
              <a:t>ProbePoints</a:t>
            </a:r>
            <a:r>
              <a:rPr lang="en-US" altLang="zh-CN" sz="2400" dirty="0">
                <a:solidFill>
                  <a:schemeClr val="bg1"/>
                </a:solidFill>
                <a:cs typeface="Arial" panose="020B0604020202020204" pitchFamily="34" charset="0"/>
              </a:rPr>
              <a:t> file name</a:t>
            </a:r>
          </a:p>
          <a:p>
            <a:pPr marL="798513" lvl="1" indent="-342900">
              <a:lnSpc>
                <a:spcPct val="150000"/>
              </a:lnSpc>
              <a:buFont typeface="Arial" panose="020B0604020202020204" pitchFamily="34" charset="0"/>
              <a:buChar char="•"/>
              <a:defRPr/>
            </a:pPr>
            <a:r>
              <a:rPr lang="en-US" altLang="zh-CN" sz="2400" dirty="0">
                <a:solidFill>
                  <a:schemeClr val="bg1"/>
                </a:solidFill>
                <a:cs typeface="Arial" panose="020B0604020202020204" pitchFamily="34" charset="0"/>
              </a:rPr>
              <a:t>    </a:t>
            </a:r>
            <a:r>
              <a:rPr lang="en-US" altLang="zh-CN" sz="2400" dirty="0" err="1">
                <a:solidFill>
                  <a:schemeClr val="bg1"/>
                </a:solidFill>
                <a:cs typeface="Arial" panose="020B0604020202020204" pitchFamily="34" charset="0"/>
              </a:rPr>
              <a:t>LinkFile</a:t>
            </a:r>
            <a:r>
              <a:rPr lang="en-US" altLang="zh-CN" sz="2400" dirty="0">
                <a:solidFill>
                  <a:schemeClr val="bg1"/>
                </a:solidFill>
                <a:cs typeface="Arial" panose="020B0604020202020204" pitchFamily="34" charset="0"/>
              </a:rPr>
              <a:t>: </a:t>
            </a:r>
            <a:r>
              <a:rPr lang="en-US" altLang="zh-CN" sz="2400" dirty="0" err="1">
                <a:solidFill>
                  <a:schemeClr val="bg1"/>
                </a:solidFill>
                <a:cs typeface="Arial" panose="020B0604020202020204" pitchFamily="34" charset="0"/>
              </a:rPr>
              <a:t>diretcory</a:t>
            </a:r>
            <a:r>
              <a:rPr lang="en-US" altLang="zh-CN" sz="2400" dirty="0">
                <a:solidFill>
                  <a:schemeClr val="bg1"/>
                </a:solidFill>
                <a:cs typeface="Arial" panose="020B0604020202020204" pitchFamily="34" charset="0"/>
              </a:rPr>
              <a:t> to the </a:t>
            </a:r>
            <a:r>
              <a:rPr lang="en-US" altLang="zh-CN" sz="2400" dirty="0" err="1">
                <a:solidFill>
                  <a:schemeClr val="bg1"/>
                </a:solidFill>
                <a:cs typeface="Arial" panose="020B0604020202020204" pitchFamily="34" charset="0"/>
              </a:rPr>
              <a:t>LinkFile</a:t>
            </a:r>
            <a:r>
              <a:rPr lang="en-US" altLang="zh-CN" sz="2400" dirty="0">
                <a:solidFill>
                  <a:schemeClr val="bg1"/>
                </a:solidFill>
                <a:cs typeface="Arial" panose="020B0604020202020204" pitchFamily="34" charset="0"/>
              </a:rPr>
              <a:t> file name</a:t>
            </a:r>
          </a:p>
          <a:p>
            <a:pPr marL="342900" indent="-342900">
              <a:lnSpc>
                <a:spcPct val="150000"/>
              </a:lnSpc>
              <a:buFont typeface="Arial" panose="020B0604020202020204" pitchFamily="34" charset="0"/>
              <a:buChar char="•"/>
              <a:defRPr/>
            </a:pPr>
            <a:r>
              <a:rPr lang="en-US" altLang="zh-CN" sz="2400" dirty="0">
                <a:solidFill>
                  <a:schemeClr val="bg1"/>
                </a:solidFill>
                <a:cs typeface="Arial" panose="020B0604020202020204" pitchFamily="34" charset="0"/>
              </a:rPr>
              <a:t>slope.py:</a:t>
            </a:r>
          </a:p>
          <a:p>
            <a:pPr>
              <a:lnSpc>
                <a:spcPct val="150000"/>
              </a:lnSpc>
              <a:defRPr/>
            </a:pPr>
            <a:r>
              <a:rPr lang="en-US" altLang="zh-CN" sz="2400" dirty="0">
                <a:solidFill>
                  <a:schemeClr val="bg1"/>
                </a:solidFill>
                <a:cs typeface="Arial" panose="020B0604020202020204" pitchFamily="34" charset="0"/>
              </a:rPr>
              <a:t>	python slope.py </a:t>
            </a:r>
            <a:r>
              <a:rPr lang="en-US" altLang="zh-CN" sz="2400" dirty="0" err="1">
                <a:solidFill>
                  <a:schemeClr val="bg1"/>
                </a:solidFill>
                <a:cs typeface="Arial" panose="020B0604020202020204" pitchFamily="34" charset="0"/>
              </a:rPr>
              <a:t>matchedPoints</a:t>
            </a:r>
            <a:r>
              <a:rPr lang="en-US" altLang="zh-CN" sz="2400" dirty="0">
                <a:solidFill>
                  <a:schemeClr val="bg1"/>
                </a:solidFill>
                <a:cs typeface="Arial" panose="020B0604020202020204" pitchFamily="34" charset="0"/>
              </a:rPr>
              <a:t> </a:t>
            </a:r>
            <a:r>
              <a:rPr lang="en-US" altLang="zh-CN" sz="2400" dirty="0" err="1">
                <a:solidFill>
                  <a:schemeClr val="bg1"/>
                </a:solidFill>
                <a:cs typeface="Arial" panose="020B0604020202020204" pitchFamily="34" charset="0"/>
              </a:rPr>
              <a:t>LinkFile</a:t>
            </a:r>
            <a:endParaRPr lang="en-US" altLang="zh-CN" sz="2400" dirty="0">
              <a:solidFill>
                <a:schemeClr val="bg1"/>
              </a:solidFill>
              <a:cs typeface="Arial" panose="020B0604020202020204" pitchFamily="34" charset="0"/>
            </a:endParaRPr>
          </a:p>
          <a:p>
            <a:pPr marL="798513" lvl="1" indent="-342900">
              <a:lnSpc>
                <a:spcPct val="150000"/>
              </a:lnSpc>
              <a:buFont typeface="Arial" panose="020B0604020202020204" pitchFamily="34" charset="0"/>
              <a:buChar char="•"/>
              <a:defRPr/>
            </a:pPr>
            <a:endParaRPr lang="en-US" altLang="zh-CN" sz="2400" dirty="0">
              <a:solidFill>
                <a:schemeClr val="bg1"/>
              </a:solidFill>
              <a:cs typeface="Arial" panose="020B0604020202020204" pitchFamily="34" charset="0"/>
            </a:endParaRPr>
          </a:p>
          <a:p>
            <a:pPr marL="798513" lvl="1" indent="-342900">
              <a:lnSpc>
                <a:spcPct val="150000"/>
              </a:lnSpc>
              <a:buFont typeface="Arial" panose="020B0604020202020204" pitchFamily="34" charset="0"/>
              <a:buChar char="•"/>
              <a:defRPr/>
            </a:pPr>
            <a:r>
              <a:rPr lang="en-US" altLang="zh-CN" sz="2400" dirty="0">
                <a:solidFill>
                  <a:schemeClr val="bg1"/>
                </a:solidFill>
                <a:cs typeface="Arial" panose="020B0604020202020204" pitchFamily="34" charset="0"/>
              </a:rPr>
              <a:t>    </a:t>
            </a:r>
            <a:r>
              <a:rPr lang="en-US" altLang="zh-CN" sz="2400" dirty="0" err="1">
                <a:solidFill>
                  <a:schemeClr val="bg1"/>
                </a:solidFill>
                <a:cs typeface="Arial" panose="020B0604020202020204" pitchFamily="34" charset="0"/>
              </a:rPr>
              <a:t>matchedPoints</a:t>
            </a:r>
            <a:r>
              <a:rPr lang="en-US" altLang="zh-CN" sz="2400" dirty="0">
                <a:solidFill>
                  <a:schemeClr val="bg1"/>
                </a:solidFill>
                <a:cs typeface="Arial" panose="020B0604020202020204" pitchFamily="34" charset="0"/>
              </a:rPr>
              <a:t>: </a:t>
            </a:r>
            <a:r>
              <a:rPr lang="en-US" altLang="zh-CN" sz="2400" dirty="0" err="1">
                <a:solidFill>
                  <a:schemeClr val="bg1"/>
                </a:solidFill>
                <a:cs typeface="Arial" panose="020B0604020202020204" pitchFamily="34" charset="0"/>
              </a:rPr>
              <a:t>diretcory</a:t>
            </a:r>
            <a:r>
              <a:rPr lang="en-US" altLang="zh-CN" sz="2400" dirty="0">
                <a:solidFill>
                  <a:schemeClr val="bg1"/>
                </a:solidFill>
                <a:cs typeface="Arial" panose="020B0604020202020204" pitchFamily="34" charset="0"/>
              </a:rPr>
              <a:t> to the </a:t>
            </a:r>
            <a:r>
              <a:rPr lang="en-US" altLang="zh-CN" sz="2400" dirty="0" err="1">
                <a:solidFill>
                  <a:schemeClr val="bg1"/>
                </a:solidFill>
                <a:cs typeface="Arial" panose="020B0604020202020204" pitchFamily="34" charset="0"/>
              </a:rPr>
              <a:t>matchedPoints</a:t>
            </a:r>
            <a:r>
              <a:rPr lang="en-US" altLang="zh-CN" sz="2400" dirty="0">
                <a:solidFill>
                  <a:schemeClr val="bg1"/>
                </a:solidFill>
                <a:cs typeface="Arial" panose="020B0604020202020204" pitchFamily="34" charset="0"/>
              </a:rPr>
              <a:t> file name</a:t>
            </a:r>
          </a:p>
          <a:p>
            <a:pPr marL="798513" lvl="1" indent="-342900">
              <a:lnSpc>
                <a:spcPct val="150000"/>
              </a:lnSpc>
              <a:buFont typeface="Arial" panose="020B0604020202020204" pitchFamily="34" charset="0"/>
              <a:buChar char="•"/>
              <a:defRPr/>
            </a:pPr>
            <a:r>
              <a:rPr lang="en-US" altLang="zh-CN" sz="2400" dirty="0">
                <a:solidFill>
                  <a:schemeClr val="bg1"/>
                </a:solidFill>
                <a:cs typeface="Arial" panose="020B0604020202020204" pitchFamily="34" charset="0"/>
              </a:rPr>
              <a:t>    </a:t>
            </a:r>
            <a:r>
              <a:rPr lang="en-US" altLang="zh-CN" sz="2400" dirty="0" err="1">
                <a:solidFill>
                  <a:schemeClr val="bg1"/>
                </a:solidFill>
                <a:cs typeface="Arial" panose="020B0604020202020204" pitchFamily="34" charset="0"/>
              </a:rPr>
              <a:t>LinkFile</a:t>
            </a:r>
            <a:r>
              <a:rPr lang="en-US" altLang="zh-CN" sz="2400" dirty="0">
                <a:solidFill>
                  <a:schemeClr val="bg1"/>
                </a:solidFill>
                <a:cs typeface="Arial" panose="020B0604020202020204" pitchFamily="34" charset="0"/>
              </a:rPr>
              <a:t>: </a:t>
            </a:r>
            <a:r>
              <a:rPr lang="en-US" altLang="zh-CN" sz="2400" dirty="0" err="1">
                <a:solidFill>
                  <a:schemeClr val="bg1"/>
                </a:solidFill>
                <a:cs typeface="Arial" panose="020B0604020202020204" pitchFamily="34" charset="0"/>
              </a:rPr>
              <a:t>diretcory</a:t>
            </a:r>
            <a:r>
              <a:rPr lang="en-US" altLang="zh-CN" sz="2400" dirty="0">
                <a:solidFill>
                  <a:schemeClr val="bg1"/>
                </a:solidFill>
                <a:cs typeface="Arial" panose="020B0604020202020204" pitchFamily="34" charset="0"/>
              </a:rPr>
              <a:t> to the </a:t>
            </a:r>
            <a:r>
              <a:rPr lang="en-US" altLang="zh-CN" sz="2400" dirty="0" err="1">
                <a:solidFill>
                  <a:schemeClr val="bg1"/>
                </a:solidFill>
                <a:cs typeface="Arial" panose="020B0604020202020204" pitchFamily="34" charset="0"/>
              </a:rPr>
              <a:t>LinkFile</a:t>
            </a:r>
            <a:r>
              <a:rPr lang="en-US" altLang="zh-CN" sz="2400" dirty="0">
                <a:solidFill>
                  <a:schemeClr val="bg1"/>
                </a:solidFill>
                <a:cs typeface="Arial" panose="020B0604020202020204" pitchFamily="34" charset="0"/>
              </a:rPr>
              <a:t> file name</a:t>
            </a:r>
          </a:p>
        </p:txBody>
      </p:sp>
    </p:spTree>
    <p:extLst>
      <p:ext uri="{BB962C8B-B14F-4D97-AF65-F5344CB8AC3E}">
        <p14:creationId xmlns:p14="http://schemas.microsoft.com/office/powerpoint/2010/main" val="22940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2111154" cy="584775"/>
            <a:chOff x="493007" y="224297"/>
            <a:chExt cx="2110771"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1772920"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RESULT</a:t>
              </a:r>
              <a:endParaRPr lang="zh-CN" altLang="en-US" sz="3200" dirty="0">
                <a:solidFill>
                  <a:srgbClr val="FFFFFF"/>
                </a:solidFill>
                <a:cs typeface="Arial" panose="020B0604020202020204" pitchFamily="34" charset="0"/>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2" name="TextBox 1">
            <a:extLst>
              <a:ext uri="{FF2B5EF4-FFF2-40B4-BE49-F238E27FC236}">
                <a16:creationId xmlns:a16="http://schemas.microsoft.com/office/drawing/2014/main" id="{61E0B909-787F-460F-957B-9CF014C7EDDF}"/>
              </a:ext>
            </a:extLst>
          </p:cNvPr>
          <p:cNvSpPr txBox="1"/>
          <p:nvPr/>
        </p:nvSpPr>
        <p:spPr>
          <a:xfrm>
            <a:off x="1057012" y="1065402"/>
            <a:ext cx="10024845" cy="1261884"/>
          </a:xfrm>
          <a:prstGeom prst="rect">
            <a:avLst/>
          </a:prstGeom>
          <a:noFill/>
        </p:spPr>
        <p:txBody>
          <a:bodyPr wrap="square" rtlCol="0">
            <a:spAutoFit/>
          </a:bodyPr>
          <a:lstStyle/>
          <a:p>
            <a:r>
              <a:rPr lang="en-US" dirty="0">
                <a:solidFill>
                  <a:schemeClr val="bg1"/>
                </a:solidFill>
              </a:rPr>
              <a:t>Output :Partition6467MatchedPoints.</a:t>
            </a:r>
            <a:r>
              <a:rPr lang="en-US">
                <a:solidFill>
                  <a:schemeClr val="bg1"/>
                </a:solidFill>
              </a:rPr>
              <a:t>csv (10000 </a:t>
            </a:r>
            <a:r>
              <a:rPr lang="en-US" dirty="0">
                <a:solidFill>
                  <a:schemeClr val="bg1"/>
                </a:solidFill>
              </a:rPr>
              <a:t>probes)</a:t>
            </a:r>
          </a:p>
          <a:p>
            <a:endParaRPr lang="en-US" dirty="0">
              <a:solidFill>
                <a:schemeClr val="bg1"/>
              </a:solidFill>
            </a:endParaRPr>
          </a:p>
          <a:p>
            <a:r>
              <a:rPr lang="en-US" dirty="0">
                <a:solidFill>
                  <a:schemeClr val="bg1"/>
                </a:solidFill>
              </a:rPr>
              <a:t>	</a:t>
            </a:r>
            <a:r>
              <a:rPr lang="en-US" dirty="0" err="1">
                <a:solidFill>
                  <a:schemeClr val="bg1"/>
                </a:solidFill>
              </a:rPr>
              <a:t>sampleID</a:t>
            </a:r>
            <a:r>
              <a:rPr lang="en-US" dirty="0">
                <a:solidFill>
                  <a:schemeClr val="bg1"/>
                </a:solidFill>
              </a:rPr>
              <a:t>, </a:t>
            </a:r>
            <a:r>
              <a:rPr lang="en-US" dirty="0" err="1">
                <a:solidFill>
                  <a:schemeClr val="bg1"/>
                </a:solidFill>
              </a:rPr>
              <a:t>dateTime</a:t>
            </a:r>
            <a:r>
              <a:rPr lang="en-US" dirty="0">
                <a:solidFill>
                  <a:schemeClr val="bg1"/>
                </a:solidFill>
              </a:rPr>
              <a:t>, </a:t>
            </a:r>
            <a:r>
              <a:rPr lang="en-US" dirty="0" err="1">
                <a:solidFill>
                  <a:schemeClr val="bg1"/>
                </a:solidFill>
              </a:rPr>
              <a:t>sourceCode</a:t>
            </a:r>
            <a:r>
              <a:rPr lang="en-US" dirty="0">
                <a:solidFill>
                  <a:schemeClr val="bg1"/>
                </a:solidFill>
              </a:rPr>
              <a:t>, latitude, longitude, altitude, speed, heading, </a:t>
            </a:r>
            <a:r>
              <a:rPr lang="en-US" dirty="0" err="1">
                <a:solidFill>
                  <a:schemeClr val="bg1"/>
                </a:solidFill>
              </a:rPr>
              <a:t>linkPVID</a:t>
            </a:r>
            <a:r>
              <a:rPr lang="en-US" dirty="0">
                <a:solidFill>
                  <a:schemeClr val="bg1"/>
                </a:solidFill>
              </a:rPr>
              <a:t>, direction, </a:t>
            </a:r>
            <a:r>
              <a:rPr lang="en-US" dirty="0" err="1">
                <a:solidFill>
                  <a:schemeClr val="bg1"/>
                </a:solidFill>
              </a:rPr>
              <a:t>distFromRef</a:t>
            </a:r>
            <a:r>
              <a:rPr lang="en-US" dirty="0">
                <a:solidFill>
                  <a:schemeClr val="bg1"/>
                </a:solidFill>
              </a:rPr>
              <a:t>, </a:t>
            </a:r>
            <a:r>
              <a:rPr lang="en-US" dirty="0" err="1">
                <a:solidFill>
                  <a:schemeClr val="bg1"/>
                </a:solidFill>
              </a:rPr>
              <a:t>distFromLink</a:t>
            </a:r>
            <a:endParaRPr lang="en-US" dirty="0">
              <a:solidFill>
                <a:schemeClr val="bg1"/>
              </a:solidFill>
            </a:endParaRPr>
          </a:p>
        </p:txBody>
      </p:sp>
      <p:pic>
        <p:nvPicPr>
          <p:cNvPr id="4" name="Picture 3" descr="Screen Clipping">
            <a:extLst>
              <a:ext uri="{FF2B5EF4-FFF2-40B4-BE49-F238E27FC236}">
                <a16:creationId xmlns:a16="http://schemas.microsoft.com/office/drawing/2014/main" id="{5D16162E-2371-4E92-8557-C6EA1C038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100" y="2386872"/>
            <a:ext cx="7525800" cy="4124901"/>
          </a:xfrm>
          <a:prstGeom prst="rect">
            <a:avLst/>
          </a:prstGeom>
        </p:spPr>
      </p:pic>
    </p:spTree>
    <p:extLst>
      <p:ext uri="{BB962C8B-B14F-4D97-AF65-F5344CB8AC3E}">
        <p14:creationId xmlns:p14="http://schemas.microsoft.com/office/powerpoint/2010/main" val="3061636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3157915" cy="584775"/>
            <a:chOff x="493007" y="224297"/>
            <a:chExt cx="3157342" cy="585929"/>
          </a:xfrm>
        </p:grpSpPr>
        <p:sp>
          <p:nvSpPr>
            <p:cNvPr id="3"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2819491"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RESULT(</a:t>
              </a:r>
              <a:r>
                <a:rPr lang="en-US" altLang="zh-CN" sz="3200" dirty="0" err="1">
                  <a:solidFill>
                    <a:schemeClr val="bg1"/>
                  </a:solidFill>
                  <a:ea typeface="微软雅黑" panose="020B0503020204020204" pitchFamily="34" charset="-122"/>
                  <a:cs typeface="Arial" panose="020B0604020202020204" pitchFamily="34" charset="0"/>
                </a:rPr>
                <a:t>cont</a:t>
              </a:r>
              <a:r>
                <a:rPr lang="en-US" altLang="zh-CN" sz="3200" dirty="0">
                  <a:solidFill>
                    <a:schemeClr val="bg1"/>
                  </a:solidFill>
                  <a:ea typeface="微软雅黑" panose="020B0503020204020204" pitchFamily="34" charset="-122"/>
                  <a:cs typeface="Arial" panose="020B0604020202020204" pitchFamily="34" charset="0"/>
                </a:rPr>
                <a:t>)</a:t>
              </a:r>
              <a:endParaRPr lang="zh-CN" altLang="en-US" sz="3200" dirty="0">
                <a:solidFill>
                  <a:srgbClr val="FFFFFF"/>
                </a:solidFill>
                <a:cs typeface="Arial" panose="020B0604020202020204" pitchFamily="34" charset="0"/>
              </a:endParaRPr>
            </a:p>
          </p:txBody>
        </p:sp>
        <p:sp>
          <p:nvSpPr>
            <p:cNvPr id="4" name="等腰三角形 3">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5" name="TextBox 4">
            <a:extLst>
              <a:ext uri="{FF2B5EF4-FFF2-40B4-BE49-F238E27FC236}">
                <a16:creationId xmlns:a16="http://schemas.microsoft.com/office/drawing/2014/main" id="{A08C0DA1-45A9-45B0-B80B-44A739BA6A81}"/>
              </a:ext>
            </a:extLst>
          </p:cNvPr>
          <p:cNvSpPr txBox="1"/>
          <p:nvPr/>
        </p:nvSpPr>
        <p:spPr>
          <a:xfrm>
            <a:off x="1057012" y="1065402"/>
            <a:ext cx="8883942" cy="969496"/>
          </a:xfrm>
          <a:prstGeom prst="rect">
            <a:avLst/>
          </a:prstGeom>
          <a:noFill/>
        </p:spPr>
        <p:txBody>
          <a:bodyPr wrap="square" rtlCol="0">
            <a:spAutoFit/>
          </a:bodyPr>
          <a:lstStyle/>
          <a:p>
            <a:r>
              <a:rPr lang="en-US" dirty="0">
                <a:solidFill>
                  <a:schemeClr val="bg1"/>
                </a:solidFill>
              </a:rPr>
              <a:t>Output : LinkSlopeAndEvaSlope.csv</a:t>
            </a:r>
          </a:p>
          <a:p>
            <a:endParaRPr lang="en-US" dirty="0">
              <a:solidFill>
                <a:schemeClr val="bg1"/>
              </a:solidFill>
            </a:endParaRPr>
          </a:p>
          <a:p>
            <a:r>
              <a:rPr lang="en-US" dirty="0" err="1">
                <a:solidFill>
                  <a:schemeClr val="bg1"/>
                </a:solidFill>
              </a:rPr>
              <a:t>linkPVID</a:t>
            </a:r>
            <a:r>
              <a:rPr lang="en-US" dirty="0">
                <a:solidFill>
                  <a:schemeClr val="bg1"/>
                </a:solidFill>
              </a:rPr>
              <a:t>, latitude, longitude, </a:t>
            </a:r>
            <a:r>
              <a:rPr lang="en-US" dirty="0" err="1">
                <a:solidFill>
                  <a:schemeClr val="bg1"/>
                </a:solidFill>
              </a:rPr>
              <a:t>evaSlope</a:t>
            </a:r>
            <a:r>
              <a:rPr lang="en-US" dirty="0">
                <a:solidFill>
                  <a:schemeClr val="bg1"/>
                </a:solidFill>
              </a:rPr>
              <a:t>, slope, abs(</a:t>
            </a:r>
            <a:r>
              <a:rPr lang="en-US" dirty="0" err="1">
                <a:solidFill>
                  <a:schemeClr val="bg1"/>
                </a:solidFill>
              </a:rPr>
              <a:t>evaSlope</a:t>
            </a:r>
            <a:r>
              <a:rPr lang="en-US" dirty="0">
                <a:solidFill>
                  <a:schemeClr val="bg1"/>
                </a:solidFill>
              </a:rPr>
              <a:t> - slope)</a:t>
            </a:r>
          </a:p>
        </p:txBody>
      </p:sp>
      <p:pic>
        <p:nvPicPr>
          <p:cNvPr id="7" name="Picture 6" descr="Screen Clipping">
            <a:extLst>
              <a:ext uri="{FF2B5EF4-FFF2-40B4-BE49-F238E27FC236}">
                <a16:creationId xmlns:a16="http://schemas.microsoft.com/office/drawing/2014/main" id="{27454B59-FAAF-4377-99F1-6C4BC38E1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023" y="2159450"/>
            <a:ext cx="3781953" cy="3982006"/>
          </a:xfrm>
          <a:prstGeom prst="rect">
            <a:avLst/>
          </a:prstGeom>
        </p:spPr>
      </p:pic>
    </p:spTree>
    <p:extLst>
      <p:ext uri="{BB962C8B-B14F-4D97-AF65-F5344CB8AC3E}">
        <p14:creationId xmlns:p14="http://schemas.microsoft.com/office/powerpoint/2010/main" val="5926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59914" y="160582"/>
            <a:ext cx="7154633" cy="584775"/>
            <a:chOff x="493007" y="224007"/>
            <a:chExt cx="7153323"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25071" y="224007"/>
              <a:ext cx="6821259"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defTabSz="914377" eaLnBrk="1" fontAlgn="auto" hangingPunct="1">
                <a:spcBef>
                  <a:spcPts val="0"/>
                </a:spcBef>
                <a:spcAft>
                  <a:spcPts val="0"/>
                </a:spcAft>
                <a:defRPr/>
              </a:pPr>
              <a:r>
                <a:rPr lang="en-US" altLang="zh-CN" sz="3200" dirty="0">
                  <a:solidFill>
                    <a:srgbClr val="FFFFFF"/>
                  </a:solidFill>
                  <a:cs typeface="Arial" panose="020B0604020202020204" pitchFamily="34" charset="0"/>
                </a:rPr>
                <a:t>DISCUSSION</a:t>
              </a:r>
              <a:r>
                <a:rPr lang="zh-CN" altLang="en-US" sz="3200" dirty="0">
                  <a:solidFill>
                    <a:srgbClr val="FFFFFF"/>
                  </a:solidFill>
                  <a:cs typeface="Arial" panose="020B0604020202020204" pitchFamily="34" charset="0"/>
                </a:rPr>
                <a:t> </a:t>
              </a:r>
              <a:r>
                <a:rPr lang="en-US" altLang="zh-CN" sz="3200" dirty="0">
                  <a:solidFill>
                    <a:srgbClr val="FFFFFF"/>
                  </a:solidFill>
                  <a:cs typeface="Arial" panose="020B0604020202020204" pitchFamily="34" charset="0"/>
                </a:rPr>
                <a:t>AND CONCLUSIONS</a:t>
              </a:r>
              <a:endParaRPr lang="zh-CN" altLang="en-US" sz="3200" dirty="0">
                <a:solidFill>
                  <a:srgbClr val="FFFFFF"/>
                </a:solidFill>
                <a:cs typeface="Arial" panose="020B0604020202020204" pitchFamily="34" charset="0"/>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6" name="文本框 17">
            <a:extLst>
              <a:ext uri="{FF2B5EF4-FFF2-40B4-BE49-F238E27FC236}">
                <a16:creationId xmlns:a16="http://schemas.microsoft.com/office/drawing/2014/main" id="{74DF0623-A486-4DD6-AD5A-65BB608C728E}"/>
              </a:ext>
            </a:extLst>
          </p:cNvPr>
          <p:cNvSpPr txBox="1"/>
          <p:nvPr/>
        </p:nvSpPr>
        <p:spPr>
          <a:xfrm>
            <a:off x="1012825" y="1173163"/>
            <a:ext cx="10166350" cy="308993"/>
          </a:xfrm>
          <a:prstGeom prst="rect">
            <a:avLst/>
          </a:prstGeom>
          <a:noFill/>
        </p:spPr>
        <p:txBody>
          <a:bodyPr lIns="0" tIns="45719" rIns="0" bIns="45719">
            <a:spAutoFit/>
          </a:bodyPr>
          <a:lstStyle/>
          <a:p>
            <a:pPr marL="228600" indent="-228600" algn="just" defTabSz="914377" eaLnBrk="1" fontAlgn="auto" hangingPunct="1">
              <a:lnSpc>
                <a:spcPct val="130000"/>
              </a:lnSpc>
              <a:spcBef>
                <a:spcPts val="0"/>
              </a:spcBef>
              <a:spcAft>
                <a:spcPts val="0"/>
              </a:spcAft>
              <a:buFontTx/>
              <a:buAutoNum type="arabicPeriod"/>
              <a:defRPr/>
            </a:pPr>
            <a:endParaRPr lang="zh-CN" altLang="en-US" sz="1200" dirty="0">
              <a:solidFill>
                <a:srgbClr val="FFFFFF"/>
              </a:solidFill>
              <a:latin typeface="+mn-ea"/>
              <a:ea typeface="+mn-ea"/>
            </a:endParaRPr>
          </a:p>
        </p:txBody>
      </p:sp>
      <p:sp>
        <p:nvSpPr>
          <p:cNvPr id="7" name="文本框 17">
            <a:extLst>
              <a:ext uri="{FF2B5EF4-FFF2-40B4-BE49-F238E27FC236}">
                <a16:creationId xmlns:a16="http://schemas.microsoft.com/office/drawing/2014/main" id="{06E26D7B-09B4-4BB4-B276-95E0FCC3C904}"/>
              </a:ext>
            </a:extLst>
          </p:cNvPr>
          <p:cNvSpPr txBox="1"/>
          <p:nvPr/>
        </p:nvSpPr>
        <p:spPr>
          <a:xfrm>
            <a:off x="639600" y="1180289"/>
            <a:ext cx="10539575" cy="4893645"/>
          </a:xfrm>
          <a:prstGeom prst="rect">
            <a:avLst/>
          </a:prstGeom>
          <a:noFill/>
        </p:spPr>
        <p:txBody>
          <a:bodyPr wrap="square" lIns="0" tIns="45719" rIns="0" bIns="45719">
            <a:spAutoFit/>
          </a:bodyPr>
          <a:lstStyle/>
          <a:p>
            <a:pPr marL="457200" indent="-457200">
              <a:buFont typeface="Arial" panose="020B0604020202020204" pitchFamily="34" charset="0"/>
              <a:buChar char="•"/>
            </a:pPr>
            <a:r>
              <a:rPr lang="en-US" altLang="zh-CN" sz="2400" dirty="0">
                <a:solidFill>
                  <a:schemeClr val="bg1"/>
                </a:solidFill>
              </a:rPr>
              <a:t>From the result. we get some matching slope values when we compare the given and the calculated data.</a:t>
            </a:r>
          </a:p>
          <a:p>
            <a:pPr marL="457200" indent="-457200">
              <a:buFont typeface="Arial" panose="020B0604020202020204" pitchFamily="34" charset="0"/>
              <a:buChar char="•"/>
            </a:pPr>
            <a:r>
              <a:rPr lang="en-US" altLang="zh-CN" sz="2400" dirty="0">
                <a:solidFill>
                  <a:schemeClr val="bg1"/>
                </a:solidFill>
              </a:rPr>
              <a:t>Our observation from this assignment was that, if we get enough probe points for a link, then we are able to calculate the slope of the link to an acceptable precision.</a:t>
            </a:r>
          </a:p>
          <a:p>
            <a:pPr marL="457200" indent="-457200">
              <a:buFont typeface="Arial" panose="020B0604020202020204" pitchFamily="34" charset="0"/>
              <a:buChar char="•"/>
            </a:pPr>
            <a:r>
              <a:rPr lang="en-US" altLang="zh-CN" sz="2400" dirty="0">
                <a:solidFill>
                  <a:schemeClr val="bg1"/>
                </a:solidFill>
              </a:rPr>
              <a:t>Highly precise GPS traces are rarely available.</a:t>
            </a:r>
          </a:p>
          <a:p>
            <a:pPr marL="457200" indent="-457200">
              <a:buFont typeface="Arial" panose="020B0604020202020204" pitchFamily="34" charset="0"/>
              <a:buChar char="•"/>
            </a:pPr>
            <a:r>
              <a:rPr lang="en-US" altLang="zh-CN" sz="2400" dirty="0">
                <a:solidFill>
                  <a:schemeClr val="bg1"/>
                </a:solidFill>
              </a:rPr>
              <a:t>Dense trajectories are costly for live transmission and storage. </a:t>
            </a:r>
          </a:p>
          <a:p>
            <a:pPr marL="457200" indent="-457200">
              <a:buFont typeface="Arial" panose="020B0604020202020204" pitchFamily="34" charset="0"/>
              <a:buChar char="•"/>
            </a:pPr>
            <a:r>
              <a:rPr lang="en-US" altLang="zh-CN" sz="2400" dirty="0">
                <a:solidFill>
                  <a:schemeClr val="bg1"/>
                </a:solidFill>
              </a:rPr>
              <a:t>For future work, we can explore the design of map-matching algorithms with dynamic parameters that detect and adapt to different environmental settings, </a:t>
            </a:r>
          </a:p>
          <a:p>
            <a:pPr marL="457200" indent="-457200">
              <a:buFont typeface="Arial" panose="020B0604020202020204" pitchFamily="34" charset="0"/>
              <a:buChar char="•"/>
            </a:pPr>
            <a:r>
              <a:rPr lang="en-US" altLang="zh-CN" sz="2400" dirty="0">
                <a:solidFill>
                  <a:schemeClr val="bg1"/>
                </a:solidFill>
              </a:rPr>
              <a:t>A better approximation of the actual traveled paths may improve map-matching accuracy.</a:t>
            </a:r>
          </a:p>
          <a:p>
            <a:pPr marL="457200" indent="-457200">
              <a:buFont typeface="Arial" panose="020B0604020202020204" pitchFamily="34" charset="0"/>
              <a:buChar char="•"/>
            </a:pPr>
            <a:r>
              <a:rPr lang="en-US" altLang="zh-CN" sz="2400" dirty="0">
                <a:solidFill>
                  <a:schemeClr val="bg1"/>
                </a:solidFill>
              </a:rPr>
              <a:t>A lot of data in the dataset cause very long time to calculate all of them.</a:t>
            </a:r>
          </a:p>
        </p:txBody>
      </p:sp>
    </p:spTree>
    <p:extLst>
      <p:ext uri="{BB962C8B-B14F-4D97-AF65-F5344CB8AC3E}">
        <p14:creationId xmlns:p14="http://schemas.microsoft.com/office/powerpoint/2010/main" val="2270616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3329437" cy="584775"/>
            <a:chOff x="493007" y="224297"/>
            <a:chExt cx="3328832"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2990981"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defTabSz="914377" eaLnBrk="1" fontAlgn="auto" hangingPunct="1">
                <a:spcBef>
                  <a:spcPts val="0"/>
                </a:spcBef>
                <a:spcAft>
                  <a:spcPts val="0"/>
                </a:spcAft>
                <a:defRPr/>
              </a:pPr>
              <a:r>
                <a:rPr lang="en-US" altLang="zh-CN" sz="3200" dirty="0">
                  <a:solidFill>
                    <a:srgbClr val="FFFFFF"/>
                  </a:solidFill>
                </a:rPr>
                <a:t>REFERENCES</a:t>
              </a:r>
              <a:endParaRPr lang="zh-CN" altLang="en-US" sz="3200" dirty="0">
                <a:solidFill>
                  <a:schemeClr val="bg1"/>
                </a:solidFill>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6" name="文本框 17">
            <a:extLst>
              <a:ext uri="{FF2B5EF4-FFF2-40B4-BE49-F238E27FC236}">
                <a16:creationId xmlns:a16="http://schemas.microsoft.com/office/drawing/2014/main" id="{74DF0623-A486-4DD6-AD5A-65BB608C728E}"/>
              </a:ext>
            </a:extLst>
          </p:cNvPr>
          <p:cNvSpPr txBox="1"/>
          <p:nvPr/>
        </p:nvSpPr>
        <p:spPr>
          <a:xfrm>
            <a:off x="1012825" y="1173163"/>
            <a:ext cx="10166350" cy="308993"/>
          </a:xfrm>
          <a:prstGeom prst="rect">
            <a:avLst/>
          </a:prstGeom>
          <a:noFill/>
        </p:spPr>
        <p:txBody>
          <a:bodyPr lIns="0" tIns="45719" rIns="0" bIns="45719">
            <a:spAutoFit/>
          </a:bodyPr>
          <a:lstStyle/>
          <a:p>
            <a:pPr marL="228600" indent="-228600" algn="just" defTabSz="914377" eaLnBrk="1" fontAlgn="auto" hangingPunct="1">
              <a:lnSpc>
                <a:spcPct val="130000"/>
              </a:lnSpc>
              <a:spcBef>
                <a:spcPts val="0"/>
              </a:spcBef>
              <a:spcAft>
                <a:spcPts val="0"/>
              </a:spcAft>
              <a:buFontTx/>
              <a:buAutoNum type="arabicPeriod"/>
              <a:defRPr/>
            </a:pPr>
            <a:endParaRPr lang="zh-CN" altLang="en-US" sz="1200" dirty="0">
              <a:solidFill>
                <a:srgbClr val="FFFFFF"/>
              </a:solidFill>
              <a:latin typeface="+mn-ea"/>
              <a:ea typeface="+mn-ea"/>
            </a:endParaRPr>
          </a:p>
        </p:txBody>
      </p:sp>
      <p:sp>
        <p:nvSpPr>
          <p:cNvPr id="7" name="文本框 17">
            <a:extLst>
              <a:ext uri="{FF2B5EF4-FFF2-40B4-BE49-F238E27FC236}">
                <a16:creationId xmlns:a16="http://schemas.microsoft.com/office/drawing/2014/main" id="{06E26D7B-09B4-4BB4-B276-95E0FCC3C904}"/>
              </a:ext>
            </a:extLst>
          </p:cNvPr>
          <p:cNvSpPr txBox="1"/>
          <p:nvPr/>
        </p:nvSpPr>
        <p:spPr>
          <a:xfrm>
            <a:off x="665164" y="970606"/>
            <a:ext cx="11091621" cy="4093426"/>
          </a:xfrm>
          <a:prstGeom prst="rect">
            <a:avLst/>
          </a:prstGeom>
          <a:noFill/>
        </p:spPr>
        <p:txBody>
          <a:bodyPr wrap="square" lIns="0" tIns="45719" rIns="0" bIns="45719">
            <a:spAutoFit/>
          </a:bodyPr>
          <a:lstStyle/>
          <a:p>
            <a:pPr marL="457200" indent="-457200">
              <a:buFont typeface="+mj-lt"/>
              <a:buAutoNum type="arabicPeriod"/>
            </a:pPr>
            <a:r>
              <a:rPr lang="en-IN" altLang="zh-CN" sz="2000" dirty="0">
                <a:solidFill>
                  <a:schemeClr val="bg1"/>
                </a:solidFill>
                <a:cs typeface="Arial" panose="020B0604020202020204" pitchFamily="34" charset="0"/>
              </a:rPr>
              <a:t>Goh, Chong Yang, et al. "Online map-matching based on hidden </a:t>
            </a:r>
            <a:r>
              <a:rPr lang="en-IN" altLang="zh-CN" sz="2000" dirty="0" err="1">
                <a:solidFill>
                  <a:schemeClr val="bg1"/>
                </a:solidFill>
                <a:cs typeface="Arial" panose="020B0604020202020204" pitchFamily="34" charset="0"/>
              </a:rPr>
              <a:t>markov</a:t>
            </a:r>
            <a:r>
              <a:rPr lang="en-IN" altLang="zh-CN" sz="2000" dirty="0">
                <a:solidFill>
                  <a:schemeClr val="bg1"/>
                </a:solidFill>
                <a:cs typeface="Arial" panose="020B0604020202020204" pitchFamily="34" charset="0"/>
              </a:rPr>
              <a:t> model for real-time traffic sensing applications." Intelligent Transportation Systems (ITSC), 2012 15th International IEEE Conference on. IEEE, 2012.</a:t>
            </a:r>
          </a:p>
          <a:p>
            <a:pPr marL="457200" indent="-457200">
              <a:buFont typeface="+mj-lt"/>
              <a:buAutoNum type="arabicPeriod"/>
            </a:pPr>
            <a:r>
              <a:rPr lang="en-US" altLang="zh-CN" sz="2000" dirty="0">
                <a:solidFill>
                  <a:schemeClr val="bg1"/>
                </a:solidFill>
                <a:cs typeface="Arial" panose="020B0604020202020204" pitchFamily="34" charset="0"/>
              </a:rPr>
              <a:t>Liu, </a:t>
            </a:r>
            <a:r>
              <a:rPr lang="en-US" altLang="zh-CN" sz="2000" dirty="0" err="1">
                <a:solidFill>
                  <a:schemeClr val="bg1"/>
                </a:solidFill>
                <a:cs typeface="Arial" panose="020B0604020202020204" pitchFamily="34" charset="0"/>
              </a:rPr>
              <a:t>Hongchao</a:t>
            </a:r>
            <a:r>
              <a:rPr lang="en-US" altLang="zh-CN" sz="2000" dirty="0">
                <a:solidFill>
                  <a:schemeClr val="bg1"/>
                </a:solidFill>
                <a:cs typeface="Arial" panose="020B0604020202020204" pitchFamily="34" charset="0"/>
              </a:rPr>
              <a:t>, et al. "A virtual differential map-matching algorithm with improved accuracy and computational efficiency." The Journal of Navigation 61.3 (2008): 421-434.</a:t>
            </a:r>
          </a:p>
          <a:p>
            <a:pPr marL="457200" indent="-457200">
              <a:buFont typeface="+mj-lt"/>
              <a:buAutoNum type="arabicPeriod"/>
            </a:pPr>
            <a:r>
              <a:rPr lang="en-US" altLang="zh-CN" sz="2000" dirty="0">
                <a:solidFill>
                  <a:schemeClr val="bg1"/>
                </a:solidFill>
                <a:cs typeface="Arial" panose="020B0604020202020204" pitchFamily="34" charset="0"/>
              </a:rPr>
              <a:t>Lou, Yin, et al. "Map-matching for low-sampling-rate GPS trajectories." Proceedings of the 17th ACM SIGSPATIAL international conference on advances in geographic information systems. ACM, 2009.</a:t>
            </a:r>
          </a:p>
          <a:p>
            <a:pPr marL="457200" indent="-457200">
              <a:buFont typeface="+mj-lt"/>
              <a:buAutoNum type="arabicPeriod"/>
            </a:pPr>
            <a:r>
              <a:rPr lang="en-US" altLang="zh-CN" sz="2000" dirty="0">
                <a:solidFill>
                  <a:schemeClr val="bg1"/>
                </a:solidFill>
                <a:cs typeface="Arial" panose="020B0604020202020204" pitchFamily="34" charset="0"/>
              </a:rPr>
              <a:t>Liu, </a:t>
            </a:r>
            <a:r>
              <a:rPr lang="en-US" altLang="zh-CN" sz="2000" dirty="0" err="1">
                <a:solidFill>
                  <a:schemeClr val="bg1"/>
                </a:solidFill>
                <a:cs typeface="Arial" panose="020B0604020202020204" pitchFamily="34" charset="0"/>
              </a:rPr>
              <a:t>Lianxia</a:t>
            </a:r>
            <a:r>
              <a:rPr lang="en-US" altLang="zh-CN" sz="2000" dirty="0">
                <a:solidFill>
                  <a:schemeClr val="bg1"/>
                </a:solidFill>
                <a:cs typeface="Arial" panose="020B0604020202020204" pitchFamily="34" charset="0"/>
              </a:rPr>
              <a:t> Xi1 </a:t>
            </a:r>
            <a:r>
              <a:rPr lang="en-US" altLang="zh-CN" sz="2000" dirty="0" err="1">
                <a:solidFill>
                  <a:schemeClr val="bg1"/>
                </a:solidFill>
                <a:cs typeface="Arial" panose="020B0604020202020204" pitchFamily="34" charset="0"/>
              </a:rPr>
              <a:t>Quan</a:t>
            </a:r>
            <a:r>
              <a:rPr lang="en-US" altLang="zh-CN" sz="2000" dirty="0">
                <a:solidFill>
                  <a:schemeClr val="bg1"/>
                </a:solidFill>
                <a:cs typeface="Arial" panose="020B0604020202020204" pitchFamily="34" charset="0"/>
              </a:rPr>
              <a:t>, and </a:t>
            </a:r>
            <a:r>
              <a:rPr lang="en-US" altLang="zh-CN" sz="2000" dirty="0" err="1">
                <a:solidFill>
                  <a:schemeClr val="bg1"/>
                </a:solidFill>
                <a:cs typeface="Arial" panose="020B0604020202020204" pitchFamily="34" charset="0"/>
              </a:rPr>
              <a:t>Minghua</a:t>
            </a:r>
            <a:r>
              <a:rPr lang="en-US" altLang="zh-CN" sz="2000" dirty="0">
                <a:solidFill>
                  <a:schemeClr val="bg1"/>
                </a:solidFill>
                <a:cs typeface="Arial" panose="020B0604020202020204" pitchFamily="34" charset="0"/>
              </a:rPr>
              <a:t> Li1 </a:t>
            </a:r>
            <a:r>
              <a:rPr lang="en-US" altLang="zh-CN" sz="2000" dirty="0" err="1">
                <a:solidFill>
                  <a:schemeClr val="bg1"/>
                </a:solidFill>
                <a:cs typeface="Arial" panose="020B0604020202020204" pitchFamily="34" charset="0"/>
              </a:rPr>
              <a:t>Zhong</a:t>
            </a:r>
            <a:r>
              <a:rPr lang="en-US" altLang="zh-CN" sz="2000" dirty="0">
                <a:solidFill>
                  <a:schemeClr val="bg1"/>
                </a:solidFill>
                <a:cs typeface="Arial" panose="020B0604020202020204" pitchFamily="34" charset="0"/>
              </a:rPr>
              <a:t> Liu. "Map matching algorithm and its application." Proceedings on Intelligent Systems and Knowledge Engineering (ISKE2007) (2007).</a:t>
            </a:r>
          </a:p>
          <a:p>
            <a:pPr marL="457200" indent="-457200">
              <a:buFont typeface="+mj-lt"/>
              <a:buAutoNum type="arabicPeriod"/>
            </a:pPr>
            <a:r>
              <a:rPr lang="en-US" altLang="zh-CN" sz="2000" dirty="0">
                <a:solidFill>
                  <a:schemeClr val="bg1"/>
                </a:solidFill>
                <a:cs typeface="Arial" panose="020B0604020202020204" pitchFamily="34" charset="0"/>
              </a:rPr>
              <a:t>Yuan, Jing, et al. "An interactive-voting based map matching algorithm." Mobile Data Management (MDM), 2010 Eleventh International Conference on. IEEE, 2010.</a:t>
            </a:r>
            <a:endParaRPr lang="zh-CN" altLang="en-US" sz="2000" dirty="0">
              <a:solidFill>
                <a:schemeClr val="bg1"/>
              </a:solidFill>
              <a:cs typeface="Arial" panose="020B0604020202020204" pitchFamily="34" charset="0"/>
            </a:endParaRPr>
          </a:p>
        </p:txBody>
      </p:sp>
    </p:spTree>
    <p:extLst>
      <p:ext uri="{BB962C8B-B14F-4D97-AF65-F5344CB8AC3E}">
        <p14:creationId xmlns:p14="http://schemas.microsoft.com/office/powerpoint/2010/main" val="67533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E8D323C0-BCC8-4AED-900F-705C8B54AF98}"/>
              </a:ext>
            </a:extLst>
          </p:cNvPr>
          <p:cNvSpPr/>
          <p:nvPr/>
        </p:nvSpPr>
        <p:spPr>
          <a:xfrm>
            <a:off x="0" y="0"/>
            <a:ext cx="12192000" cy="12160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77" eaLnBrk="1" fontAlgn="auto" hangingPunct="1">
              <a:spcBef>
                <a:spcPts val="0"/>
              </a:spcBef>
              <a:spcAft>
                <a:spcPts val="0"/>
              </a:spcAft>
              <a:defRPr/>
            </a:pPr>
            <a:endParaRPr lang="zh-CN" altLang="en-US"/>
          </a:p>
        </p:txBody>
      </p:sp>
      <p:sp>
        <p:nvSpPr>
          <p:cNvPr id="15363" name="矩形 40">
            <a:extLst>
              <a:ext uri="{FF2B5EF4-FFF2-40B4-BE49-F238E27FC236}">
                <a16:creationId xmlns:a16="http://schemas.microsoft.com/office/drawing/2014/main" id="{AFB854C5-3611-4769-A2DF-065D861E5AF8}"/>
              </a:ext>
            </a:extLst>
          </p:cNvPr>
          <p:cNvSpPr>
            <a:spLocks noChangeArrowheads="1"/>
          </p:cNvSpPr>
          <p:nvPr/>
        </p:nvSpPr>
        <p:spPr bwMode="auto">
          <a:xfrm>
            <a:off x="3947254" y="-114300"/>
            <a:ext cx="4084768" cy="1569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600" dirty="0">
                <a:solidFill>
                  <a:schemeClr val="bg1"/>
                </a:solidFill>
                <a:ea typeface="微软雅黑" panose="020B0503020204020204" pitchFamily="34" charset="-122"/>
                <a:cs typeface="Arial" panose="020B0604020202020204" pitchFamily="34" charset="0"/>
              </a:rPr>
              <a:t>Outline</a:t>
            </a:r>
            <a:endParaRPr lang="zh-CN" altLang="en-US" sz="9600" dirty="0">
              <a:solidFill>
                <a:schemeClr val="bg1"/>
              </a:solidFill>
              <a:ea typeface="微软雅黑" panose="020B0503020204020204" pitchFamily="34" charset="-122"/>
              <a:cs typeface="Arial" panose="020B0604020202020204" pitchFamily="34" charset="0"/>
            </a:endParaRPr>
          </a:p>
        </p:txBody>
      </p:sp>
      <p:sp>
        <p:nvSpPr>
          <p:cNvPr id="19" name="文本框 18">
            <a:extLst>
              <a:ext uri="{FF2B5EF4-FFF2-40B4-BE49-F238E27FC236}">
                <a16:creationId xmlns:a16="http://schemas.microsoft.com/office/drawing/2014/main" id="{381ECDE2-9B08-406D-95CA-F45030D3C38B}"/>
              </a:ext>
            </a:extLst>
          </p:cNvPr>
          <p:cNvSpPr txBox="1"/>
          <p:nvPr/>
        </p:nvSpPr>
        <p:spPr>
          <a:xfrm>
            <a:off x="212724" y="1240813"/>
            <a:ext cx="6605908" cy="5509198"/>
          </a:xfrm>
          <a:prstGeom prst="rect">
            <a:avLst/>
          </a:prstGeom>
          <a:noFill/>
        </p:spPr>
        <p:txBody>
          <a:bodyPr wrap="square" lIns="91438" tIns="45719" rIns="91438" bIns="45719">
            <a:spAutoFit/>
          </a:bodyPr>
          <a:lstStyle/>
          <a:p>
            <a:pPr marL="457200" lvl="0" indent="-457200" defTabSz="914377" eaLnBrk="1" fontAlgn="auto" hangingPunct="1">
              <a:spcBef>
                <a:spcPts val="0"/>
              </a:spcBef>
              <a:spcAft>
                <a:spcPts val="0"/>
              </a:spcAft>
              <a:buFont typeface="Arial" panose="020B0604020202020204" pitchFamily="34" charset="0"/>
              <a:buChar char="•"/>
              <a:defRPr/>
            </a:pPr>
            <a:r>
              <a:rPr lang="en-US" altLang="zh-CN" sz="3200" dirty="0">
                <a:solidFill>
                  <a:srgbClr val="FFFFFF"/>
                </a:solidFill>
                <a:cs typeface="Arial" panose="020B0604020202020204" pitchFamily="34" charset="0"/>
              </a:rPr>
              <a:t>OVERVIEW</a:t>
            </a:r>
            <a:endParaRPr lang="en-US" altLang="zh-CN" sz="3200" dirty="0">
              <a:solidFill>
                <a:srgbClr val="FFFFFF"/>
              </a:solidFill>
              <a:ea typeface="+mn-ea"/>
              <a:cs typeface="Arial" panose="020B0604020202020204" pitchFamily="34" charset="0"/>
            </a:endParaRPr>
          </a:p>
          <a:p>
            <a:pPr marL="457200" indent="-457200" defTabSz="914377" eaLnBrk="1" fontAlgn="auto" hangingPunct="1">
              <a:spcBef>
                <a:spcPts val="0"/>
              </a:spcBef>
              <a:spcAft>
                <a:spcPts val="0"/>
              </a:spcAft>
              <a:buFont typeface="Arial" panose="020B0604020202020204" pitchFamily="34" charset="0"/>
              <a:buChar char="•"/>
              <a:defRPr/>
            </a:pPr>
            <a:r>
              <a:rPr lang="en-US" altLang="zh-CN" sz="3200" dirty="0">
                <a:solidFill>
                  <a:srgbClr val="FFFFFF"/>
                </a:solidFill>
                <a:cs typeface="Arial" panose="020B0604020202020204" pitchFamily="34" charset="0"/>
              </a:rPr>
              <a:t>AIM</a:t>
            </a:r>
          </a:p>
          <a:p>
            <a:pPr marL="457200" indent="-457200" defTabSz="914377" eaLnBrk="1" fontAlgn="auto" hangingPunct="1">
              <a:spcBef>
                <a:spcPts val="0"/>
              </a:spcBef>
              <a:spcAft>
                <a:spcPts val="0"/>
              </a:spcAft>
              <a:buFont typeface="Arial" panose="020B0604020202020204" pitchFamily="34" charset="0"/>
              <a:buChar char="•"/>
              <a:defRPr/>
            </a:pPr>
            <a:r>
              <a:rPr lang="en-US" altLang="zh-CN" sz="3200" dirty="0">
                <a:solidFill>
                  <a:srgbClr val="FFFFFF"/>
                </a:solidFill>
                <a:ea typeface="微软雅黑" panose="020B0503020204020204" pitchFamily="34" charset="-122"/>
                <a:cs typeface="Arial" panose="020B0604020202020204" pitchFamily="34" charset="0"/>
              </a:rPr>
              <a:t>INTRODUCTION</a:t>
            </a:r>
          </a:p>
          <a:p>
            <a:pPr marL="912813" lvl="1" indent="-457200" eaLnBrk="1" hangingPunct="1">
              <a:buFont typeface="Arial" panose="020B0604020202020204" pitchFamily="34" charset="0"/>
              <a:buChar char="•"/>
            </a:pPr>
            <a:r>
              <a:rPr lang="en-US" altLang="zh-CN" sz="3200" dirty="0">
                <a:solidFill>
                  <a:prstClr val="white"/>
                </a:solidFill>
                <a:ea typeface="微软雅黑" panose="020B0503020204020204" pitchFamily="34" charset="-122"/>
                <a:cs typeface="Arial" panose="020B0604020202020204" pitchFamily="34" charset="0"/>
              </a:rPr>
              <a:t>Probe Data</a:t>
            </a:r>
            <a:endParaRPr lang="zh-CN" altLang="en-US" sz="3200" dirty="0">
              <a:solidFill>
                <a:prstClr val="white"/>
              </a:solidFill>
              <a:ea typeface="微软雅黑" panose="020B0503020204020204" pitchFamily="34" charset="-122"/>
              <a:cs typeface="Arial" panose="020B0604020202020204" pitchFamily="34" charset="0"/>
            </a:endParaRPr>
          </a:p>
          <a:p>
            <a:pPr marL="912813" lvl="1" indent="-457200" eaLnBrk="1" hangingPunct="1">
              <a:buFont typeface="Arial" panose="020B0604020202020204" pitchFamily="34" charset="0"/>
              <a:buChar char="•"/>
            </a:pPr>
            <a:r>
              <a:rPr lang="en-US" altLang="zh-CN" sz="3200" dirty="0">
                <a:solidFill>
                  <a:prstClr val="white"/>
                </a:solidFill>
                <a:ea typeface="微软雅黑" panose="020B0503020204020204" pitchFamily="34" charset="-122"/>
                <a:cs typeface="Arial" panose="020B0604020202020204" pitchFamily="34" charset="0"/>
              </a:rPr>
              <a:t>Link Data</a:t>
            </a:r>
          </a:p>
          <a:p>
            <a:pPr marL="912813" lvl="1" indent="-457200" eaLnBrk="1" hangingPunct="1">
              <a:buFont typeface="Arial" panose="020B0604020202020204" pitchFamily="34" charset="0"/>
              <a:buChar char="•"/>
            </a:pPr>
            <a:r>
              <a:rPr lang="en-US" altLang="zh-CN" sz="3200" dirty="0">
                <a:solidFill>
                  <a:srgbClr val="FFFFFF"/>
                </a:solidFill>
                <a:cs typeface="Arial" panose="020B0604020202020204" pitchFamily="34" charset="0"/>
              </a:rPr>
              <a:t>Map matching</a:t>
            </a:r>
          </a:p>
          <a:p>
            <a:pPr marL="912813" lvl="1" indent="-457200" eaLnBrk="1" hangingPunct="1">
              <a:buFont typeface="Arial" panose="020B0604020202020204" pitchFamily="34" charset="0"/>
              <a:buChar char="•"/>
            </a:pPr>
            <a:r>
              <a:rPr lang="en-US" altLang="zh-CN" sz="3200" dirty="0">
                <a:solidFill>
                  <a:srgbClr val="FFFFFF"/>
                </a:solidFill>
                <a:cs typeface="Arial" panose="020B0604020202020204" pitchFamily="34" charset="0"/>
              </a:rPr>
              <a:t>Slope calculation</a:t>
            </a:r>
          </a:p>
          <a:p>
            <a:pPr marL="912813" lvl="1" indent="-457200" eaLnBrk="1" hangingPunct="1">
              <a:buFont typeface="Arial" panose="020B0604020202020204" pitchFamily="34" charset="0"/>
              <a:buChar char="•"/>
            </a:pPr>
            <a:r>
              <a:rPr lang="en-US" altLang="zh-CN" sz="3200" dirty="0">
                <a:solidFill>
                  <a:srgbClr val="FFFFFF"/>
                </a:solidFill>
                <a:cs typeface="Arial" panose="020B0604020202020204" pitchFamily="34" charset="0"/>
              </a:rPr>
              <a:t>Evaluate the Derived slopes with surveyed road slopes in Link data </a:t>
            </a:r>
          </a:p>
          <a:p>
            <a:pPr marL="457200" indent="-457200" defTabSz="914377" eaLnBrk="1" fontAlgn="auto" hangingPunct="1">
              <a:spcBef>
                <a:spcPts val="0"/>
              </a:spcBef>
              <a:spcAft>
                <a:spcPts val="0"/>
              </a:spcAft>
              <a:buFont typeface="Arial" panose="020B0604020202020204" pitchFamily="34" charset="0"/>
              <a:buChar char="•"/>
              <a:defRPr/>
            </a:pPr>
            <a:r>
              <a:rPr lang="en-US" altLang="zh-CN" sz="3200" dirty="0">
                <a:solidFill>
                  <a:schemeClr val="bg1"/>
                </a:solidFill>
                <a:cs typeface="Arial" panose="020B0604020202020204" pitchFamily="34" charset="0"/>
              </a:rPr>
              <a:t>STEPS</a:t>
            </a:r>
          </a:p>
        </p:txBody>
      </p:sp>
      <p:sp>
        <p:nvSpPr>
          <p:cNvPr id="2" name="矩形 1"/>
          <p:cNvSpPr/>
          <p:nvPr/>
        </p:nvSpPr>
        <p:spPr>
          <a:xfrm>
            <a:off x="6777864" y="1240813"/>
            <a:ext cx="4988688" cy="3046988"/>
          </a:xfrm>
          <a:prstGeom prst="rect">
            <a:avLst/>
          </a:prstGeom>
        </p:spPr>
        <p:txBody>
          <a:bodyPr wrap="square">
            <a:spAutoFit/>
          </a:bodyPr>
          <a:lstStyle/>
          <a:p>
            <a:pPr marL="457200" lvl="0" indent="-457200" defTabSz="914377" eaLnBrk="1" fontAlgn="auto" hangingPunct="1">
              <a:spcBef>
                <a:spcPts val="0"/>
              </a:spcBef>
              <a:spcAft>
                <a:spcPts val="0"/>
              </a:spcAft>
              <a:buFont typeface="Arial" panose="020B0604020202020204" pitchFamily="34" charset="0"/>
              <a:buChar char="•"/>
              <a:defRPr/>
            </a:pPr>
            <a:r>
              <a:rPr lang="en-US" altLang="zh-CN" sz="3200" dirty="0">
                <a:solidFill>
                  <a:prstClr val="white"/>
                </a:solidFill>
                <a:ea typeface="微软雅黑" panose="020B0503020204020204" pitchFamily="34" charset="-122"/>
                <a:cs typeface="Arial" panose="020B0604020202020204" pitchFamily="34" charset="0"/>
              </a:rPr>
              <a:t>EXAMPLE/RUN THE PROGRAM</a:t>
            </a:r>
            <a:endParaRPr lang="zh-CN" altLang="en-US" sz="3200" dirty="0">
              <a:solidFill>
                <a:srgbClr val="FFFFFF"/>
              </a:solidFill>
              <a:cs typeface="Arial" panose="020B0604020202020204" pitchFamily="34" charset="0"/>
            </a:endParaRPr>
          </a:p>
          <a:p>
            <a:pPr marL="457200" lvl="0" indent="-457200" defTabSz="914377" eaLnBrk="1" fontAlgn="auto" hangingPunct="1">
              <a:spcBef>
                <a:spcPts val="0"/>
              </a:spcBef>
              <a:spcAft>
                <a:spcPts val="0"/>
              </a:spcAft>
              <a:buFont typeface="Arial" panose="020B0604020202020204" pitchFamily="34" charset="0"/>
              <a:buChar char="•"/>
              <a:defRPr/>
            </a:pPr>
            <a:r>
              <a:rPr lang="en-US" altLang="zh-CN" sz="3200" dirty="0">
                <a:solidFill>
                  <a:prstClr val="white"/>
                </a:solidFill>
                <a:ea typeface="微软雅黑" panose="020B0503020204020204" pitchFamily="34" charset="-122"/>
                <a:cs typeface="Arial" panose="020B0604020202020204" pitchFamily="34" charset="0"/>
              </a:rPr>
              <a:t>RESULT</a:t>
            </a:r>
            <a:endParaRPr lang="zh-CN" altLang="en-US" sz="3200" dirty="0">
              <a:solidFill>
                <a:srgbClr val="FFFFFF"/>
              </a:solidFill>
              <a:cs typeface="Arial" panose="020B0604020202020204" pitchFamily="34" charset="0"/>
            </a:endParaRPr>
          </a:p>
          <a:p>
            <a:pPr marL="457200" lvl="0" indent="-457200" defTabSz="914377" eaLnBrk="1" fontAlgn="auto" hangingPunct="1">
              <a:spcBef>
                <a:spcPts val="0"/>
              </a:spcBef>
              <a:spcAft>
                <a:spcPts val="0"/>
              </a:spcAft>
              <a:buFont typeface="Arial" panose="020B0604020202020204" pitchFamily="34" charset="0"/>
              <a:buChar char="•"/>
              <a:defRPr/>
            </a:pPr>
            <a:r>
              <a:rPr lang="en-US" altLang="zh-CN" sz="3200" dirty="0">
                <a:solidFill>
                  <a:srgbClr val="FFFFFF"/>
                </a:solidFill>
                <a:cs typeface="Arial" panose="020B0604020202020204" pitchFamily="34" charset="0"/>
              </a:rPr>
              <a:t>DISCUSSION</a:t>
            </a:r>
            <a:r>
              <a:rPr lang="zh-CN" altLang="en-US" sz="3200" dirty="0">
                <a:solidFill>
                  <a:srgbClr val="FFFFFF"/>
                </a:solidFill>
                <a:cs typeface="Arial" panose="020B0604020202020204" pitchFamily="34" charset="0"/>
              </a:rPr>
              <a:t> </a:t>
            </a:r>
            <a:r>
              <a:rPr lang="en-US" altLang="zh-CN" sz="3200" dirty="0">
                <a:solidFill>
                  <a:srgbClr val="FFFFFF"/>
                </a:solidFill>
                <a:cs typeface="Arial" panose="020B0604020202020204" pitchFamily="34" charset="0"/>
              </a:rPr>
              <a:t>AND CONCLUSIONS</a:t>
            </a:r>
            <a:endParaRPr lang="zh-CN" altLang="en-US" sz="3200" dirty="0">
              <a:solidFill>
                <a:srgbClr val="FFFFFF"/>
              </a:solidFill>
              <a:cs typeface="Arial" panose="020B0604020202020204" pitchFamily="34" charset="0"/>
            </a:endParaRPr>
          </a:p>
          <a:p>
            <a:pPr marL="457200" lvl="0" indent="-457200" defTabSz="914377" eaLnBrk="1" fontAlgn="auto" hangingPunct="1">
              <a:spcBef>
                <a:spcPts val="0"/>
              </a:spcBef>
              <a:spcAft>
                <a:spcPts val="0"/>
              </a:spcAft>
              <a:buFont typeface="Arial" panose="020B0604020202020204" pitchFamily="34" charset="0"/>
              <a:buChar char="•"/>
              <a:defRPr/>
            </a:pPr>
            <a:r>
              <a:rPr lang="en-US" altLang="zh-CN" sz="3200" dirty="0">
                <a:solidFill>
                  <a:srgbClr val="FFFFFF"/>
                </a:solidFill>
                <a:cs typeface="Arial" panose="020B0604020202020204" pitchFamily="34" charset="0"/>
              </a:rPr>
              <a:t>REFERENCES</a:t>
            </a:r>
            <a:endParaRPr lang="zh-CN" altLang="en-US" sz="3200" dirty="0">
              <a:solidFill>
                <a:prstClr val="white"/>
              </a:solidFill>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E682D5CD-C313-4C2C-8C84-B5012CCEF495}"/>
              </a:ext>
            </a:extLst>
          </p:cNvPr>
          <p:cNvSpPr txBox="1"/>
          <p:nvPr/>
        </p:nvSpPr>
        <p:spPr>
          <a:xfrm>
            <a:off x="905631" y="1387434"/>
            <a:ext cx="10166350" cy="4512002"/>
          </a:xfrm>
          <a:prstGeom prst="rect">
            <a:avLst/>
          </a:prstGeom>
          <a:noFill/>
        </p:spPr>
        <p:txBody>
          <a:bodyPr lIns="0" tIns="45719" rIns="0" bIns="45719">
            <a:spAutoFit/>
          </a:bodyPr>
          <a:lstStyle/>
          <a:p>
            <a:pPr marL="457200" indent="-457200">
              <a:buFont typeface="Arial" panose="020B0604020202020204" pitchFamily="34" charset="0"/>
              <a:buChar char="•"/>
            </a:pPr>
            <a:r>
              <a:rPr lang="en-US" altLang="zh-TW" sz="3200" dirty="0">
                <a:solidFill>
                  <a:schemeClr val="bg1"/>
                </a:solidFill>
              </a:rPr>
              <a:t>The raw probe points are collected in Germany over a period of 9 months, for which the probe points are map-matched to road links to derive the road slope.</a:t>
            </a:r>
          </a:p>
          <a:p>
            <a:pPr marL="457200" indent="-457200">
              <a:buFont typeface="Arial" panose="020B0604020202020204" pitchFamily="34" charset="0"/>
              <a:buChar char="•"/>
            </a:pPr>
            <a:r>
              <a:rPr lang="en-US" altLang="zh-TW" sz="3200" dirty="0">
                <a:solidFill>
                  <a:schemeClr val="bg1"/>
                </a:solidFill>
              </a:rPr>
              <a:t>The derived road slopes are evaluated with the surveyed road slope in the link data file</a:t>
            </a:r>
          </a:p>
          <a:p>
            <a:pPr marL="457200" indent="-457200">
              <a:buFont typeface="Arial" panose="020B0604020202020204" pitchFamily="34" charset="0"/>
              <a:buChar char="•"/>
            </a:pPr>
            <a:r>
              <a:rPr lang="en-US" altLang="zh-TW" sz="3200" dirty="0">
                <a:solidFill>
                  <a:schemeClr val="bg1"/>
                </a:solidFill>
              </a:rPr>
              <a:t>Probe Data is generated by monitoring the position of individual moving objects (i.e., probes) over space and time.</a:t>
            </a:r>
          </a:p>
          <a:p>
            <a:pPr defTabSz="914377" eaLnBrk="1" fontAlgn="auto" hangingPunct="1">
              <a:lnSpc>
                <a:spcPct val="130000"/>
              </a:lnSpc>
              <a:spcBef>
                <a:spcPts val="0"/>
              </a:spcBef>
              <a:spcAft>
                <a:spcPts val="0"/>
              </a:spcAft>
              <a:defRPr/>
            </a:pPr>
            <a:endParaRPr lang="en-US" altLang="zh-CN" sz="2400" dirty="0">
              <a:solidFill>
                <a:schemeClr val="bg1"/>
              </a:solidFill>
              <a:latin typeface="+mn-ea"/>
              <a:ea typeface="+mn-ea"/>
            </a:endParaRPr>
          </a:p>
        </p:txBody>
      </p:sp>
      <p:grpSp>
        <p:nvGrpSpPr>
          <p:cNvPr id="18435" name="组合 20">
            <a:extLst>
              <a:ext uri="{FF2B5EF4-FFF2-40B4-BE49-F238E27FC236}">
                <a16:creationId xmlns:a16="http://schemas.microsoft.com/office/drawing/2014/main" id="{E5AB5BE8-E3D1-4FC2-BFE6-4A7710B54F04}"/>
              </a:ext>
            </a:extLst>
          </p:cNvPr>
          <p:cNvGrpSpPr>
            <a:grpSpLocks/>
          </p:cNvGrpSpPr>
          <p:nvPr/>
        </p:nvGrpSpPr>
        <p:grpSpPr bwMode="auto">
          <a:xfrm>
            <a:off x="471489" y="231775"/>
            <a:ext cx="2728893" cy="584775"/>
            <a:chOff x="493007" y="224297"/>
            <a:chExt cx="2728362" cy="585929"/>
          </a:xfrm>
        </p:grpSpPr>
        <p:sp>
          <p:nvSpPr>
            <p:cNvPr id="18438" name="文本框 21">
              <a:extLst>
                <a:ext uri="{FF2B5EF4-FFF2-40B4-BE49-F238E27FC236}">
                  <a16:creationId xmlns:a16="http://schemas.microsoft.com/office/drawing/2014/main" id="{1C6CE0B9-52A2-407D-87FF-FEFA9E3502BF}"/>
                </a:ext>
              </a:extLst>
            </p:cNvPr>
            <p:cNvSpPr txBox="1">
              <a:spLocks noChangeArrowheads="1"/>
            </p:cNvSpPr>
            <p:nvPr/>
          </p:nvSpPr>
          <p:spPr bwMode="auto">
            <a:xfrm>
              <a:off x="830858" y="224297"/>
              <a:ext cx="2390511"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rgbClr val="FFFFFF"/>
                  </a:solidFill>
                  <a:ea typeface="微软雅黑" panose="020B0503020204020204" pitchFamily="34" charset="-122"/>
                  <a:cs typeface="Arial" panose="020B0604020202020204" pitchFamily="34" charset="0"/>
                </a:rPr>
                <a:t>OVERVIEW</a:t>
              </a:r>
              <a:endParaRPr lang="zh-CN" altLang="en-US" sz="3200" dirty="0">
                <a:solidFill>
                  <a:srgbClr val="FFFFFF"/>
                </a:solidFill>
                <a:ea typeface="微软雅黑" panose="020B0503020204020204" pitchFamily="34" charset="-122"/>
                <a:cs typeface="Arial" panose="020B0604020202020204" pitchFamily="34" charset="0"/>
              </a:endParaRPr>
            </a:p>
          </p:txBody>
        </p:sp>
        <p:sp>
          <p:nvSpPr>
            <p:cNvPr id="23" name="等腰三角形 22">
              <a:extLst>
                <a:ext uri="{FF2B5EF4-FFF2-40B4-BE49-F238E27FC236}">
                  <a16:creationId xmlns:a16="http://schemas.microsoft.com/office/drawing/2014/main" id="{E983BA7E-8C1C-4FCE-A4E8-ED7F473046C0}"/>
                </a:ext>
              </a:extLst>
            </p:cNvPr>
            <p:cNvSpPr/>
            <p:nvPr/>
          </p:nvSpPr>
          <p:spPr>
            <a:xfrm rot="5400000">
              <a:off x="478481" y="420154"/>
              <a:ext cx="222689" cy="19363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E682D5CD-C313-4C2C-8C84-B5012CCEF495}"/>
              </a:ext>
            </a:extLst>
          </p:cNvPr>
          <p:cNvSpPr txBox="1"/>
          <p:nvPr/>
        </p:nvSpPr>
        <p:spPr>
          <a:xfrm>
            <a:off x="914020" y="875705"/>
            <a:ext cx="10166350" cy="5509198"/>
          </a:xfrm>
          <a:prstGeom prst="rect">
            <a:avLst/>
          </a:prstGeom>
          <a:noFill/>
        </p:spPr>
        <p:txBody>
          <a:bodyPr lIns="0" tIns="45719" rIns="0" bIns="45719">
            <a:spAutoFit/>
          </a:bodyPr>
          <a:lstStyle/>
          <a:p>
            <a:pPr marL="457200" indent="-457200">
              <a:buFont typeface="Arial" panose="020B0604020202020204" pitchFamily="34" charset="0"/>
              <a:buChar char="•"/>
            </a:pPr>
            <a:r>
              <a:rPr lang="en-US" altLang="zh-TW" sz="3200" dirty="0">
                <a:solidFill>
                  <a:schemeClr val="bg1"/>
                </a:solidFill>
              </a:rPr>
              <a:t>Implement the map-matching of probe points to road links. </a:t>
            </a:r>
          </a:p>
          <a:p>
            <a:pPr marL="457200" indent="-457200">
              <a:buFont typeface="Arial" panose="020B0604020202020204" pitchFamily="34" charset="0"/>
              <a:buChar char="•"/>
            </a:pPr>
            <a:r>
              <a:rPr lang="en-US" altLang="zh-TW" sz="3200" dirty="0">
                <a:solidFill>
                  <a:schemeClr val="bg1"/>
                </a:solidFill>
              </a:rPr>
              <a:t>To derive road slope for the links given in the link data file.</a:t>
            </a:r>
          </a:p>
          <a:p>
            <a:pPr marL="457200" indent="-457200">
              <a:buFont typeface="Arial" panose="020B0604020202020204" pitchFamily="34" charset="0"/>
              <a:buChar char="•"/>
            </a:pPr>
            <a:r>
              <a:rPr lang="en-US" altLang="zh-TW" sz="3200" dirty="0">
                <a:solidFill>
                  <a:schemeClr val="bg1"/>
                </a:solidFill>
              </a:rPr>
              <a:t>As an application of Probe Data we derive road slope for each road link.</a:t>
            </a:r>
          </a:p>
          <a:p>
            <a:pPr marL="457200" indent="-457200">
              <a:buFont typeface="Arial" panose="020B0604020202020204" pitchFamily="34" charset="0"/>
              <a:buChar char="•"/>
            </a:pPr>
            <a:r>
              <a:rPr lang="en-US" altLang="zh-TW" sz="3200" dirty="0">
                <a:solidFill>
                  <a:schemeClr val="bg1"/>
                </a:solidFill>
              </a:rPr>
              <a:t>We calculate the slope of links based on the information available in map matched probe points and verify our results against given slope data in link file.</a:t>
            </a:r>
          </a:p>
          <a:p>
            <a:pPr marL="457200" indent="-457200">
              <a:buFont typeface="Arial" panose="020B0604020202020204" pitchFamily="34" charset="0"/>
              <a:buChar char="•"/>
            </a:pPr>
            <a:endParaRPr lang="en-US" altLang="zh-TW" sz="3200" dirty="0">
              <a:solidFill>
                <a:schemeClr val="bg1"/>
              </a:solidFill>
            </a:endParaRPr>
          </a:p>
        </p:txBody>
      </p:sp>
      <p:grpSp>
        <p:nvGrpSpPr>
          <p:cNvPr id="18435" name="组合 20">
            <a:extLst>
              <a:ext uri="{FF2B5EF4-FFF2-40B4-BE49-F238E27FC236}">
                <a16:creationId xmlns:a16="http://schemas.microsoft.com/office/drawing/2014/main" id="{E5AB5BE8-E3D1-4FC2-BFE6-4A7710B54F04}"/>
              </a:ext>
            </a:extLst>
          </p:cNvPr>
          <p:cNvGrpSpPr>
            <a:grpSpLocks/>
          </p:cNvGrpSpPr>
          <p:nvPr/>
        </p:nvGrpSpPr>
        <p:grpSpPr bwMode="auto">
          <a:xfrm>
            <a:off x="471489" y="231775"/>
            <a:ext cx="1251950" cy="584775"/>
            <a:chOff x="493007" y="224297"/>
            <a:chExt cx="1251706" cy="585929"/>
          </a:xfrm>
        </p:grpSpPr>
        <p:sp>
          <p:nvSpPr>
            <p:cNvPr id="18438" name="文本框 21">
              <a:extLst>
                <a:ext uri="{FF2B5EF4-FFF2-40B4-BE49-F238E27FC236}">
                  <a16:creationId xmlns:a16="http://schemas.microsoft.com/office/drawing/2014/main" id="{1C6CE0B9-52A2-407D-87FF-FEFA9E3502BF}"/>
                </a:ext>
              </a:extLst>
            </p:cNvPr>
            <p:cNvSpPr txBox="1">
              <a:spLocks noChangeArrowheads="1"/>
            </p:cNvSpPr>
            <p:nvPr/>
          </p:nvSpPr>
          <p:spPr bwMode="auto">
            <a:xfrm>
              <a:off x="830858" y="224297"/>
              <a:ext cx="913855"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rgbClr val="FFFFFF"/>
                  </a:solidFill>
                  <a:ea typeface="微软雅黑" panose="020B0503020204020204" pitchFamily="34" charset="-122"/>
                  <a:cs typeface="Arial" panose="020B0604020202020204" pitchFamily="34" charset="0"/>
                </a:rPr>
                <a:t>AIM</a:t>
              </a:r>
              <a:endParaRPr lang="zh-CN" altLang="en-US" sz="3200" dirty="0">
                <a:solidFill>
                  <a:srgbClr val="FFFFFF"/>
                </a:solidFill>
                <a:ea typeface="微软雅黑" panose="020B0503020204020204" pitchFamily="34" charset="-122"/>
                <a:cs typeface="Arial" panose="020B0604020202020204" pitchFamily="34" charset="0"/>
              </a:endParaRPr>
            </a:p>
          </p:txBody>
        </p:sp>
        <p:sp>
          <p:nvSpPr>
            <p:cNvPr id="23" name="等腰三角形 22">
              <a:extLst>
                <a:ext uri="{FF2B5EF4-FFF2-40B4-BE49-F238E27FC236}">
                  <a16:creationId xmlns:a16="http://schemas.microsoft.com/office/drawing/2014/main" id="{E983BA7E-8C1C-4FCE-A4E8-ED7F473046C0}"/>
                </a:ext>
              </a:extLst>
            </p:cNvPr>
            <p:cNvSpPr/>
            <p:nvPr/>
          </p:nvSpPr>
          <p:spPr>
            <a:xfrm rot="5400000">
              <a:off x="478481" y="420154"/>
              <a:ext cx="222689" cy="19363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194429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3667671" cy="584775"/>
            <a:chOff x="493007" y="224297"/>
            <a:chExt cx="3666996"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3329145"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INTRODUCTION</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2" name="矩形 1"/>
          <p:cNvSpPr/>
          <p:nvPr/>
        </p:nvSpPr>
        <p:spPr>
          <a:xfrm>
            <a:off x="318305" y="1213039"/>
            <a:ext cx="11546144" cy="5509200"/>
          </a:xfrm>
          <a:prstGeom prst="rect">
            <a:avLst/>
          </a:prstGeom>
        </p:spPr>
        <p:txBody>
          <a:bodyPr wrap="square">
            <a:spAutoFit/>
          </a:bodyPr>
          <a:lstStyle/>
          <a:p>
            <a:pPr marL="457200" indent="-457200">
              <a:buFont typeface="Arial" panose="020B0604020202020204" pitchFamily="34" charset="0"/>
              <a:buChar char="•"/>
            </a:pPr>
            <a:r>
              <a:rPr lang="en-US" altLang="zh-CN" sz="3200" dirty="0">
                <a:solidFill>
                  <a:schemeClr val="bg1"/>
                </a:solidFill>
              </a:rPr>
              <a:t>Probe data is the data which is generated by monitoring the position of individual vehicles like cars, buses, trains etc. over space and time using dedicated probe vehicles, mobile phones, sensors etc.</a:t>
            </a:r>
          </a:p>
          <a:p>
            <a:pPr marL="457200" indent="-457200">
              <a:buFont typeface="Arial" panose="020B0604020202020204" pitchFamily="34" charset="0"/>
              <a:buChar char="•"/>
            </a:pPr>
            <a:r>
              <a:rPr lang="en-US" altLang="zh-CN" sz="3200" dirty="0">
                <a:solidFill>
                  <a:schemeClr val="bg1"/>
                </a:solidFill>
              </a:rPr>
              <a:t>Data thus obtained is a time series of locations. It is in the form of (Latitude, Longitude, </a:t>
            </a:r>
            <a:r>
              <a:rPr lang="en-US" altLang="zh-CN" sz="3200" dirty="0" err="1">
                <a:solidFill>
                  <a:schemeClr val="bg1"/>
                </a:solidFill>
              </a:rPr>
              <a:t>TimeStamp</a:t>
            </a:r>
            <a:r>
              <a:rPr lang="en-US" altLang="zh-CN" sz="3200" dirty="0">
                <a:solidFill>
                  <a:schemeClr val="bg1"/>
                </a:solidFill>
              </a:rPr>
              <a:t>).</a:t>
            </a:r>
          </a:p>
          <a:p>
            <a:pPr marL="457200" indent="-457200">
              <a:buFont typeface="Arial" panose="020B0604020202020204" pitchFamily="34" charset="0"/>
              <a:buChar char="•"/>
            </a:pPr>
            <a:r>
              <a:rPr lang="en-US" altLang="zh-CN" sz="3200" dirty="0">
                <a:solidFill>
                  <a:schemeClr val="bg1"/>
                </a:solidFill>
              </a:rPr>
              <a:t>Probe data is useful in many ways:</a:t>
            </a:r>
          </a:p>
          <a:p>
            <a:pPr marL="912813" lvl="1" indent="-457200">
              <a:buFont typeface="Arial" panose="020B0604020202020204" pitchFamily="34" charset="0"/>
              <a:buChar char="•"/>
            </a:pPr>
            <a:r>
              <a:rPr lang="en-US" altLang="zh-CN" sz="3200" dirty="0">
                <a:solidFill>
                  <a:schemeClr val="bg1"/>
                </a:solidFill>
              </a:rPr>
              <a:t>Determine traffic speeds or travel time of road segments</a:t>
            </a:r>
          </a:p>
          <a:p>
            <a:pPr marL="912813" lvl="1" indent="-457200">
              <a:buFont typeface="Arial" panose="020B0604020202020204" pitchFamily="34" charset="0"/>
              <a:buChar char="•"/>
            </a:pPr>
            <a:r>
              <a:rPr lang="en-US" altLang="zh-CN" sz="3200" dirty="0">
                <a:solidFill>
                  <a:schemeClr val="bg1"/>
                </a:solidFill>
              </a:rPr>
              <a:t>For transportation planning</a:t>
            </a:r>
          </a:p>
          <a:p>
            <a:pPr marL="912813" lvl="1" indent="-457200">
              <a:buFont typeface="Arial" panose="020B0604020202020204" pitchFamily="34" charset="0"/>
              <a:buChar char="•"/>
            </a:pPr>
            <a:r>
              <a:rPr lang="en-US" altLang="zh-CN" sz="3200" dirty="0">
                <a:solidFill>
                  <a:schemeClr val="bg1"/>
                </a:solidFill>
              </a:rPr>
              <a:t>Map refinement/Creation</a:t>
            </a:r>
          </a:p>
          <a:p>
            <a:pPr marL="912813" lvl="1" indent="-457200">
              <a:buFont typeface="Arial" panose="020B0604020202020204" pitchFamily="34" charset="0"/>
              <a:buChar char="•"/>
            </a:pPr>
            <a:r>
              <a:rPr lang="en-US" altLang="zh-CN" sz="3200" dirty="0">
                <a:solidFill>
                  <a:schemeClr val="bg1"/>
                </a:solidFill>
              </a:rPr>
              <a:t>Intersection delay analysis</a:t>
            </a:r>
          </a:p>
        </p:txBody>
      </p:sp>
      <p:grpSp>
        <p:nvGrpSpPr>
          <p:cNvPr id="6" name="组合 19">
            <a:extLst>
              <a:ext uri="{FF2B5EF4-FFF2-40B4-BE49-F238E27FC236}">
                <a16:creationId xmlns:a16="http://schemas.microsoft.com/office/drawing/2014/main" id="{9F326CF8-E6C9-462D-9524-EC8923CA1A25}"/>
              </a:ext>
            </a:extLst>
          </p:cNvPr>
          <p:cNvGrpSpPr>
            <a:grpSpLocks/>
          </p:cNvGrpSpPr>
          <p:nvPr/>
        </p:nvGrpSpPr>
        <p:grpSpPr bwMode="auto">
          <a:xfrm>
            <a:off x="1098451" y="719841"/>
            <a:ext cx="2595263" cy="584775"/>
            <a:chOff x="493007" y="224297"/>
            <a:chExt cx="2594785" cy="585929"/>
          </a:xfrm>
        </p:grpSpPr>
        <p:sp>
          <p:nvSpPr>
            <p:cNvPr id="7"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2256934"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Probe Data</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8" name="等腰三角形 7">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3667671" cy="584775"/>
            <a:chOff x="493007" y="224297"/>
            <a:chExt cx="3666996"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3329145"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INTRODUCTION</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2" name="矩形 1"/>
          <p:cNvSpPr/>
          <p:nvPr/>
        </p:nvSpPr>
        <p:spPr>
          <a:xfrm>
            <a:off x="1023533" y="1502406"/>
            <a:ext cx="10840915" cy="2062103"/>
          </a:xfrm>
          <a:prstGeom prst="rect">
            <a:avLst/>
          </a:prstGeom>
        </p:spPr>
        <p:txBody>
          <a:bodyPr wrap="square">
            <a:spAutoFit/>
          </a:bodyPr>
          <a:lstStyle/>
          <a:p>
            <a:pPr marL="457200" indent="-457200">
              <a:buFont typeface="Arial" panose="020B0604020202020204" pitchFamily="34" charset="0"/>
              <a:buChar char="•"/>
            </a:pPr>
            <a:r>
              <a:rPr lang="en-US" altLang="zh-CN" sz="3200" dirty="0">
                <a:solidFill>
                  <a:schemeClr val="bg1"/>
                </a:solidFill>
              </a:rPr>
              <a:t>The link data is information of road segments (links). It consist of data for the links that probe points can be map-matched to.</a:t>
            </a:r>
          </a:p>
          <a:p>
            <a:pPr marL="457200" indent="-457200">
              <a:buFont typeface="Arial" panose="020B0604020202020204" pitchFamily="34" charset="0"/>
              <a:buChar char="•"/>
            </a:pPr>
            <a:r>
              <a:rPr lang="en-US" altLang="zh-CN" sz="3200" dirty="0">
                <a:solidFill>
                  <a:schemeClr val="bg1"/>
                </a:solidFill>
              </a:rPr>
              <a:t>It consist of </a:t>
            </a:r>
            <a:r>
              <a:rPr lang="en-US" altLang="zh-CN" sz="3200" dirty="0" err="1">
                <a:solidFill>
                  <a:schemeClr val="bg1"/>
                </a:solidFill>
              </a:rPr>
              <a:t>linkPVID</a:t>
            </a:r>
            <a:r>
              <a:rPr lang="en-US" altLang="zh-CN" sz="3200" dirty="0">
                <a:solidFill>
                  <a:schemeClr val="bg1"/>
                </a:solidFill>
              </a:rPr>
              <a:t>, length, </a:t>
            </a:r>
            <a:r>
              <a:rPr lang="en-US" altLang="zh-CN" sz="3200" dirty="0" err="1">
                <a:solidFill>
                  <a:schemeClr val="bg1"/>
                </a:solidFill>
              </a:rPr>
              <a:t>directionOfTravel</a:t>
            </a:r>
            <a:r>
              <a:rPr lang="en-US" altLang="zh-CN" sz="3200" dirty="0">
                <a:solidFill>
                  <a:schemeClr val="bg1"/>
                </a:solidFill>
              </a:rPr>
              <a:t> </a:t>
            </a:r>
            <a:r>
              <a:rPr lang="en-US" altLang="zh-CN" sz="3200" dirty="0" err="1">
                <a:solidFill>
                  <a:schemeClr val="bg1"/>
                </a:solidFill>
              </a:rPr>
              <a:t>etc</a:t>
            </a:r>
            <a:endParaRPr lang="en-US" altLang="zh-CN" sz="3200" dirty="0">
              <a:solidFill>
                <a:schemeClr val="bg1"/>
              </a:solidFill>
            </a:endParaRPr>
          </a:p>
        </p:txBody>
      </p:sp>
      <p:grpSp>
        <p:nvGrpSpPr>
          <p:cNvPr id="6" name="组合 19">
            <a:extLst>
              <a:ext uri="{FF2B5EF4-FFF2-40B4-BE49-F238E27FC236}">
                <a16:creationId xmlns:a16="http://schemas.microsoft.com/office/drawing/2014/main" id="{9F326CF8-E6C9-462D-9524-EC8923CA1A25}"/>
              </a:ext>
            </a:extLst>
          </p:cNvPr>
          <p:cNvGrpSpPr>
            <a:grpSpLocks/>
          </p:cNvGrpSpPr>
          <p:nvPr/>
        </p:nvGrpSpPr>
        <p:grpSpPr bwMode="auto">
          <a:xfrm>
            <a:off x="1098451" y="719841"/>
            <a:ext cx="2253822" cy="584775"/>
            <a:chOff x="493007" y="224297"/>
            <a:chExt cx="2253408" cy="585929"/>
          </a:xfrm>
        </p:grpSpPr>
        <p:sp>
          <p:nvSpPr>
            <p:cNvPr id="7"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1915557"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Link Data</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8" name="等腰三角形 7">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69386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3667671" cy="584775"/>
            <a:chOff x="493007" y="224297"/>
            <a:chExt cx="3666996"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3329145"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INTRODUCTION</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2" name="矩形 1"/>
          <p:cNvSpPr/>
          <p:nvPr/>
        </p:nvSpPr>
        <p:spPr>
          <a:xfrm>
            <a:off x="809402" y="1388882"/>
            <a:ext cx="5446715" cy="5262979"/>
          </a:xfrm>
          <a:prstGeom prst="rect">
            <a:avLst/>
          </a:prstGeom>
        </p:spPr>
        <p:txBody>
          <a:bodyPr wrap="square">
            <a:spAutoFit/>
          </a:bodyPr>
          <a:lstStyle/>
          <a:p>
            <a:pPr marL="457200" indent="-457200">
              <a:buFont typeface="Arial" panose="020B0604020202020204" pitchFamily="34" charset="0"/>
              <a:buChar char="•"/>
            </a:pPr>
            <a:r>
              <a:rPr lang="en-US" altLang="zh-CN" sz="2800" dirty="0">
                <a:solidFill>
                  <a:schemeClr val="bg1"/>
                </a:solidFill>
              </a:rPr>
              <a:t>The GPS probe data collected is mostly inaccurate and can be accounted to the  noise and sparseness of the data, which paves way to the concept of map matching where in we try and map the individual probe data points to the closest link/segment which forms a part of the complete path. This process is termed as map-matching.</a:t>
            </a:r>
          </a:p>
        </p:txBody>
      </p:sp>
      <p:grpSp>
        <p:nvGrpSpPr>
          <p:cNvPr id="6" name="组合 19">
            <a:extLst>
              <a:ext uri="{FF2B5EF4-FFF2-40B4-BE49-F238E27FC236}">
                <a16:creationId xmlns:a16="http://schemas.microsoft.com/office/drawing/2014/main" id="{9F326CF8-E6C9-462D-9524-EC8923CA1A25}"/>
              </a:ext>
            </a:extLst>
          </p:cNvPr>
          <p:cNvGrpSpPr>
            <a:grpSpLocks/>
          </p:cNvGrpSpPr>
          <p:nvPr/>
        </p:nvGrpSpPr>
        <p:grpSpPr bwMode="auto">
          <a:xfrm>
            <a:off x="1098451" y="719841"/>
            <a:ext cx="3095399" cy="584775"/>
            <a:chOff x="493007" y="224297"/>
            <a:chExt cx="3094831" cy="585929"/>
          </a:xfrm>
        </p:grpSpPr>
        <p:sp>
          <p:nvSpPr>
            <p:cNvPr id="7"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2756980"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Map matching</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8" name="等腰三角形 7">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pic>
        <p:nvPicPr>
          <p:cNvPr id="3" name="图片 2"/>
          <p:cNvPicPr>
            <a:picLocks noChangeAspect="1"/>
          </p:cNvPicPr>
          <p:nvPr/>
        </p:nvPicPr>
        <p:blipFill>
          <a:blip r:embed="rId3"/>
          <a:stretch>
            <a:fillRect/>
          </a:stretch>
        </p:blipFill>
        <p:spPr>
          <a:xfrm>
            <a:off x="6557059" y="1464117"/>
            <a:ext cx="5411163" cy="9553855"/>
          </a:xfrm>
          <a:prstGeom prst="rect">
            <a:avLst/>
          </a:prstGeom>
        </p:spPr>
      </p:pic>
    </p:spTree>
    <p:extLst>
      <p:ext uri="{BB962C8B-B14F-4D97-AF65-F5344CB8AC3E}">
        <p14:creationId xmlns:p14="http://schemas.microsoft.com/office/powerpoint/2010/main" val="406069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3667671" cy="584775"/>
            <a:chOff x="493007" y="224297"/>
            <a:chExt cx="3666996"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3329145"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INTRODUCTION</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2" name="矩形 1"/>
          <p:cNvSpPr/>
          <p:nvPr/>
        </p:nvSpPr>
        <p:spPr>
          <a:xfrm>
            <a:off x="254643" y="1207332"/>
            <a:ext cx="6256115" cy="5693866"/>
          </a:xfrm>
          <a:prstGeom prst="rect">
            <a:avLst/>
          </a:prstGeom>
        </p:spPr>
        <p:txBody>
          <a:bodyPr wrap="square">
            <a:spAutoFit/>
          </a:bodyPr>
          <a:lstStyle/>
          <a:p>
            <a:pPr marL="457200" indent="-457200">
              <a:buFont typeface="Arial" panose="020B0604020202020204" pitchFamily="34" charset="0"/>
              <a:buChar char="•"/>
            </a:pPr>
            <a:r>
              <a:rPr lang="en-US" altLang="zh-CN" sz="2800" dirty="0">
                <a:solidFill>
                  <a:schemeClr val="bg1"/>
                </a:solidFill>
              </a:rPr>
              <a:t>Global algorithms batch process the entire input trajectory before generating the solution. </a:t>
            </a:r>
          </a:p>
          <a:p>
            <a:pPr marL="457200" indent="-457200">
              <a:buFont typeface="Arial" panose="020B0604020202020204" pitchFamily="34" charset="0"/>
              <a:buChar char="•"/>
            </a:pPr>
            <a:r>
              <a:rPr lang="en-US" altLang="zh-CN" sz="2800" dirty="0">
                <a:solidFill>
                  <a:schemeClr val="bg1"/>
                </a:solidFill>
              </a:rPr>
              <a:t>Incremental/online algorithms employ localizing strategies that divide the input trajectory into smaller segments and process them sequentially, sometimes resulting in a suboptimal solution.</a:t>
            </a:r>
          </a:p>
          <a:p>
            <a:pPr marL="457200" indent="-457200">
              <a:buFont typeface="Arial" panose="020B0604020202020204" pitchFamily="34" charset="0"/>
              <a:buChar char="•"/>
            </a:pPr>
            <a:r>
              <a:rPr lang="en-US" altLang="zh-CN" sz="2800" dirty="0">
                <a:solidFill>
                  <a:schemeClr val="bg1"/>
                </a:solidFill>
              </a:rPr>
              <a:t>For each probe point compute the perpendicular intersection of the probe point’s projection onto each segment/link.</a:t>
            </a:r>
          </a:p>
        </p:txBody>
      </p:sp>
      <p:grpSp>
        <p:nvGrpSpPr>
          <p:cNvPr id="6" name="组合 19">
            <a:extLst>
              <a:ext uri="{FF2B5EF4-FFF2-40B4-BE49-F238E27FC236}">
                <a16:creationId xmlns:a16="http://schemas.microsoft.com/office/drawing/2014/main" id="{9F326CF8-E6C9-462D-9524-EC8923CA1A25}"/>
              </a:ext>
            </a:extLst>
          </p:cNvPr>
          <p:cNvGrpSpPr>
            <a:grpSpLocks/>
          </p:cNvGrpSpPr>
          <p:nvPr/>
        </p:nvGrpSpPr>
        <p:grpSpPr bwMode="auto">
          <a:xfrm>
            <a:off x="1098451" y="719841"/>
            <a:ext cx="3095399" cy="584775"/>
            <a:chOff x="493007" y="224297"/>
            <a:chExt cx="3094831" cy="585929"/>
          </a:xfrm>
        </p:grpSpPr>
        <p:sp>
          <p:nvSpPr>
            <p:cNvPr id="7"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2756980"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Map matching</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8" name="等腰三角形 7">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pic>
        <p:nvPicPr>
          <p:cNvPr id="4" name="图片 3"/>
          <p:cNvPicPr>
            <a:picLocks noChangeAspect="1"/>
          </p:cNvPicPr>
          <p:nvPr/>
        </p:nvPicPr>
        <p:blipFill>
          <a:blip r:embed="rId3"/>
          <a:stretch>
            <a:fillRect/>
          </a:stretch>
        </p:blipFill>
        <p:spPr>
          <a:xfrm>
            <a:off x="6568632" y="1397214"/>
            <a:ext cx="5556024" cy="8724779"/>
          </a:xfrm>
          <a:prstGeom prst="rect">
            <a:avLst/>
          </a:prstGeom>
        </p:spPr>
      </p:pic>
    </p:spTree>
    <p:extLst>
      <p:ext uri="{BB962C8B-B14F-4D97-AF65-F5344CB8AC3E}">
        <p14:creationId xmlns:p14="http://schemas.microsoft.com/office/powerpoint/2010/main" val="292725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a:extLst>
              <a:ext uri="{FF2B5EF4-FFF2-40B4-BE49-F238E27FC236}">
                <a16:creationId xmlns:a16="http://schemas.microsoft.com/office/drawing/2014/main" id="{9F326CF8-E6C9-462D-9524-EC8923CA1A25}"/>
              </a:ext>
            </a:extLst>
          </p:cNvPr>
          <p:cNvGrpSpPr>
            <a:grpSpLocks/>
          </p:cNvGrpSpPr>
          <p:nvPr/>
        </p:nvGrpSpPr>
        <p:grpSpPr bwMode="auto">
          <a:xfrm>
            <a:off x="471489" y="231775"/>
            <a:ext cx="3667671" cy="584775"/>
            <a:chOff x="493007" y="224297"/>
            <a:chExt cx="3666996" cy="585929"/>
          </a:xfrm>
        </p:grpSpPr>
        <p:sp>
          <p:nvSpPr>
            <p:cNvPr id="16388"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3329145"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INTRODUCTION</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22" name="等腰三角形 21">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sp>
        <p:nvSpPr>
          <p:cNvPr id="2" name="矩形 1"/>
          <p:cNvSpPr/>
          <p:nvPr/>
        </p:nvSpPr>
        <p:spPr>
          <a:xfrm>
            <a:off x="254643" y="1207332"/>
            <a:ext cx="6256115" cy="5693866"/>
          </a:xfrm>
          <a:prstGeom prst="rect">
            <a:avLst/>
          </a:prstGeom>
        </p:spPr>
        <p:txBody>
          <a:bodyPr wrap="square">
            <a:spAutoFit/>
          </a:bodyPr>
          <a:lstStyle/>
          <a:p>
            <a:pPr marL="457200" indent="-457200">
              <a:buFont typeface="Arial" panose="020B0604020202020204" pitchFamily="34" charset="0"/>
              <a:buChar char="•"/>
            </a:pPr>
            <a:r>
              <a:rPr lang="en-US" altLang="zh-CN" sz="2800" dirty="0">
                <a:solidFill>
                  <a:schemeClr val="bg1"/>
                </a:solidFill>
              </a:rPr>
              <a:t>Now compute the distance so obtained for all the links with respect to each probe point’s coordinates.</a:t>
            </a:r>
          </a:p>
          <a:p>
            <a:pPr marL="457200" indent="-457200">
              <a:buFont typeface="Arial" panose="020B0604020202020204" pitchFamily="34" charset="0"/>
              <a:buChar char="•"/>
            </a:pPr>
            <a:r>
              <a:rPr lang="en-US" altLang="zh-CN" sz="2800" dirty="0">
                <a:solidFill>
                  <a:schemeClr val="bg1"/>
                </a:solidFill>
              </a:rPr>
              <a:t>Select the shortest distance and form pairs of such links and probe points.</a:t>
            </a:r>
          </a:p>
          <a:p>
            <a:pPr marL="457200" indent="-457200">
              <a:buFont typeface="Arial" panose="020B0604020202020204" pitchFamily="34" charset="0"/>
              <a:buChar char="•"/>
            </a:pPr>
            <a:r>
              <a:rPr lang="en-US" altLang="zh-CN" sz="2800" dirty="0">
                <a:solidFill>
                  <a:schemeClr val="bg1"/>
                </a:solidFill>
              </a:rPr>
              <a:t>At the end of this process we would end up obtaining dictionaries with link id as the key and probe point IDs as the values. </a:t>
            </a:r>
          </a:p>
          <a:p>
            <a:pPr marL="457200" indent="-457200">
              <a:buFont typeface="Arial" panose="020B0604020202020204" pitchFamily="34" charset="0"/>
              <a:buChar char="•"/>
            </a:pPr>
            <a:r>
              <a:rPr lang="en-US" altLang="zh-CN" sz="2800" dirty="0">
                <a:solidFill>
                  <a:schemeClr val="bg1"/>
                </a:solidFill>
              </a:rPr>
              <a:t>So the Map Matching comes to an end at this point in time.</a:t>
            </a:r>
          </a:p>
        </p:txBody>
      </p:sp>
      <p:grpSp>
        <p:nvGrpSpPr>
          <p:cNvPr id="6" name="组合 19">
            <a:extLst>
              <a:ext uri="{FF2B5EF4-FFF2-40B4-BE49-F238E27FC236}">
                <a16:creationId xmlns:a16="http://schemas.microsoft.com/office/drawing/2014/main" id="{9F326CF8-E6C9-462D-9524-EC8923CA1A25}"/>
              </a:ext>
            </a:extLst>
          </p:cNvPr>
          <p:cNvGrpSpPr>
            <a:grpSpLocks/>
          </p:cNvGrpSpPr>
          <p:nvPr/>
        </p:nvGrpSpPr>
        <p:grpSpPr bwMode="auto">
          <a:xfrm>
            <a:off x="1098451" y="719841"/>
            <a:ext cx="3095399" cy="584775"/>
            <a:chOff x="493007" y="224297"/>
            <a:chExt cx="3094831" cy="585929"/>
          </a:xfrm>
        </p:grpSpPr>
        <p:sp>
          <p:nvSpPr>
            <p:cNvPr id="7" name="文本框 20">
              <a:extLst>
                <a:ext uri="{FF2B5EF4-FFF2-40B4-BE49-F238E27FC236}">
                  <a16:creationId xmlns:a16="http://schemas.microsoft.com/office/drawing/2014/main" id="{4E8313E3-63AA-4A27-8868-18045C59BB11}"/>
                </a:ext>
              </a:extLst>
            </p:cNvPr>
            <p:cNvSpPr txBox="1">
              <a:spLocks noChangeArrowheads="1"/>
            </p:cNvSpPr>
            <p:nvPr/>
          </p:nvSpPr>
          <p:spPr bwMode="auto">
            <a:xfrm>
              <a:off x="830858" y="224297"/>
              <a:ext cx="2756980" cy="5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900">
                  <a:solidFill>
                    <a:schemeClr val="tx1"/>
                  </a:solidFill>
                  <a:latin typeface="Arial" panose="020B0604020202020204" pitchFamily="34" charset="0"/>
                  <a:ea typeface="宋体" panose="02010600030101010101" pitchFamily="2" charset="-122"/>
                </a:defRPr>
              </a:lvl1pPr>
              <a:lvl2pPr marL="742950" indent="-285750">
                <a:defRPr sz="1900">
                  <a:solidFill>
                    <a:schemeClr val="tx1"/>
                  </a:solidFill>
                  <a:latin typeface="Arial" panose="020B0604020202020204" pitchFamily="34" charset="0"/>
                  <a:ea typeface="宋体" panose="02010600030101010101" pitchFamily="2" charset="-122"/>
                </a:defRPr>
              </a:lvl2pPr>
              <a:lvl3pPr marL="1143000" indent="-228600">
                <a:defRPr sz="1900">
                  <a:solidFill>
                    <a:schemeClr val="tx1"/>
                  </a:solidFill>
                  <a:latin typeface="Arial" panose="020B0604020202020204" pitchFamily="34" charset="0"/>
                  <a:ea typeface="宋体" panose="02010600030101010101" pitchFamily="2" charset="-122"/>
                </a:defRPr>
              </a:lvl3pPr>
              <a:lvl4pPr marL="1600200" indent="-228600">
                <a:defRPr sz="1900">
                  <a:solidFill>
                    <a:schemeClr val="tx1"/>
                  </a:solidFill>
                  <a:latin typeface="Arial" panose="020B0604020202020204" pitchFamily="34" charset="0"/>
                  <a:ea typeface="宋体" panose="02010600030101010101" pitchFamily="2" charset="-122"/>
                </a:defRPr>
              </a:lvl4pPr>
              <a:lvl5pPr marL="2057400" indent="-228600">
                <a:defRPr sz="1900">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cs typeface="Arial" panose="020B0604020202020204" pitchFamily="34" charset="0"/>
                </a:rPr>
                <a:t>Map matching</a:t>
              </a:r>
              <a:endParaRPr lang="zh-CN" altLang="en-US" sz="3200" dirty="0">
                <a:solidFill>
                  <a:schemeClr val="bg1"/>
                </a:solidFill>
                <a:ea typeface="微软雅黑" panose="020B0503020204020204" pitchFamily="34" charset="-122"/>
                <a:cs typeface="Arial" panose="020B0604020202020204" pitchFamily="34" charset="0"/>
              </a:endParaRPr>
            </a:p>
          </p:txBody>
        </p:sp>
        <p:sp>
          <p:nvSpPr>
            <p:cNvPr id="8" name="等腰三角形 7">
              <a:extLst>
                <a:ext uri="{FF2B5EF4-FFF2-40B4-BE49-F238E27FC236}">
                  <a16:creationId xmlns:a16="http://schemas.microsoft.com/office/drawing/2014/main" id="{B19EB546-5845-4825-88D7-566E05E4F02C}"/>
                </a:ext>
              </a:extLst>
            </p:cNvPr>
            <p:cNvSpPr/>
            <p:nvPr/>
          </p:nvSpPr>
          <p:spPr>
            <a:xfrm rot="5400000">
              <a:off x="478482" y="420153"/>
              <a:ext cx="222689" cy="1936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zh-CN" altLang="en-US"/>
            </a:p>
          </p:txBody>
        </p:sp>
      </p:grpSp>
      <p:pic>
        <p:nvPicPr>
          <p:cNvPr id="3" name="图片 2"/>
          <p:cNvPicPr>
            <a:picLocks noChangeAspect="1"/>
          </p:cNvPicPr>
          <p:nvPr/>
        </p:nvPicPr>
        <p:blipFill>
          <a:blip r:embed="rId3"/>
          <a:stretch>
            <a:fillRect/>
          </a:stretch>
        </p:blipFill>
        <p:spPr>
          <a:xfrm>
            <a:off x="6510758" y="1388962"/>
            <a:ext cx="5584786" cy="8118254"/>
          </a:xfrm>
          <a:prstGeom prst="rect">
            <a:avLst/>
          </a:prstGeom>
        </p:spPr>
      </p:pic>
    </p:spTree>
    <p:extLst>
      <p:ext uri="{BB962C8B-B14F-4D97-AF65-F5344CB8AC3E}">
        <p14:creationId xmlns:p14="http://schemas.microsoft.com/office/powerpoint/2010/main" val="1984714550"/>
      </p:ext>
    </p:extLst>
  </p:cSld>
  <p:clrMapOvr>
    <a:masterClrMapping/>
  </p:clrMapOvr>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1327</TotalTime>
  <Words>1301</Words>
  <Application>Microsoft Office PowerPoint</Application>
  <PresentationFormat>Widescreen</PresentationFormat>
  <Paragraphs>149</Paragraphs>
  <Slides>18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AR ESSENCE</vt:lpstr>
      <vt:lpstr>宋体</vt:lpstr>
      <vt:lpstr>Times New Roman</vt:lpstr>
      <vt:lpstr>微软雅黑</vt:lpstr>
      <vt:lpstr>新細明體</vt:lpstr>
      <vt:lpstr>第一PPT模板网-WWW.1PPT.COM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jzgiang</dc:creator>
  <dc:description>第一PPT模板网-WWW.1PPT.COM</dc:description>
  <cp:lastModifiedBy>Chen Xu</cp:lastModifiedBy>
  <cp:revision>149</cp:revision>
  <dcterms:created xsi:type="dcterms:W3CDTF">2014-12-24T03:19:07Z</dcterms:created>
  <dcterms:modified xsi:type="dcterms:W3CDTF">2018-03-09T23:05:28Z</dcterms:modified>
</cp:coreProperties>
</file>