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4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Bree Serif" panose="02010600030101010101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1.fntdata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8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封面与封底">
  <p:cSld name="封面与封底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目录页">
  <p:cSld name="目录页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页">
  <p:cSld name="内容页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信息页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pointclouds.org/documentation/tutorials/cylinder_segmentation.ph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mathforum.org/library/drmath/view/51832.html" TargetMode="External"/><Relationship Id="rId4" Type="http://schemas.openxmlformats.org/officeDocument/2006/relationships/hyperlink" Target="http://pointclouds.org/documentation/tutorials/planar_segmentation.ph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795150" y="1657825"/>
            <a:ext cx="7553700" cy="11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Final Project</a:t>
            </a:r>
            <a:br>
              <a:rPr lang="en" sz="3600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3600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Object detection in Point Cloud: Pole</a:t>
            </a:r>
            <a:endParaRPr sz="3600" i="0" u="none" strike="noStrike" cap="none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3945449" y="3954075"/>
            <a:ext cx="44034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Group Member: Chen Xu A20377739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  Shujun Zhang A20306899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  Lan Wei A20278475</a:t>
            </a:r>
            <a:endParaRPr sz="1400" i="0" u="none" strike="noStrike" cap="non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1188244" y="3954066"/>
            <a:ext cx="1819275" cy="28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Professor: Xin Chen</a:t>
            </a:r>
            <a:endParaRPr sz="1400" i="0" u="none" strike="noStrike" cap="non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795146" y="568942"/>
            <a:ext cx="119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CS513</a:t>
            </a:r>
            <a:endParaRPr sz="2700" i="0" u="none" strike="noStrike" cap="non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grpSp>
        <p:nvGrpSpPr>
          <p:cNvPr id="63" name="Shape 63"/>
          <p:cNvGrpSpPr/>
          <p:nvPr/>
        </p:nvGrpSpPr>
        <p:grpSpPr>
          <a:xfrm>
            <a:off x="773906" y="3886200"/>
            <a:ext cx="414337" cy="414337"/>
            <a:chOff x="1031277" y="5180856"/>
            <a:chExt cx="552450" cy="552450"/>
          </a:xfrm>
        </p:grpSpPr>
        <p:sp>
          <p:nvSpPr>
            <p:cNvPr id="64" name="Shape 64"/>
            <p:cNvSpPr/>
            <p:nvPr/>
          </p:nvSpPr>
          <p:spPr>
            <a:xfrm>
              <a:off x="1031277" y="5180856"/>
              <a:ext cx="552450" cy="5524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1131290" y="5314206"/>
              <a:ext cx="328612" cy="247650"/>
            </a:xfrm>
            <a:custGeom>
              <a:avLst/>
              <a:gdLst/>
              <a:ahLst/>
              <a:cxnLst/>
              <a:rect l="0" t="0" r="0" b="0"/>
              <a:pathLst>
                <a:path w="852601" h="862013" extrusionOk="0">
                  <a:moveTo>
                    <a:pt x="339688" y="551599"/>
                  </a:moveTo>
                  <a:cubicBezTo>
                    <a:pt x="336200" y="550660"/>
                    <a:pt x="332712" y="552270"/>
                    <a:pt x="329224" y="555624"/>
                  </a:cubicBezTo>
                  <a:lnTo>
                    <a:pt x="318760" y="571723"/>
                  </a:lnTo>
                  <a:cubicBezTo>
                    <a:pt x="317687" y="576955"/>
                    <a:pt x="320907" y="582723"/>
                    <a:pt x="322785" y="587017"/>
                  </a:cubicBezTo>
                  <a:cubicBezTo>
                    <a:pt x="324663" y="591310"/>
                    <a:pt x="331370" y="593322"/>
                    <a:pt x="330029" y="597481"/>
                  </a:cubicBezTo>
                  <a:cubicBezTo>
                    <a:pt x="328687" y="601641"/>
                    <a:pt x="318894" y="606739"/>
                    <a:pt x="314735" y="611971"/>
                  </a:cubicBezTo>
                  <a:cubicBezTo>
                    <a:pt x="310576" y="617202"/>
                    <a:pt x="308563" y="620288"/>
                    <a:pt x="303465" y="629679"/>
                  </a:cubicBezTo>
                  <a:cubicBezTo>
                    <a:pt x="298368" y="639070"/>
                    <a:pt x="292062" y="654230"/>
                    <a:pt x="284147" y="668317"/>
                  </a:cubicBezTo>
                  <a:cubicBezTo>
                    <a:pt x="276232" y="682403"/>
                    <a:pt x="261340" y="698637"/>
                    <a:pt x="255974" y="714199"/>
                  </a:cubicBezTo>
                  <a:cubicBezTo>
                    <a:pt x="250607" y="729762"/>
                    <a:pt x="252754" y="745727"/>
                    <a:pt x="251949" y="761691"/>
                  </a:cubicBezTo>
                  <a:cubicBezTo>
                    <a:pt x="251144" y="777656"/>
                    <a:pt x="252351" y="796036"/>
                    <a:pt x="251143" y="809989"/>
                  </a:cubicBezTo>
                  <a:cubicBezTo>
                    <a:pt x="249937" y="823941"/>
                    <a:pt x="245778" y="837357"/>
                    <a:pt x="244705" y="845406"/>
                  </a:cubicBezTo>
                  <a:cubicBezTo>
                    <a:pt x="243631" y="853456"/>
                    <a:pt x="243095" y="855603"/>
                    <a:pt x="244705" y="858286"/>
                  </a:cubicBezTo>
                  <a:cubicBezTo>
                    <a:pt x="245509" y="859627"/>
                    <a:pt x="245945" y="860298"/>
                    <a:pt x="247169" y="860701"/>
                  </a:cubicBezTo>
                  <a:lnTo>
                    <a:pt x="254364" y="861506"/>
                  </a:lnTo>
                  <a:cubicBezTo>
                    <a:pt x="262279" y="862042"/>
                    <a:pt x="277305" y="862310"/>
                    <a:pt x="292196" y="861506"/>
                  </a:cubicBezTo>
                  <a:cubicBezTo>
                    <a:pt x="307088" y="860701"/>
                    <a:pt x="333115" y="857749"/>
                    <a:pt x="343713" y="856676"/>
                  </a:cubicBezTo>
                  <a:cubicBezTo>
                    <a:pt x="343747" y="856684"/>
                    <a:pt x="352708" y="858681"/>
                    <a:pt x="355787" y="855066"/>
                  </a:cubicBezTo>
                  <a:cubicBezTo>
                    <a:pt x="358873" y="851443"/>
                    <a:pt x="361288" y="845675"/>
                    <a:pt x="362227" y="834943"/>
                  </a:cubicBezTo>
                  <a:cubicBezTo>
                    <a:pt x="363166" y="824210"/>
                    <a:pt x="363568" y="808110"/>
                    <a:pt x="361422" y="790670"/>
                  </a:cubicBezTo>
                  <a:cubicBezTo>
                    <a:pt x="359275" y="773229"/>
                    <a:pt x="352299" y="754313"/>
                    <a:pt x="349348" y="730298"/>
                  </a:cubicBezTo>
                  <a:cubicBezTo>
                    <a:pt x="346396" y="706284"/>
                    <a:pt x="344786" y="666439"/>
                    <a:pt x="343713" y="646584"/>
                  </a:cubicBezTo>
                  <a:cubicBezTo>
                    <a:pt x="342640" y="626728"/>
                    <a:pt x="342505" y="619886"/>
                    <a:pt x="342908" y="611166"/>
                  </a:cubicBezTo>
                  <a:cubicBezTo>
                    <a:pt x="343310" y="602446"/>
                    <a:pt x="343713" y="600299"/>
                    <a:pt x="346128" y="594262"/>
                  </a:cubicBezTo>
                  <a:cubicBezTo>
                    <a:pt x="348543" y="588224"/>
                    <a:pt x="356727" y="580443"/>
                    <a:pt x="357397" y="574942"/>
                  </a:cubicBezTo>
                  <a:cubicBezTo>
                    <a:pt x="358068" y="569442"/>
                    <a:pt x="353104" y="565149"/>
                    <a:pt x="350153" y="561258"/>
                  </a:cubicBezTo>
                  <a:close/>
                  <a:moveTo>
                    <a:pt x="287206" y="507649"/>
                  </a:moveTo>
                  <a:cubicBezTo>
                    <a:pt x="299226" y="561742"/>
                    <a:pt x="284201" y="574621"/>
                    <a:pt x="274326" y="617123"/>
                  </a:cubicBezTo>
                  <a:cubicBezTo>
                    <a:pt x="272445" y="626330"/>
                    <a:pt x="270907" y="639718"/>
                    <a:pt x="269556" y="655910"/>
                  </a:cubicBezTo>
                  <a:cubicBezTo>
                    <a:pt x="284442" y="632717"/>
                    <a:pt x="299146" y="601494"/>
                    <a:pt x="316184" y="596515"/>
                  </a:cubicBezTo>
                  <a:cubicBezTo>
                    <a:pt x="314038" y="589217"/>
                    <a:pt x="305451" y="583528"/>
                    <a:pt x="306524" y="574621"/>
                  </a:cubicBezTo>
                  <a:cubicBezTo>
                    <a:pt x="307147" y="563679"/>
                    <a:pt x="314405" y="554950"/>
                    <a:pt x="319949" y="545622"/>
                  </a:cubicBezTo>
                  <a:cubicBezTo>
                    <a:pt x="307786" y="539695"/>
                    <a:pt x="298568" y="525281"/>
                    <a:pt x="287206" y="507649"/>
                  </a:cubicBezTo>
                  <a:close/>
                  <a:moveTo>
                    <a:pt x="264023" y="488330"/>
                  </a:moveTo>
                  <a:cubicBezTo>
                    <a:pt x="251143" y="497345"/>
                    <a:pt x="249856" y="517952"/>
                    <a:pt x="240841" y="523104"/>
                  </a:cubicBezTo>
                  <a:cubicBezTo>
                    <a:pt x="177304" y="542852"/>
                    <a:pt x="103463" y="578055"/>
                    <a:pt x="46365" y="613259"/>
                  </a:cubicBezTo>
                  <a:cubicBezTo>
                    <a:pt x="17601" y="630002"/>
                    <a:pt x="12021" y="649320"/>
                    <a:pt x="6440" y="682806"/>
                  </a:cubicBezTo>
                  <a:lnTo>
                    <a:pt x="0" y="793568"/>
                  </a:lnTo>
                  <a:cubicBezTo>
                    <a:pt x="60532" y="849807"/>
                    <a:pt x="154551" y="840362"/>
                    <a:pt x="230537" y="859252"/>
                  </a:cubicBezTo>
                  <a:cubicBezTo>
                    <a:pt x="242128" y="755359"/>
                    <a:pt x="233113" y="597374"/>
                    <a:pt x="265311" y="542422"/>
                  </a:cubicBezTo>
                  <a:close/>
                  <a:moveTo>
                    <a:pt x="473953" y="438101"/>
                  </a:moveTo>
                  <a:cubicBezTo>
                    <a:pt x="449999" y="476765"/>
                    <a:pt x="395188" y="525303"/>
                    <a:pt x="351750" y="542487"/>
                  </a:cubicBezTo>
                  <a:cubicBezTo>
                    <a:pt x="364570" y="553524"/>
                    <a:pt x="369815" y="566569"/>
                    <a:pt x="371564" y="577519"/>
                  </a:cubicBezTo>
                  <a:cubicBezTo>
                    <a:pt x="371510" y="588305"/>
                    <a:pt x="363407" y="591042"/>
                    <a:pt x="359329" y="597803"/>
                  </a:cubicBezTo>
                  <a:cubicBezTo>
                    <a:pt x="364928" y="652187"/>
                    <a:pt x="355161" y="701683"/>
                    <a:pt x="373271" y="759858"/>
                  </a:cubicBezTo>
                  <a:cubicBezTo>
                    <a:pt x="382583" y="726860"/>
                    <a:pt x="394118" y="694072"/>
                    <a:pt x="406981" y="659624"/>
                  </a:cubicBezTo>
                  <a:cubicBezTo>
                    <a:pt x="434458" y="598661"/>
                    <a:pt x="476100" y="510653"/>
                    <a:pt x="473953" y="438101"/>
                  </a:cubicBezTo>
                  <a:close/>
                  <a:moveTo>
                    <a:pt x="444331" y="425221"/>
                  </a:moveTo>
                  <a:cubicBezTo>
                    <a:pt x="417365" y="457420"/>
                    <a:pt x="365446" y="490423"/>
                    <a:pt x="342908" y="490423"/>
                  </a:cubicBezTo>
                  <a:cubicBezTo>
                    <a:pt x="312722" y="489752"/>
                    <a:pt x="309100" y="473787"/>
                    <a:pt x="292196" y="465469"/>
                  </a:cubicBezTo>
                  <a:cubicBezTo>
                    <a:pt x="308026" y="468152"/>
                    <a:pt x="323455" y="474056"/>
                    <a:pt x="339687" y="473519"/>
                  </a:cubicBezTo>
                  <a:cubicBezTo>
                    <a:pt x="376180" y="473116"/>
                    <a:pt x="416695" y="446955"/>
                    <a:pt x="444331" y="425221"/>
                  </a:cubicBezTo>
                  <a:close/>
                  <a:moveTo>
                    <a:pt x="488121" y="409767"/>
                  </a:moveTo>
                  <a:cubicBezTo>
                    <a:pt x="533198" y="465576"/>
                    <a:pt x="410846" y="692681"/>
                    <a:pt x="376072" y="855388"/>
                  </a:cubicBezTo>
                  <a:cubicBezTo>
                    <a:pt x="489409" y="838216"/>
                    <a:pt x="600169" y="850665"/>
                    <a:pt x="716082" y="803871"/>
                  </a:cubicBezTo>
                  <a:cubicBezTo>
                    <a:pt x="761588" y="800437"/>
                    <a:pt x="808382" y="816321"/>
                    <a:pt x="852601" y="793568"/>
                  </a:cubicBezTo>
                  <a:cubicBezTo>
                    <a:pt x="845303" y="743338"/>
                    <a:pt x="867627" y="646745"/>
                    <a:pt x="772750" y="588788"/>
                  </a:cubicBezTo>
                  <a:cubicBezTo>
                    <a:pt x="729391" y="552726"/>
                    <a:pt x="648681" y="519241"/>
                    <a:pt x="565395" y="492193"/>
                  </a:cubicBezTo>
                  <a:cubicBezTo>
                    <a:pt x="534486" y="468582"/>
                    <a:pt x="515167" y="433379"/>
                    <a:pt x="488121" y="409767"/>
                  </a:cubicBezTo>
                  <a:close/>
                  <a:moveTo>
                    <a:pt x="314467" y="207"/>
                  </a:moveTo>
                  <a:cubicBezTo>
                    <a:pt x="302302" y="922"/>
                    <a:pt x="297652" y="4142"/>
                    <a:pt x="285488" y="8794"/>
                  </a:cubicBezTo>
                  <a:cubicBezTo>
                    <a:pt x="273325" y="13444"/>
                    <a:pt x="253826" y="20241"/>
                    <a:pt x="241485" y="28112"/>
                  </a:cubicBezTo>
                  <a:cubicBezTo>
                    <a:pt x="229142" y="35983"/>
                    <a:pt x="220377" y="43853"/>
                    <a:pt x="211433" y="56017"/>
                  </a:cubicBezTo>
                  <a:cubicBezTo>
                    <a:pt x="202489" y="68180"/>
                    <a:pt x="193724" y="87320"/>
                    <a:pt x="187821" y="101095"/>
                  </a:cubicBezTo>
                  <a:cubicBezTo>
                    <a:pt x="181919" y="114868"/>
                    <a:pt x="176194" y="121665"/>
                    <a:pt x="176015" y="138658"/>
                  </a:cubicBezTo>
                  <a:cubicBezTo>
                    <a:pt x="175837" y="155652"/>
                    <a:pt x="182813" y="191249"/>
                    <a:pt x="186748" y="203055"/>
                  </a:cubicBezTo>
                  <a:lnTo>
                    <a:pt x="187520" y="204007"/>
                  </a:lnTo>
                  <a:lnTo>
                    <a:pt x="191027" y="223887"/>
                  </a:lnTo>
                  <a:cubicBezTo>
                    <a:pt x="185407" y="222374"/>
                    <a:pt x="182724" y="232570"/>
                    <a:pt x="184333" y="241693"/>
                  </a:cubicBezTo>
                  <a:cubicBezTo>
                    <a:pt x="185943" y="250815"/>
                    <a:pt x="196139" y="265841"/>
                    <a:pt x="198822" y="277111"/>
                  </a:cubicBezTo>
                  <a:cubicBezTo>
                    <a:pt x="201505" y="288380"/>
                    <a:pt x="200298" y="299113"/>
                    <a:pt x="200432" y="309308"/>
                  </a:cubicBezTo>
                  <a:cubicBezTo>
                    <a:pt x="200566" y="319505"/>
                    <a:pt x="198285" y="331579"/>
                    <a:pt x="199627" y="338286"/>
                  </a:cubicBezTo>
                  <a:cubicBezTo>
                    <a:pt x="200969" y="344995"/>
                    <a:pt x="205128" y="346739"/>
                    <a:pt x="208482" y="349556"/>
                  </a:cubicBezTo>
                  <a:cubicBezTo>
                    <a:pt x="211836" y="352373"/>
                    <a:pt x="218275" y="343385"/>
                    <a:pt x="219751" y="355191"/>
                  </a:cubicBezTo>
                  <a:cubicBezTo>
                    <a:pt x="221227" y="366997"/>
                    <a:pt x="229008" y="395036"/>
                    <a:pt x="236655" y="410733"/>
                  </a:cubicBezTo>
                  <a:cubicBezTo>
                    <a:pt x="244301" y="426429"/>
                    <a:pt x="259999" y="439845"/>
                    <a:pt x="265633" y="449370"/>
                  </a:cubicBezTo>
                  <a:cubicBezTo>
                    <a:pt x="271268" y="458895"/>
                    <a:pt x="266438" y="460372"/>
                    <a:pt x="270463" y="467884"/>
                  </a:cubicBezTo>
                  <a:cubicBezTo>
                    <a:pt x="274487" y="475397"/>
                    <a:pt x="281330" y="484118"/>
                    <a:pt x="289781" y="494447"/>
                  </a:cubicBezTo>
                  <a:cubicBezTo>
                    <a:pt x="298233" y="504778"/>
                    <a:pt x="311246" y="524097"/>
                    <a:pt x="321175" y="529866"/>
                  </a:cubicBezTo>
                  <a:cubicBezTo>
                    <a:pt x="331102" y="535634"/>
                    <a:pt x="333383" y="536305"/>
                    <a:pt x="349348" y="529061"/>
                  </a:cubicBezTo>
                  <a:cubicBezTo>
                    <a:pt x="365312" y="521816"/>
                    <a:pt x="399657" y="499680"/>
                    <a:pt x="416963" y="486398"/>
                  </a:cubicBezTo>
                  <a:cubicBezTo>
                    <a:pt x="434270" y="473116"/>
                    <a:pt x="444331" y="459298"/>
                    <a:pt x="453186" y="449370"/>
                  </a:cubicBezTo>
                  <a:cubicBezTo>
                    <a:pt x="462041" y="439443"/>
                    <a:pt x="466601" y="434746"/>
                    <a:pt x="470089" y="426831"/>
                  </a:cubicBezTo>
                  <a:cubicBezTo>
                    <a:pt x="473577" y="418917"/>
                    <a:pt x="471968" y="409526"/>
                    <a:pt x="474115" y="401878"/>
                  </a:cubicBezTo>
                  <a:cubicBezTo>
                    <a:pt x="476261" y="394231"/>
                    <a:pt x="480688" y="390341"/>
                    <a:pt x="482969" y="380949"/>
                  </a:cubicBezTo>
                  <a:cubicBezTo>
                    <a:pt x="485249" y="371558"/>
                    <a:pt x="484847" y="352373"/>
                    <a:pt x="487799" y="345532"/>
                  </a:cubicBezTo>
                  <a:cubicBezTo>
                    <a:pt x="490750" y="338689"/>
                    <a:pt x="496788" y="343787"/>
                    <a:pt x="500678" y="339897"/>
                  </a:cubicBezTo>
                  <a:cubicBezTo>
                    <a:pt x="504569" y="336006"/>
                    <a:pt x="508996" y="331177"/>
                    <a:pt x="511142" y="322188"/>
                  </a:cubicBezTo>
                  <a:cubicBezTo>
                    <a:pt x="513289" y="313199"/>
                    <a:pt x="511947" y="299515"/>
                    <a:pt x="513557" y="285965"/>
                  </a:cubicBezTo>
                  <a:cubicBezTo>
                    <a:pt x="515167" y="272415"/>
                    <a:pt x="520131" y="252425"/>
                    <a:pt x="520801" y="240888"/>
                  </a:cubicBezTo>
                  <a:cubicBezTo>
                    <a:pt x="521473" y="229350"/>
                    <a:pt x="520131" y="222508"/>
                    <a:pt x="517582" y="216739"/>
                  </a:cubicBezTo>
                  <a:lnTo>
                    <a:pt x="505508" y="206274"/>
                  </a:lnTo>
                  <a:cubicBezTo>
                    <a:pt x="501482" y="205872"/>
                    <a:pt x="496788" y="209897"/>
                    <a:pt x="493433" y="214324"/>
                  </a:cubicBezTo>
                  <a:cubicBezTo>
                    <a:pt x="490893" y="217677"/>
                    <a:pt x="489661" y="229032"/>
                    <a:pt x="487525" y="232413"/>
                  </a:cubicBezTo>
                  <a:lnTo>
                    <a:pt x="486770" y="223363"/>
                  </a:lnTo>
                  <a:lnTo>
                    <a:pt x="488165" y="195462"/>
                  </a:lnTo>
                  <a:lnTo>
                    <a:pt x="490482" y="198762"/>
                  </a:lnTo>
                  <a:cubicBezTo>
                    <a:pt x="492986" y="200550"/>
                    <a:pt x="494238" y="195185"/>
                    <a:pt x="496921" y="194469"/>
                  </a:cubicBezTo>
                  <a:cubicBezTo>
                    <a:pt x="499604" y="193754"/>
                    <a:pt x="503002" y="193217"/>
                    <a:pt x="506581" y="194469"/>
                  </a:cubicBezTo>
                  <a:cubicBezTo>
                    <a:pt x="510158" y="195721"/>
                    <a:pt x="516419" y="202876"/>
                    <a:pt x="518386" y="201981"/>
                  </a:cubicBezTo>
                  <a:cubicBezTo>
                    <a:pt x="519370" y="201534"/>
                    <a:pt x="519370" y="200774"/>
                    <a:pt x="519124" y="198896"/>
                  </a:cubicBezTo>
                  <a:lnTo>
                    <a:pt x="518386" y="189102"/>
                  </a:lnTo>
                  <a:cubicBezTo>
                    <a:pt x="518391" y="189053"/>
                    <a:pt x="521603" y="159753"/>
                    <a:pt x="518386" y="142952"/>
                  </a:cubicBezTo>
                  <a:cubicBezTo>
                    <a:pt x="515167" y="126137"/>
                    <a:pt x="506760" y="103778"/>
                    <a:pt x="499068" y="88215"/>
                  </a:cubicBezTo>
                  <a:cubicBezTo>
                    <a:pt x="491376" y="72652"/>
                    <a:pt x="479213" y="57627"/>
                    <a:pt x="472236" y="49577"/>
                  </a:cubicBezTo>
                  <a:cubicBezTo>
                    <a:pt x="465260" y="41528"/>
                    <a:pt x="466154" y="44211"/>
                    <a:pt x="457210" y="39918"/>
                  </a:cubicBezTo>
                  <a:cubicBezTo>
                    <a:pt x="448266" y="35625"/>
                    <a:pt x="435030" y="29722"/>
                    <a:pt x="418572" y="23818"/>
                  </a:cubicBezTo>
                  <a:cubicBezTo>
                    <a:pt x="402117" y="17916"/>
                    <a:pt x="375821" y="8435"/>
                    <a:pt x="358470" y="4500"/>
                  </a:cubicBezTo>
                  <a:cubicBezTo>
                    <a:pt x="341118" y="564"/>
                    <a:pt x="326630" y="-509"/>
                    <a:pt x="314467" y="2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Shape 66"/>
          <p:cNvGrpSpPr/>
          <p:nvPr/>
        </p:nvGrpSpPr>
        <p:grpSpPr>
          <a:xfrm>
            <a:off x="3471413" y="3890975"/>
            <a:ext cx="414337" cy="414337"/>
            <a:chOff x="3937978" y="5180856"/>
            <a:chExt cx="552450" cy="552450"/>
          </a:xfrm>
        </p:grpSpPr>
        <p:sp>
          <p:nvSpPr>
            <p:cNvPr id="67" name="Shape 67"/>
            <p:cNvSpPr/>
            <p:nvPr/>
          </p:nvSpPr>
          <p:spPr>
            <a:xfrm>
              <a:off x="3937978" y="5180856"/>
              <a:ext cx="552450" cy="5524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" name="Shape 68"/>
            <p:cNvGrpSpPr/>
            <p:nvPr/>
          </p:nvGrpSpPr>
          <p:grpSpPr>
            <a:xfrm>
              <a:off x="4022991" y="5324161"/>
              <a:ext cx="348415" cy="247981"/>
              <a:chOff x="5326857" y="2779521"/>
              <a:chExt cx="2283619" cy="2167129"/>
            </a:xfrm>
          </p:grpSpPr>
          <p:sp>
            <p:nvSpPr>
              <p:cNvPr id="69" name="Shape 69"/>
              <p:cNvSpPr/>
              <p:nvPr/>
            </p:nvSpPr>
            <p:spPr>
              <a:xfrm>
                <a:off x="5326857" y="3228975"/>
                <a:ext cx="1147085" cy="1083469"/>
              </a:xfrm>
              <a:custGeom>
                <a:avLst/>
                <a:gdLst/>
                <a:ahLst/>
                <a:cxnLst/>
                <a:rect l="0" t="0" r="0" b="0"/>
                <a:pathLst>
                  <a:path w="1147085" h="1083469" extrusionOk="0">
                    <a:moveTo>
                      <a:pt x="1090612" y="0"/>
                    </a:moveTo>
                    <a:lnTo>
                      <a:pt x="1147085" y="460567"/>
                    </a:lnTo>
                    <a:cubicBezTo>
                      <a:pt x="1121629" y="471368"/>
                      <a:pt x="1098257" y="486098"/>
                      <a:pt x="1078295" y="504743"/>
                    </a:cubicBezTo>
                    <a:lnTo>
                      <a:pt x="1025237" y="72025"/>
                    </a:lnTo>
                    <a:lnTo>
                      <a:pt x="79622" y="171129"/>
                    </a:lnTo>
                    <a:lnTo>
                      <a:pt x="186985" y="1011445"/>
                    </a:lnTo>
                    <a:lnTo>
                      <a:pt x="977729" y="857154"/>
                    </a:lnTo>
                    <a:lnTo>
                      <a:pt x="977729" y="916854"/>
                    </a:lnTo>
                    <a:lnTo>
                      <a:pt x="123825" y="1083469"/>
                    </a:lnTo>
                    <a:lnTo>
                      <a:pt x="0" y="114300"/>
                    </a:lnTo>
                    <a:lnTo>
                      <a:pt x="10906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5472973" y="4217016"/>
                <a:ext cx="831613" cy="515322"/>
              </a:xfrm>
              <a:custGeom>
                <a:avLst/>
                <a:gdLst/>
                <a:ahLst/>
                <a:cxnLst/>
                <a:rect l="0" t="0" r="0" b="0"/>
                <a:pathLst>
                  <a:path w="831613" h="515322" extrusionOk="0">
                    <a:moveTo>
                      <a:pt x="656506" y="0"/>
                    </a:moveTo>
                    <a:cubicBezTo>
                      <a:pt x="722980" y="12459"/>
                      <a:pt x="782484" y="33487"/>
                      <a:pt x="831613" y="60220"/>
                    </a:cubicBezTo>
                    <a:lnTo>
                      <a:pt x="831613" y="156807"/>
                    </a:lnTo>
                    <a:lnTo>
                      <a:pt x="790343" y="156807"/>
                    </a:lnTo>
                    <a:cubicBezTo>
                      <a:pt x="689578" y="156807"/>
                      <a:pt x="607892" y="247187"/>
                      <a:pt x="607892" y="358678"/>
                    </a:cubicBezTo>
                    <a:cubicBezTo>
                      <a:pt x="607892" y="412735"/>
                      <a:pt x="627095" y="461830"/>
                      <a:pt x="658968" y="497546"/>
                    </a:cubicBezTo>
                    <a:cubicBezTo>
                      <a:pt x="605816" y="509342"/>
                      <a:pt x="548050" y="515322"/>
                      <a:pt x="487726" y="515322"/>
                    </a:cubicBezTo>
                    <a:cubicBezTo>
                      <a:pt x="218362" y="515322"/>
                      <a:pt x="0" y="396081"/>
                      <a:pt x="0" y="248990"/>
                    </a:cubicBezTo>
                    <a:cubicBezTo>
                      <a:pt x="0" y="198934"/>
                      <a:pt x="25288" y="152104"/>
                      <a:pt x="70263" y="1131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6127748" y="3705225"/>
                <a:ext cx="1375518" cy="1241425"/>
              </a:xfrm>
              <a:custGeom>
                <a:avLst/>
                <a:gdLst/>
                <a:ahLst/>
                <a:cxnLst/>
                <a:rect l="0" t="0" r="0" b="0"/>
                <a:pathLst>
                  <a:path w="1375518" h="1241425" extrusionOk="0">
                    <a:moveTo>
                      <a:pt x="880211" y="0"/>
                    </a:moveTo>
                    <a:lnTo>
                      <a:pt x="1125002" y="0"/>
                    </a:lnTo>
                    <a:cubicBezTo>
                      <a:pt x="1202113" y="0"/>
                      <a:pt x="1271265" y="34077"/>
                      <a:pt x="1317403" y="88704"/>
                    </a:cubicBezTo>
                    <a:cubicBezTo>
                      <a:pt x="1244331" y="103169"/>
                      <a:pt x="1190628" y="168346"/>
                      <a:pt x="1190628" y="246066"/>
                    </a:cubicBezTo>
                    <a:lnTo>
                      <a:pt x="1190628" y="708029"/>
                    </a:lnTo>
                    <a:lnTo>
                      <a:pt x="929175" y="708029"/>
                    </a:lnTo>
                    <a:lnTo>
                      <a:pt x="803618" y="172438"/>
                    </a:lnTo>
                    <a:close/>
                    <a:moveTo>
                      <a:pt x="481554" y="0"/>
                    </a:moveTo>
                    <a:lnTo>
                      <a:pt x="726347" y="0"/>
                    </a:lnTo>
                    <a:lnTo>
                      <a:pt x="802940" y="172436"/>
                    </a:lnTo>
                    <a:lnTo>
                      <a:pt x="674361" y="720915"/>
                    </a:lnTo>
                    <a:cubicBezTo>
                      <a:pt x="614856" y="745801"/>
                      <a:pt x="573090" y="804586"/>
                      <a:pt x="573090" y="873128"/>
                    </a:cubicBezTo>
                    <a:cubicBezTo>
                      <a:pt x="573090" y="964310"/>
                      <a:pt x="647007" y="1038227"/>
                      <a:pt x="738189" y="1038227"/>
                    </a:cubicBezTo>
                    <a:lnTo>
                      <a:pt x="1375518" y="1038227"/>
                    </a:lnTo>
                    <a:cubicBezTo>
                      <a:pt x="1351252" y="1154299"/>
                      <a:pt x="1248302" y="1241425"/>
                      <a:pt x="1125002" y="1241425"/>
                    </a:cubicBezTo>
                    <a:lnTo>
                      <a:pt x="481554" y="1241425"/>
                    </a:lnTo>
                    <a:cubicBezTo>
                      <a:pt x="358254" y="1241425"/>
                      <a:pt x="255302" y="1154298"/>
                      <a:pt x="231037" y="1038224"/>
                    </a:cubicBezTo>
                    <a:lnTo>
                      <a:pt x="165099" y="1038224"/>
                    </a:lnTo>
                    <a:cubicBezTo>
                      <a:pt x="73917" y="1038224"/>
                      <a:pt x="0" y="964307"/>
                      <a:pt x="0" y="873125"/>
                    </a:cubicBezTo>
                    <a:cubicBezTo>
                      <a:pt x="0" y="781943"/>
                      <a:pt x="73917" y="708026"/>
                      <a:pt x="165099" y="708026"/>
                    </a:cubicBezTo>
                    <a:lnTo>
                      <a:pt x="225428" y="708026"/>
                    </a:lnTo>
                    <a:lnTo>
                      <a:pt x="225428" y="256126"/>
                    </a:lnTo>
                    <a:cubicBezTo>
                      <a:pt x="225428" y="114672"/>
                      <a:pt x="340100" y="0"/>
                      <a:pt x="4815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Shape 72"/>
              <p:cNvSpPr/>
              <p:nvPr/>
            </p:nvSpPr>
            <p:spPr>
              <a:xfrm>
                <a:off x="6524624" y="2779521"/>
                <a:ext cx="835025" cy="835025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6740522" y="3829050"/>
                <a:ext cx="869954" cy="874713"/>
              </a:xfrm>
              <a:custGeom>
                <a:avLst/>
                <a:gdLst/>
                <a:ahLst/>
                <a:cxnLst/>
                <a:rect l="0" t="0" r="0" b="0"/>
                <a:pathLst>
                  <a:path w="869954" h="874713" extrusionOk="0">
                    <a:moveTo>
                      <a:pt x="744540" y="0"/>
                    </a:moveTo>
                    <a:cubicBezTo>
                      <a:pt x="813804" y="0"/>
                      <a:pt x="869954" y="56150"/>
                      <a:pt x="869954" y="125414"/>
                    </a:cubicBezTo>
                    <a:cubicBezTo>
                      <a:pt x="869954" y="319088"/>
                      <a:pt x="869953" y="512763"/>
                      <a:pt x="869953" y="706437"/>
                    </a:cubicBezTo>
                    <a:cubicBezTo>
                      <a:pt x="869953" y="720724"/>
                      <a:pt x="869952" y="735012"/>
                      <a:pt x="869952" y="749299"/>
                    </a:cubicBezTo>
                    <a:cubicBezTo>
                      <a:pt x="869952" y="818563"/>
                      <a:pt x="813802" y="874713"/>
                      <a:pt x="744538" y="874713"/>
                    </a:cubicBezTo>
                    <a:lnTo>
                      <a:pt x="125414" y="874712"/>
                    </a:lnTo>
                    <a:cubicBezTo>
                      <a:pt x="56150" y="874712"/>
                      <a:pt x="0" y="818562"/>
                      <a:pt x="0" y="749298"/>
                    </a:cubicBezTo>
                    <a:lnTo>
                      <a:pt x="1" y="749299"/>
                    </a:lnTo>
                    <a:cubicBezTo>
                      <a:pt x="1" y="680035"/>
                      <a:pt x="56151" y="623885"/>
                      <a:pt x="125415" y="623885"/>
                    </a:cubicBezTo>
                    <a:lnTo>
                      <a:pt x="619126" y="623885"/>
                    </a:lnTo>
                    <a:lnTo>
                      <a:pt x="619126" y="125414"/>
                    </a:lnTo>
                    <a:cubicBezTo>
                      <a:pt x="619126" y="56150"/>
                      <a:pt x="675276" y="0"/>
                      <a:pt x="7445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Shape 152"/>
          <p:cNvGrpSpPr/>
          <p:nvPr/>
        </p:nvGrpSpPr>
        <p:grpSpPr>
          <a:xfrm>
            <a:off x="353703" y="173825"/>
            <a:ext cx="3387090" cy="438546"/>
            <a:chOff x="493146" y="224296"/>
            <a:chExt cx="4515518" cy="585900"/>
          </a:xfrm>
        </p:grpSpPr>
        <p:sp>
          <p:nvSpPr>
            <p:cNvPr id="153" name="Shape 153"/>
            <p:cNvSpPr txBox="1"/>
            <p:nvPr/>
          </p:nvSpPr>
          <p:spPr>
            <a:xfrm>
              <a:off x="830864" y="224296"/>
              <a:ext cx="41778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i="0" u="none" strike="noStrike" cap="none">
                  <a:solidFill>
                    <a:schemeClr val="lt1"/>
                  </a:solidFill>
                  <a:latin typeface="Bree Serif"/>
                  <a:ea typeface="Bree Serif"/>
                  <a:cs typeface="Bree Serif"/>
                  <a:sym typeface="Bree Serif"/>
                </a:rPr>
                <a:t>APPROACH I</a:t>
              </a:r>
              <a:endParaRPr sz="3000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 rot="5400000">
              <a:off x="478596" y="420178"/>
              <a:ext cx="222600" cy="1935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Shape 155"/>
          <p:cNvSpPr/>
          <p:nvPr/>
        </p:nvSpPr>
        <p:spPr>
          <a:xfrm>
            <a:off x="203375" y="978460"/>
            <a:ext cx="88683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ourier New"/>
              <a:buChar char="•"/>
            </a:pPr>
            <a:r>
              <a:rPr lang="en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Look for items which are higher than threshold (0.75) and on the edges of road.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t="3296" b="3306"/>
          <a:stretch/>
        </p:blipFill>
        <p:spPr>
          <a:xfrm>
            <a:off x="1678045" y="1756950"/>
            <a:ext cx="5787900" cy="328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Shape 162"/>
          <p:cNvGrpSpPr/>
          <p:nvPr/>
        </p:nvGrpSpPr>
        <p:grpSpPr>
          <a:xfrm>
            <a:off x="353703" y="173825"/>
            <a:ext cx="2664295" cy="438546"/>
            <a:chOff x="493146" y="224296"/>
            <a:chExt cx="3551920" cy="585900"/>
          </a:xfrm>
        </p:grpSpPr>
        <p:sp>
          <p:nvSpPr>
            <p:cNvPr id="163" name="Shape 163"/>
            <p:cNvSpPr txBox="1"/>
            <p:nvPr/>
          </p:nvSpPr>
          <p:spPr>
            <a:xfrm>
              <a:off x="830866" y="224296"/>
              <a:ext cx="32142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i="0" u="none" strike="noStrike" cap="none">
                  <a:solidFill>
                    <a:schemeClr val="lt1"/>
                  </a:solidFill>
                  <a:latin typeface="Bree Serif"/>
                  <a:ea typeface="Bree Serif"/>
                  <a:cs typeface="Bree Serif"/>
                  <a:sym typeface="Bree Serif"/>
                </a:rPr>
                <a:t>APPROACH I</a:t>
              </a:r>
              <a:endParaRPr sz="3000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 rot="5400000">
              <a:off x="478596" y="420178"/>
              <a:ext cx="222600" cy="1935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Shape 165"/>
          <p:cNvSpPr/>
          <p:nvPr/>
        </p:nvSpPr>
        <p:spPr>
          <a:xfrm>
            <a:off x="203375" y="978454"/>
            <a:ext cx="88683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ourier New"/>
              <a:buChar char="•"/>
            </a:pPr>
            <a:r>
              <a:rPr lang="en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Highlight all found items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t="3874" b="3865"/>
          <a:stretch/>
        </p:blipFill>
        <p:spPr>
          <a:xfrm>
            <a:off x="4751474" y="0"/>
            <a:ext cx="4392600" cy="328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54575"/>
            <a:ext cx="4751400" cy="3088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Shape 173"/>
          <p:cNvGrpSpPr/>
          <p:nvPr/>
        </p:nvGrpSpPr>
        <p:grpSpPr>
          <a:xfrm>
            <a:off x="772229" y="682125"/>
            <a:ext cx="6702677" cy="438546"/>
            <a:chOff x="493146" y="224296"/>
            <a:chExt cx="8935711" cy="585900"/>
          </a:xfrm>
        </p:grpSpPr>
        <p:sp>
          <p:nvSpPr>
            <p:cNvPr id="174" name="Shape 174"/>
            <p:cNvSpPr txBox="1"/>
            <p:nvPr/>
          </p:nvSpPr>
          <p:spPr>
            <a:xfrm>
              <a:off x="830857" y="224296"/>
              <a:ext cx="85980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i="0" u="none" strike="noStrike" cap="non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RESULT I &amp; </a:t>
              </a:r>
              <a:r>
                <a:rPr lang="en" sz="2400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Discussion I</a:t>
              </a:r>
              <a:r>
                <a:rPr lang="en" sz="2400" i="0" u="none" strike="noStrike" cap="non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 sz="2400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 rot="5400000">
              <a:off x="478596" y="420178"/>
              <a:ext cx="222600" cy="1935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12056"/>
          <a:stretch/>
        </p:blipFill>
        <p:spPr>
          <a:xfrm>
            <a:off x="152400" y="2958700"/>
            <a:ext cx="8839200" cy="169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310650" y="1190425"/>
            <a:ext cx="8522700" cy="1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365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ourier New"/>
              <a:buChar char="•"/>
            </a:pPr>
            <a:r>
              <a:rPr lang="en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Approach I is quick and simple. But it would successfully find out poles in most of the cases.</a:t>
            </a:r>
            <a:endParaRPr sz="2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78" name="Shape 178"/>
          <p:cNvGrpSpPr/>
          <p:nvPr/>
        </p:nvGrpSpPr>
        <p:grpSpPr>
          <a:xfrm>
            <a:off x="353703" y="173825"/>
            <a:ext cx="2664295" cy="438546"/>
            <a:chOff x="493146" y="224296"/>
            <a:chExt cx="3551920" cy="585900"/>
          </a:xfrm>
        </p:grpSpPr>
        <p:sp>
          <p:nvSpPr>
            <p:cNvPr id="179" name="Shape 179"/>
            <p:cNvSpPr txBox="1"/>
            <p:nvPr/>
          </p:nvSpPr>
          <p:spPr>
            <a:xfrm>
              <a:off x="830866" y="224296"/>
              <a:ext cx="32142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i="0" u="none" strike="noStrike" cap="none">
                  <a:solidFill>
                    <a:schemeClr val="lt1"/>
                  </a:solidFill>
                  <a:latin typeface="Bree Serif"/>
                  <a:ea typeface="Bree Serif"/>
                  <a:cs typeface="Bree Serif"/>
                  <a:sym typeface="Bree Serif"/>
                </a:rPr>
                <a:t>APPROACH I</a:t>
              </a:r>
              <a:endParaRPr sz="3000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 rot="5400000">
              <a:off x="478596" y="420178"/>
              <a:ext cx="222600" cy="1935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Shape 186"/>
          <p:cNvGrpSpPr/>
          <p:nvPr/>
        </p:nvGrpSpPr>
        <p:grpSpPr>
          <a:xfrm>
            <a:off x="353724" y="173825"/>
            <a:ext cx="3032702" cy="438546"/>
            <a:chOff x="493146" y="224291"/>
            <a:chExt cx="3496717" cy="585900"/>
          </a:xfrm>
        </p:grpSpPr>
        <p:sp>
          <p:nvSpPr>
            <p:cNvPr id="187" name="Shape 187"/>
            <p:cNvSpPr txBox="1"/>
            <p:nvPr/>
          </p:nvSpPr>
          <p:spPr>
            <a:xfrm>
              <a:off x="830863" y="224291"/>
              <a:ext cx="31590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i="0" u="none" strike="noStrike" cap="none">
                  <a:solidFill>
                    <a:schemeClr val="lt1"/>
                  </a:solidFill>
                  <a:latin typeface="Bree Serif"/>
                  <a:ea typeface="Bree Serif"/>
                  <a:cs typeface="Bree Serif"/>
                  <a:sym typeface="Bree Serif"/>
                </a:rPr>
                <a:t>APPROACH II</a:t>
              </a:r>
              <a:endParaRPr sz="3000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 rot="5400000">
              <a:off x="478596" y="420178"/>
              <a:ext cx="222600" cy="1935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Shape 189"/>
          <p:cNvSpPr/>
          <p:nvPr/>
        </p:nvSpPr>
        <p:spPr>
          <a:xfrm>
            <a:off x="237300" y="1063425"/>
            <a:ext cx="8669400" cy="39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•"/>
            </a:pPr>
            <a:r>
              <a:rPr lang="en" sz="21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Load converted data processed by Matlab from </a:t>
            </a:r>
            <a:r>
              <a:rPr lang="en-US" sz="21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Approach 1 result: </a:t>
            </a:r>
            <a:r>
              <a:rPr lang="en" sz="21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matlabData.csv.</a:t>
            </a:r>
            <a:endParaRPr sz="21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•"/>
            </a:pPr>
            <a:r>
              <a:rPr lang="en" sz="21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Preprocess Converted points into array.</a:t>
            </a:r>
            <a:endParaRPr sz="21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•"/>
            </a:pPr>
            <a:r>
              <a:rPr lang="en" sz="21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PCL: use from_array() function to load points into pointcloud.</a:t>
            </a:r>
            <a:endParaRPr sz="21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90" name="Shape 190"/>
          <p:cNvGrpSpPr/>
          <p:nvPr/>
        </p:nvGrpSpPr>
        <p:grpSpPr>
          <a:xfrm>
            <a:off x="850302" y="678304"/>
            <a:ext cx="4532115" cy="438546"/>
            <a:chOff x="493146" y="224297"/>
            <a:chExt cx="4780712" cy="585900"/>
          </a:xfrm>
        </p:grpSpPr>
        <p:sp>
          <p:nvSpPr>
            <p:cNvPr id="191" name="Shape 191"/>
            <p:cNvSpPr txBox="1"/>
            <p:nvPr/>
          </p:nvSpPr>
          <p:spPr>
            <a:xfrm>
              <a:off x="830858" y="224297"/>
              <a:ext cx="44430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Process data</a:t>
              </a:r>
              <a:endParaRPr sz="2400" i="0" u="none" strike="noStrike" cap="none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 rot="5400000">
              <a:off x="478596" y="420178"/>
              <a:ext cx="222600" cy="1935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Shape 198"/>
          <p:cNvGrpSpPr/>
          <p:nvPr/>
        </p:nvGrpSpPr>
        <p:grpSpPr>
          <a:xfrm>
            <a:off x="353616" y="173830"/>
            <a:ext cx="2338667" cy="438560"/>
            <a:chOff x="493006" y="224296"/>
            <a:chExt cx="3117657" cy="585900"/>
          </a:xfrm>
        </p:grpSpPr>
        <p:sp>
          <p:nvSpPr>
            <p:cNvPr id="199" name="Shape 199"/>
            <p:cNvSpPr txBox="1"/>
            <p:nvPr/>
          </p:nvSpPr>
          <p:spPr>
            <a:xfrm>
              <a:off x="830863" y="224296"/>
              <a:ext cx="27798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i="0" u="none" strike="noStrike" cap="none">
                  <a:solidFill>
                    <a:schemeClr val="lt1"/>
                  </a:solidFill>
                  <a:latin typeface="Bree Serif"/>
                  <a:ea typeface="Bree Serif"/>
                  <a:cs typeface="Bree Serif"/>
                  <a:sym typeface="Bree Serif"/>
                </a:rPr>
                <a:t>RESULT II</a:t>
              </a:r>
              <a:endParaRPr sz="3000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 rot="5400000">
              <a:off x="478482" y="420153"/>
              <a:ext cx="222689" cy="19364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413" y="638650"/>
            <a:ext cx="6589174" cy="38662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1451250" y="4439225"/>
            <a:ext cx="60684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OriginalCloud.pcd(430736 points)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Shape 208"/>
          <p:cNvGrpSpPr/>
          <p:nvPr/>
        </p:nvGrpSpPr>
        <p:grpSpPr>
          <a:xfrm>
            <a:off x="353724" y="173825"/>
            <a:ext cx="3032702" cy="438546"/>
            <a:chOff x="493146" y="224291"/>
            <a:chExt cx="3496717" cy="585900"/>
          </a:xfrm>
        </p:grpSpPr>
        <p:sp>
          <p:nvSpPr>
            <p:cNvPr id="209" name="Shape 209"/>
            <p:cNvSpPr txBox="1"/>
            <p:nvPr/>
          </p:nvSpPr>
          <p:spPr>
            <a:xfrm>
              <a:off x="830863" y="224291"/>
              <a:ext cx="31590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i="0" u="none" strike="noStrike" cap="none">
                  <a:solidFill>
                    <a:schemeClr val="lt1"/>
                  </a:solidFill>
                  <a:latin typeface="Bree Serif"/>
                  <a:ea typeface="Bree Serif"/>
                  <a:cs typeface="Bree Serif"/>
                  <a:sym typeface="Bree Serif"/>
                </a:rPr>
                <a:t>APPROACH II</a:t>
              </a:r>
              <a:endParaRPr sz="3000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 rot="5400000">
              <a:off x="478596" y="420178"/>
              <a:ext cx="222600" cy="1935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Shape 211"/>
          <p:cNvSpPr/>
          <p:nvPr/>
        </p:nvSpPr>
        <p:spPr>
          <a:xfrm>
            <a:off x="237300" y="1063425"/>
            <a:ext cx="8669400" cy="39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•"/>
            </a:pP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" sz="18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outliers</a:t>
            </a:r>
            <a:r>
              <a:rPr lang="en" sz="18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reducing noise in original data.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•"/>
            </a:pPr>
            <a:r>
              <a:rPr lang="en" sz="18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PCL: Statistical Outlier Filter is used to remove outliers.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marR="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•"/>
            </a:pPr>
            <a:r>
              <a:rPr lang="en" sz="18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This uses point neighborhood statistics to filter outliers from data.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marR="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•"/>
            </a:pPr>
            <a:r>
              <a:rPr lang="en" sz="18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This will compute the average distance that each point has to its k-nearest neighbors. The value of k is set to be 50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marR="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•"/>
            </a:pPr>
            <a:r>
              <a:rPr lang="en" sz="18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Next, mean and standard deviation are computed for all the distances</a:t>
            </a:r>
            <a:endParaRPr sz="180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marR="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•"/>
            </a:pPr>
            <a:r>
              <a:rPr lang="en" sz="18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The standard deviation multiplier threshold is set to 5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marR="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•"/>
            </a:pPr>
            <a:r>
              <a:rPr lang="en" sz="18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Points with distance greater than 5 standard deviations away from mean distance from isolated point are removed.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12" name="Shape 212"/>
          <p:cNvGrpSpPr/>
          <p:nvPr/>
        </p:nvGrpSpPr>
        <p:grpSpPr>
          <a:xfrm>
            <a:off x="889852" y="678304"/>
            <a:ext cx="4532115" cy="438546"/>
            <a:chOff x="493146" y="224297"/>
            <a:chExt cx="4780712" cy="585900"/>
          </a:xfrm>
        </p:grpSpPr>
        <p:sp>
          <p:nvSpPr>
            <p:cNvPr id="213" name="Shape 213"/>
            <p:cNvSpPr txBox="1"/>
            <p:nvPr/>
          </p:nvSpPr>
          <p:spPr>
            <a:xfrm>
              <a:off x="830858" y="224297"/>
              <a:ext cx="44430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i="0" u="none" strike="noStrike" cap="non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Remove </a:t>
              </a:r>
              <a:r>
                <a:rPr lang="en" sz="2400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outliers</a:t>
              </a:r>
              <a:endParaRPr sz="2400" i="0" u="none" strike="noStrike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 rot="5400000">
              <a:off x="478596" y="420178"/>
              <a:ext cx="222600" cy="1935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Shape 220"/>
          <p:cNvGrpSpPr/>
          <p:nvPr/>
        </p:nvGrpSpPr>
        <p:grpSpPr>
          <a:xfrm>
            <a:off x="353704" y="173825"/>
            <a:ext cx="2338449" cy="438546"/>
            <a:chOff x="493146" y="224296"/>
            <a:chExt cx="3117517" cy="585900"/>
          </a:xfrm>
        </p:grpSpPr>
        <p:sp>
          <p:nvSpPr>
            <p:cNvPr id="221" name="Shape 221"/>
            <p:cNvSpPr txBox="1"/>
            <p:nvPr/>
          </p:nvSpPr>
          <p:spPr>
            <a:xfrm>
              <a:off x="830863" y="224296"/>
              <a:ext cx="27798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i="0" u="none" strike="noStrike" cap="none">
                  <a:solidFill>
                    <a:schemeClr val="lt1"/>
                  </a:solidFill>
                  <a:latin typeface="Bree Serif"/>
                  <a:ea typeface="Bree Serif"/>
                  <a:cs typeface="Bree Serif"/>
                  <a:sym typeface="Bree Serif"/>
                </a:rPr>
                <a:t>RESULT II</a:t>
              </a:r>
              <a:endParaRPr sz="3000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 rot="5400000">
              <a:off x="478596" y="420178"/>
              <a:ext cx="222600" cy="1935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Shape 223"/>
          <p:cNvSpPr txBox="1"/>
          <p:nvPr/>
        </p:nvSpPr>
        <p:spPr>
          <a:xfrm>
            <a:off x="1003100" y="4439225"/>
            <a:ext cx="73275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OutlierFilteredCloud.pcd(428073 points)</a:t>
            </a:r>
            <a:endParaRPr/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425" y="638650"/>
            <a:ext cx="6589146" cy="386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Shape 230"/>
          <p:cNvGrpSpPr/>
          <p:nvPr/>
        </p:nvGrpSpPr>
        <p:grpSpPr>
          <a:xfrm>
            <a:off x="353616" y="173830"/>
            <a:ext cx="2933910" cy="438560"/>
            <a:chOff x="493006" y="224296"/>
            <a:chExt cx="3911161" cy="585900"/>
          </a:xfrm>
        </p:grpSpPr>
        <p:sp>
          <p:nvSpPr>
            <p:cNvPr id="231" name="Shape 231"/>
            <p:cNvSpPr txBox="1"/>
            <p:nvPr/>
          </p:nvSpPr>
          <p:spPr>
            <a:xfrm>
              <a:off x="830867" y="224296"/>
              <a:ext cx="35733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i="0" u="none" strike="noStrike" cap="none">
                  <a:solidFill>
                    <a:schemeClr val="lt1"/>
                  </a:solidFill>
                  <a:latin typeface="Bree Serif"/>
                  <a:ea typeface="Bree Serif"/>
                  <a:cs typeface="Bree Serif"/>
                  <a:sym typeface="Bree Serif"/>
                </a:rPr>
                <a:t>APPROACH II</a:t>
              </a:r>
              <a:endParaRPr sz="3000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 rot="5400000">
              <a:off x="478482" y="420153"/>
              <a:ext cx="222689" cy="19364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Shape 233"/>
          <p:cNvSpPr/>
          <p:nvPr/>
        </p:nvSpPr>
        <p:spPr>
          <a:xfrm>
            <a:off x="182301" y="1218015"/>
            <a:ext cx="8911060" cy="330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ourier New"/>
              <a:buChar char="•"/>
            </a:pPr>
            <a:r>
              <a:rPr lang="en" sz="21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Remove the points associated with the roads, mountains and buildings which will obstruct the poles.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ourier New"/>
              <a:buChar char="•"/>
            </a:pPr>
            <a:r>
              <a:rPr lang="en" sz="21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KD-Tree is built upon the filtered data obtained after removing outliers in previous step.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marR="0" lvl="1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ourier New"/>
              <a:buChar char="•"/>
            </a:pPr>
            <a:r>
              <a:rPr lang="en" sz="21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each point, find closest points and squared distances.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marR="0" lvl="1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ourier New"/>
              <a:buChar char="•"/>
            </a:pPr>
            <a:r>
              <a:rPr lang="en" sz="21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Summed squared distances per tentative component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marR="0" lvl="1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ourier New"/>
              <a:buChar char="•"/>
            </a:pPr>
            <a:r>
              <a:rPr lang="en" sz="21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Taking 5000 as threshold, if summed squared distance is less than 5000, remove this component</a:t>
            </a:r>
            <a:endParaRPr sz="210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Shape 234"/>
          <p:cNvGrpSpPr/>
          <p:nvPr/>
        </p:nvGrpSpPr>
        <p:grpSpPr>
          <a:xfrm>
            <a:off x="815138" y="695925"/>
            <a:ext cx="4982867" cy="438546"/>
            <a:chOff x="493006" y="224287"/>
            <a:chExt cx="6642938" cy="585900"/>
          </a:xfrm>
        </p:grpSpPr>
        <p:sp>
          <p:nvSpPr>
            <p:cNvPr id="235" name="Shape 235"/>
            <p:cNvSpPr txBox="1"/>
            <p:nvPr/>
          </p:nvSpPr>
          <p:spPr>
            <a:xfrm>
              <a:off x="830844" y="224287"/>
              <a:ext cx="63051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i="0" u="none" strike="noStrike" cap="non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Remove large </a:t>
              </a:r>
              <a:r>
                <a:rPr lang="en" sz="2400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Components</a:t>
              </a:r>
              <a:endParaRPr sz="2400" i="0" u="none" strike="noStrike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 rot="5400000">
              <a:off x="478482" y="420153"/>
              <a:ext cx="222689" cy="19364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Shape 242"/>
          <p:cNvGrpSpPr/>
          <p:nvPr/>
        </p:nvGrpSpPr>
        <p:grpSpPr>
          <a:xfrm>
            <a:off x="353616" y="173830"/>
            <a:ext cx="2381202" cy="438560"/>
            <a:chOff x="493006" y="224296"/>
            <a:chExt cx="3174360" cy="585900"/>
          </a:xfrm>
        </p:grpSpPr>
        <p:sp>
          <p:nvSpPr>
            <p:cNvPr id="243" name="Shape 243"/>
            <p:cNvSpPr txBox="1"/>
            <p:nvPr/>
          </p:nvSpPr>
          <p:spPr>
            <a:xfrm>
              <a:off x="830867" y="224296"/>
              <a:ext cx="28365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i="0" u="none" strike="noStrike" cap="none">
                  <a:solidFill>
                    <a:schemeClr val="lt1"/>
                  </a:solidFill>
                  <a:latin typeface="Bree Serif"/>
                  <a:ea typeface="Bree Serif"/>
                  <a:cs typeface="Bree Serif"/>
                  <a:sym typeface="Bree Serif"/>
                </a:rPr>
                <a:t>RESULT II</a:t>
              </a:r>
              <a:endParaRPr sz="3000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 rot="5400000">
              <a:off x="478482" y="420153"/>
              <a:ext cx="222689" cy="19364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451" y="756000"/>
            <a:ext cx="5773099" cy="34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1495200" y="4249175"/>
            <a:ext cx="61536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LargeComponentsFilteredCloud.pcd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(42034 points)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Shape 252"/>
          <p:cNvGrpSpPr/>
          <p:nvPr/>
        </p:nvGrpSpPr>
        <p:grpSpPr>
          <a:xfrm>
            <a:off x="353616" y="173830"/>
            <a:ext cx="2990621" cy="438560"/>
            <a:chOff x="493006" y="224296"/>
            <a:chExt cx="3986761" cy="585900"/>
          </a:xfrm>
        </p:grpSpPr>
        <p:sp>
          <p:nvSpPr>
            <p:cNvPr id="253" name="Shape 253"/>
            <p:cNvSpPr txBox="1"/>
            <p:nvPr/>
          </p:nvSpPr>
          <p:spPr>
            <a:xfrm>
              <a:off x="830868" y="224296"/>
              <a:ext cx="36489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i="0" u="none" strike="noStrike" cap="none">
                  <a:solidFill>
                    <a:schemeClr val="lt1"/>
                  </a:solidFill>
                  <a:latin typeface="Bree Serif"/>
                  <a:ea typeface="Bree Serif"/>
                  <a:cs typeface="Bree Serif"/>
                  <a:sym typeface="Bree Serif"/>
                </a:rPr>
                <a:t>APPROACH II</a:t>
              </a:r>
              <a:endParaRPr sz="3000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 rot="5400000">
              <a:off x="478482" y="420153"/>
              <a:ext cx="222689" cy="19364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Shape 255"/>
          <p:cNvSpPr/>
          <p:nvPr/>
        </p:nvSpPr>
        <p:spPr>
          <a:xfrm>
            <a:off x="179092" y="1050924"/>
            <a:ext cx="8785800" cy="41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ourier New"/>
              <a:buChar char="•"/>
            </a:pPr>
            <a:r>
              <a:rPr lang="en" sz="21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Our goal is to filter out points close to the ground, which is estimated at uniformly spaced positions with iterative plane fitting.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ourier New"/>
              <a:buChar char="•"/>
            </a:pPr>
            <a:r>
              <a:rPr lang="en" sz="21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This is final step that isolates the ground plane and keeps everything but isolated segments.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marR="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ourier New"/>
              <a:buChar char="•"/>
            </a:pPr>
            <a:r>
              <a:rPr lang="en" sz="21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PCL: SACMODEL_PLANE segmentation is used to isolate ground plane.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marR="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ourier New"/>
              <a:buChar char="•"/>
            </a:pPr>
            <a:r>
              <a:rPr lang="en" sz="21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Extracted all indices found within the segmented plane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marR="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ourier New"/>
              <a:buChar char="•"/>
            </a:pPr>
            <a:r>
              <a:rPr lang="en" sz="21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coordinate-based filter is applied to remove all points below threshold. Filter bounds: </a:t>
            </a:r>
            <a:r>
              <a:rPr lang="en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6363082.8, 6363093.0</a:t>
            </a:r>
            <a:endParaRPr sz="210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56" name="Shape 256"/>
          <p:cNvGrpSpPr/>
          <p:nvPr/>
        </p:nvGrpSpPr>
        <p:grpSpPr>
          <a:xfrm>
            <a:off x="823819" y="612375"/>
            <a:ext cx="5244599" cy="438546"/>
            <a:chOff x="493006" y="224296"/>
            <a:chExt cx="6991867" cy="585900"/>
          </a:xfrm>
        </p:grpSpPr>
        <p:sp>
          <p:nvSpPr>
            <p:cNvPr id="257" name="Shape 257"/>
            <p:cNvSpPr txBox="1"/>
            <p:nvPr/>
          </p:nvSpPr>
          <p:spPr>
            <a:xfrm>
              <a:off x="830873" y="224296"/>
              <a:ext cx="66540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Segmentation 1: </a:t>
              </a:r>
              <a:r>
                <a:rPr lang="en" sz="2400" i="0" u="none" strike="noStrike" cap="non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Plane model </a:t>
              </a:r>
              <a:endParaRPr sz="2400" i="0" u="none" strike="noStrike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 rot="5400000">
              <a:off x="478482" y="420153"/>
              <a:ext cx="222689" cy="19364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9120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2960451" y="-85725"/>
            <a:ext cx="3330900" cy="1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Outline</a:t>
            </a:r>
            <a:endParaRPr sz="7200" i="0" u="none" strike="noStrike" cap="none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169725" y="1091475"/>
            <a:ext cx="8647800" cy="40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ree Serif"/>
              <a:buChar char="•"/>
            </a:pPr>
            <a:r>
              <a:rPr lang="en" sz="3600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OVERVIEW</a:t>
            </a:r>
            <a:endParaRPr sz="3600">
              <a:latin typeface="Bree Serif"/>
              <a:ea typeface="Bree Serif"/>
              <a:cs typeface="Bree Serif"/>
              <a:sym typeface="Bree Serif"/>
            </a:endParaRPr>
          </a:p>
          <a:p>
            <a:pPr marL="342900" marR="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ree Serif"/>
              <a:buChar char="•"/>
            </a:pPr>
            <a:r>
              <a:rPr lang="en" sz="3600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INTRODUCTION</a:t>
            </a:r>
            <a:endParaRPr sz="3600" i="0" u="none" strike="noStrike" cap="non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342900" lvl="0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ree Serif"/>
              <a:buChar char="•"/>
            </a:pPr>
            <a:r>
              <a:rPr lang="en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APPROACH I</a:t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342900" marR="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ree Serif"/>
              <a:buChar char="•"/>
            </a:pPr>
            <a:r>
              <a:rPr lang="en" sz="3600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APPROACH II</a:t>
            </a:r>
            <a:endParaRPr sz="3600" i="0" u="none" strike="noStrike" cap="non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342900" lvl="0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ree Serif"/>
              <a:buChar char="•"/>
            </a:pPr>
            <a:r>
              <a:rPr lang="en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CONCLUSIONS &amp; FUTURE</a:t>
            </a:r>
            <a:endParaRPr sz="36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342900" lvl="0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ree Serif"/>
              <a:buChar char="•"/>
            </a:pPr>
            <a:r>
              <a:rPr lang="en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REFERENCES</a:t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Shape 264"/>
          <p:cNvGrpSpPr/>
          <p:nvPr/>
        </p:nvGrpSpPr>
        <p:grpSpPr>
          <a:xfrm>
            <a:off x="353616" y="173830"/>
            <a:ext cx="2707068" cy="438560"/>
            <a:chOff x="493006" y="224296"/>
            <a:chExt cx="3608760" cy="585900"/>
          </a:xfrm>
        </p:grpSpPr>
        <p:sp>
          <p:nvSpPr>
            <p:cNvPr id="265" name="Shape 265"/>
            <p:cNvSpPr txBox="1"/>
            <p:nvPr/>
          </p:nvSpPr>
          <p:spPr>
            <a:xfrm>
              <a:off x="830867" y="224296"/>
              <a:ext cx="32709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i="0" u="none" strike="noStrike" cap="none">
                  <a:solidFill>
                    <a:schemeClr val="lt1"/>
                  </a:solidFill>
                  <a:latin typeface="Bree Serif"/>
                  <a:ea typeface="Bree Serif"/>
                  <a:cs typeface="Bree Serif"/>
                  <a:sym typeface="Bree Serif"/>
                </a:rPr>
                <a:t>APPROACH II</a:t>
              </a:r>
              <a:endParaRPr sz="3000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 rot="5400000">
              <a:off x="478482" y="420153"/>
              <a:ext cx="222689" cy="19364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Shape 267"/>
          <p:cNvSpPr/>
          <p:nvPr/>
        </p:nvSpPr>
        <p:spPr>
          <a:xfrm>
            <a:off x="353600" y="1500625"/>
            <a:ext cx="8474100" cy="26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ourier New"/>
              <a:buChar char="•"/>
            </a:pPr>
            <a:r>
              <a:rPr lang="en" sz="21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Our goal is to segment </a:t>
            </a:r>
            <a:r>
              <a:rPr lang="en" sz="21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out cylind </a:t>
            </a:r>
            <a:r>
              <a:rPr lang="en" sz="21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objects and discard all other points.</a:t>
            </a:r>
            <a:endParaRPr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ourier New"/>
              <a:buChar char="•"/>
            </a:pPr>
            <a:r>
              <a:rPr lang="en" sz="21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SACMODEL_CYLINDER segmentation is used to isolate poles.</a:t>
            </a:r>
            <a:endParaRPr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ourier New"/>
              <a:buChar char="•"/>
            </a:pPr>
            <a:r>
              <a:rPr lang="en" sz="21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Segment for points that were in a cylinder with radius between bounds 0 and 10.</a:t>
            </a:r>
            <a:endParaRPr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ourier New"/>
              <a:buChar char="•"/>
            </a:pPr>
            <a:r>
              <a:rPr lang="en" sz="21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Distance threshold between points is set to 20.</a:t>
            </a:r>
            <a:endParaRPr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68" name="Shape 268"/>
          <p:cNvGrpSpPr/>
          <p:nvPr/>
        </p:nvGrpSpPr>
        <p:grpSpPr>
          <a:xfrm>
            <a:off x="823924" y="612375"/>
            <a:ext cx="4917073" cy="438546"/>
            <a:chOff x="493146" y="321157"/>
            <a:chExt cx="6555223" cy="585900"/>
          </a:xfrm>
        </p:grpSpPr>
        <p:sp>
          <p:nvSpPr>
            <p:cNvPr id="269" name="Shape 269"/>
            <p:cNvSpPr txBox="1"/>
            <p:nvPr/>
          </p:nvSpPr>
          <p:spPr>
            <a:xfrm>
              <a:off x="830869" y="321157"/>
              <a:ext cx="62175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Segmentation 2 :</a:t>
              </a:r>
              <a:r>
                <a:rPr lang="en" sz="2400" i="0" u="none" strike="noStrike" cap="non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Cylinder model </a:t>
              </a:r>
              <a:endParaRPr sz="2400" i="0" u="none" strike="noStrike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 rot="5400000">
              <a:off x="478596" y="517356"/>
              <a:ext cx="222600" cy="1935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Shape 276"/>
          <p:cNvGrpSpPr/>
          <p:nvPr/>
        </p:nvGrpSpPr>
        <p:grpSpPr>
          <a:xfrm>
            <a:off x="353616" y="173830"/>
            <a:ext cx="2267781" cy="438560"/>
            <a:chOff x="493006" y="224296"/>
            <a:chExt cx="3023160" cy="585900"/>
          </a:xfrm>
        </p:grpSpPr>
        <p:sp>
          <p:nvSpPr>
            <p:cNvPr id="277" name="Shape 277"/>
            <p:cNvSpPr txBox="1"/>
            <p:nvPr/>
          </p:nvSpPr>
          <p:spPr>
            <a:xfrm>
              <a:off x="830866" y="224296"/>
              <a:ext cx="26853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i="0" u="none" strike="noStrike" cap="none">
                  <a:solidFill>
                    <a:schemeClr val="lt1"/>
                  </a:solidFill>
                  <a:latin typeface="Bree Serif"/>
                  <a:ea typeface="Bree Serif"/>
                  <a:cs typeface="Bree Serif"/>
                  <a:sym typeface="Bree Serif"/>
                </a:rPr>
                <a:t>RESULT II</a:t>
              </a:r>
              <a:endParaRPr sz="3000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 rot="5400000">
              <a:off x="478482" y="420153"/>
              <a:ext cx="222689" cy="19364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Shape 279"/>
          <p:cNvSpPr txBox="1"/>
          <p:nvPr/>
        </p:nvSpPr>
        <p:spPr>
          <a:xfrm>
            <a:off x="2361875" y="4487775"/>
            <a:ext cx="4361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final.pcd(1374 points)</a:t>
            </a:r>
            <a:endParaRPr/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925" y="655712"/>
            <a:ext cx="6531008" cy="383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Shape 286"/>
          <p:cNvGrpSpPr/>
          <p:nvPr/>
        </p:nvGrpSpPr>
        <p:grpSpPr>
          <a:xfrm>
            <a:off x="353704" y="173825"/>
            <a:ext cx="2267567" cy="438546"/>
            <a:chOff x="493146" y="224296"/>
            <a:chExt cx="3023020" cy="585900"/>
          </a:xfrm>
        </p:grpSpPr>
        <p:sp>
          <p:nvSpPr>
            <p:cNvPr id="287" name="Shape 287"/>
            <p:cNvSpPr txBox="1"/>
            <p:nvPr/>
          </p:nvSpPr>
          <p:spPr>
            <a:xfrm>
              <a:off x="830866" y="224296"/>
              <a:ext cx="26853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i="0" u="none" strike="noStrike" cap="none">
                  <a:solidFill>
                    <a:schemeClr val="lt1"/>
                  </a:solidFill>
                  <a:latin typeface="Bree Serif"/>
                  <a:ea typeface="Bree Serif"/>
                  <a:cs typeface="Bree Serif"/>
                  <a:sym typeface="Bree Serif"/>
                </a:rPr>
                <a:t>RESULT II</a:t>
              </a:r>
              <a:endParaRPr sz="3000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 rot="5400000">
              <a:off x="478596" y="420178"/>
              <a:ext cx="222600" cy="1935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9" name="Shape 289"/>
          <p:cNvSpPr txBox="1"/>
          <p:nvPr/>
        </p:nvSpPr>
        <p:spPr>
          <a:xfrm>
            <a:off x="975750" y="4498575"/>
            <a:ext cx="7192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Final combine with original pointcloud</a:t>
            </a:r>
            <a:endParaRPr dirty="0"/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300" y="653263"/>
            <a:ext cx="6539397" cy="38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Shape 296"/>
          <p:cNvGrpSpPr/>
          <p:nvPr/>
        </p:nvGrpSpPr>
        <p:grpSpPr>
          <a:xfrm>
            <a:off x="859267" y="673075"/>
            <a:ext cx="6498842" cy="438546"/>
            <a:chOff x="493006" y="223998"/>
            <a:chExt cx="8663967" cy="585900"/>
          </a:xfrm>
        </p:grpSpPr>
        <p:sp>
          <p:nvSpPr>
            <p:cNvPr id="297" name="Shape 297"/>
            <p:cNvSpPr txBox="1"/>
            <p:nvPr/>
          </p:nvSpPr>
          <p:spPr>
            <a:xfrm>
              <a:off x="825074" y="223998"/>
              <a:ext cx="83319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i="0" u="none" strike="noStrike" cap="none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DISCUSSION II </a:t>
              </a:r>
              <a:endParaRPr sz="2400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 rot="5400000">
              <a:off x="478482" y="420153"/>
              <a:ext cx="222689" cy="19364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Shape 299"/>
          <p:cNvSpPr txBox="1"/>
          <p:nvPr/>
        </p:nvSpPr>
        <p:spPr>
          <a:xfrm>
            <a:off x="479663" y="1318319"/>
            <a:ext cx="7904700" cy="16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3429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•"/>
            </a:pPr>
            <a:r>
              <a:rPr lang="en" sz="24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The final result shows the output of the cloud points after filtering and segmentation. </a:t>
            </a:r>
            <a:endParaRPr sz="240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•"/>
            </a:pPr>
            <a:r>
              <a:rPr lang="en" sz="24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The poles are isolated and intact.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•"/>
            </a:pPr>
            <a:r>
              <a:rPr lang="en" sz="24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The final points data can be found in final.obj file.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•"/>
            </a:pPr>
            <a:r>
              <a:rPr lang="en" sz="24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This process removed approximately 4</a:t>
            </a: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29362</a:t>
            </a:r>
            <a:r>
              <a:rPr lang="en" sz="24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data points.</a:t>
            </a:r>
            <a:endParaRPr sz="240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00" name="Shape 300"/>
          <p:cNvGrpSpPr/>
          <p:nvPr/>
        </p:nvGrpSpPr>
        <p:grpSpPr>
          <a:xfrm>
            <a:off x="353703" y="173825"/>
            <a:ext cx="2706826" cy="438546"/>
            <a:chOff x="493146" y="224296"/>
            <a:chExt cx="3608620" cy="585900"/>
          </a:xfrm>
        </p:grpSpPr>
        <p:sp>
          <p:nvSpPr>
            <p:cNvPr id="301" name="Shape 301"/>
            <p:cNvSpPr txBox="1"/>
            <p:nvPr/>
          </p:nvSpPr>
          <p:spPr>
            <a:xfrm>
              <a:off x="830867" y="224296"/>
              <a:ext cx="32709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i="0" u="none" strike="noStrike" cap="none">
                  <a:solidFill>
                    <a:schemeClr val="lt1"/>
                  </a:solidFill>
                  <a:latin typeface="Bree Serif"/>
                  <a:ea typeface="Bree Serif"/>
                  <a:cs typeface="Bree Serif"/>
                  <a:sym typeface="Bree Serif"/>
                </a:rPr>
                <a:t>APPROACH II</a:t>
              </a:r>
              <a:endParaRPr sz="3000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 rot="5400000">
              <a:off x="478596" y="420178"/>
              <a:ext cx="222600" cy="1935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Shape 308"/>
          <p:cNvGrpSpPr/>
          <p:nvPr/>
        </p:nvGrpSpPr>
        <p:grpSpPr>
          <a:xfrm>
            <a:off x="345022" y="120425"/>
            <a:ext cx="6498737" cy="438546"/>
            <a:chOff x="493146" y="223998"/>
            <a:chExt cx="8663827" cy="585900"/>
          </a:xfrm>
        </p:grpSpPr>
        <p:sp>
          <p:nvSpPr>
            <p:cNvPr id="309" name="Shape 309"/>
            <p:cNvSpPr txBox="1"/>
            <p:nvPr/>
          </p:nvSpPr>
          <p:spPr>
            <a:xfrm>
              <a:off x="825074" y="223998"/>
              <a:ext cx="83319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3000">
                  <a:solidFill>
                    <a:schemeClr val="lt1"/>
                  </a:solidFill>
                  <a:latin typeface="Bree Serif"/>
                  <a:ea typeface="Bree Serif"/>
                  <a:cs typeface="Bree Serif"/>
                  <a:sym typeface="Bree Serif"/>
                </a:rPr>
                <a:t>CONCLUSIONS &amp; FUTURE</a:t>
              </a:r>
              <a:endParaRPr sz="30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 rot="5400000">
              <a:off x="478596" y="420178"/>
              <a:ext cx="222600" cy="1935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Shape 311"/>
          <p:cNvSpPr txBox="1"/>
          <p:nvPr/>
        </p:nvSpPr>
        <p:spPr>
          <a:xfrm>
            <a:off x="759619" y="879872"/>
            <a:ext cx="7624800" cy="2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177800" marR="0" lvl="0" indent="-1143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479675" y="879872"/>
            <a:ext cx="7972200" cy="3864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3429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•"/>
            </a:pPr>
            <a:r>
              <a:rPr lang="en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Two approaches can both successfully detect the poles out.</a:t>
            </a:r>
            <a:endParaRPr sz="24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55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•"/>
            </a:pPr>
            <a:r>
              <a:rPr lang="en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They catch the points in points cloud directly, which would make the results be easily used without extra transformation.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endParaRPr lang="en" sz="24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55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•"/>
            </a:pPr>
            <a:r>
              <a:rPr lang="en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Future works, We 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need to implement points convert using python method. And use training models to improve the accuracy.</a:t>
            </a:r>
            <a:endParaRPr sz="24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Shape 318"/>
          <p:cNvGrpSpPr/>
          <p:nvPr/>
        </p:nvGrpSpPr>
        <p:grpSpPr>
          <a:xfrm>
            <a:off x="353616" y="173830"/>
            <a:ext cx="2877191" cy="438560"/>
            <a:chOff x="493006" y="224296"/>
            <a:chExt cx="3835558" cy="585900"/>
          </a:xfrm>
        </p:grpSpPr>
        <p:sp>
          <p:nvSpPr>
            <p:cNvPr id="319" name="Shape 319"/>
            <p:cNvSpPr txBox="1"/>
            <p:nvPr/>
          </p:nvSpPr>
          <p:spPr>
            <a:xfrm>
              <a:off x="830864" y="224296"/>
              <a:ext cx="34977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rPr>
                <a:t>REFERENCES</a:t>
              </a:r>
              <a:endParaRPr sz="3000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 rot="5400000">
              <a:off x="478482" y="420153"/>
              <a:ext cx="222689" cy="19364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Shape 321"/>
          <p:cNvSpPr txBox="1"/>
          <p:nvPr/>
        </p:nvSpPr>
        <p:spPr>
          <a:xfrm>
            <a:off x="759619" y="879872"/>
            <a:ext cx="7624762" cy="23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177800" marR="0" lvl="0" indent="-1143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470523" y="1111615"/>
            <a:ext cx="8318700" cy="25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AutoNum type="arabicPeriod"/>
            </a:pPr>
            <a:r>
              <a:rPr lang="en" sz="18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Golovinskiy, Aleksey, Vladimir G. Kim, and Thomas Funkhouser. "Shape-based recognition of 3D point clouds in urban environments." Computer Vision, 2009 IEEE 12th International Conference on. IEEE, 2009.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AutoNum type="arabicPeriod"/>
            </a:pPr>
            <a:r>
              <a:rPr lang="en" sz="18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Zhu, Jijie. "Conversion of Earth-centered Earth-fixed coordinates to geodetic coordinates." IEEE Transactions on Aerospace and Electronic Systems 30.3 (1994): 957-961.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AutoNum type="arabicPeriod"/>
            </a:pPr>
            <a:r>
              <a:rPr lang="en" sz="1800" i="0" u="sng" strike="noStrike" cap="non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http://pointclouds.org/documentation/tutorials/cylinder_segmentation.php</a:t>
            </a:r>
            <a:endParaRPr sz="180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AutoNum type="arabicPeriod"/>
            </a:pPr>
            <a:r>
              <a:rPr lang="en" sz="1800" i="0" u="sng" strike="noStrike" cap="non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http://pointclouds.org/documentation/tutorials/planar_segmentation.php</a:t>
            </a:r>
            <a:endParaRPr sz="180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AutoNum type="arabicPeriod"/>
            </a:pPr>
            <a:r>
              <a:rPr lang="en" sz="1800" i="0" u="sng" strike="noStrike" cap="non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http://mathforum.org/library/drmath/view/51832.html</a:t>
            </a:r>
            <a:endParaRPr sz="180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657190" y="1244466"/>
            <a:ext cx="7624800" cy="26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•"/>
            </a:pPr>
            <a:r>
              <a:rPr lang="en" sz="24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 the real world, object detection relies on advanced algorithms trained on extensively labelled datasets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•"/>
            </a:pPr>
            <a:r>
              <a:rPr lang="en" sz="240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 this project, an algorithm is developed to automatically locate, segment and classify small objects (in our case, pole) in 3D scan of urban environment.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7" name="Shape 87"/>
          <p:cNvGrpSpPr/>
          <p:nvPr/>
        </p:nvGrpSpPr>
        <p:grpSpPr>
          <a:xfrm>
            <a:off x="353616" y="173830"/>
            <a:ext cx="2480482" cy="438560"/>
            <a:chOff x="493006" y="224296"/>
            <a:chExt cx="3306666" cy="585900"/>
          </a:xfrm>
        </p:grpSpPr>
        <p:sp>
          <p:nvSpPr>
            <p:cNvPr id="88" name="Shape 88"/>
            <p:cNvSpPr txBox="1"/>
            <p:nvPr/>
          </p:nvSpPr>
          <p:spPr>
            <a:xfrm>
              <a:off x="830873" y="224296"/>
              <a:ext cx="29688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rPr>
                <a:t>OVERVIEW</a:t>
              </a:r>
              <a:endParaRPr sz="3000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 rot="5400000">
              <a:off x="478481" y="420154"/>
              <a:ext cx="222689" cy="193638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57190" y="1244466"/>
            <a:ext cx="7624800" cy="26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•"/>
            </a:pPr>
            <a:r>
              <a:rPr lang="en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Appro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 1:</a:t>
            </a:r>
            <a:endParaRPr sz="24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○"/>
            </a:pPr>
            <a:r>
              <a:rPr lang="en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Matlab R2016b</a:t>
            </a:r>
            <a:endParaRPr sz="24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•"/>
            </a:pPr>
            <a:r>
              <a:rPr lang="en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pproach</a:t>
            </a:r>
            <a:r>
              <a:rPr lang="en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2:</a:t>
            </a:r>
            <a:endParaRPr sz="24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○"/>
            </a:pPr>
            <a:r>
              <a:rPr lang="en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 3.6.4</a:t>
            </a:r>
            <a:endParaRPr sz="24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○"/>
            </a:pPr>
            <a:r>
              <a:rPr lang="en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Numpy  </a:t>
            </a:r>
            <a:r>
              <a:rPr lang="en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1.14.0</a:t>
            </a:r>
            <a:endParaRPr sz="2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Char char="○"/>
            </a:pPr>
            <a:r>
              <a:rPr lang="en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PCL 1.8.1</a:t>
            </a:r>
            <a:endParaRPr sz="24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6" name="Shape 96"/>
          <p:cNvGrpSpPr/>
          <p:nvPr/>
        </p:nvGrpSpPr>
        <p:grpSpPr>
          <a:xfrm>
            <a:off x="353697" y="173825"/>
            <a:ext cx="2480227" cy="438546"/>
            <a:chOff x="493144" y="224296"/>
            <a:chExt cx="3306528" cy="585900"/>
          </a:xfrm>
        </p:grpSpPr>
        <p:sp>
          <p:nvSpPr>
            <p:cNvPr id="97" name="Shape 97"/>
            <p:cNvSpPr txBox="1"/>
            <p:nvPr/>
          </p:nvSpPr>
          <p:spPr>
            <a:xfrm>
              <a:off x="830873" y="224296"/>
              <a:ext cx="29688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i="0" u="none" strike="noStrike" cap="none">
                  <a:solidFill>
                    <a:srgbClr val="FFFFFF"/>
                  </a:solidFill>
                  <a:latin typeface="Bree Serif"/>
                  <a:ea typeface="Bree Serif"/>
                  <a:cs typeface="Bree Serif"/>
                  <a:sym typeface="Bree Serif"/>
                </a:rPr>
                <a:t>OVERVIEW</a:t>
              </a:r>
              <a:endParaRPr sz="3000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 rot="5400000">
              <a:off x="478594" y="420178"/>
              <a:ext cx="222600" cy="1935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Shape 104"/>
          <p:cNvGrpSpPr/>
          <p:nvPr/>
        </p:nvGrpSpPr>
        <p:grpSpPr>
          <a:xfrm>
            <a:off x="353616" y="173830"/>
            <a:ext cx="3160526" cy="438560"/>
            <a:chOff x="493006" y="224296"/>
            <a:chExt cx="4213259" cy="585900"/>
          </a:xfrm>
        </p:grpSpPr>
        <p:sp>
          <p:nvSpPr>
            <p:cNvPr id="105" name="Shape 105"/>
            <p:cNvSpPr txBox="1"/>
            <p:nvPr/>
          </p:nvSpPr>
          <p:spPr>
            <a:xfrm>
              <a:off x="830866" y="224296"/>
              <a:ext cx="38754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i="0" u="none" strike="noStrike" cap="none">
                  <a:solidFill>
                    <a:schemeClr val="lt1"/>
                  </a:solidFill>
                  <a:latin typeface="Bree Serif"/>
                  <a:ea typeface="Bree Serif"/>
                  <a:cs typeface="Bree Serif"/>
                  <a:sym typeface="Bree Serif"/>
                </a:rPr>
                <a:t>INTRODUCTION</a:t>
              </a:r>
              <a:endParaRPr sz="3000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 rot="5400000">
              <a:off x="478482" y="420153"/>
              <a:ext cx="222689" cy="19364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Shape 107"/>
          <p:cNvSpPr/>
          <p:nvPr/>
        </p:nvSpPr>
        <p:spPr>
          <a:xfrm>
            <a:off x="242254" y="1051654"/>
            <a:ext cx="8659500" cy="3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ourier New"/>
              <a:buChar char="•"/>
            </a:pPr>
            <a:r>
              <a:rPr lang="en" sz="21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point cloud is a set of data points in some coordinate system. In a three dimensional coordinate system, these points are usually defined by X, Y, and Z coordinates, and often are intended to represent the external surface of an object.</a:t>
            </a:r>
          </a:p>
          <a:p>
            <a:pPr marL="19050"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</a:pPr>
            <a:endParaRPr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ourier New"/>
              <a:buChar char="•"/>
            </a:pPr>
            <a:r>
              <a:rPr lang="en" sz="21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Object detection in point cloud is popular in HD Map and Sensor-Based autonomous driving. There are basically four types of object which can be obtained from daily scenarios like: lane, guardrail, pole, road surface etc.</a:t>
            </a:r>
            <a:endParaRPr sz="21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708973" y="702287"/>
            <a:ext cx="3628880" cy="438546"/>
            <a:chOff x="493006" y="224296"/>
            <a:chExt cx="4837862" cy="585900"/>
          </a:xfrm>
        </p:grpSpPr>
        <p:sp>
          <p:nvSpPr>
            <p:cNvPr id="114" name="Shape 114"/>
            <p:cNvSpPr txBox="1"/>
            <p:nvPr/>
          </p:nvSpPr>
          <p:spPr>
            <a:xfrm>
              <a:off x="830869" y="224296"/>
              <a:ext cx="45000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Data Processing</a:t>
              </a:r>
              <a:endParaRPr sz="24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lt1"/>
                </a:solidFill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5400000">
              <a:off x="478482" y="420153"/>
              <a:ext cx="222689" cy="19364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Shape 116"/>
          <p:cNvSpPr/>
          <p:nvPr/>
        </p:nvSpPr>
        <p:spPr>
          <a:xfrm>
            <a:off x="141750" y="1523999"/>
            <a:ext cx="8860500" cy="348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ourier New"/>
              <a:buChar char="•"/>
            </a:pPr>
            <a:r>
              <a:rPr lang="en" sz="21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Read Data file final_project_point_cloud.fuse, and convert the velocities from World Geodetic System coordinate to camera coordinate system (LLA -&gt; ECEF -&gt; END -&gt; Camera Coordinate), using </a:t>
            </a:r>
            <a:r>
              <a:rPr lang="en" sz="21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Camera information given in image/camera.config.</a:t>
            </a:r>
          </a:p>
          <a:p>
            <a:pPr marL="19050"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</a:pPr>
            <a:endParaRPr sz="21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ourier New"/>
              <a:buChar char="•"/>
            </a:pPr>
            <a:r>
              <a:rPr lang="en" sz="21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Data processing is done by Matlab</a:t>
            </a:r>
            <a:endParaRPr sz="21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7" name="Shape 117"/>
          <p:cNvGrpSpPr/>
          <p:nvPr/>
        </p:nvGrpSpPr>
        <p:grpSpPr>
          <a:xfrm>
            <a:off x="367353" y="161475"/>
            <a:ext cx="2664295" cy="438546"/>
            <a:chOff x="493146" y="224296"/>
            <a:chExt cx="3551920" cy="585900"/>
          </a:xfrm>
        </p:grpSpPr>
        <p:sp>
          <p:nvSpPr>
            <p:cNvPr id="118" name="Shape 118"/>
            <p:cNvSpPr txBox="1"/>
            <p:nvPr/>
          </p:nvSpPr>
          <p:spPr>
            <a:xfrm>
              <a:off x="830866" y="224296"/>
              <a:ext cx="32142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i="0" u="none" strike="noStrike" cap="none">
                  <a:solidFill>
                    <a:schemeClr val="lt1"/>
                  </a:solidFill>
                  <a:latin typeface="Bree Serif"/>
                  <a:ea typeface="Bree Serif"/>
                  <a:cs typeface="Bree Serif"/>
                  <a:sym typeface="Bree Serif"/>
                </a:rPr>
                <a:t>APPROACH I</a:t>
              </a:r>
              <a:endParaRPr sz="3000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rot="5400000">
              <a:off x="478596" y="420178"/>
              <a:ext cx="222600" cy="1935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07051" y="173831"/>
            <a:ext cx="1329931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5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187225" y="4631625"/>
            <a:ext cx="7777800" cy="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Original Point Cloud Data Image</a:t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607021" y="173826"/>
            <a:ext cx="1329927" cy="43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5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187250" y="4631650"/>
            <a:ext cx="82395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Poles need to be detected (9 poles on image)</a:t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Shape 141"/>
          <p:cNvGrpSpPr/>
          <p:nvPr/>
        </p:nvGrpSpPr>
        <p:grpSpPr>
          <a:xfrm>
            <a:off x="353616" y="173830"/>
            <a:ext cx="2664535" cy="438560"/>
            <a:chOff x="493006" y="224296"/>
            <a:chExt cx="3552060" cy="585900"/>
          </a:xfrm>
        </p:grpSpPr>
        <p:sp>
          <p:nvSpPr>
            <p:cNvPr id="142" name="Shape 142"/>
            <p:cNvSpPr txBox="1"/>
            <p:nvPr/>
          </p:nvSpPr>
          <p:spPr>
            <a:xfrm>
              <a:off x="830866" y="224296"/>
              <a:ext cx="32142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i="0" u="none" strike="noStrike" cap="none">
                  <a:solidFill>
                    <a:schemeClr val="lt1"/>
                  </a:solidFill>
                  <a:latin typeface="Bree Serif"/>
                  <a:ea typeface="Bree Serif"/>
                  <a:cs typeface="Bree Serif"/>
                  <a:sym typeface="Bree Serif"/>
                </a:rPr>
                <a:t>APPROACH I</a:t>
              </a:r>
              <a:endParaRPr sz="3000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 rot="5400000">
              <a:off x="478482" y="420153"/>
              <a:ext cx="222689" cy="19364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Shape 144"/>
          <p:cNvSpPr/>
          <p:nvPr/>
        </p:nvSpPr>
        <p:spPr>
          <a:xfrm>
            <a:off x="152400" y="1278050"/>
            <a:ext cx="38676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ourier New"/>
              <a:buChar char="•"/>
            </a:pPr>
            <a:r>
              <a:rPr lang="en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Aim to find the points in point cloud, which belong to the poles.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000" y="861425"/>
            <a:ext cx="4835700" cy="2746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856910"/>
            <a:ext cx="8839200" cy="972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第一PPT模板网-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963</Words>
  <Application>Microsoft Office PowerPoint</Application>
  <PresentationFormat>On-screen Show (16:9)</PresentationFormat>
  <Paragraphs>130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Comic Sans MS</vt:lpstr>
      <vt:lpstr>Arial</vt:lpstr>
      <vt:lpstr>Calibri</vt:lpstr>
      <vt:lpstr>Century Gothic</vt:lpstr>
      <vt:lpstr>Bree Serif</vt:lpstr>
      <vt:lpstr>Courier New</vt:lpstr>
      <vt:lpstr>Simple Light</vt:lpstr>
      <vt:lpstr>第一PPT模板网-WWW.1PPT.COM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Xu</dc:creator>
  <cp:lastModifiedBy>Chen Xu</cp:lastModifiedBy>
  <cp:revision>4</cp:revision>
  <dcterms:modified xsi:type="dcterms:W3CDTF">2018-04-28T01:42:43Z</dcterms:modified>
</cp:coreProperties>
</file>