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58" r:id="rId5"/>
    <p:sldId id="264" r:id="rId6"/>
    <p:sldId id="278" r:id="rId7"/>
    <p:sldId id="259" r:id="rId8"/>
    <p:sldId id="268" r:id="rId9"/>
    <p:sldId id="265" r:id="rId10"/>
    <p:sldId id="261" r:id="rId11"/>
    <p:sldId id="267" r:id="rId12"/>
    <p:sldId id="262" r:id="rId13"/>
    <p:sldId id="274" r:id="rId14"/>
    <p:sldId id="260" r:id="rId15"/>
    <p:sldId id="279" r:id="rId16"/>
  </p:sldIdLst>
  <p:sldSz cx="9144000" cy="514159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347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66" autoAdjust="0"/>
    <p:restoredTop sz="94660"/>
  </p:normalViewPr>
  <p:slideViewPr>
    <p:cSldViewPr showGuides="1">
      <p:cViewPr varScale="1">
        <p:scale>
          <a:sx n="83" d="100"/>
          <a:sy n="83" d="100"/>
        </p:scale>
        <p:origin x="568" y="60"/>
      </p:cViewPr>
      <p:guideLst>
        <p:guide orient="horz" pos="166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45FFC-B1FA-48E0-B2CE-B2DC1A2BB1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8152C-88DB-40D8-8B94-A0F67FA030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8"/>
          <p:cNvSpPr txBox="1"/>
          <p:nvPr userDrawn="1"/>
        </p:nvSpPr>
        <p:spPr>
          <a:xfrm>
            <a:off x="4355976" y="4803204"/>
            <a:ext cx="432048" cy="2160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E90B88-C309-4CD3-A6BC-57E9541D5A57}" type="slidenum">
              <a:rPr lang="zh-CN" altLang="en-US" sz="800" smtClean="0"/>
            </a:fld>
            <a:endParaRPr lang="zh-CN" altLang="en-US" sz="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tags" Target="../tags/tag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/>
          <p:cNvSpPr txBox="1"/>
          <p:nvPr/>
        </p:nvSpPr>
        <p:spPr>
          <a:xfrm>
            <a:off x="2972600" y="1929110"/>
            <a:ext cx="54006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“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丢丢妹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”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校园失物招领平台的设计与实现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6" name="组合 145"/>
          <p:cNvGrpSpPr/>
          <p:nvPr/>
        </p:nvGrpSpPr>
        <p:grpSpPr>
          <a:xfrm>
            <a:off x="4938748" y="4046635"/>
            <a:ext cx="219347" cy="219347"/>
            <a:chOff x="801291" y="3535885"/>
            <a:chExt cx="219347" cy="219347"/>
          </a:xfrm>
        </p:grpSpPr>
        <p:sp>
          <p:nvSpPr>
            <p:cNvPr id="147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48" name="组合 147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149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0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56" name="Text Box 19"/>
          <p:cNvSpPr txBox="1">
            <a:spLocks noChangeArrowheads="1"/>
          </p:cNvSpPr>
          <p:nvPr/>
        </p:nvSpPr>
        <p:spPr bwMode="auto">
          <a:xfrm>
            <a:off x="5292080" y="4017810"/>
            <a:ext cx="124968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答辩人：陈家盛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37" name="矩形 1136"/>
          <p:cNvSpPr/>
          <p:nvPr/>
        </p:nvSpPr>
        <p:spPr>
          <a:xfrm>
            <a:off x="4110990" y="530860"/>
            <a:ext cx="468630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南京航空航天大学金城学院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139" name="直接连接符 1138"/>
          <p:cNvCxnSpPr/>
          <p:nvPr/>
        </p:nvCxnSpPr>
        <p:spPr>
          <a:xfrm>
            <a:off x="2972435" y="1412875"/>
            <a:ext cx="604901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6" name="组合 1625"/>
          <p:cNvGrpSpPr/>
          <p:nvPr/>
        </p:nvGrpSpPr>
        <p:grpSpPr>
          <a:xfrm>
            <a:off x="446709" y="708630"/>
            <a:ext cx="8033685" cy="3912360"/>
            <a:chOff x="553750" y="708630"/>
            <a:chExt cx="8033685" cy="3912360"/>
          </a:xfrm>
        </p:grpSpPr>
        <p:grpSp>
          <p:nvGrpSpPr>
            <p:cNvPr id="1622" name="组合 1621"/>
            <p:cNvGrpSpPr/>
            <p:nvPr/>
          </p:nvGrpSpPr>
          <p:grpSpPr>
            <a:xfrm>
              <a:off x="1116212" y="1435353"/>
              <a:ext cx="1363850" cy="2185147"/>
              <a:chOff x="996950" y="2262188"/>
              <a:chExt cx="434975" cy="696913"/>
            </a:xfrm>
          </p:grpSpPr>
          <p:sp>
            <p:nvSpPr>
              <p:cNvPr id="1419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20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21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22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23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24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25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26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27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28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29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30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31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32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33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34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35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36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37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38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39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40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41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42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43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44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45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46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47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48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49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50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51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52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53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54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55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56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57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58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59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60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61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62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63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64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65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66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67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68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69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70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71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72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73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74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75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76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77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78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621" name="组合 1620"/>
            <p:cNvGrpSpPr/>
            <p:nvPr/>
          </p:nvGrpSpPr>
          <p:grpSpPr>
            <a:xfrm>
              <a:off x="553750" y="708630"/>
              <a:ext cx="2399181" cy="2399181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619" name="组合 1618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1479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80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81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82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83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84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85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86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87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88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89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90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91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92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06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07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10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78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79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80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81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82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83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84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85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86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95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96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97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98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99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00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01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02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03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08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09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10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1620" name="组合 1619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1503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04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05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12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13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14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15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16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17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18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19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20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21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22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23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24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25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26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27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28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29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30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31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32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33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34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35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36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37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38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39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40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41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42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43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44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45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46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47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48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49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50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51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52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53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54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55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56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57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58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59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60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61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66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67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68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69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70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71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72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73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74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75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76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77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78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79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80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81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82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83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84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85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1618" name="组合 1617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5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217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18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19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20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21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22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23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24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25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26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27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28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29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30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31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32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33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34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35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36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37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38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39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40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41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42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43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44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45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46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47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48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49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50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51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52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53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54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55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56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57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58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59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60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61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62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63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64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65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66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67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68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69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70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71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72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73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74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75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76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77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78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79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80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81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82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83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84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85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86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87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88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89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90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91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92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93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94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95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96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97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98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99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00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01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02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03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04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05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06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07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08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09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10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11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12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13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14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15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16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17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18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19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20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21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22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23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24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25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26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27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28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29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30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31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32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33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34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35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36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37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38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39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40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41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42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43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44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45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46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47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48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49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50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51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52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53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54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55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56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57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58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59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60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61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62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63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64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65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66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67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68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69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70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71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72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73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74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75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76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77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78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79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80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81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82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83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84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85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86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87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88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89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90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91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92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93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94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95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96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97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98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99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00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01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02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03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04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05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06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07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08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09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10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11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12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13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14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15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16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617" name="组合 1616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1493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94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95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96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97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98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99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00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01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02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08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09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11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62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63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64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65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66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67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68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69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70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71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72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73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74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75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76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77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87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88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89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90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91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92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93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94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604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605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606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607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611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612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613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614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615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616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6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36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38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40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41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42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43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44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45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46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47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48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49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50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51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8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9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0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1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2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3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4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5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6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7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8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9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0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1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2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3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5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8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9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52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53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54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55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56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57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58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59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60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61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62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63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64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65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86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87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88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89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90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91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92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93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94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95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96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97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98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99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00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01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02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03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04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05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06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07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08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09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10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11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1623" name="组合 1622"/>
            <p:cNvGrpSpPr/>
            <p:nvPr/>
          </p:nvGrpSpPr>
          <p:grpSpPr>
            <a:xfrm>
              <a:off x="1803113" y="3560233"/>
              <a:ext cx="6641589" cy="727259"/>
              <a:chOff x="1216025" y="2955926"/>
              <a:chExt cx="1971675" cy="215900"/>
            </a:xfrm>
          </p:grpSpPr>
          <p:sp>
            <p:nvSpPr>
              <p:cNvPr id="1212" name="Line 502"/>
              <p:cNvSpPr>
                <a:spLocks noChangeShapeType="1"/>
              </p:cNvSpPr>
              <p:nvPr/>
            </p:nvSpPr>
            <p:spPr bwMode="auto">
              <a:xfrm>
                <a:off x="3187700" y="3074988"/>
                <a:ext cx="0" cy="96838"/>
              </a:xfrm>
              <a:prstGeom prst="line">
                <a:avLst/>
              </a:prstGeom>
              <a:noFill/>
              <a:ln w="7938" cap="flat">
                <a:solidFill>
                  <a:srgbClr val="3E3A3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13" name="Freeform 503"/>
              <p:cNvSpPr/>
              <p:nvPr/>
            </p:nvSpPr>
            <p:spPr bwMode="auto">
              <a:xfrm>
                <a:off x="1216025" y="2955926"/>
                <a:ext cx="1971675" cy="119063"/>
              </a:xfrm>
              <a:custGeom>
                <a:avLst/>
                <a:gdLst>
                  <a:gd name="T0" fmla="*/ 0 w 1861"/>
                  <a:gd name="T1" fmla="*/ 0 h 112"/>
                  <a:gd name="T2" fmla="*/ 0 w 1861"/>
                  <a:gd name="T3" fmla="*/ 60 h 112"/>
                  <a:gd name="T4" fmla="*/ 29 w 1861"/>
                  <a:gd name="T5" fmla="*/ 86 h 112"/>
                  <a:gd name="T6" fmla="*/ 29 w 1861"/>
                  <a:gd name="T7" fmla="*/ 86 h 112"/>
                  <a:gd name="T8" fmla="*/ 1835 w 1861"/>
                  <a:gd name="T9" fmla="*/ 86 h 112"/>
                  <a:gd name="T10" fmla="*/ 1861 w 1861"/>
                  <a:gd name="T11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61" h="112">
                    <a:moveTo>
                      <a:pt x="0" y="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74"/>
                      <a:pt x="13" y="86"/>
                      <a:pt x="29" y="86"/>
                    </a:cubicBezTo>
                    <a:cubicBezTo>
                      <a:pt x="29" y="86"/>
                      <a:pt x="29" y="86"/>
                      <a:pt x="29" y="86"/>
                    </a:cubicBezTo>
                    <a:cubicBezTo>
                      <a:pt x="1835" y="86"/>
                      <a:pt x="1835" y="86"/>
                      <a:pt x="1835" y="86"/>
                    </a:cubicBezTo>
                    <a:cubicBezTo>
                      <a:pt x="1849" y="86"/>
                      <a:pt x="1861" y="97"/>
                      <a:pt x="1861" y="112"/>
                    </a:cubicBezTo>
                  </a:path>
                </a:pathLst>
              </a:custGeom>
              <a:noFill/>
              <a:ln w="7938" cap="flat">
                <a:solidFill>
                  <a:srgbClr val="3E3A3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624" name="组合 1623"/>
            <p:cNvGrpSpPr/>
            <p:nvPr/>
          </p:nvGrpSpPr>
          <p:grpSpPr>
            <a:xfrm>
              <a:off x="8303713" y="4177986"/>
              <a:ext cx="283722" cy="443004"/>
              <a:chOff x="3141663" y="3136901"/>
              <a:chExt cx="90488" cy="141288"/>
            </a:xfrm>
          </p:grpSpPr>
          <p:sp>
            <p:nvSpPr>
              <p:cNvPr id="1214" name="Freeform 504"/>
              <p:cNvSpPr/>
              <p:nvPr/>
            </p:nvSpPr>
            <p:spPr bwMode="auto">
              <a:xfrm>
                <a:off x="3141663" y="3136901"/>
                <a:ext cx="90488" cy="141288"/>
              </a:xfrm>
              <a:custGeom>
                <a:avLst/>
                <a:gdLst>
                  <a:gd name="T0" fmla="*/ 86 w 86"/>
                  <a:gd name="T1" fmla="*/ 46 h 134"/>
                  <a:gd name="T2" fmla="*/ 86 w 86"/>
                  <a:gd name="T3" fmla="*/ 69 h 134"/>
                  <a:gd name="T4" fmla="*/ 86 w 86"/>
                  <a:gd name="T5" fmla="*/ 92 h 134"/>
                  <a:gd name="T6" fmla="*/ 43 w 86"/>
                  <a:gd name="T7" fmla="*/ 134 h 134"/>
                  <a:gd name="T8" fmla="*/ 0 w 86"/>
                  <a:gd name="T9" fmla="*/ 92 h 134"/>
                  <a:gd name="T10" fmla="*/ 0 w 86"/>
                  <a:gd name="T11" fmla="*/ 69 h 134"/>
                  <a:gd name="T12" fmla="*/ 0 w 86"/>
                  <a:gd name="T13" fmla="*/ 46 h 134"/>
                  <a:gd name="T14" fmla="*/ 12 w 86"/>
                  <a:gd name="T15" fmla="*/ 13 h 134"/>
                  <a:gd name="T16" fmla="*/ 43 w 86"/>
                  <a:gd name="T17" fmla="*/ 0 h 134"/>
                  <a:gd name="T18" fmla="*/ 74 w 86"/>
                  <a:gd name="T19" fmla="*/ 13 h 134"/>
                  <a:gd name="T20" fmla="*/ 86 w 86"/>
                  <a:gd name="T21" fmla="*/ 4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" h="134">
                    <a:moveTo>
                      <a:pt x="86" y="46"/>
                    </a:moveTo>
                    <a:cubicBezTo>
                      <a:pt x="86" y="53"/>
                      <a:pt x="86" y="61"/>
                      <a:pt x="86" y="69"/>
                    </a:cubicBezTo>
                    <a:cubicBezTo>
                      <a:pt x="86" y="76"/>
                      <a:pt x="86" y="84"/>
                      <a:pt x="86" y="92"/>
                    </a:cubicBezTo>
                    <a:cubicBezTo>
                      <a:pt x="86" y="121"/>
                      <a:pt x="64" y="134"/>
                      <a:pt x="43" y="134"/>
                    </a:cubicBezTo>
                    <a:cubicBezTo>
                      <a:pt x="22" y="134"/>
                      <a:pt x="0" y="121"/>
                      <a:pt x="0" y="92"/>
                    </a:cubicBezTo>
                    <a:cubicBezTo>
                      <a:pt x="0" y="84"/>
                      <a:pt x="0" y="76"/>
                      <a:pt x="0" y="69"/>
                    </a:cubicBezTo>
                    <a:cubicBezTo>
                      <a:pt x="0" y="61"/>
                      <a:pt x="0" y="53"/>
                      <a:pt x="0" y="46"/>
                    </a:cubicBezTo>
                    <a:cubicBezTo>
                      <a:pt x="0" y="33"/>
                      <a:pt x="5" y="21"/>
                      <a:pt x="12" y="13"/>
                    </a:cubicBezTo>
                    <a:cubicBezTo>
                      <a:pt x="20" y="5"/>
                      <a:pt x="31" y="0"/>
                      <a:pt x="43" y="0"/>
                    </a:cubicBezTo>
                    <a:cubicBezTo>
                      <a:pt x="55" y="0"/>
                      <a:pt x="66" y="5"/>
                      <a:pt x="74" y="13"/>
                    </a:cubicBezTo>
                    <a:cubicBezTo>
                      <a:pt x="81" y="21"/>
                      <a:pt x="86" y="33"/>
                      <a:pt x="86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15" name="Freeform 505"/>
              <p:cNvSpPr/>
              <p:nvPr/>
            </p:nvSpPr>
            <p:spPr bwMode="auto">
              <a:xfrm>
                <a:off x="3148013" y="3144838"/>
                <a:ext cx="77788" cy="127000"/>
              </a:xfrm>
              <a:custGeom>
                <a:avLst/>
                <a:gdLst>
                  <a:gd name="T0" fmla="*/ 73 w 73"/>
                  <a:gd name="T1" fmla="*/ 38 h 121"/>
                  <a:gd name="T2" fmla="*/ 73 w 73"/>
                  <a:gd name="T3" fmla="*/ 61 h 121"/>
                  <a:gd name="T4" fmla="*/ 73 w 73"/>
                  <a:gd name="T5" fmla="*/ 84 h 121"/>
                  <a:gd name="T6" fmla="*/ 37 w 73"/>
                  <a:gd name="T7" fmla="*/ 121 h 121"/>
                  <a:gd name="T8" fmla="*/ 0 w 73"/>
                  <a:gd name="T9" fmla="*/ 84 h 121"/>
                  <a:gd name="T10" fmla="*/ 0 w 73"/>
                  <a:gd name="T11" fmla="*/ 61 h 121"/>
                  <a:gd name="T12" fmla="*/ 0 w 73"/>
                  <a:gd name="T13" fmla="*/ 38 h 121"/>
                  <a:gd name="T14" fmla="*/ 10 w 73"/>
                  <a:gd name="T15" fmla="*/ 11 h 121"/>
                  <a:gd name="T16" fmla="*/ 32 w 73"/>
                  <a:gd name="T17" fmla="*/ 0 h 121"/>
                  <a:gd name="T18" fmla="*/ 35 w 73"/>
                  <a:gd name="T19" fmla="*/ 3 h 121"/>
                  <a:gd name="T20" fmla="*/ 35 w 73"/>
                  <a:gd name="T21" fmla="*/ 23 h 121"/>
                  <a:gd name="T22" fmla="*/ 31 w 73"/>
                  <a:gd name="T23" fmla="*/ 31 h 121"/>
                  <a:gd name="T24" fmla="*/ 28 w 73"/>
                  <a:gd name="T25" fmla="*/ 37 h 121"/>
                  <a:gd name="T26" fmla="*/ 28 w 73"/>
                  <a:gd name="T27" fmla="*/ 51 h 121"/>
                  <a:gd name="T28" fmla="*/ 45 w 73"/>
                  <a:gd name="T29" fmla="*/ 51 h 121"/>
                  <a:gd name="T30" fmla="*/ 45 w 73"/>
                  <a:gd name="T31" fmla="*/ 37 h 121"/>
                  <a:gd name="T32" fmla="*/ 42 w 73"/>
                  <a:gd name="T33" fmla="*/ 30 h 121"/>
                  <a:gd name="T34" fmla="*/ 39 w 73"/>
                  <a:gd name="T35" fmla="*/ 24 h 121"/>
                  <a:gd name="T36" fmla="*/ 39 w 73"/>
                  <a:gd name="T37" fmla="*/ 4 h 121"/>
                  <a:gd name="T38" fmla="*/ 42 w 73"/>
                  <a:gd name="T39" fmla="*/ 0 h 121"/>
                  <a:gd name="T40" fmla="*/ 64 w 73"/>
                  <a:gd name="T41" fmla="*/ 11 h 121"/>
                  <a:gd name="T42" fmla="*/ 73 w 73"/>
                  <a:gd name="T43" fmla="*/ 3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3" h="121">
                    <a:moveTo>
                      <a:pt x="73" y="38"/>
                    </a:moveTo>
                    <a:cubicBezTo>
                      <a:pt x="73" y="46"/>
                      <a:pt x="73" y="54"/>
                      <a:pt x="73" y="61"/>
                    </a:cubicBezTo>
                    <a:cubicBezTo>
                      <a:pt x="73" y="69"/>
                      <a:pt x="73" y="77"/>
                      <a:pt x="73" y="84"/>
                    </a:cubicBezTo>
                    <a:cubicBezTo>
                      <a:pt x="73" y="109"/>
                      <a:pt x="55" y="121"/>
                      <a:pt x="37" y="121"/>
                    </a:cubicBezTo>
                    <a:cubicBezTo>
                      <a:pt x="19" y="121"/>
                      <a:pt x="0" y="109"/>
                      <a:pt x="0" y="84"/>
                    </a:cubicBezTo>
                    <a:cubicBezTo>
                      <a:pt x="0" y="77"/>
                      <a:pt x="0" y="69"/>
                      <a:pt x="0" y="61"/>
                    </a:cubicBezTo>
                    <a:cubicBezTo>
                      <a:pt x="0" y="54"/>
                      <a:pt x="0" y="46"/>
                      <a:pt x="0" y="38"/>
                    </a:cubicBezTo>
                    <a:cubicBezTo>
                      <a:pt x="0" y="27"/>
                      <a:pt x="4" y="18"/>
                      <a:pt x="10" y="11"/>
                    </a:cubicBezTo>
                    <a:cubicBezTo>
                      <a:pt x="16" y="5"/>
                      <a:pt x="23" y="1"/>
                      <a:pt x="32" y="0"/>
                    </a:cubicBezTo>
                    <a:cubicBezTo>
                      <a:pt x="35" y="0"/>
                      <a:pt x="35" y="0"/>
                      <a:pt x="35" y="3"/>
                    </a:cubicBezTo>
                    <a:cubicBezTo>
                      <a:pt x="35" y="10"/>
                      <a:pt x="35" y="17"/>
                      <a:pt x="35" y="23"/>
                    </a:cubicBezTo>
                    <a:cubicBezTo>
                      <a:pt x="35" y="27"/>
                      <a:pt x="35" y="28"/>
                      <a:pt x="31" y="31"/>
                    </a:cubicBezTo>
                    <a:cubicBezTo>
                      <a:pt x="29" y="32"/>
                      <a:pt x="28" y="35"/>
                      <a:pt x="28" y="37"/>
                    </a:cubicBezTo>
                    <a:cubicBezTo>
                      <a:pt x="28" y="42"/>
                      <a:pt x="28" y="46"/>
                      <a:pt x="28" y="51"/>
                    </a:cubicBezTo>
                    <a:cubicBezTo>
                      <a:pt x="28" y="63"/>
                      <a:pt x="45" y="63"/>
                      <a:pt x="45" y="51"/>
                    </a:cubicBezTo>
                    <a:cubicBezTo>
                      <a:pt x="45" y="46"/>
                      <a:pt x="45" y="42"/>
                      <a:pt x="45" y="37"/>
                    </a:cubicBezTo>
                    <a:cubicBezTo>
                      <a:pt x="45" y="34"/>
                      <a:pt x="44" y="32"/>
                      <a:pt x="42" y="30"/>
                    </a:cubicBezTo>
                    <a:cubicBezTo>
                      <a:pt x="39" y="28"/>
                      <a:pt x="39" y="27"/>
                      <a:pt x="39" y="24"/>
                    </a:cubicBezTo>
                    <a:cubicBezTo>
                      <a:pt x="39" y="17"/>
                      <a:pt x="39" y="10"/>
                      <a:pt x="39" y="4"/>
                    </a:cubicBezTo>
                    <a:cubicBezTo>
                      <a:pt x="39" y="0"/>
                      <a:pt x="39" y="0"/>
                      <a:pt x="42" y="0"/>
                    </a:cubicBezTo>
                    <a:cubicBezTo>
                      <a:pt x="50" y="1"/>
                      <a:pt x="58" y="5"/>
                      <a:pt x="64" y="11"/>
                    </a:cubicBezTo>
                    <a:cubicBezTo>
                      <a:pt x="70" y="18"/>
                      <a:pt x="73" y="27"/>
                      <a:pt x="73" y="38"/>
                    </a:cubicBezTo>
                    <a:close/>
                  </a:path>
                </a:pathLst>
              </a:custGeom>
              <a:solidFill>
                <a:srgbClr val="F0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16" name="Freeform 506"/>
              <p:cNvSpPr/>
              <p:nvPr/>
            </p:nvSpPr>
            <p:spPr bwMode="auto">
              <a:xfrm>
                <a:off x="3181350" y="3176588"/>
                <a:ext cx="11113" cy="28575"/>
              </a:xfrm>
              <a:custGeom>
                <a:avLst/>
                <a:gdLst>
                  <a:gd name="T0" fmla="*/ 10 w 10"/>
                  <a:gd name="T1" fmla="*/ 7 h 28"/>
                  <a:gd name="T2" fmla="*/ 10 w 10"/>
                  <a:gd name="T3" fmla="*/ 21 h 28"/>
                  <a:gd name="T4" fmla="*/ 0 w 10"/>
                  <a:gd name="T5" fmla="*/ 21 h 28"/>
                  <a:gd name="T6" fmla="*/ 0 w 10"/>
                  <a:gd name="T7" fmla="*/ 7 h 28"/>
                  <a:gd name="T8" fmla="*/ 10 w 10"/>
                  <a:gd name="T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8">
                    <a:moveTo>
                      <a:pt x="10" y="7"/>
                    </a:moveTo>
                    <a:cubicBezTo>
                      <a:pt x="10" y="12"/>
                      <a:pt x="10" y="16"/>
                      <a:pt x="10" y="21"/>
                    </a:cubicBezTo>
                    <a:cubicBezTo>
                      <a:pt x="10" y="28"/>
                      <a:pt x="0" y="28"/>
                      <a:pt x="0" y="21"/>
                    </a:cubicBezTo>
                    <a:cubicBezTo>
                      <a:pt x="0" y="16"/>
                      <a:pt x="0" y="12"/>
                      <a:pt x="0" y="7"/>
                    </a:cubicBezTo>
                    <a:cubicBezTo>
                      <a:pt x="0" y="0"/>
                      <a:pt x="10" y="0"/>
                      <a:pt x="1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938748" y="4383185"/>
            <a:ext cx="219347" cy="219347"/>
            <a:chOff x="801291" y="3535885"/>
            <a:chExt cx="219347" cy="219347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8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5282555" y="4398810"/>
            <a:ext cx="14157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指导老师：郭慧敏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5360" y="873125"/>
            <a:ext cx="313436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毕业答辩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972435" y="469265"/>
            <a:ext cx="838835" cy="812165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6" name="Freeform 13"/>
          <p:cNvSpPr>
            <a:spLocks noEditPoints="1"/>
          </p:cNvSpPr>
          <p:nvPr/>
        </p:nvSpPr>
        <p:spPr bwMode="auto">
          <a:xfrm>
            <a:off x="3147952" y="654163"/>
            <a:ext cx="526536" cy="437270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29" name="Picture 45" descr="iPhone_5S_freebi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630" y="1348740"/>
            <a:ext cx="388747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3458817" y="358586"/>
            <a:ext cx="222636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欢迎使用</a:t>
            </a:r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“</a:t>
            </a: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丢丢妹</a:t>
            </a:r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”</a:t>
            </a:r>
            <a:endParaRPr lang="en-US" altLang="zh-CN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Rectangle 20"/>
          <p:cNvSpPr>
            <a:spLocks noChangeArrowheads="1"/>
          </p:cNvSpPr>
          <p:nvPr/>
        </p:nvSpPr>
        <p:spPr bwMode="auto">
          <a:xfrm>
            <a:off x="3671697" y="757247"/>
            <a:ext cx="1800606" cy="12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Welcome to my code!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935730" y="1822450"/>
            <a:ext cx="1283970" cy="2303780"/>
          </a:xfrm>
          <a:prstGeom prst="rect">
            <a:avLst/>
          </a:prstGeom>
        </p:spPr>
      </p:pic>
      <p:pic>
        <p:nvPicPr>
          <p:cNvPr id="3" name="Picture 45" descr="iPhone_5S_freebi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348740"/>
            <a:ext cx="388747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5" descr="iPhone_5S_freebi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655" y="1348740"/>
            <a:ext cx="388747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975" y="1822450"/>
            <a:ext cx="1271270" cy="22650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rcRect r="601" b="15"/>
          <a:stretch>
            <a:fillRect/>
          </a:stretch>
        </p:blipFill>
        <p:spPr>
          <a:xfrm>
            <a:off x="6428105" y="1822450"/>
            <a:ext cx="1280500" cy="230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3337558" y="2388918"/>
            <a:ext cx="246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毕业论文总结与展望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099558" y="2892974"/>
            <a:ext cx="944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研究总结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成绩与思考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7" name="直接连接符 96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Freeform 9"/>
          <p:cNvSpPr>
            <a:spLocks noEditPoints="1"/>
          </p:cNvSpPr>
          <p:nvPr/>
        </p:nvSpPr>
        <p:spPr bwMode="auto">
          <a:xfrm>
            <a:off x="4304169" y="1350433"/>
            <a:ext cx="535656" cy="349020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29"/>
          <p:cNvSpPr>
            <a:spLocks noChangeShapeType="1"/>
          </p:cNvSpPr>
          <p:nvPr/>
        </p:nvSpPr>
        <p:spPr bwMode="auto">
          <a:xfrm rot="10800000">
            <a:off x="3775075" y="1572895"/>
            <a:ext cx="709295" cy="381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821" name="Line 29"/>
          <p:cNvSpPr>
            <a:spLocks noChangeShapeType="1"/>
          </p:cNvSpPr>
          <p:nvPr/>
        </p:nvSpPr>
        <p:spPr bwMode="auto">
          <a:xfrm>
            <a:off x="5011420" y="1517650"/>
            <a:ext cx="709295" cy="381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822" name="Freeform 30"/>
          <p:cNvSpPr/>
          <p:nvPr/>
        </p:nvSpPr>
        <p:spPr bwMode="auto">
          <a:xfrm>
            <a:off x="5011420" y="2776855"/>
            <a:ext cx="709930" cy="346075"/>
          </a:xfrm>
          <a:custGeom>
            <a:avLst/>
            <a:gdLst>
              <a:gd name="T0" fmla="*/ 0 w 576"/>
              <a:gd name="T1" fmla="*/ 0 h 218"/>
              <a:gd name="T2" fmla="*/ 576 w 576"/>
              <a:gd name="T3" fmla="*/ 0 h 218"/>
              <a:gd name="T4" fmla="*/ 576 w 576"/>
              <a:gd name="T5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18">
                <a:moveTo>
                  <a:pt x="0" y="0"/>
                </a:moveTo>
                <a:lnTo>
                  <a:pt x="576" y="0"/>
                </a:lnTo>
                <a:lnTo>
                  <a:pt x="576" y="218"/>
                </a:lnTo>
              </a:path>
            </a:pathLst>
          </a:custGeom>
          <a:noFill/>
          <a:ln w="6350" cap="flat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3870" name="Group 78"/>
          <p:cNvGrpSpPr/>
          <p:nvPr/>
        </p:nvGrpSpPr>
        <p:grpSpPr bwMode="auto">
          <a:xfrm>
            <a:off x="4428490" y="1157129"/>
            <a:ext cx="676275" cy="3394075"/>
            <a:chOff x="2880" y="712"/>
            <a:chExt cx="426" cy="2138"/>
          </a:xfrm>
        </p:grpSpPr>
        <p:sp>
          <p:nvSpPr>
            <p:cNvPr id="33825" name="Rectangle 33"/>
            <p:cNvSpPr>
              <a:spLocks noChangeArrowheads="1"/>
            </p:cNvSpPr>
            <p:nvPr/>
          </p:nvSpPr>
          <p:spPr bwMode="auto">
            <a:xfrm>
              <a:off x="2940" y="771"/>
              <a:ext cx="307" cy="1535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26" name="Freeform 34"/>
            <p:cNvSpPr/>
            <p:nvPr/>
          </p:nvSpPr>
          <p:spPr bwMode="auto">
            <a:xfrm>
              <a:off x="2940" y="771"/>
              <a:ext cx="307" cy="1535"/>
            </a:xfrm>
            <a:custGeom>
              <a:avLst/>
              <a:gdLst>
                <a:gd name="T0" fmla="*/ 307 w 307"/>
                <a:gd name="T1" fmla="*/ 0 h 1535"/>
                <a:gd name="T2" fmla="*/ 0 w 307"/>
                <a:gd name="T3" fmla="*/ 217 h 1535"/>
                <a:gd name="T4" fmla="*/ 143 w 307"/>
                <a:gd name="T5" fmla="*/ 321 h 1535"/>
                <a:gd name="T6" fmla="*/ 307 w 307"/>
                <a:gd name="T7" fmla="*/ 464 h 1535"/>
                <a:gd name="T8" fmla="*/ 143 w 307"/>
                <a:gd name="T9" fmla="*/ 631 h 1535"/>
                <a:gd name="T10" fmla="*/ 0 w 307"/>
                <a:gd name="T11" fmla="*/ 853 h 1535"/>
                <a:gd name="T12" fmla="*/ 111 w 307"/>
                <a:gd name="T13" fmla="*/ 1058 h 1535"/>
                <a:gd name="T14" fmla="*/ 307 w 307"/>
                <a:gd name="T15" fmla="*/ 957 h 1535"/>
                <a:gd name="T16" fmla="*/ 126 w 307"/>
                <a:gd name="T17" fmla="*/ 1269 h 1535"/>
                <a:gd name="T18" fmla="*/ 307 w 307"/>
                <a:gd name="T19" fmla="*/ 1535 h 1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7" h="1535">
                  <a:moveTo>
                    <a:pt x="307" y="0"/>
                  </a:moveTo>
                  <a:lnTo>
                    <a:pt x="0" y="217"/>
                  </a:lnTo>
                  <a:lnTo>
                    <a:pt x="143" y="321"/>
                  </a:lnTo>
                  <a:lnTo>
                    <a:pt x="307" y="464"/>
                  </a:lnTo>
                  <a:lnTo>
                    <a:pt x="143" y="631"/>
                  </a:lnTo>
                  <a:lnTo>
                    <a:pt x="0" y="853"/>
                  </a:lnTo>
                  <a:lnTo>
                    <a:pt x="111" y="1058"/>
                  </a:lnTo>
                  <a:lnTo>
                    <a:pt x="307" y="957"/>
                  </a:lnTo>
                  <a:lnTo>
                    <a:pt x="126" y="1269"/>
                  </a:lnTo>
                  <a:lnTo>
                    <a:pt x="307" y="1535"/>
                  </a:lnTo>
                </a:path>
              </a:pathLst>
            </a:custGeom>
            <a:noFill/>
            <a:ln w="6350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27" name="Freeform 35"/>
            <p:cNvSpPr/>
            <p:nvPr/>
          </p:nvSpPr>
          <p:spPr bwMode="auto">
            <a:xfrm>
              <a:off x="2940" y="2040"/>
              <a:ext cx="307" cy="266"/>
            </a:xfrm>
            <a:custGeom>
              <a:avLst/>
              <a:gdLst>
                <a:gd name="T0" fmla="*/ 0 w 307"/>
                <a:gd name="T1" fmla="*/ 266 h 266"/>
                <a:gd name="T2" fmla="*/ 126 w 307"/>
                <a:gd name="T3" fmla="*/ 0 h 266"/>
                <a:gd name="T4" fmla="*/ 307 w 307"/>
                <a:gd name="T5" fmla="*/ 64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7" h="266">
                  <a:moveTo>
                    <a:pt x="0" y="266"/>
                  </a:moveTo>
                  <a:lnTo>
                    <a:pt x="126" y="0"/>
                  </a:lnTo>
                  <a:lnTo>
                    <a:pt x="307" y="64"/>
                  </a:lnTo>
                </a:path>
              </a:pathLst>
            </a:custGeom>
            <a:noFill/>
            <a:ln w="6350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28" name="Freeform 36"/>
            <p:cNvSpPr/>
            <p:nvPr/>
          </p:nvSpPr>
          <p:spPr bwMode="auto">
            <a:xfrm>
              <a:off x="2940" y="941"/>
              <a:ext cx="307" cy="683"/>
            </a:xfrm>
            <a:custGeom>
              <a:avLst/>
              <a:gdLst>
                <a:gd name="T0" fmla="*/ 0 w 307"/>
                <a:gd name="T1" fmla="*/ 683 h 683"/>
                <a:gd name="T2" fmla="*/ 307 w 307"/>
                <a:gd name="T3" fmla="*/ 553 h 683"/>
                <a:gd name="T4" fmla="*/ 143 w 307"/>
                <a:gd name="T5" fmla="*/ 461 h 683"/>
                <a:gd name="T6" fmla="*/ 0 w 307"/>
                <a:gd name="T7" fmla="*/ 345 h 683"/>
                <a:gd name="T8" fmla="*/ 143 w 307"/>
                <a:gd name="T9" fmla="*/ 151 h 683"/>
                <a:gd name="T10" fmla="*/ 307 w 307"/>
                <a:gd name="T11" fmla="*/ 0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7" h="683">
                  <a:moveTo>
                    <a:pt x="0" y="683"/>
                  </a:moveTo>
                  <a:lnTo>
                    <a:pt x="307" y="553"/>
                  </a:lnTo>
                  <a:lnTo>
                    <a:pt x="143" y="461"/>
                  </a:lnTo>
                  <a:lnTo>
                    <a:pt x="0" y="345"/>
                  </a:lnTo>
                  <a:lnTo>
                    <a:pt x="143" y="151"/>
                  </a:lnTo>
                  <a:lnTo>
                    <a:pt x="307" y="0"/>
                  </a:lnTo>
                </a:path>
              </a:pathLst>
            </a:custGeom>
            <a:noFill/>
            <a:ln w="6350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29" name="Oval 37"/>
            <p:cNvSpPr>
              <a:spLocks noChangeArrowheads="1"/>
            </p:cNvSpPr>
            <p:nvPr/>
          </p:nvSpPr>
          <p:spPr bwMode="auto">
            <a:xfrm>
              <a:off x="2880" y="712"/>
              <a:ext cx="119" cy="1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30" name="Oval 38"/>
            <p:cNvSpPr>
              <a:spLocks noChangeArrowheads="1"/>
            </p:cNvSpPr>
            <p:nvPr/>
          </p:nvSpPr>
          <p:spPr bwMode="auto">
            <a:xfrm>
              <a:off x="3023" y="1034"/>
              <a:ext cx="119" cy="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31" name="Oval 39"/>
            <p:cNvSpPr>
              <a:spLocks noChangeArrowheads="1"/>
            </p:cNvSpPr>
            <p:nvPr/>
          </p:nvSpPr>
          <p:spPr bwMode="auto">
            <a:xfrm>
              <a:off x="3023" y="1343"/>
              <a:ext cx="119" cy="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32" name="Oval 40"/>
            <p:cNvSpPr>
              <a:spLocks noChangeArrowheads="1"/>
            </p:cNvSpPr>
            <p:nvPr/>
          </p:nvSpPr>
          <p:spPr bwMode="auto">
            <a:xfrm>
              <a:off x="2880" y="1565"/>
              <a:ext cx="119" cy="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33" name="Oval 41"/>
            <p:cNvSpPr>
              <a:spLocks noChangeArrowheads="1"/>
            </p:cNvSpPr>
            <p:nvPr/>
          </p:nvSpPr>
          <p:spPr bwMode="auto">
            <a:xfrm>
              <a:off x="2992" y="1772"/>
              <a:ext cx="117" cy="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34" name="Oval 42"/>
            <p:cNvSpPr>
              <a:spLocks noChangeArrowheads="1"/>
            </p:cNvSpPr>
            <p:nvPr/>
          </p:nvSpPr>
          <p:spPr bwMode="auto">
            <a:xfrm>
              <a:off x="3190" y="1176"/>
              <a:ext cx="116" cy="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35" name="Oval 43"/>
            <p:cNvSpPr>
              <a:spLocks noChangeArrowheads="1"/>
            </p:cNvSpPr>
            <p:nvPr/>
          </p:nvSpPr>
          <p:spPr bwMode="auto">
            <a:xfrm>
              <a:off x="3190" y="1670"/>
              <a:ext cx="116" cy="11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36" name="Oval 44"/>
            <p:cNvSpPr>
              <a:spLocks noChangeArrowheads="1"/>
            </p:cNvSpPr>
            <p:nvPr/>
          </p:nvSpPr>
          <p:spPr bwMode="auto">
            <a:xfrm>
              <a:off x="3009" y="1981"/>
              <a:ext cx="116" cy="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37" name="Oval 45"/>
            <p:cNvSpPr>
              <a:spLocks noChangeArrowheads="1"/>
            </p:cNvSpPr>
            <p:nvPr/>
          </p:nvSpPr>
          <p:spPr bwMode="auto">
            <a:xfrm>
              <a:off x="3190" y="712"/>
              <a:ext cx="116" cy="1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38" name="Oval 46"/>
            <p:cNvSpPr>
              <a:spLocks noChangeArrowheads="1"/>
            </p:cNvSpPr>
            <p:nvPr/>
          </p:nvSpPr>
          <p:spPr bwMode="auto">
            <a:xfrm>
              <a:off x="3053" y="730"/>
              <a:ext cx="82" cy="8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39" name="Oval 47"/>
            <p:cNvSpPr>
              <a:spLocks noChangeArrowheads="1"/>
            </p:cNvSpPr>
            <p:nvPr/>
          </p:nvSpPr>
          <p:spPr bwMode="auto">
            <a:xfrm>
              <a:off x="2880" y="2247"/>
              <a:ext cx="119" cy="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40" name="Oval 48"/>
            <p:cNvSpPr>
              <a:spLocks noChangeArrowheads="1"/>
            </p:cNvSpPr>
            <p:nvPr/>
          </p:nvSpPr>
          <p:spPr bwMode="auto">
            <a:xfrm>
              <a:off x="3190" y="2247"/>
              <a:ext cx="116" cy="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41" name="Oval 49"/>
            <p:cNvSpPr>
              <a:spLocks noChangeArrowheads="1"/>
            </p:cNvSpPr>
            <p:nvPr/>
          </p:nvSpPr>
          <p:spPr bwMode="auto">
            <a:xfrm>
              <a:off x="3053" y="2265"/>
              <a:ext cx="82" cy="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42" name="Oval 50"/>
            <p:cNvSpPr>
              <a:spLocks noChangeArrowheads="1"/>
            </p:cNvSpPr>
            <p:nvPr/>
          </p:nvSpPr>
          <p:spPr bwMode="auto">
            <a:xfrm>
              <a:off x="2898" y="939"/>
              <a:ext cx="83" cy="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43" name="Oval 51"/>
            <p:cNvSpPr>
              <a:spLocks noChangeArrowheads="1"/>
            </p:cNvSpPr>
            <p:nvPr/>
          </p:nvSpPr>
          <p:spPr bwMode="auto">
            <a:xfrm>
              <a:off x="2898" y="1245"/>
              <a:ext cx="83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44" name="Oval 52"/>
            <p:cNvSpPr>
              <a:spLocks noChangeArrowheads="1"/>
            </p:cNvSpPr>
            <p:nvPr/>
          </p:nvSpPr>
          <p:spPr bwMode="auto">
            <a:xfrm>
              <a:off x="2898" y="1893"/>
              <a:ext cx="83" cy="8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45" name="Oval 53"/>
            <p:cNvSpPr>
              <a:spLocks noChangeArrowheads="1"/>
            </p:cNvSpPr>
            <p:nvPr/>
          </p:nvSpPr>
          <p:spPr bwMode="auto">
            <a:xfrm>
              <a:off x="3208" y="900"/>
              <a:ext cx="80" cy="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46" name="Oval 54"/>
            <p:cNvSpPr>
              <a:spLocks noChangeArrowheads="1"/>
            </p:cNvSpPr>
            <p:nvPr/>
          </p:nvSpPr>
          <p:spPr bwMode="auto">
            <a:xfrm>
              <a:off x="3208" y="1453"/>
              <a:ext cx="80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47" name="Oval 55"/>
            <p:cNvSpPr>
              <a:spLocks noChangeArrowheads="1"/>
            </p:cNvSpPr>
            <p:nvPr/>
          </p:nvSpPr>
          <p:spPr bwMode="auto">
            <a:xfrm>
              <a:off x="3208" y="2063"/>
              <a:ext cx="80" cy="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33848" name="Group 56"/>
            <p:cNvGrpSpPr/>
            <p:nvPr/>
          </p:nvGrpSpPr>
          <p:grpSpPr bwMode="auto">
            <a:xfrm>
              <a:off x="2940" y="2431"/>
              <a:ext cx="307" cy="419"/>
              <a:chOff x="2963" y="2431"/>
              <a:chExt cx="307" cy="419"/>
            </a:xfrm>
          </p:grpSpPr>
          <p:sp>
            <p:nvSpPr>
              <p:cNvPr id="33849" name="Freeform 57"/>
              <p:cNvSpPr/>
              <p:nvPr/>
            </p:nvSpPr>
            <p:spPr bwMode="auto">
              <a:xfrm>
                <a:off x="3068" y="2715"/>
                <a:ext cx="99" cy="135"/>
              </a:xfrm>
              <a:custGeom>
                <a:avLst/>
                <a:gdLst>
                  <a:gd name="T0" fmla="*/ 0 w 60"/>
                  <a:gd name="T1" fmla="*/ 0 h 82"/>
                  <a:gd name="T2" fmla="*/ 30 w 60"/>
                  <a:gd name="T3" fmla="*/ 82 h 82"/>
                  <a:gd name="T4" fmla="*/ 60 w 60"/>
                  <a:gd name="T5" fmla="*/ 0 h 82"/>
                  <a:gd name="T6" fmla="*/ 30 w 60"/>
                  <a:gd name="T7" fmla="*/ 3 h 82"/>
                  <a:gd name="T8" fmla="*/ 0 w 60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82">
                    <a:moveTo>
                      <a:pt x="0" y="0"/>
                    </a:moveTo>
                    <a:cubicBezTo>
                      <a:pt x="30" y="82"/>
                      <a:pt x="30" y="82"/>
                      <a:pt x="30" y="82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0" y="2"/>
                      <a:pt x="40" y="3"/>
                      <a:pt x="30" y="3"/>
                    </a:cubicBezTo>
                    <a:cubicBezTo>
                      <a:pt x="20" y="3"/>
                      <a:pt x="10" y="2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850" name="Freeform 58"/>
              <p:cNvSpPr/>
              <p:nvPr/>
            </p:nvSpPr>
            <p:spPr bwMode="auto">
              <a:xfrm>
                <a:off x="2963" y="2431"/>
                <a:ext cx="307" cy="289"/>
              </a:xfrm>
              <a:custGeom>
                <a:avLst/>
                <a:gdLst>
                  <a:gd name="T0" fmla="*/ 0 w 187"/>
                  <a:gd name="T1" fmla="*/ 0 h 176"/>
                  <a:gd name="T2" fmla="*/ 64 w 187"/>
                  <a:gd name="T3" fmla="*/ 173 h 176"/>
                  <a:gd name="T4" fmla="*/ 94 w 187"/>
                  <a:gd name="T5" fmla="*/ 176 h 176"/>
                  <a:gd name="T6" fmla="*/ 124 w 187"/>
                  <a:gd name="T7" fmla="*/ 173 h 176"/>
                  <a:gd name="T8" fmla="*/ 187 w 187"/>
                  <a:gd name="T9" fmla="*/ 0 h 176"/>
                  <a:gd name="T10" fmla="*/ 0 w 187"/>
                  <a:gd name="T11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176">
                    <a:moveTo>
                      <a:pt x="0" y="0"/>
                    </a:moveTo>
                    <a:cubicBezTo>
                      <a:pt x="64" y="173"/>
                      <a:pt x="64" y="173"/>
                      <a:pt x="64" y="173"/>
                    </a:cubicBezTo>
                    <a:cubicBezTo>
                      <a:pt x="74" y="175"/>
                      <a:pt x="84" y="176"/>
                      <a:pt x="94" y="176"/>
                    </a:cubicBezTo>
                    <a:cubicBezTo>
                      <a:pt x="104" y="176"/>
                      <a:pt x="114" y="175"/>
                      <a:pt x="124" y="173"/>
                    </a:cubicBezTo>
                    <a:cubicBezTo>
                      <a:pt x="187" y="0"/>
                      <a:pt x="187" y="0"/>
                      <a:pt x="1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3869" name="Rectangle 77"/>
          <p:cNvSpPr>
            <a:spLocks noChangeArrowheads="1"/>
          </p:cNvSpPr>
          <p:nvPr/>
        </p:nvSpPr>
        <p:spPr bwMode="auto">
          <a:xfrm>
            <a:off x="5872480" y="1074420"/>
            <a:ext cx="3053080" cy="3267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收获：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）通过此次毕业设计，我也认识到需求都是有无数种实现方式的，好的开发者能够迅速在这些实现方式中找到最好的，或者说较好的方案。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）所以在程序员的成长之路中，最基础的数据结构及算法是程序员们每日的必修课，这会帮助我们开发出时间复杂度、空间复杂度最小的，可读性强也易维护的程序。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458845" y="358775"/>
            <a:ext cx="2485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毕业论文总结与展望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" name="Rectangle 20"/>
          <p:cNvSpPr>
            <a:spLocks noChangeArrowheads="1"/>
          </p:cNvSpPr>
          <p:nvPr/>
        </p:nvSpPr>
        <p:spPr bwMode="auto">
          <a:xfrm>
            <a:off x="3599815" y="685800"/>
            <a:ext cx="2272665" cy="12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Summary and Prospect of Graduation Papers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3344863" y="4294505"/>
            <a:ext cx="733425" cy="7334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2265363" y="3730943"/>
            <a:ext cx="641350" cy="635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1608138" y="3492818"/>
            <a:ext cx="366712" cy="36671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1270000" y="3796030"/>
            <a:ext cx="255588" cy="2555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493" name="Oval 13"/>
          <p:cNvSpPr>
            <a:spLocks noChangeArrowheads="1"/>
          </p:cNvSpPr>
          <p:nvPr/>
        </p:nvSpPr>
        <p:spPr bwMode="auto">
          <a:xfrm>
            <a:off x="947738" y="3796030"/>
            <a:ext cx="176212" cy="17621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415925" y="4007168"/>
            <a:ext cx="592138" cy="5921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0515" name="Group 35"/>
          <p:cNvGrpSpPr/>
          <p:nvPr/>
        </p:nvGrpSpPr>
        <p:grpSpPr bwMode="auto">
          <a:xfrm>
            <a:off x="2481263" y="3921443"/>
            <a:ext cx="209550" cy="260350"/>
            <a:chOff x="0" y="0"/>
            <a:chExt cx="156" cy="194"/>
          </a:xfrm>
        </p:grpSpPr>
        <p:sp>
          <p:nvSpPr>
            <p:cNvPr id="20516" name="Freeform 36"/>
            <p:cNvSpPr/>
            <p:nvPr/>
          </p:nvSpPr>
          <p:spPr bwMode="auto">
            <a:xfrm>
              <a:off x="0" y="69"/>
              <a:ext cx="156" cy="125"/>
            </a:xfrm>
            <a:custGeom>
              <a:avLst/>
              <a:gdLst>
                <a:gd name="T0" fmla="*/ 66 w 66"/>
                <a:gd name="T1" fmla="*/ 9 h 53"/>
                <a:gd name="T2" fmla="*/ 45 w 66"/>
                <a:gd name="T3" fmla="*/ 48 h 53"/>
                <a:gd name="T4" fmla="*/ 33 w 66"/>
                <a:gd name="T5" fmla="*/ 53 h 53"/>
                <a:gd name="T6" fmla="*/ 27 w 66"/>
                <a:gd name="T7" fmla="*/ 52 h 53"/>
                <a:gd name="T8" fmla="*/ 3 w 66"/>
                <a:gd name="T9" fmla="*/ 23 h 53"/>
                <a:gd name="T10" fmla="*/ 3 w 66"/>
                <a:gd name="T11" fmla="*/ 22 h 53"/>
                <a:gd name="T12" fmla="*/ 0 w 66"/>
                <a:gd name="T13" fmla="*/ 9 h 53"/>
                <a:gd name="T14" fmla="*/ 1 w 66"/>
                <a:gd name="T15" fmla="*/ 1 h 53"/>
                <a:gd name="T16" fmla="*/ 1 w 66"/>
                <a:gd name="T17" fmla="*/ 1 h 53"/>
                <a:gd name="T18" fmla="*/ 1 w 66"/>
                <a:gd name="T19" fmla="*/ 1 h 53"/>
                <a:gd name="T20" fmla="*/ 2 w 66"/>
                <a:gd name="T21" fmla="*/ 0 h 53"/>
                <a:gd name="T22" fmla="*/ 3 w 66"/>
                <a:gd name="T23" fmla="*/ 1 h 53"/>
                <a:gd name="T24" fmla="*/ 3 w 66"/>
                <a:gd name="T25" fmla="*/ 1 h 53"/>
                <a:gd name="T26" fmla="*/ 30 w 66"/>
                <a:gd name="T27" fmla="*/ 42 h 53"/>
                <a:gd name="T28" fmla="*/ 33 w 66"/>
                <a:gd name="T29" fmla="*/ 43 h 53"/>
                <a:gd name="T30" fmla="*/ 41 w 66"/>
                <a:gd name="T31" fmla="*/ 40 h 53"/>
                <a:gd name="T32" fmla="*/ 56 w 66"/>
                <a:gd name="T33" fmla="*/ 20 h 53"/>
                <a:gd name="T34" fmla="*/ 62 w 66"/>
                <a:gd name="T35" fmla="*/ 1 h 53"/>
                <a:gd name="T36" fmla="*/ 62 w 66"/>
                <a:gd name="T37" fmla="*/ 1 h 53"/>
                <a:gd name="T38" fmla="*/ 62 w 66"/>
                <a:gd name="T39" fmla="*/ 1 h 53"/>
                <a:gd name="T40" fmla="*/ 64 w 66"/>
                <a:gd name="T41" fmla="*/ 0 h 53"/>
                <a:gd name="T42" fmla="*/ 65 w 66"/>
                <a:gd name="T43" fmla="*/ 0 h 53"/>
                <a:gd name="T44" fmla="*/ 65 w 66"/>
                <a:gd name="T45" fmla="*/ 1 h 53"/>
                <a:gd name="T46" fmla="*/ 66 w 66"/>
                <a:gd name="T4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" h="53">
                  <a:moveTo>
                    <a:pt x="66" y="9"/>
                  </a:moveTo>
                  <a:cubicBezTo>
                    <a:pt x="66" y="21"/>
                    <a:pt x="56" y="40"/>
                    <a:pt x="45" y="48"/>
                  </a:cubicBezTo>
                  <a:cubicBezTo>
                    <a:pt x="41" y="51"/>
                    <a:pt x="37" y="53"/>
                    <a:pt x="33" y="53"/>
                  </a:cubicBezTo>
                  <a:cubicBezTo>
                    <a:pt x="31" y="53"/>
                    <a:pt x="29" y="52"/>
                    <a:pt x="27" y="52"/>
                  </a:cubicBezTo>
                  <a:cubicBezTo>
                    <a:pt x="17" y="48"/>
                    <a:pt x="8" y="36"/>
                    <a:pt x="3" y="23"/>
                  </a:cubicBezTo>
                  <a:cubicBezTo>
                    <a:pt x="3" y="23"/>
                    <a:pt x="3" y="23"/>
                    <a:pt x="3" y="22"/>
                  </a:cubicBezTo>
                  <a:cubicBezTo>
                    <a:pt x="1" y="18"/>
                    <a:pt x="0" y="13"/>
                    <a:pt x="0" y="9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6" y="17"/>
                    <a:pt x="17" y="40"/>
                    <a:pt x="30" y="42"/>
                  </a:cubicBezTo>
                  <a:cubicBezTo>
                    <a:pt x="31" y="43"/>
                    <a:pt x="32" y="43"/>
                    <a:pt x="33" y="43"/>
                  </a:cubicBezTo>
                  <a:cubicBezTo>
                    <a:pt x="36" y="43"/>
                    <a:pt x="38" y="42"/>
                    <a:pt x="41" y="40"/>
                  </a:cubicBezTo>
                  <a:cubicBezTo>
                    <a:pt x="47" y="36"/>
                    <a:pt x="52" y="29"/>
                    <a:pt x="56" y="20"/>
                  </a:cubicBezTo>
                  <a:cubicBezTo>
                    <a:pt x="59" y="14"/>
                    <a:pt x="61" y="7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3" y="0"/>
                    <a:pt x="64" y="0"/>
                  </a:cubicBezTo>
                  <a:cubicBezTo>
                    <a:pt x="64" y="0"/>
                    <a:pt x="64" y="0"/>
                    <a:pt x="65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3"/>
                    <a:pt x="66" y="6"/>
                    <a:pt x="66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517" name="Freeform 37"/>
            <p:cNvSpPr>
              <a:spLocks noEditPoints="1"/>
            </p:cNvSpPr>
            <p:nvPr/>
          </p:nvSpPr>
          <p:spPr bwMode="auto">
            <a:xfrm>
              <a:off x="19" y="0"/>
              <a:ext cx="116" cy="151"/>
            </a:xfrm>
            <a:custGeom>
              <a:avLst/>
              <a:gdLst>
                <a:gd name="T0" fmla="*/ 48 w 49"/>
                <a:gd name="T1" fmla="*/ 17 h 64"/>
                <a:gd name="T2" fmla="*/ 25 w 49"/>
                <a:gd name="T3" fmla="*/ 0 h 64"/>
                <a:gd name="T4" fmla="*/ 3 w 49"/>
                <a:gd name="T5" fmla="*/ 12 h 64"/>
                <a:gd name="T6" fmla="*/ 1 w 49"/>
                <a:gd name="T7" fmla="*/ 17 h 64"/>
                <a:gd name="T8" fmla="*/ 0 w 49"/>
                <a:gd name="T9" fmla="*/ 24 h 64"/>
                <a:gd name="T10" fmla="*/ 25 w 49"/>
                <a:gd name="T11" fmla="*/ 64 h 64"/>
                <a:gd name="T12" fmla="*/ 30 w 49"/>
                <a:gd name="T13" fmla="*/ 63 h 64"/>
                <a:gd name="T14" fmla="*/ 43 w 49"/>
                <a:gd name="T15" fmla="*/ 48 h 64"/>
                <a:gd name="T16" fmla="*/ 47 w 49"/>
                <a:gd name="T17" fmla="*/ 38 h 64"/>
                <a:gd name="T18" fmla="*/ 47 w 49"/>
                <a:gd name="T19" fmla="*/ 38 h 64"/>
                <a:gd name="T20" fmla="*/ 49 w 49"/>
                <a:gd name="T21" fmla="*/ 24 h 64"/>
                <a:gd name="T22" fmla="*/ 48 w 49"/>
                <a:gd name="T23" fmla="*/ 17 h 64"/>
                <a:gd name="T24" fmla="*/ 25 w 49"/>
                <a:gd name="T25" fmla="*/ 32 h 64"/>
                <a:gd name="T26" fmla="*/ 24 w 49"/>
                <a:gd name="T27" fmla="*/ 32 h 64"/>
                <a:gd name="T28" fmla="*/ 16 w 49"/>
                <a:gd name="T29" fmla="*/ 24 h 64"/>
                <a:gd name="T30" fmla="*/ 16 w 49"/>
                <a:gd name="T31" fmla="*/ 23 h 64"/>
                <a:gd name="T32" fmla="*/ 25 w 49"/>
                <a:gd name="T33" fmla="*/ 15 h 64"/>
                <a:gd name="T34" fmla="*/ 33 w 49"/>
                <a:gd name="T35" fmla="*/ 23 h 64"/>
                <a:gd name="T36" fmla="*/ 25 w 49"/>
                <a:gd name="T37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64">
                  <a:moveTo>
                    <a:pt x="48" y="17"/>
                  </a:moveTo>
                  <a:cubicBezTo>
                    <a:pt x="45" y="7"/>
                    <a:pt x="36" y="0"/>
                    <a:pt x="25" y="0"/>
                  </a:cubicBezTo>
                  <a:cubicBezTo>
                    <a:pt x="16" y="0"/>
                    <a:pt x="8" y="5"/>
                    <a:pt x="3" y="12"/>
                  </a:cubicBezTo>
                  <a:cubicBezTo>
                    <a:pt x="3" y="14"/>
                    <a:pt x="2" y="15"/>
                    <a:pt x="1" y="17"/>
                  </a:cubicBezTo>
                  <a:cubicBezTo>
                    <a:pt x="1" y="19"/>
                    <a:pt x="0" y="22"/>
                    <a:pt x="0" y="24"/>
                  </a:cubicBezTo>
                  <a:cubicBezTo>
                    <a:pt x="0" y="38"/>
                    <a:pt x="11" y="64"/>
                    <a:pt x="25" y="64"/>
                  </a:cubicBezTo>
                  <a:cubicBezTo>
                    <a:pt x="27" y="64"/>
                    <a:pt x="29" y="64"/>
                    <a:pt x="30" y="63"/>
                  </a:cubicBezTo>
                  <a:cubicBezTo>
                    <a:pt x="35" y="60"/>
                    <a:pt x="40" y="55"/>
                    <a:pt x="43" y="48"/>
                  </a:cubicBezTo>
                  <a:cubicBezTo>
                    <a:pt x="44" y="45"/>
                    <a:pt x="46" y="42"/>
                    <a:pt x="47" y="38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8" y="33"/>
                    <a:pt x="49" y="28"/>
                    <a:pt x="49" y="24"/>
                  </a:cubicBezTo>
                  <a:cubicBezTo>
                    <a:pt x="49" y="22"/>
                    <a:pt x="49" y="19"/>
                    <a:pt x="48" y="17"/>
                  </a:cubicBezTo>
                  <a:close/>
                  <a:moveTo>
                    <a:pt x="25" y="32"/>
                  </a:moveTo>
                  <a:cubicBezTo>
                    <a:pt x="25" y="32"/>
                    <a:pt x="24" y="32"/>
                    <a:pt x="24" y="32"/>
                  </a:cubicBezTo>
                  <a:cubicBezTo>
                    <a:pt x="20" y="31"/>
                    <a:pt x="17" y="28"/>
                    <a:pt x="16" y="24"/>
                  </a:cubicBezTo>
                  <a:cubicBezTo>
                    <a:pt x="16" y="24"/>
                    <a:pt x="16" y="24"/>
                    <a:pt x="16" y="23"/>
                  </a:cubicBezTo>
                  <a:cubicBezTo>
                    <a:pt x="16" y="19"/>
                    <a:pt x="20" y="15"/>
                    <a:pt x="25" y="15"/>
                  </a:cubicBezTo>
                  <a:cubicBezTo>
                    <a:pt x="30" y="15"/>
                    <a:pt x="33" y="19"/>
                    <a:pt x="33" y="23"/>
                  </a:cubicBezTo>
                  <a:cubicBezTo>
                    <a:pt x="33" y="28"/>
                    <a:pt x="30" y="32"/>
                    <a:pt x="25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0518" name="Group 38"/>
          <p:cNvGrpSpPr/>
          <p:nvPr/>
        </p:nvGrpSpPr>
        <p:grpSpPr bwMode="auto">
          <a:xfrm>
            <a:off x="3595688" y="4496118"/>
            <a:ext cx="241300" cy="320675"/>
            <a:chOff x="0" y="0"/>
            <a:chExt cx="201" cy="269"/>
          </a:xfrm>
        </p:grpSpPr>
        <p:sp>
          <p:nvSpPr>
            <p:cNvPr id="20519" name="Freeform 39"/>
            <p:cNvSpPr/>
            <p:nvPr/>
          </p:nvSpPr>
          <p:spPr bwMode="auto">
            <a:xfrm>
              <a:off x="75" y="0"/>
              <a:ext cx="52" cy="30"/>
            </a:xfrm>
            <a:custGeom>
              <a:avLst/>
              <a:gdLst>
                <a:gd name="T0" fmla="*/ 20 w 22"/>
                <a:gd name="T1" fmla="*/ 7 h 13"/>
                <a:gd name="T2" fmla="*/ 22 w 22"/>
                <a:gd name="T3" fmla="*/ 12 h 13"/>
                <a:gd name="T4" fmla="*/ 17 w 22"/>
                <a:gd name="T5" fmla="*/ 12 h 13"/>
                <a:gd name="T6" fmla="*/ 11 w 22"/>
                <a:gd name="T7" fmla="*/ 12 h 13"/>
                <a:gd name="T8" fmla="*/ 4 w 22"/>
                <a:gd name="T9" fmla="*/ 12 h 13"/>
                <a:gd name="T10" fmla="*/ 0 w 22"/>
                <a:gd name="T11" fmla="*/ 12 h 13"/>
                <a:gd name="T12" fmla="*/ 1 w 22"/>
                <a:gd name="T13" fmla="*/ 7 h 13"/>
                <a:gd name="T14" fmla="*/ 11 w 22"/>
                <a:gd name="T15" fmla="*/ 0 h 13"/>
                <a:gd name="T16" fmla="*/ 20 w 2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20" y="7"/>
                  </a:moveTo>
                  <a:cubicBezTo>
                    <a:pt x="21" y="9"/>
                    <a:pt x="22" y="12"/>
                    <a:pt x="22" y="12"/>
                  </a:cubicBezTo>
                  <a:cubicBezTo>
                    <a:pt x="22" y="13"/>
                    <a:pt x="20" y="13"/>
                    <a:pt x="17" y="12"/>
                  </a:cubicBezTo>
                  <a:cubicBezTo>
                    <a:pt x="17" y="12"/>
                    <a:pt x="15" y="12"/>
                    <a:pt x="11" y="12"/>
                  </a:cubicBezTo>
                  <a:cubicBezTo>
                    <a:pt x="6" y="12"/>
                    <a:pt x="4" y="12"/>
                    <a:pt x="4" y="12"/>
                  </a:cubicBezTo>
                  <a:cubicBezTo>
                    <a:pt x="2" y="13"/>
                    <a:pt x="0" y="13"/>
                    <a:pt x="0" y="12"/>
                  </a:cubicBezTo>
                  <a:cubicBezTo>
                    <a:pt x="0" y="12"/>
                    <a:pt x="0" y="9"/>
                    <a:pt x="1" y="7"/>
                  </a:cubicBezTo>
                  <a:cubicBezTo>
                    <a:pt x="1" y="7"/>
                    <a:pt x="5" y="0"/>
                    <a:pt x="11" y="0"/>
                  </a:cubicBezTo>
                  <a:cubicBezTo>
                    <a:pt x="17" y="0"/>
                    <a:pt x="20" y="7"/>
                    <a:pt x="2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520" name="Freeform 40"/>
            <p:cNvSpPr/>
            <p:nvPr/>
          </p:nvSpPr>
          <p:spPr bwMode="auto">
            <a:xfrm>
              <a:off x="64" y="241"/>
              <a:ext cx="75" cy="28"/>
            </a:xfrm>
            <a:custGeom>
              <a:avLst/>
              <a:gdLst>
                <a:gd name="T0" fmla="*/ 29 w 32"/>
                <a:gd name="T1" fmla="*/ 1 h 12"/>
                <a:gd name="T2" fmla="*/ 30 w 32"/>
                <a:gd name="T3" fmla="*/ 3 h 12"/>
                <a:gd name="T4" fmla="*/ 16 w 32"/>
                <a:gd name="T5" fmla="*/ 12 h 12"/>
                <a:gd name="T6" fmla="*/ 1 w 32"/>
                <a:gd name="T7" fmla="*/ 3 h 12"/>
                <a:gd name="T8" fmla="*/ 3 w 32"/>
                <a:gd name="T9" fmla="*/ 1 h 12"/>
                <a:gd name="T10" fmla="*/ 11 w 32"/>
                <a:gd name="T11" fmla="*/ 2 h 12"/>
                <a:gd name="T12" fmla="*/ 20 w 32"/>
                <a:gd name="T13" fmla="*/ 2 h 12"/>
                <a:gd name="T14" fmla="*/ 29 w 32"/>
                <a:gd name="T15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29" y="1"/>
                  </a:moveTo>
                  <a:cubicBezTo>
                    <a:pt x="31" y="0"/>
                    <a:pt x="32" y="1"/>
                    <a:pt x="30" y="3"/>
                  </a:cubicBezTo>
                  <a:cubicBezTo>
                    <a:pt x="30" y="3"/>
                    <a:pt x="24" y="12"/>
                    <a:pt x="16" y="12"/>
                  </a:cubicBezTo>
                  <a:cubicBezTo>
                    <a:pt x="8" y="12"/>
                    <a:pt x="1" y="3"/>
                    <a:pt x="1" y="3"/>
                  </a:cubicBezTo>
                  <a:cubicBezTo>
                    <a:pt x="0" y="1"/>
                    <a:pt x="0" y="0"/>
                    <a:pt x="3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2"/>
                    <a:pt x="18" y="2"/>
                    <a:pt x="20" y="2"/>
                  </a:cubicBezTo>
                  <a:lnTo>
                    <a:pt x="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521" name="Freeform 41"/>
            <p:cNvSpPr/>
            <p:nvPr/>
          </p:nvSpPr>
          <p:spPr bwMode="auto">
            <a:xfrm>
              <a:off x="0" y="42"/>
              <a:ext cx="201" cy="189"/>
            </a:xfrm>
            <a:custGeom>
              <a:avLst/>
              <a:gdLst>
                <a:gd name="T0" fmla="*/ 85 w 85"/>
                <a:gd name="T1" fmla="*/ 63 h 80"/>
                <a:gd name="T2" fmla="*/ 85 w 85"/>
                <a:gd name="T3" fmla="*/ 63 h 80"/>
                <a:gd name="T4" fmla="*/ 77 w 85"/>
                <a:gd name="T5" fmla="*/ 37 h 80"/>
                <a:gd name="T6" fmla="*/ 76 w 85"/>
                <a:gd name="T7" fmla="*/ 34 h 80"/>
                <a:gd name="T8" fmla="*/ 76 w 85"/>
                <a:gd name="T9" fmla="*/ 33 h 80"/>
                <a:gd name="T10" fmla="*/ 76 w 85"/>
                <a:gd name="T11" fmla="*/ 32 h 80"/>
                <a:gd name="T12" fmla="*/ 75 w 85"/>
                <a:gd name="T13" fmla="*/ 31 h 80"/>
                <a:gd name="T14" fmla="*/ 75 w 85"/>
                <a:gd name="T15" fmla="*/ 30 h 80"/>
                <a:gd name="T16" fmla="*/ 74 w 85"/>
                <a:gd name="T17" fmla="*/ 28 h 80"/>
                <a:gd name="T18" fmla="*/ 74 w 85"/>
                <a:gd name="T19" fmla="*/ 28 h 80"/>
                <a:gd name="T20" fmla="*/ 74 w 85"/>
                <a:gd name="T21" fmla="*/ 27 h 80"/>
                <a:gd name="T22" fmla="*/ 43 w 85"/>
                <a:gd name="T23" fmla="*/ 0 h 80"/>
                <a:gd name="T24" fmla="*/ 11 w 85"/>
                <a:gd name="T25" fmla="*/ 27 h 80"/>
                <a:gd name="T26" fmla="*/ 11 w 85"/>
                <a:gd name="T27" fmla="*/ 28 h 80"/>
                <a:gd name="T28" fmla="*/ 11 w 85"/>
                <a:gd name="T29" fmla="*/ 28 h 80"/>
                <a:gd name="T30" fmla="*/ 10 w 85"/>
                <a:gd name="T31" fmla="*/ 30 h 80"/>
                <a:gd name="T32" fmla="*/ 10 w 85"/>
                <a:gd name="T33" fmla="*/ 31 h 80"/>
                <a:gd name="T34" fmla="*/ 10 w 85"/>
                <a:gd name="T35" fmla="*/ 32 h 80"/>
                <a:gd name="T36" fmla="*/ 9 w 85"/>
                <a:gd name="T37" fmla="*/ 33 h 80"/>
                <a:gd name="T38" fmla="*/ 9 w 85"/>
                <a:gd name="T39" fmla="*/ 34 h 80"/>
                <a:gd name="T40" fmla="*/ 8 w 85"/>
                <a:gd name="T41" fmla="*/ 37 h 80"/>
                <a:gd name="T42" fmla="*/ 1 w 85"/>
                <a:gd name="T43" fmla="*/ 63 h 80"/>
                <a:gd name="T44" fmla="*/ 1 w 85"/>
                <a:gd name="T45" fmla="*/ 63 h 80"/>
                <a:gd name="T46" fmla="*/ 3 w 85"/>
                <a:gd name="T47" fmla="*/ 69 h 80"/>
                <a:gd name="T48" fmla="*/ 4 w 85"/>
                <a:gd name="T49" fmla="*/ 69 h 80"/>
                <a:gd name="T50" fmla="*/ 5 w 85"/>
                <a:gd name="T51" fmla="*/ 70 h 80"/>
                <a:gd name="T52" fmla="*/ 12 w 85"/>
                <a:gd name="T53" fmla="*/ 73 h 80"/>
                <a:gd name="T54" fmla="*/ 16 w 85"/>
                <a:gd name="T55" fmla="*/ 75 h 80"/>
                <a:gd name="T56" fmla="*/ 24 w 85"/>
                <a:gd name="T57" fmla="*/ 77 h 80"/>
                <a:gd name="T58" fmla="*/ 25 w 85"/>
                <a:gd name="T59" fmla="*/ 77 h 80"/>
                <a:gd name="T60" fmla="*/ 27 w 85"/>
                <a:gd name="T61" fmla="*/ 78 h 80"/>
                <a:gd name="T62" fmla="*/ 43 w 85"/>
                <a:gd name="T63" fmla="*/ 80 h 80"/>
                <a:gd name="T64" fmla="*/ 58 w 85"/>
                <a:gd name="T65" fmla="*/ 78 h 80"/>
                <a:gd name="T66" fmla="*/ 60 w 85"/>
                <a:gd name="T67" fmla="*/ 77 h 80"/>
                <a:gd name="T68" fmla="*/ 61 w 85"/>
                <a:gd name="T69" fmla="*/ 77 h 80"/>
                <a:gd name="T70" fmla="*/ 74 w 85"/>
                <a:gd name="T71" fmla="*/ 73 h 80"/>
                <a:gd name="T72" fmla="*/ 78 w 85"/>
                <a:gd name="T73" fmla="*/ 71 h 80"/>
                <a:gd name="T74" fmla="*/ 79 w 85"/>
                <a:gd name="T75" fmla="*/ 70 h 80"/>
                <a:gd name="T76" fmla="*/ 82 w 85"/>
                <a:gd name="T77" fmla="*/ 69 h 80"/>
                <a:gd name="T78" fmla="*/ 82 w 85"/>
                <a:gd name="T79" fmla="*/ 69 h 80"/>
                <a:gd name="T80" fmla="*/ 83 w 85"/>
                <a:gd name="T81" fmla="*/ 69 h 80"/>
                <a:gd name="T82" fmla="*/ 85 w 85"/>
                <a:gd name="T83" fmla="*/ 6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" h="80">
                  <a:moveTo>
                    <a:pt x="85" y="63"/>
                  </a:moveTo>
                  <a:cubicBezTo>
                    <a:pt x="85" y="63"/>
                    <a:pt x="85" y="63"/>
                    <a:pt x="85" y="63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6"/>
                    <a:pt x="76" y="35"/>
                    <a:pt x="76" y="34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6" y="33"/>
                    <a:pt x="76" y="32"/>
                    <a:pt x="76" y="32"/>
                  </a:cubicBezTo>
                  <a:cubicBezTo>
                    <a:pt x="76" y="32"/>
                    <a:pt x="75" y="32"/>
                    <a:pt x="75" y="31"/>
                  </a:cubicBezTo>
                  <a:cubicBezTo>
                    <a:pt x="75" y="31"/>
                    <a:pt x="75" y="30"/>
                    <a:pt x="75" y="30"/>
                  </a:cubicBezTo>
                  <a:cubicBezTo>
                    <a:pt x="75" y="30"/>
                    <a:pt x="75" y="29"/>
                    <a:pt x="7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4" y="28"/>
                    <a:pt x="74" y="27"/>
                    <a:pt x="74" y="27"/>
                  </a:cubicBezTo>
                  <a:cubicBezTo>
                    <a:pt x="69" y="12"/>
                    <a:pt x="63" y="0"/>
                    <a:pt x="43" y="0"/>
                  </a:cubicBezTo>
                  <a:cubicBezTo>
                    <a:pt x="23" y="0"/>
                    <a:pt x="17" y="12"/>
                    <a:pt x="11" y="27"/>
                  </a:cubicBezTo>
                  <a:cubicBezTo>
                    <a:pt x="11" y="27"/>
                    <a:pt x="11" y="27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9"/>
                    <a:pt x="10" y="30"/>
                    <a:pt x="10" y="30"/>
                  </a:cubicBezTo>
                  <a:cubicBezTo>
                    <a:pt x="10" y="30"/>
                    <a:pt x="10" y="31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9" y="33"/>
                    <a:pt x="9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5"/>
                    <a:pt x="9" y="36"/>
                    <a:pt x="8" y="37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0" y="65"/>
                    <a:pt x="1" y="68"/>
                    <a:pt x="3" y="69"/>
                  </a:cubicBezTo>
                  <a:cubicBezTo>
                    <a:pt x="3" y="69"/>
                    <a:pt x="3" y="69"/>
                    <a:pt x="4" y="69"/>
                  </a:cubicBezTo>
                  <a:cubicBezTo>
                    <a:pt x="4" y="69"/>
                    <a:pt x="5" y="70"/>
                    <a:pt x="5" y="70"/>
                  </a:cubicBezTo>
                  <a:cubicBezTo>
                    <a:pt x="7" y="71"/>
                    <a:pt x="9" y="72"/>
                    <a:pt x="12" y="73"/>
                  </a:cubicBezTo>
                  <a:cubicBezTo>
                    <a:pt x="13" y="74"/>
                    <a:pt x="14" y="74"/>
                    <a:pt x="16" y="75"/>
                  </a:cubicBezTo>
                  <a:cubicBezTo>
                    <a:pt x="18" y="75"/>
                    <a:pt x="21" y="76"/>
                    <a:pt x="24" y="77"/>
                  </a:cubicBezTo>
                  <a:cubicBezTo>
                    <a:pt x="24" y="77"/>
                    <a:pt x="25" y="77"/>
                    <a:pt x="25" y="77"/>
                  </a:cubicBezTo>
                  <a:cubicBezTo>
                    <a:pt x="26" y="78"/>
                    <a:pt x="27" y="78"/>
                    <a:pt x="27" y="78"/>
                  </a:cubicBezTo>
                  <a:cubicBezTo>
                    <a:pt x="32" y="79"/>
                    <a:pt x="37" y="80"/>
                    <a:pt x="43" y="80"/>
                  </a:cubicBezTo>
                  <a:cubicBezTo>
                    <a:pt x="48" y="80"/>
                    <a:pt x="53" y="79"/>
                    <a:pt x="58" y="78"/>
                  </a:cubicBezTo>
                  <a:cubicBezTo>
                    <a:pt x="59" y="78"/>
                    <a:pt x="59" y="78"/>
                    <a:pt x="60" y="77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6" y="76"/>
                    <a:pt x="71" y="74"/>
                    <a:pt x="74" y="73"/>
                  </a:cubicBezTo>
                  <a:cubicBezTo>
                    <a:pt x="76" y="72"/>
                    <a:pt x="77" y="71"/>
                    <a:pt x="78" y="71"/>
                  </a:cubicBezTo>
                  <a:cubicBezTo>
                    <a:pt x="79" y="71"/>
                    <a:pt x="79" y="71"/>
                    <a:pt x="79" y="70"/>
                  </a:cubicBezTo>
                  <a:cubicBezTo>
                    <a:pt x="81" y="70"/>
                    <a:pt x="82" y="69"/>
                    <a:pt x="82" y="69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82" y="69"/>
                    <a:pt x="82" y="69"/>
                    <a:pt x="83" y="69"/>
                  </a:cubicBezTo>
                  <a:cubicBezTo>
                    <a:pt x="84" y="68"/>
                    <a:pt x="85" y="65"/>
                    <a:pt x="85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35305" y="1095375"/>
            <a:ext cx="316674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本此论文主要完成了以下任务：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(1) 介绍了小程序开发与传统WEB开发的区别及优缺点。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(2) 根据官方文档开发出便捷校园局部使用的失物招领平台。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(3) 对系统的各个模块的功能以及实现做了概述以及详情描述。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(4) 对维护及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过程的疑难问题等做了简单的汇总。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Freeform 30"/>
          <p:cNvSpPr/>
          <p:nvPr/>
        </p:nvSpPr>
        <p:spPr bwMode="auto">
          <a:xfrm rot="10800000">
            <a:off x="3775075" y="2760345"/>
            <a:ext cx="709930" cy="346075"/>
          </a:xfrm>
          <a:custGeom>
            <a:avLst/>
            <a:gdLst>
              <a:gd name="T0" fmla="*/ 0 w 576"/>
              <a:gd name="T1" fmla="*/ 0 h 218"/>
              <a:gd name="T2" fmla="*/ 576 w 576"/>
              <a:gd name="T3" fmla="*/ 0 h 218"/>
              <a:gd name="T4" fmla="*/ 576 w 576"/>
              <a:gd name="T5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18">
                <a:moveTo>
                  <a:pt x="0" y="0"/>
                </a:moveTo>
                <a:lnTo>
                  <a:pt x="576" y="0"/>
                </a:lnTo>
                <a:lnTo>
                  <a:pt x="576" y="218"/>
                </a:lnTo>
              </a:path>
            </a:pathLst>
          </a:custGeom>
          <a:noFill/>
          <a:ln w="6350" cap="flat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972558" y="2388918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结束语言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013833" y="2892974"/>
            <a:ext cx="1116330" cy="575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感谢导师！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感谢各位老师！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" name="Freeform 12"/>
          <p:cNvSpPr>
            <a:spLocks noEditPoints="1"/>
          </p:cNvSpPr>
          <p:nvPr/>
        </p:nvSpPr>
        <p:spPr bwMode="auto">
          <a:xfrm>
            <a:off x="4396005" y="1272032"/>
            <a:ext cx="351984" cy="505822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9" descr="Money副本"/>
          <p:cNvSpPr>
            <a:spLocks noChangeArrowheads="1"/>
          </p:cNvSpPr>
          <p:nvPr/>
        </p:nvSpPr>
        <p:spPr bwMode="auto">
          <a:xfrm>
            <a:off x="635" y="1203325"/>
            <a:ext cx="9143365" cy="2159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1116330" y="-635"/>
            <a:ext cx="2087245" cy="5142230"/>
          </a:xfrm>
          <a:prstGeom prst="rect">
            <a:avLst/>
          </a:prstGeom>
          <a:solidFill>
            <a:schemeClr val="accent1">
              <a:alpha val="89999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1293813" y="2047875"/>
            <a:ext cx="172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THANKS!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5791200" y="4083050"/>
            <a:ext cx="2800350" cy="44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学生：陈家盛 敬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2020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月于南京航空航天大学金城学院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85" name="Freeform 13"/>
          <p:cNvSpPr>
            <a:spLocks noEditPoints="1"/>
          </p:cNvSpPr>
          <p:nvPr/>
        </p:nvSpPr>
        <p:spPr bwMode="auto">
          <a:xfrm>
            <a:off x="5354320" y="4108133"/>
            <a:ext cx="285750" cy="187325"/>
          </a:xfrm>
          <a:custGeom>
            <a:avLst/>
            <a:gdLst>
              <a:gd name="T0" fmla="*/ 532 w 532"/>
              <a:gd name="T1" fmla="*/ 327 h 355"/>
              <a:gd name="T2" fmla="*/ 532 w 532"/>
              <a:gd name="T3" fmla="*/ 73 h 355"/>
              <a:gd name="T4" fmla="*/ 519 w 532"/>
              <a:gd name="T5" fmla="*/ 61 h 355"/>
              <a:gd name="T6" fmla="*/ 511 w 532"/>
              <a:gd name="T7" fmla="*/ 61 h 355"/>
              <a:gd name="T8" fmla="*/ 500 w 532"/>
              <a:gd name="T9" fmla="*/ 50 h 355"/>
              <a:gd name="T10" fmla="*/ 500 w 532"/>
              <a:gd name="T11" fmla="*/ 28 h 355"/>
              <a:gd name="T12" fmla="*/ 490 w 532"/>
              <a:gd name="T13" fmla="*/ 16 h 355"/>
              <a:gd name="T14" fmla="*/ 276 w 532"/>
              <a:gd name="T15" fmla="*/ 41 h 355"/>
              <a:gd name="T16" fmla="*/ 255 w 532"/>
              <a:gd name="T17" fmla="*/ 41 h 355"/>
              <a:gd name="T18" fmla="*/ 41 w 532"/>
              <a:gd name="T19" fmla="*/ 16 h 355"/>
              <a:gd name="T20" fmla="*/ 31 w 532"/>
              <a:gd name="T21" fmla="*/ 28 h 355"/>
              <a:gd name="T22" fmla="*/ 31 w 532"/>
              <a:gd name="T23" fmla="*/ 50 h 355"/>
              <a:gd name="T24" fmla="*/ 20 w 532"/>
              <a:gd name="T25" fmla="*/ 61 h 355"/>
              <a:gd name="T26" fmla="*/ 12 w 532"/>
              <a:gd name="T27" fmla="*/ 61 h 355"/>
              <a:gd name="T28" fmla="*/ 0 w 532"/>
              <a:gd name="T29" fmla="*/ 73 h 355"/>
              <a:gd name="T30" fmla="*/ 0 w 532"/>
              <a:gd name="T31" fmla="*/ 327 h 355"/>
              <a:gd name="T32" fmla="*/ 12 w 532"/>
              <a:gd name="T33" fmla="*/ 340 h 355"/>
              <a:gd name="T34" fmla="*/ 227 w 532"/>
              <a:gd name="T35" fmla="*/ 340 h 355"/>
              <a:gd name="T36" fmla="*/ 234 w 532"/>
              <a:gd name="T37" fmla="*/ 347 h 355"/>
              <a:gd name="T38" fmla="*/ 241 w 532"/>
              <a:gd name="T39" fmla="*/ 355 h 355"/>
              <a:gd name="T40" fmla="*/ 290 w 532"/>
              <a:gd name="T41" fmla="*/ 355 h 355"/>
              <a:gd name="T42" fmla="*/ 297 w 532"/>
              <a:gd name="T43" fmla="*/ 347 h 355"/>
              <a:gd name="T44" fmla="*/ 304 w 532"/>
              <a:gd name="T45" fmla="*/ 340 h 355"/>
              <a:gd name="T46" fmla="*/ 519 w 532"/>
              <a:gd name="T47" fmla="*/ 340 h 355"/>
              <a:gd name="T48" fmla="*/ 532 w 532"/>
              <a:gd name="T49" fmla="*/ 327 h 355"/>
              <a:gd name="T50" fmla="*/ 248 w 532"/>
              <a:gd name="T51" fmla="*/ 315 h 355"/>
              <a:gd name="T52" fmla="*/ 61 w 532"/>
              <a:gd name="T53" fmla="*/ 292 h 355"/>
              <a:gd name="T54" fmla="*/ 47 w 532"/>
              <a:gd name="T55" fmla="*/ 280 h 355"/>
              <a:gd name="T56" fmla="*/ 47 w 532"/>
              <a:gd name="T57" fmla="*/ 40 h 355"/>
              <a:gd name="T58" fmla="*/ 58 w 532"/>
              <a:gd name="T59" fmla="*/ 28 h 355"/>
              <a:gd name="T60" fmla="*/ 248 w 532"/>
              <a:gd name="T61" fmla="*/ 57 h 355"/>
              <a:gd name="T62" fmla="*/ 258 w 532"/>
              <a:gd name="T63" fmla="*/ 77 h 355"/>
              <a:gd name="T64" fmla="*/ 258 w 532"/>
              <a:gd name="T65" fmla="*/ 310 h 355"/>
              <a:gd name="T66" fmla="*/ 248 w 532"/>
              <a:gd name="T67" fmla="*/ 315 h 355"/>
              <a:gd name="T68" fmla="*/ 283 w 532"/>
              <a:gd name="T69" fmla="*/ 315 h 355"/>
              <a:gd name="T70" fmla="*/ 470 w 532"/>
              <a:gd name="T71" fmla="*/ 292 h 355"/>
              <a:gd name="T72" fmla="*/ 484 w 532"/>
              <a:gd name="T73" fmla="*/ 280 h 355"/>
              <a:gd name="T74" fmla="*/ 484 w 532"/>
              <a:gd name="T75" fmla="*/ 40 h 355"/>
              <a:gd name="T76" fmla="*/ 474 w 532"/>
              <a:gd name="T77" fmla="*/ 28 h 355"/>
              <a:gd name="T78" fmla="*/ 284 w 532"/>
              <a:gd name="T79" fmla="*/ 57 h 355"/>
              <a:gd name="T80" fmla="*/ 274 w 532"/>
              <a:gd name="T81" fmla="*/ 77 h 355"/>
              <a:gd name="T82" fmla="*/ 274 w 532"/>
              <a:gd name="T83" fmla="*/ 310 h 355"/>
              <a:gd name="T84" fmla="*/ 283 w 532"/>
              <a:gd name="T85" fmla="*/ 315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2" h="355">
                <a:moveTo>
                  <a:pt x="532" y="327"/>
                </a:moveTo>
                <a:cubicBezTo>
                  <a:pt x="532" y="73"/>
                  <a:pt x="532" y="73"/>
                  <a:pt x="532" y="73"/>
                </a:cubicBezTo>
                <a:cubicBezTo>
                  <a:pt x="532" y="66"/>
                  <a:pt x="526" y="61"/>
                  <a:pt x="519" y="61"/>
                </a:cubicBezTo>
                <a:cubicBezTo>
                  <a:pt x="511" y="61"/>
                  <a:pt x="511" y="61"/>
                  <a:pt x="511" y="61"/>
                </a:cubicBezTo>
                <a:cubicBezTo>
                  <a:pt x="505" y="61"/>
                  <a:pt x="500" y="56"/>
                  <a:pt x="500" y="50"/>
                </a:cubicBezTo>
                <a:cubicBezTo>
                  <a:pt x="500" y="28"/>
                  <a:pt x="500" y="28"/>
                  <a:pt x="500" y="28"/>
                </a:cubicBezTo>
                <a:cubicBezTo>
                  <a:pt x="500" y="22"/>
                  <a:pt x="496" y="17"/>
                  <a:pt x="490" y="16"/>
                </a:cubicBezTo>
                <a:cubicBezTo>
                  <a:pt x="408" y="0"/>
                  <a:pt x="333" y="1"/>
                  <a:pt x="276" y="41"/>
                </a:cubicBezTo>
                <a:cubicBezTo>
                  <a:pt x="266" y="48"/>
                  <a:pt x="265" y="48"/>
                  <a:pt x="255" y="41"/>
                </a:cubicBezTo>
                <a:cubicBezTo>
                  <a:pt x="198" y="1"/>
                  <a:pt x="124" y="0"/>
                  <a:pt x="41" y="16"/>
                </a:cubicBezTo>
                <a:cubicBezTo>
                  <a:pt x="35" y="17"/>
                  <a:pt x="31" y="22"/>
                  <a:pt x="31" y="28"/>
                </a:cubicBezTo>
                <a:cubicBezTo>
                  <a:pt x="31" y="50"/>
                  <a:pt x="31" y="50"/>
                  <a:pt x="31" y="50"/>
                </a:cubicBezTo>
                <a:cubicBezTo>
                  <a:pt x="31" y="56"/>
                  <a:pt x="26" y="61"/>
                  <a:pt x="20" y="61"/>
                </a:cubicBezTo>
                <a:cubicBezTo>
                  <a:pt x="12" y="61"/>
                  <a:pt x="12" y="61"/>
                  <a:pt x="12" y="61"/>
                </a:cubicBezTo>
                <a:cubicBezTo>
                  <a:pt x="5" y="61"/>
                  <a:pt x="0" y="66"/>
                  <a:pt x="0" y="73"/>
                </a:cubicBezTo>
                <a:cubicBezTo>
                  <a:pt x="0" y="327"/>
                  <a:pt x="0" y="327"/>
                  <a:pt x="0" y="327"/>
                </a:cubicBezTo>
                <a:cubicBezTo>
                  <a:pt x="0" y="334"/>
                  <a:pt x="6" y="340"/>
                  <a:pt x="12" y="340"/>
                </a:cubicBezTo>
                <a:cubicBezTo>
                  <a:pt x="227" y="340"/>
                  <a:pt x="227" y="340"/>
                  <a:pt x="227" y="340"/>
                </a:cubicBezTo>
                <a:cubicBezTo>
                  <a:pt x="231" y="340"/>
                  <a:pt x="234" y="343"/>
                  <a:pt x="234" y="347"/>
                </a:cubicBezTo>
                <a:cubicBezTo>
                  <a:pt x="234" y="351"/>
                  <a:pt x="237" y="355"/>
                  <a:pt x="241" y="355"/>
                </a:cubicBezTo>
                <a:cubicBezTo>
                  <a:pt x="290" y="355"/>
                  <a:pt x="290" y="355"/>
                  <a:pt x="290" y="355"/>
                </a:cubicBezTo>
                <a:cubicBezTo>
                  <a:pt x="294" y="355"/>
                  <a:pt x="297" y="351"/>
                  <a:pt x="297" y="347"/>
                </a:cubicBezTo>
                <a:cubicBezTo>
                  <a:pt x="297" y="343"/>
                  <a:pt x="300" y="340"/>
                  <a:pt x="304" y="340"/>
                </a:cubicBezTo>
                <a:cubicBezTo>
                  <a:pt x="519" y="340"/>
                  <a:pt x="519" y="340"/>
                  <a:pt x="519" y="340"/>
                </a:cubicBezTo>
                <a:cubicBezTo>
                  <a:pt x="526" y="340"/>
                  <a:pt x="532" y="334"/>
                  <a:pt x="532" y="327"/>
                </a:cubicBezTo>
                <a:close/>
                <a:moveTo>
                  <a:pt x="248" y="315"/>
                </a:moveTo>
                <a:cubicBezTo>
                  <a:pt x="197" y="283"/>
                  <a:pt x="131" y="280"/>
                  <a:pt x="61" y="292"/>
                </a:cubicBezTo>
                <a:cubicBezTo>
                  <a:pt x="54" y="293"/>
                  <a:pt x="47" y="287"/>
                  <a:pt x="47" y="28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34"/>
                  <a:pt x="52" y="29"/>
                  <a:pt x="58" y="28"/>
                </a:cubicBezTo>
                <a:cubicBezTo>
                  <a:pt x="131" y="15"/>
                  <a:pt x="199" y="20"/>
                  <a:pt x="248" y="57"/>
                </a:cubicBezTo>
                <a:cubicBezTo>
                  <a:pt x="254" y="62"/>
                  <a:pt x="258" y="69"/>
                  <a:pt x="258" y="77"/>
                </a:cubicBezTo>
                <a:cubicBezTo>
                  <a:pt x="258" y="310"/>
                  <a:pt x="258" y="310"/>
                  <a:pt x="258" y="310"/>
                </a:cubicBezTo>
                <a:cubicBezTo>
                  <a:pt x="258" y="315"/>
                  <a:pt x="252" y="318"/>
                  <a:pt x="248" y="315"/>
                </a:cubicBezTo>
                <a:close/>
                <a:moveTo>
                  <a:pt x="283" y="315"/>
                </a:moveTo>
                <a:cubicBezTo>
                  <a:pt x="334" y="283"/>
                  <a:pt x="400" y="280"/>
                  <a:pt x="470" y="292"/>
                </a:cubicBezTo>
                <a:cubicBezTo>
                  <a:pt x="478" y="293"/>
                  <a:pt x="484" y="287"/>
                  <a:pt x="484" y="280"/>
                </a:cubicBezTo>
                <a:cubicBezTo>
                  <a:pt x="484" y="40"/>
                  <a:pt x="484" y="40"/>
                  <a:pt x="484" y="40"/>
                </a:cubicBezTo>
                <a:cubicBezTo>
                  <a:pt x="484" y="34"/>
                  <a:pt x="480" y="29"/>
                  <a:pt x="474" y="28"/>
                </a:cubicBezTo>
                <a:cubicBezTo>
                  <a:pt x="400" y="15"/>
                  <a:pt x="333" y="20"/>
                  <a:pt x="284" y="57"/>
                </a:cubicBezTo>
                <a:cubicBezTo>
                  <a:pt x="277" y="62"/>
                  <a:pt x="274" y="69"/>
                  <a:pt x="274" y="77"/>
                </a:cubicBezTo>
                <a:cubicBezTo>
                  <a:pt x="274" y="310"/>
                  <a:pt x="274" y="310"/>
                  <a:pt x="274" y="310"/>
                </a:cubicBezTo>
                <a:cubicBezTo>
                  <a:pt x="274" y="315"/>
                  <a:pt x="279" y="318"/>
                  <a:pt x="283" y="3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3575" y="1203325"/>
            <a:ext cx="59404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b="1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sym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rPr>
              <a:t>感谢我的毕设老师郭慧敏老师，感谢她在毕设过程中给予我的指导</a:t>
            </a:r>
            <a:r>
              <a:rPr lang="en-US" altLang="zh-CN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rPr>
              <a:t>!</a:t>
            </a:r>
            <a:endParaRPr lang="en-US" altLang="zh-CN" b="1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sym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rPr>
              <a:t>感谢在座的各位老师参加我的毕业答辩，给予我指导</a:t>
            </a:r>
            <a:r>
              <a:rPr lang="en-US" altLang="zh-CN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rPr>
              <a:t>!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十分感谢！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椭圆 117"/>
          <p:cNvSpPr/>
          <p:nvPr/>
        </p:nvSpPr>
        <p:spPr>
          <a:xfrm>
            <a:off x="7513349" y="2714972"/>
            <a:ext cx="716648" cy="716648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5849649" y="2714972"/>
            <a:ext cx="716648" cy="716648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213675" y="2714972"/>
            <a:ext cx="716648" cy="716648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2585150" y="2714972"/>
            <a:ext cx="716648" cy="716648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908288" y="2714972"/>
            <a:ext cx="716648" cy="716648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832860" y="410716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7" name="Freeform 9"/>
          <p:cNvSpPr>
            <a:spLocks noEditPoints="1"/>
          </p:cNvSpPr>
          <p:nvPr/>
        </p:nvSpPr>
        <p:spPr bwMode="auto">
          <a:xfrm>
            <a:off x="6031066" y="2950133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8" name="Freeform 10"/>
          <p:cNvSpPr>
            <a:spLocks noEditPoints="1"/>
          </p:cNvSpPr>
          <p:nvPr/>
        </p:nvSpPr>
        <p:spPr bwMode="auto">
          <a:xfrm>
            <a:off x="2800042" y="2932664"/>
            <a:ext cx="286864" cy="287612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9" name="Freeform 11"/>
          <p:cNvSpPr>
            <a:spLocks noEditPoints="1"/>
          </p:cNvSpPr>
          <p:nvPr/>
        </p:nvSpPr>
        <p:spPr bwMode="auto">
          <a:xfrm>
            <a:off x="4434399" y="2916758"/>
            <a:ext cx="246418" cy="313076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0" name="Freeform 12"/>
          <p:cNvSpPr>
            <a:spLocks noEditPoints="1"/>
          </p:cNvSpPr>
          <p:nvPr/>
        </p:nvSpPr>
        <p:spPr bwMode="auto">
          <a:xfrm>
            <a:off x="7765625" y="2920173"/>
            <a:ext cx="214210" cy="30783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4074159" y="3887264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结果演示</a:t>
            </a:r>
            <a:endParaRPr lang="zh-CN" altLang="en-US" sz="16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421465" y="1945577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设计概览</a:t>
            </a:r>
            <a:endParaRPr lang="zh-CN" altLang="en-US" sz="16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697527" y="3887264"/>
            <a:ext cx="113817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毕设背景</a:t>
            </a:r>
            <a:endParaRPr lang="zh-CN" altLang="en-US" sz="16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7487918" y="3887264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结束语</a:t>
            </a:r>
            <a:endParaRPr lang="zh-CN" altLang="en-US" sz="16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733624" y="1945577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毕设总结</a:t>
            </a:r>
            <a:endParaRPr lang="zh-CN" altLang="en-US" sz="16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86" name="Freeform 166"/>
          <p:cNvSpPr>
            <a:spLocks noEditPoints="1"/>
          </p:cNvSpPr>
          <p:nvPr/>
        </p:nvSpPr>
        <p:spPr bwMode="auto">
          <a:xfrm>
            <a:off x="1115695" y="2947670"/>
            <a:ext cx="299085" cy="281940"/>
          </a:xfrm>
          <a:custGeom>
            <a:avLst/>
            <a:gdLst>
              <a:gd name="T0" fmla="*/ 82 w 82"/>
              <a:gd name="T1" fmla="*/ 41 h 82"/>
              <a:gd name="T2" fmla="*/ 0 w 82"/>
              <a:gd name="T3" fmla="*/ 41 h 82"/>
              <a:gd name="T4" fmla="*/ 63 w 82"/>
              <a:gd name="T5" fmla="*/ 43 h 82"/>
              <a:gd name="T6" fmla="*/ 67 w 82"/>
              <a:gd name="T7" fmla="*/ 35 h 82"/>
              <a:gd name="T8" fmla="*/ 74 w 82"/>
              <a:gd name="T9" fmla="*/ 39 h 82"/>
              <a:gd name="T10" fmla="*/ 76 w 82"/>
              <a:gd name="T11" fmla="*/ 33 h 82"/>
              <a:gd name="T12" fmla="*/ 76 w 82"/>
              <a:gd name="T13" fmla="*/ 41 h 82"/>
              <a:gd name="T14" fmla="*/ 76 w 82"/>
              <a:gd name="T15" fmla="*/ 44 h 82"/>
              <a:gd name="T16" fmla="*/ 76 w 82"/>
              <a:gd name="T17" fmla="*/ 46 h 82"/>
              <a:gd name="T18" fmla="*/ 75 w 82"/>
              <a:gd name="T19" fmla="*/ 46 h 82"/>
              <a:gd name="T20" fmla="*/ 72 w 82"/>
              <a:gd name="T21" fmla="*/ 44 h 82"/>
              <a:gd name="T22" fmla="*/ 72 w 82"/>
              <a:gd name="T23" fmla="*/ 47 h 82"/>
              <a:gd name="T24" fmla="*/ 75 w 82"/>
              <a:gd name="T25" fmla="*/ 49 h 82"/>
              <a:gd name="T26" fmla="*/ 41 w 82"/>
              <a:gd name="T27" fmla="*/ 76 h 82"/>
              <a:gd name="T28" fmla="*/ 41 w 82"/>
              <a:gd name="T29" fmla="*/ 5 h 82"/>
              <a:gd name="T30" fmla="*/ 52 w 82"/>
              <a:gd name="T31" fmla="*/ 8 h 82"/>
              <a:gd name="T32" fmla="*/ 37 w 82"/>
              <a:gd name="T33" fmla="*/ 15 h 82"/>
              <a:gd name="T34" fmla="*/ 30 w 82"/>
              <a:gd name="T35" fmla="*/ 17 h 82"/>
              <a:gd name="T36" fmla="*/ 29 w 82"/>
              <a:gd name="T37" fmla="*/ 24 h 82"/>
              <a:gd name="T38" fmla="*/ 26 w 82"/>
              <a:gd name="T39" fmla="*/ 29 h 82"/>
              <a:gd name="T40" fmla="*/ 24 w 82"/>
              <a:gd name="T41" fmla="*/ 31 h 82"/>
              <a:gd name="T42" fmla="*/ 26 w 82"/>
              <a:gd name="T43" fmla="*/ 33 h 82"/>
              <a:gd name="T44" fmla="*/ 29 w 82"/>
              <a:gd name="T45" fmla="*/ 32 h 82"/>
              <a:gd name="T46" fmla="*/ 33 w 82"/>
              <a:gd name="T47" fmla="*/ 28 h 82"/>
              <a:gd name="T48" fmla="*/ 38 w 82"/>
              <a:gd name="T49" fmla="*/ 30 h 82"/>
              <a:gd name="T50" fmla="*/ 41 w 82"/>
              <a:gd name="T51" fmla="*/ 34 h 82"/>
              <a:gd name="T52" fmla="*/ 35 w 82"/>
              <a:gd name="T53" fmla="*/ 34 h 82"/>
              <a:gd name="T54" fmla="*/ 32 w 82"/>
              <a:gd name="T55" fmla="*/ 32 h 82"/>
              <a:gd name="T56" fmla="*/ 25 w 82"/>
              <a:gd name="T57" fmla="*/ 37 h 82"/>
              <a:gd name="T58" fmla="*/ 23 w 82"/>
              <a:gd name="T59" fmla="*/ 46 h 82"/>
              <a:gd name="T60" fmla="*/ 28 w 82"/>
              <a:gd name="T61" fmla="*/ 51 h 82"/>
              <a:gd name="T62" fmla="*/ 35 w 82"/>
              <a:gd name="T63" fmla="*/ 51 h 82"/>
              <a:gd name="T64" fmla="*/ 43 w 82"/>
              <a:gd name="T65" fmla="*/ 70 h 82"/>
              <a:gd name="T66" fmla="*/ 49 w 82"/>
              <a:gd name="T67" fmla="*/ 57 h 82"/>
              <a:gd name="T68" fmla="*/ 49 w 82"/>
              <a:gd name="T69" fmla="*/ 44 h 82"/>
              <a:gd name="T70" fmla="*/ 44 w 82"/>
              <a:gd name="T71" fmla="*/ 38 h 82"/>
              <a:gd name="T72" fmla="*/ 47 w 82"/>
              <a:gd name="T73" fmla="*/ 41 h 82"/>
              <a:gd name="T74" fmla="*/ 53 w 82"/>
              <a:gd name="T75" fmla="*/ 37 h 82"/>
              <a:gd name="T76" fmla="*/ 50 w 82"/>
              <a:gd name="T77" fmla="*/ 34 h 82"/>
              <a:gd name="T78" fmla="*/ 55 w 82"/>
              <a:gd name="T79" fmla="*/ 34 h 82"/>
              <a:gd name="T80" fmla="*/ 62 w 82"/>
              <a:gd name="T81" fmla="*/ 43 h 82"/>
              <a:gd name="T82" fmla="*/ 51 w 82"/>
              <a:gd name="T83" fmla="*/ 58 h 82"/>
              <a:gd name="T84" fmla="*/ 49 w 82"/>
              <a:gd name="T85" fmla="*/ 63 h 82"/>
              <a:gd name="T86" fmla="*/ 52 w 82"/>
              <a:gd name="T87" fmla="*/ 5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2" h="82">
                <a:moveTo>
                  <a:pt x="41" y="0"/>
                </a:moveTo>
                <a:cubicBezTo>
                  <a:pt x="64" y="0"/>
                  <a:pt x="82" y="18"/>
                  <a:pt x="82" y="41"/>
                </a:cubicBezTo>
                <a:cubicBezTo>
                  <a:pt x="82" y="63"/>
                  <a:pt x="64" y="82"/>
                  <a:pt x="41" y="82"/>
                </a:cubicBezTo>
                <a:cubicBezTo>
                  <a:pt x="18" y="82"/>
                  <a:pt x="0" y="63"/>
                  <a:pt x="0" y="41"/>
                </a:cubicBezTo>
                <a:cubicBezTo>
                  <a:pt x="0" y="18"/>
                  <a:pt x="18" y="0"/>
                  <a:pt x="41" y="0"/>
                </a:cubicBezTo>
                <a:close/>
                <a:moveTo>
                  <a:pt x="63" y="43"/>
                </a:moveTo>
                <a:cubicBezTo>
                  <a:pt x="64" y="40"/>
                  <a:pt x="64" y="38"/>
                  <a:pt x="65" y="35"/>
                </a:cubicBezTo>
                <a:cubicBezTo>
                  <a:pt x="65" y="34"/>
                  <a:pt x="65" y="34"/>
                  <a:pt x="67" y="35"/>
                </a:cubicBezTo>
                <a:cubicBezTo>
                  <a:pt x="68" y="37"/>
                  <a:pt x="70" y="38"/>
                  <a:pt x="72" y="40"/>
                </a:cubicBezTo>
                <a:cubicBezTo>
                  <a:pt x="73" y="41"/>
                  <a:pt x="74" y="41"/>
                  <a:pt x="74" y="39"/>
                </a:cubicBezTo>
                <a:cubicBezTo>
                  <a:pt x="74" y="37"/>
                  <a:pt x="74" y="35"/>
                  <a:pt x="75" y="33"/>
                </a:cubicBezTo>
                <a:cubicBezTo>
                  <a:pt x="75" y="32"/>
                  <a:pt x="75" y="32"/>
                  <a:pt x="76" y="33"/>
                </a:cubicBezTo>
                <a:cubicBezTo>
                  <a:pt x="76" y="36"/>
                  <a:pt x="76" y="38"/>
                  <a:pt x="76" y="41"/>
                </a:cubicBezTo>
                <a:cubicBezTo>
                  <a:pt x="76" y="41"/>
                  <a:pt x="77" y="41"/>
                  <a:pt x="76" y="41"/>
                </a:cubicBezTo>
                <a:cubicBezTo>
                  <a:pt x="75" y="43"/>
                  <a:pt x="75" y="43"/>
                  <a:pt x="75" y="43"/>
                </a:cubicBezTo>
                <a:cubicBezTo>
                  <a:pt x="75" y="44"/>
                  <a:pt x="75" y="44"/>
                  <a:pt x="76" y="44"/>
                </a:cubicBezTo>
                <a:cubicBezTo>
                  <a:pt x="76" y="44"/>
                  <a:pt x="76" y="45"/>
                  <a:pt x="76" y="45"/>
                </a:cubicBezTo>
                <a:cubicBezTo>
                  <a:pt x="76" y="45"/>
                  <a:pt x="76" y="46"/>
                  <a:pt x="76" y="46"/>
                </a:cubicBezTo>
                <a:cubicBezTo>
                  <a:pt x="76" y="46"/>
                  <a:pt x="76" y="47"/>
                  <a:pt x="76" y="47"/>
                </a:cubicBezTo>
                <a:cubicBezTo>
                  <a:pt x="75" y="47"/>
                  <a:pt x="75" y="46"/>
                  <a:pt x="75" y="46"/>
                </a:cubicBezTo>
                <a:cubicBezTo>
                  <a:pt x="74" y="46"/>
                  <a:pt x="74" y="47"/>
                  <a:pt x="73" y="45"/>
                </a:cubicBezTo>
                <a:cubicBezTo>
                  <a:pt x="73" y="45"/>
                  <a:pt x="73" y="45"/>
                  <a:pt x="72" y="44"/>
                </a:cubicBezTo>
                <a:cubicBezTo>
                  <a:pt x="70" y="39"/>
                  <a:pt x="70" y="39"/>
                  <a:pt x="71" y="45"/>
                </a:cubicBezTo>
                <a:cubicBezTo>
                  <a:pt x="72" y="46"/>
                  <a:pt x="72" y="47"/>
                  <a:pt x="72" y="47"/>
                </a:cubicBezTo>
                <a:cubicBezTo>
                  <a:pt x="72" y="49"/>
                  <a:pt x="73" y="49"/>
                  <a:pt x="74" y="49"/>
                </a:cubicBezTo>
                <a:cubicBezTo>
                  <a:pt x="74" y="49"/>
                  <a:pt x="75" y="49"/>
                  <a:pt x="75" y="49"/>
                </a:cubicBezTo>
                <a:cubicBezTo>
                  <a:pt x="75" y="49"/>
                  <a:pt x="76" y="49"/>
                  <a:pt x="75" y="49"/>
                </a:cubicBezTo>
                <a:cubicBezTo>
                  <a:pt x="72" y="65"/>
                  <a:pt x="58" y="76"/>
                  <a:pt x="41" y="76"/>
                </a:cubicBezTo>
                <a:cubicBezTo>
                  <a:pt x="21" y="76"/>
                  <a:pt x="6" y="60"/>
                  <a:pt x="6" y="41"/>
                </a:cubicBezTo>
                <a:cubicBezTo>
                  <a:pt x="6" y="21"/>
                  <a:pt x="21" y="5"/>
                  <a:pt x="41" y="5"/>
                </a:cubicBezTo>
                <a:cubicBezTo>
                  <a:pt x="45" y="5"/>
                  <a:pt x="48" y="6"/>
                  <a:pt x="52" y="7"/>
                </a:cubicBezTo>
                <a:cubicBezTo>
                  <a:pt x="52" y="7"/>
                  <a:pt x="52" y="8"/>
                  <a:pt x="52" y="8"/>
                </a:cubicBezTo>
                <a:cubicBezTo>
                  <a:pt x="48" y="10"/>
                  <a:pt x="44" y="12"/>
                  <a:pt x="41" y="14"/>
                </a:cubicBezTo>
                <a:cubicBezTo>
                  <a:pt x="39" y="15"/>
                  <a:pt x="39" y="15"/>
                  <a:pt x="37" y="15"/>
                </a:cubicBezTo>
                <a:cubicBezTo>
                  <a:pt x="36" y="15"/>
                  <a:pt x="34" y="16"/>
                  <a:pt x="32" y="16"/>
                </a:cubicBezTo>
                <a:cubicBezTo>
                  <a:pt x="31" y="16"/>
                  <a:pt x="31" y="16"/>
                  <a:pt x="30" y="17"/>
                </a:cubicBezTo>
                <a:cubicBezTo>
                  <a:pt x="30" y="19"/>
                  <a:pt x="30" y="20"/>
                  <a:pt x="30" y="22"/>
                </a:cubicBezTo>
                <a:cubicBezTo>
                  <a:pt x="29" y="23"/>
                  <a:pt x="29" y="23"/>
                  <a:pt x="29" y="24"/>
                </a:cubicBezTo>
                <a:cubicBezTo>
                  <a:pt x="28" y="26"/>
                  <a:pt x="28" y="27"/>
                  <a:pt x="27" y="28"/>
                </a:cubicBezTo>
                <a:cubicBezTo>
                  <a:pt x="27" y="29"/>
                  <a:pt x="27" y="29"/>
                  <a:pt x="26" y="29"/>
                </a:cubicBezTo>
                <a:cubicBezTo>
                  <a:pt x="26" y="29"/>
                  <a:pt x="25" y="30"/>
                  <a:pt x="25" y="30"/>
                </a:cubicBezTo>
                <a:cubicBezTo>
                  <a:pt x="24" y="30"/>
                  <a:pt x="24" y="30"/>
                  <a:pt x="24" y="31"/>
                </a:cubicBezTo>
                <a:cubicBezTo>
                  <a:pt x="24" y="31"/>
                  <a:pt x="24" y="32"/>
                  <a:pt x="25" y="32"/>
                </a:cubicBezTo>
                <a:cubicBezTo>
                  <a:pt x="25" y="33"/>
                  <a:pt x="25" y="33"/>
                  <a:pt x="26" y="33"/>
                </a:cubicBezTo>
                <a:cubicBezTo>
                  <a:pt x="26" y="33"/>
                  <a:pt x="26" y="33"/>
                  <a:pt x="27" y="33"/>
                </a:cubicBezTo>
                <a:cubicBezTo>
                  <a:pt x="28" y="33"/>
                  <a:pt x="28" y="33"/>
                  <a:pt x="29" y="32"/>
                </a:cubicBezTo>
                <a:cubicBezTo>
                  <a:pt x="29" y="31"/>
                  <a:pt x="30" y="30"/>
                  <a:pt x="31" y="29"/>
                </a:cubicBezTo>
                <a:cubicBezTo>
                  <a:pt x="31" y="28"/>
                  <a:pt x="32" y="28"/>
                  <a:pt x="33" y="28"/>
                </a:cubicBezTo>
                <a:cubicBezTo>
                  <a:pt x="34" y="29"/>
                  <a:pt x="35" y="29"/>
                  <a:pt x="36" y="29"/>
                </a:cubicBezTo>
                <a:cubicBezTo>
                  <a:pt x="37" y="30"/>
                  <a:pt x="37" y="30"/>
                  <a:pt x="38" y="30"/>
                </a:cubicBezTo>
                <a:cubicBezTo>
                  <a:pt x="39" y="31"/>
                  <a:pt x="40" y="32"/>
                  <a:pt x="41" y="33"/>
                </a:cubicBezTo>
                <a:cubicBezTo>
                  <a:pt x="42" y="33"/>
                  <a:pt x="41" y="34"/>
                  <a:pt x="41" y="34"/>
                </a:cubicBezTo>
                <a:cubicBezTo>
                  <a:pt x="39" y="34"/>
                  <a:pt x="38" y="34"/>
                  <a:pt x="37" y="34"/>
                </a:cubicBezTo>
                <a:cubicBezTo>
                  <a:pt x="36" y="35"/>
                  <a:pt x="36" y="34"/>
                  <a:pt x="35" y="34"/>
                </a:cubicBezTo>
                <a:cubicBezTo>
                  <a:pt x="35" y="33"/>
                  <a:pt x="34" y="33"/>
                  <a:pt x="33" y="32"/>
                </a:cubicBezTo>
                <a:cubicBezTo>
                  <a:pt x="33" y="32"/>
                  <a:pt x="32" y="32"/>
                  <a:pt x="32" y="32"/>
                </a:cubicBezTo>
                <a:cubicBezTo>
                  <a:pt x="30" y="33"/>
                  <a:pt x="28" y="34"/>
                  <a:pt x="26" y="35"/>
                </a:cubicBezTo>
                <a:cubicBezTo>
                  <a:pt x="25" y="35"/>
                  <a:pt x="25" y="36"/>
                  <a:pt x="25" y="37"/>
                </a:cubicBezTo>
                <a:cubicBezTo>
                  <a:pt x="24" y="39"/>
                  <a:pt x="24" y="42"/>
                  <a:pt x="23" y="44"/>
                </a:cubicBezTo>
                <a:cubicBezTo>
                  <a:pt x="22" y="45"/>
                  <a:pt x="22" y="45"/>
                  <a:pt x="23" y="46"/>
                </a:cubicBezTo>
                <a:cubicBezTo>
                  <a:pt x="24" y="48"/>
                  <a:pt x="25" y="49"/>
                  <a:pt x="26" y="51"/>
                </a:cubicBezTo>
                <a:cubicBezTo>
                  <a:pt x="27" y="52"/>
                  <a:pt x="27" y="52"/>
                  <a:pt x="28" y="51"/>
                </a:cubicBezTo>
                <a:cubicBezTo>
                  <a:pt x="30" y="51"/>
                  <a:pt x="32" y="51"/>
                  <a:pt x="33" y="50"/>
                </a:cubicBezTo>
                <a:cubicBezTo>
                  <a:pt x="34" y="50"/>
                  <a:pt x="35" y="50"/>
                  <a:pt x="35" y="51"/>
                </a:cubicBezTo>
                <a:cubicBezTo>
                  <a:pt x="37" y="57"/>
                  <a:pt x="39" y="63"/>
                  <a:pt x="41" y="69"/>
                </a:cubicBezTo>
                <a:cubicBezTo>
                  <a:pt x="42" y="71"/>
                  <a:pt x="42" y="71"/>
                  <a:pt x="43" y="70"/>
                </a:cubicBezTo>
                <a:cubicBezTo>
                  <a:pt x="45" y="67"/>
                  <a:pt x="46" y="64"/>
                  <a:pt x="48" y="61"/>
                </a:cubicBezTo>
                <a:cubicBezTo>
                  <a:pt x="49" y="59"/>
                  <a:pt x="49" y="59"/>
                  <a:pt x="49" y="57"/>
                </a:cubicBezTo>
                <a:cubicBezTo>
                  <a:pt x="50" y="53"/>
                  <a:pt x="50" y="50"/>
                  <a:pt x="51" y="46"/>
                </a:cubicBezTo>
                <a:cubicBezTo>
                  <a:pt x="51" y="44"/>
                  <a:pt x="51" y="44"/>
                  <a:pt x="49" y="44"/>
                </a:cubicBezTo>
                <a:cubicBezTo>
                  <a:pt x="48" y="45"/>
                  <a:pt x="48" y="44"/>
                  <a:pt x="47" y="43"/>
                </a:cubicBezTo>
                <a:cubicBezTo>
                  <a:pt x="46" y="41"/>
                  <a:pt x="45" y="39"/>
                  <a:pt x="44" y="38"/>
                </a:cubicBezTo>
                <a:cubicBezTo>
                  <a:pt x="43" y="36"/>
                  <a:pt x="43" y="36"/>
                  <a:pt x="44" y="37"/>
                </a:cubicBezTo>
                <a:cubicBezTo>
                  <a:pt x="45" y="38"/>
                  <a:pt x="46" y="40"/>
                  <a:pt x="47" y="41"/>
                </a:cubicBezTo>
                <a:cubicBezTo>
                  <a:pt x="49" y="42"/>
                  <a:pt x="49" y="42"/>
                  <a:pt x="50" y="41"/>
                </a:cubicBezTo>
                <a:cubicBezTo>
                  <a:pt x="51" y="40"/>
                  <a:pt x="52" y="38"/>
                  <a:pt x="53" y="37"/>
                </a:cubicBezTo>
                <a:cubicBezTo>
                  <a:pt x="54" y="36"/>
                  <a:pt x="54" y="36"/>
                  <a:pt x="52" y="35"/>
                </a:cubicBezTo>
                <a:cubicBezTo>
                  <a:pt x="51" y="35"/>
                  <a:pt x="51" y="34"/>
                  <a:pt x="50" y="34"/>
                </a:cubicBezTo>
                <a:cubicBezTo>
                  <a:pt x="49" y="33"/>
                  <a:pt x="48" y="33"/>
                  <a:pt x="50" y="34"/>
                </a:cubicBezTo>
                <a:cubicBezTo>
                  <a:pt x="52" y="34"/>
                  <a:pt x="53" y="34"/>
                  <a:pt x="55" y="34"/>
                </a:cubicBezTo>
                <a:cubicBezTo>
                  <a:pt x="57" y="35"/>
                  <a:pt x="57" y="35"/>
                  <a:pt x="58" y="36"/>
                </a:cubicBezTo>
                <a:cubicBezTo>
                  <a:pt x="59" y="39"/>
                  <a:pt x="60" y="41"/>
                  <a:pt x="62" y="43"/>
                </a:cubicBezTo>
                <a:cubicBezTo>
                  <a:pt x="62" y="45"/>
                  <a:pt x="63" y="44"/>
                  <a:pt x="63" y="43"/>
                </a:cubicBezTo>
                <a:close/>
                <a:moveTo>
                  <a:pt x="51" y="58"/>
                </a:moveTo>
                <a:cubicBezTo>
                  <a:pt x="51" y="58"/>
                  <a:pt x="50" y="59"/>
                  <a:pt x="50" y="59"/>
                </a:cubicBezTo>
                <a:cubicBezTo>
                  <a:pt x="49" y="61"/>
                  <a:pt x="49" y="61"/>
                  <a:pt x="49" y="63"/>
                </a:cubicBezTo>
                <a:cubicBezTo>
                  <a:pt x="50" y="66"/>
                  <a:pt x="50" y="66"/>
                  <a:pt x="51" y="63"/>
                </a:cubicBezTo>
                <a:cubicBezTo>
                  <a:pt x="51" y="61"/>
                  <a:pt x="52" y="60"/>
                  <a:pt x="52" y="58"/>
                </a:cubicBezTo>
                <a:cubicBezTo>
                  <a:pt x="53" y="55"/>
                  <a:pt x="53" y="55"/>
                  <a:pt x="51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4550410" y="3487420"/>
            <a:ext cx="635" cy="383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7851140" y="3487420"/>
            <a:ext cx="635" cy="383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2915285" y="2282825"/>
            <a:ext cx="3810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6199505" y="2266315"/>
            <a:ext cx="3810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1233170" y="3470910"/>
            <a:ext cx="635" cy="383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4007921" y="2317163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毕设背景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794758" y="3036484"/>
            <a:ext cx="1554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选题背景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理论基础与文献综述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研究意义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86" name="Freeform 166"/>
          <p:cNvSpPr>
            <a:spLocks noEditPoints="1"/>
          </p:cNvSpPr>
          <p:nvPr/>
        </p:nvSpPr>
        <p:spPr bwMode="auto">
          <a:xfrm>
            <a:off x="4314825" y="1266825"/>
            <a:ext cx="504190" cy="504190"/>
          </a:xfrm>
          <a:custGeom>
            <a:avLst/>
            <a:gdLst>
              <a:gd name="T0" fmla="*/ 82 w 82"/>
              <a:gd name="T1" fmla="*/ 41 h 82"/>
              <a:gd name="T2" fmla="*/ 0 w 82"/>
              <a:gd name="T3" fmla="*/ 41 h 82"/>
              <a:gd name="T4" fmla="*/ 63 w 82"/>
              <a:gd name="T5" fmla="*/ 43 h 82"/>
              <a:gd name="T6" fmla="*/ 67 w 82"/>
              <a:gd name="T7" fmla="*/ 35 h 82"/>
              <a:gd name="T8" fmla="*/ 74 w 82"/>
              <a:gd name="T9" fmla="*/ 39 h 82"/>
              <a:gd name="T10" fmla="*/ 76 w 82"/>
              <a:gd name="T11" fmla="*/ 33 h 82"/>
              <a:gd name="T12" fmla="*/ 76 w 82"/>
              <a:gd name="T13" fmla="*/ 41 h 82"/>
              <a:gd name="T14" fmla="*/ 76 w 82"/>
              <a:gd name="T15" fmla="*/ 44 h 82"/>
              <a:gd name="T16" fmla="*/ 76 w 82"/>
              <a:gd name="T17" fmla="*/ 46 h 82"/>
              <a:gd name="T18" fmla="*/ 75 w 82"/>
              <a:gd name="T19" fmla="*/ 46 h 82"/>
              <a:gd name="T20" fmla="*/ 72 w 82"/>
              <a:gd name="T21" fmla="*/ 44 h 82"/>
              <a:gd name="T22" fmla="*/ 72 w 82"/>
              <a:gd name="T23" fmla="*/ 47 h 82"/>
              <a:gd name="T24" fmla="*/ 75 w 82"/>
              <a:gd name="T25" fmla="*/ 49 h 82"/>
              <a:gd name="T26" fmla="*/ 41 w 82"/>
              <a:gd name="T27" fmla="*/ 76 h 82"/>
              <a:gd name="T28" fmla="*/ 41 w 82"/>
              <a:gd name="T29" fmla="*/ 5 h 82"/>
              <a:gd name="T30" fmla="*/ 52 w 82"/>
              <a:gd name="T31" fmla="*/ 8 h 82"/>
              <a:gd name="T32" fmla="*/ 37 w 82"/>
              <a:gd name="T33" fmla="*/ 15 h 82"/>
              <a:gd name="T34" fmla="*/ 30 w 82"/>
              <a:gd name="T35" fmla="*/ 17 h 82"/>
              <a:gd name="T36" fmla="*/ 29 w 82"/>
              <a:gd name="T37" fmla="*/ 24 h 82"/>
              <a:gd name="T38" fmla="*/ 26 w 82"/>
              <a:gd name="T39" fmla="*/ 29 h 82"/>
              <a:gd name="T40" fmla="*/ 24 w 82"/>
              <a:gd name="T41" fmla="*/ 31 h 82"/>
              <a:gd name="T42" fmla="*/ 26 w 82"/>
              <a:gd name="T43" fmla="*/ 33 h 82"/>
              <a:gd name="T44" fmla="*/ 29 w 82"/>
              <a:gd name="T45" fmla="*/ 32 h 82"/>
              <a:gd name="T46" fmla="*/ 33 w 82"/>
              <a:gd name="T47" fmla="*/ 28 h 82"/>
              <a:gd name="T48" fmla="*/ 38 w 82"/>
              <a:gd name="T49" fmla="*/ 30 h 82"/>
              <a:gd name="T50" fmla="*/ 41 w 82"/>
              <a:gd name="T51" fmla="*/ 34 h 82"/>
              <a:gd name="T52" fmla="*/ 35 w 82"/>
              <a:gd name="T53" fmla="*/ 34 h 82"/>
              <a:gd name="T54" fmla="*/ 32 w 82"/>
              <a:gd name="T55" fmla="*/ 32 h 82"/>
              <a:gd name="T56" fmla="*/ 25 w 82"/>
              <a:gd name="T57" fmla="*/ 37 h 82"/>
              <a:gd name="T58" fmla="*/ 23 w 82"/>
              <a:gd name="T59" fmla="*/ 46 h 82"/>
              <a:gd name="T60" fmla="*/ 28 w 82"/>
              <a:gd name="T61" fmla="*/ 51 h 82"/>
              <a:gd name="T62" fmla="*/ 35 w 82"/>
              <a:gd name="T63" fmla="*/ 51 h 82"/>
              <a:gd name="T64" fmla="*/ 43 w 82"/>
              <a:gd name="T65" fmla="*/ 70 h 82"/>
              <a:gd name="T66" fmla="*/ 49 w 82"/>
              <a:gd name="T67" fmla="*/ 57 h 82"/>
              <a:gd name="T68" fmla="*/ 49 w 82"/>
              <a:gd name="T69" fmla="*/ 44 h 82"/>
              <a:gd name="T70" fmla="*/ 44 w 82"/>
              <a:gd name="T71" fmla="*/ 38 h 82"/>
              <a:gd name="T72" fmla="*/ 47 w 82"/>
              <a:gd name="T73" fmla="*/ 41 h 82"/>
              <a:gd name="T74" fmla="*/ 53 w 82"/>
              <a:gd name="T75" fmla="*/ 37 h 82"/>
              <a:gd name="T76" fmla="*/ 50 w 82"/>
              <a:gd name="T77" fmla="*/ 34 h 82"/>
              <a:gd name="T78" fmla="*/ 55 w 82"/>
              <a:gd name="T79" fmla="*/ 34 h 82"/>
              <a:gd name="T80" fmla="*/ 62 w 82"/>
              <a:gd name="T81" fmla="*/ 43 h 82"/>
              <a:gd name="T82" fmla="*/ 51 w 82"/>
              <a:gd name="T83" fmla="*/ 58 h 82"/>
              <a:gd name="T84" fmla="*/ 49 w 82"/>
              <a:gd name="T85" fmla="*/ 63 h 82"/>
              <a:gd name="T86" fmla="*/ 52 w 82"/>
              <a:gd name="T87" fmla="*/ 5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2" h="82">
                <a:moveTo>
                  <a:pt x="41" y="0"/>
                </a:moveTo>
                <a:cubicBezTo>
                  <a:pt x="64" y="0"/>
                  <a:pt x="82" y="18"/>
                  <a:pt x="82" y="41"/>
                </a:cubicBezTo>
                <a:cubicBezTo>
                  <a:pt x="82" y="63"/>
                  <a:pt x="64" y="82"/>
                  <a:pt x="41" y="82"/>
                </a:cubicBezTo>
                <a:cubicBezTo>
                  <a:pt x="18" y="82"/>
                  <a:pt x="0" y="63"/>
                  <a:pt x="0" y="41"/>
                </a:cubicBezTo>
                <a:cubicBezTo>
                  <a:pt x="0" y="18"/>
                  <a:pt x="18" y="0"/>
                  <a:pt x="41" y="0"/>
                </a:cubicBezTo>
                <a:close/>
                <a:moveTo>
                  <a:pt x="63" y="43"/>
                </a:moveTo>
                <a:cubicBezTo>
                  <a:pt x="64" y="40"/>
                  <a:pt x="64" y="38"/>
                  <a:pt x="65" y="35"/>
                </a:cubicBezTo>
                <a:cubicBezTo>
                  <a:pt x="65" y="34"/>
                  <a:pt x="65" y="34"/>
                  <a:pt x="67" y="35"/>
                </a:cubicBezTo>
                <a:cubicBezTo>
                  <a:pt x="68" y="37"/>
                  <a:pt x="70" y="38"/>
                  <a:pt x="72" y="40"/>
                </a:cubicBezTo>
                <a:cubicBezTo>
                  <a:pt x="73" y="41"/>
                  <a:pt x="74" y="41"/>
                  <a:pt x="74" y="39"/>
                </a:cubicBezTo>
                <a:cubicBezTo>
                  <a:pt x="74" y="37"/>
                  <a:pt x="74" y="35"/>
                  <a:pt x="75" y="33"/>
                </a:cubicBezTo>
                <a:cubicBezTo>
                  <a:pt x="75" y="32"/>
                  <a:pt x="75" y="32"/>
                  <a:pt x="76" y="33"/>
                </a:cubicBezTo>
                <a:cubicBezTo>
                  <a:pt x="76" y="36"/>
                  <a:pt x="76" y="38"/>
                  <a:pt x="76" y="41"/>
                </a:cubicBezTo>
                <a:cubicBezTo>
                  <a:pt x="76" y="41"/>
                  <a:pt x="77" y="41"/>
                  <a:pt x="76" y="41"/>
                </a:cubicBezTo>
                <a:cubicBezTo>
                  <a:pt x="75" y="43"/>
                  <a:pt x="75" y="43"/>
                  <a:pt x="75" y="43"/>
                </a:cubicBezTo>
                <a:cubicBezTo>
                  <a:pt x="75" y="44"/>
                  <a:pt x="75" y="44"/>
                  <a:pt x="76" y="44"/>
                </a:cubicBezTo>
                <a:cubicBezTo>
                  <a:pt x="76" y="44"/>
                  <a:pt x="76" y="45"/>
                  <a:pt x="76" y="45"/>
                </a:cubicBezTo>
                <a:cubicBezTo>
                  <a:pt x="76" y="45"/>
                  <a:pt x="76" y="46"/>
                  <a:pt x="76" y="46"/>
                </a:cubicBezTo>
                <a:cubicBezTo>
                  <a:pt x="76" y="46"/>
                  <a:pt x="76" y="47"/>
                  <a:pt x="76" y="47"/>
                </a:cubicBezTo>
                <a:cubicBezTo>
                  <a:pt x="75" y="47"/>
                  <a:pt x="75" y="46"/>
                  <a:pt x="75" y="46"/>
                </a:cubicBezTo>
                <a:cubicBezTo>
                  <a:pt x="74" y="46"/>
                  <a:pt x="74" y="47"/>
                  <a:pt x="73" y="45"/>
                </a:cubicBezTo>
                <a:cubicBezTo>
                  <a:pt x="73" y="45"/>
                  <a:pt x="73" y="45"/>
                  <a:pt x="72" y="44"/>
                </a:cubicBezTo>
                <a:cubicBezTo>
                  <a:pt x="70" y="39"/>
                  <a:pt x="70" y="39"/>
                  <a:pt x="71" y="45"/>
                </a:cubicBezTo>
                <a:cubicBezTo>
                  <a:pt x="72" y="46"/>
                  <a:pt x="72" y="47"/>
                  <a:pt x="72" y="47"/>
                </a:cubicBezTo>
                <a:cubicBezTo>
                  <a:pt x="72" y="49"/>
                  <a:pt x="73" y="49"/>
                  <a:pt x="74" y="49"/>
                </a:cubicBezTo>
                <a:cubicBezTo>
                  <a:pt x="74" y="49"/>
                  <a:pt x="75" y="49"/>
                  <a:pt x="75" y="49"/>
                </a:cubicBezTo>
                <a:cubicBezTo>
                  <a:pt x="75" y="49"/>
                  <a:pt x="76" y="49"/>
                  <a:pt x="75" y="49"/>
                </a:cubicBezTo>
                <a:cubicBezTo>
                  <a:pt x="72" y="65"/>
                  <a:pt x="58" y="76"/>
                  <a:pt x="41" y="76"/>
                </a:cubicBezTo>
                <a:cubicBezTo>
                  <a:pt x="21" y="76"/>
                  <a:pt x="6" y="60"/>
                  <a:pt x="6" y="41"/>
                </a:cubicBezTo>
                <a:cubicBezTo>
                  <a:pt x="6" y="21"/>
                  <a:pt x="21" y="5"/>
                  <a:pt x="41" y="5"/>
                </a:cubicBezTo>
                <a:cubicBezTo>
                  <a:pt x="45" y="5"/>
                  <a:pt x="48" y="6"/>
                  <a:pt x="52" y="7"/>
                </a:cubicBezTo>
                <a:cubicBezTo>
                  <a:pt x="52" y="7"/>
                  <a:pt x="52" y="8"/>
                  <a:pt x="52" y="8"/>
                </a:cubicBezTo>
                <a:cubicBezTo>
                  <a:pt x="48" y="10"/>
                  <a:pt x="44" y="12"/>
                  <a:pt x="41" y="14"/>
                </a:cubicBezTo>
                <a:cubicBezTo>
                  <a:pt x="39" y="15"/>
                  <a:pt x="39" y="15"/>
                  <a:pt x="37" y="15"/>
                </a:cubicBezTo>
                <a:cubicBezTo>
                  <a:pt x="36" y="15"/>
                  <a:pt x="34" y="16"/>
                  <a:pt x="32" y="16"/>
                </a:cubicBezTo>
                <a:cubicBezTo>
                  <a:pt x="31" y="16"/>
                  <a:pt x="31" y="16"/>
                  <a:pt x="30" y="17"/>
                </a:cubicBezTo>
                <a:cubicBezTo>
                  <a:pt x="30" y="19"/>
                  <a:pt x="30" y="20"/>
                  <a:pt x="30" y="22"/>
                </a:cubicBezTo>
                <a:cubicBezTo>
                  <a:pt x="29" y="23"/>
                  <a:pt x="29" y="23"/>
                  <a:pt x="29" y="24"/>
                </a:cubicBezTo>
                <a:cubicBezTo>
                  <a:pt x="28" y="26"/>
                  <a:pt x="28" y="27"/>
                  <a:pt x="27" y="28"/>
                </a:cubicBezTo>
                <a:cubicBezTo>
                  <a:pt x="27" y="29"/>
                  <a:pt x="27" y="29"/>
                  <a:pt x="26" y="29"/>
                </a:cubicBezTo>
                <a:cubicBezTo>
                  <a:pt x="26" y="29"/>
                  <a:pt x="25" y="30"/>
                  <a:pt x="25" y="30"/>
                </a:cubicBezTo>
                <a:cubicBezTo>
                  <a:pt x="24" y="30"/>
                  <a:pt x="24" y="30"/>
                  <a:pt x="24" y="31"/>
                </a:cubicBezTo>
                <a:cubicBezTo>
                  <a:pt x="24" y="31"/>
                  <a:pt x="24" y="32"/>
                  <a:pt x="25" y="32"/>
                </a:cubicBezTo>
                <a:cubicBezTo>
                  <a:pt x="25" y="33"/>
                  <a:pt x="25" y="33"/>
                  <a:pt x="26" y="33"/>
                </a:cubicBezTo>
                <a:cubicBezTo>
                  <a:pt x="26" y="33"/>
                  <a:pt x="26" y="33"/>
                  <a:pt x="27" y="33"/>
                </a:cubicBezTo>
                <a:cubicBezTo>
                  <a:pt x="28" y="33"/>
                  <a:pt x="28" y="33"/>
                  <a:pt x="29" y="32"/>
                </a:cubicBezTo>
                <a:cubicBezTo>
                  <a:pt x="29" y="31"/>
                  <a:pt x="30" y="30"/>
                  <a:pt x="31" y="29"/>
                </a:cubicBezTo>
                <a:cubicBezTo>
                  <a:pt x="31" y="28"/>
                  <a:pt x="32" y="28"/>
                  <a:pt x="33" y="28"/>
                </a:cubicBezTo>
                <a:cubicBezTo>
                  <a:pt x="34" y="29"/>
                  <a:pt x="35" y="29"/>
                  <a:pt x="36" y="29"/>
                </a:cubicBezTo>
                <a:cubicBezTo>
                  <a:pt x="37" y="30"/>
                  <a:pt x="37" y="30"/>
                  <a:pt x="38" y="30"/>
                </a:cubicBezTo>
                <a:cubicBezTo>
                  <a:pt x="39" y="31"/>
                  <a:pt x="40" y="32"/>
                  <a:pt x="41" y="33"/>
                </a:cubicBezTo>
                <a:cubicBezTo>
                  <a:pt x="42" y="33"/>
                  <a:pt x="41" y="34"/>
                  <a:pt x="41" y="34"/>
                </a:cubicBezTo>
                <a:cubicBezTo>
                  <a:pt x="39" y="34"/>
                  <a:pt x="38" y="34"/>
                  <a:pt x="37" y="34"/>
                </a:cubicBezTo>
                <a:cubicBezTo>
                  <a:pt x="36" y="35"/>
                  <a:pt x="36" y="34"/>
                  <a:pt x="35" y="34"/>
                </a:cubicBezTo>
                <a:cubicBezTo>
                  <a:pt x="35" y="33"/>
                  <a:pt x="34" y="33"/>
                  <a:pt x="33" y="32"/>
                </a:cubicBezTo>
                <a:cubicBezTo>
                  <a:pt x="33" y="32"/>
                  <a:pt x="32" y="32"/>
                  <a:pt x="32" y="32"/>
                </a:cubicBezTo>
                <a:cubicBezTo>
                  <a:pt x="30" y="33"/>
                  <a:pt x="28" y="34"/>
                  <a:pt x="26" y="35"/>
                </a:cubicBezTo>
                <a:cubicBezTo>
                  <a:pt x="25" y="35"/>
                  <a:pt x="25" y="36"/>
                  <a:pt x="25" y="37"/>
                </a:cubicBezTo>
                <a:cubicBezTo>
                  <a:pt x="24" y="39"/>
                  <a:pt x="24" y="42"/>
                  <a:pt x="23" y="44"/>
                </a:cubicBezTo>
                <a:cubicBezTo>
                  <a:pt x="22" y="45"/>
                  <a:pt x="22" y="45"/>
                  <a:pt x="23" y="46"/>
                </a:cubicBezTo>
                <a:cubicBezTo>
                  <a:pt x="24" y="48"/>
                  <a:pt x="25" y="49"/>
                  <a:pt x="26" y="51"/>
                </a:cubicBezTo>
                <a:cubicBezTo>
                  <a:pt x="27" y="52"/>
                  <a:pt x="27" y="52"/>
                  <a:pt x="28" y="51"/>
                </a:cubicBezTo>
                <a:cubicBezTo>
                  <a:pt x="30" y="51"/>
                  <a:pt x="32" y="51"/>
                  <a:pt x="33" y="50"/>
                </a:cubicBezTo>
                <a:cubicBezTo>
                  <a:pt x="34" y="50"/>
                  <a:pt x="35" y="50"/>
                  <a:pt x="35" y="51"/>
                </a:cubicBezTo>
                <a:cubicBezTo>
                  <a:pt x="37" y="57"/>
                  <a:pt x="39" y="63"/>
                  <a:pt x="41" y="69"/>
                </a:cubicBezTo>
                <a:cubicBezTo>
                  <a:pt x="42" y="71"/>
                  <a:pt x="42" y="71"/>
                  <a:pt x="43" y="70"/>
                </a:cubicBezTo>
                <a:cubicBezTo>
                  <a:pt x="45" y="67"/>
                  <a:pt x="46" y="64"/>
                  <a:pt x="48" y="61"/>
                </a:cubicBezTo>
                <a:cubicBezTo>
                  <a:pt x="49" y="59"/>
                  <a:pt x="49" y="59"/>
                  <a:pt x="49" y="57"/>
                </a:cubicBezTo>
                <a:cubicBezTo>
                  <a:pt x="50" y="53"/>
                  <a:pt x="50" y="50"/>
                  <a:pt x="51" y="46"/>
                </a:cubicBezTo>
                <a:cubicBezTo>
                  <a:pt x="51" y="44"/>
                  <a:pt x="51" y="44"/>
                  <a:pt x="49" y="44"/>
                </a:cubicBezTo>
                <a:cubicBezTo>
                  <a:pt x="48" y="45"/>
                  <a:pt x="48" y="44"/>
                  <a:pt x="47" y="43"/>
                </a:cubicBezTo>
                <a:cubicBezTo>
                  <a:pt x="46" y="41"/>
                  <a:pt x="45" y="39"/>
                  <a:pt x="44" y="38"/>
                </a:cubicBezTo>
                <a:cubicBezTo>
                  <a:pt x="43" y="36"/>
                  <a:pt x="43" y="36"/>
                  <a:pt x="44" y="37"/>
                </a:cubicBezTo>
                <a:cubicBezTo>
                  <a:pt x="45" y="38"/>
                  <a:pt x="46" y="40"/>
                  <a:pt x="47" y="41"/>
                </a:cubicBezTo>
                <a:cubicBezTo>
                  <a:pt x="49" y="42"/>
                  <a:pt x="49" y="42"/>
                  <a:pt x="50" y="41"/>
                </a:cubicBezTo>
                <a:cubicBezTo>
                  <a:pt x="51" y="40"/>
                  <a:pt x="52" y="38"/>
                  <a:pt x="53" y="37"/>
                </a:cubicBezTo>
                <a:cubicBezTo>
                  <a:pt x="54" y="36"/>
                  <a:pt x="54" y="36"/>
                  <a:pt x="52" y="35"/>
                </a:cubicBezTo>
                <a:cubicBezTo>
                  <a:pt x="51" y="35"/>
                  <a:pt x="51" y="34"/>
                  <a:pt x="50" y="34"/>
                </a:cubicBezTo>
                <a:cubicBezTo>
                  <a:pt x="49" y="33"/>
                  <a:pt x="48" y="33"/>
                  <a:pt x="50" y="34"/>
                </a:cubicBezTo>
                <a:cubicBezTo>
                  <a:pt x="52" y="34"/>
                  <a:pt x="53" y="34"/>
                  <a:pt x="55" y="34"/>
                </a:cubicBezTo>
                <a:cubicBezTo>
                  <a:pt x="57" y="35"/>
                  <a:pt x="57" y="35"/>
                  <a:pt x="58" y="36"/>
                </a:cubicBezTo>
                <a:cubicBezTo>
                  <a:pt x="59" y="39"/>
                  <a:pt x="60" y="41"/>
                  <a:pt x="62" y="43"/>
                </a:cubicBezTo>
                <a:cubicBezTo>
                  <a:pt x="62" y="45"/>
                  <a:pt x="63" y="44"/>
                  <a:pt x="63" y="43"/>
                </a:cubicBezTo>
                <a:close/>
                <a:moveTo>
                  <a:pt x="51" y="58"/>
                </a:moveTo>
                <a:cubicBezTo>
                  <a:pt x="51" y="58"/>
                  <a:pt x="50" y="59"/>
                  <a:pt x="50" y="59"/>
                </a:cubicBezTo>
                <a:cubicBezTo>
                  <a:pt x="49" y="61"/>
                  <a:pt x="49" y="61"/>
                  <a:pt x="49" y="63"/>
                </a:cubicBezTo>
                <a:cubicBezTo>
                  <a:pt x="50" y="66"/>
                  <a:pt x="50" y="66"/>
                  <a:pt x="51" y="63"/>
                </a:cubicBezTo>
                <a:cubicBezTo>
                  <a:pt x="51" y="61"/>
                  <a:pt x="52" y="60"/>
                  <a:pt x="52" y="58"/>
                </a:cubicBezTo>
                <a:cubicBezTo>
                  <a:pt x="53" y="55"/>
                  <a:pt x="53" y="55"/>
                  <a:pt x="51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0" name="Oval 140"/>
          <p:cNvSpPr>
            <a:spLocks noChangeArrowheads="1"/>
          </p:cNvSpPr>
          <p:nvPr/>
        </p:nvSpPr>
        <p:spPr bwMode="auto">
          <a:xfrm>
            <a:off x="565785" y="1669415"/>
            <a:ext cx="466725" cy="469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261" name="Group 141"/>
          <p:cNvGrpSpPr/>
          <p:nvPr/>
        </p:nvGrpSpPr>
        <p:grpSpPr bwMode="auto">
          <a:xfrm>
            <a:off x="707073" y="1782128"/>
            <a:ext cx="190500" cy="242887"/>
            <a:chOff x="0" y="0"/>
            <a:chExt cx="120" cy="153"/>
          </a:xfrm>
        </p:grpSpPr>
        <p:sp>
          <p:nvSpPr>
            <p:cNvPr id="5262" name="Freeform 142"/>
            <p:cNvSpPr>
              <a:spLocks noEditPoints="1"/>
            </p:cNvSpPr>
            <p:nvPr/>
          </p:nvSpPr>
          <p:spPr bwMode="auto">
            <a:xfrm>
              <a:off x="0" y="0"/>
              <a:ext cx="116" cy="116"/>
            </a:xfrm>
            <a:custGeom>
              <a:avLst/>
              <a:gdLst>
                <a:gd name="T0" fmla="*/ 10 w 66"/>
                <a:gd name="T1" fmla="*/ 57 h 66"/>
                <a:gd name="T2" fmla="*/ 9 w 66"/>
                <a:gd name="T3" fmla="*/ 64 h 66"/>
                <a:gd name="T4" fmla="*/ 7 w 66"/>
                <a:gd name="T5" fmla="*/ 57 h 66"/>
                <a:gd name="T6" fmla="*/ 12 w 66"/>
                <a:gd name="T7" fmla="*/ 52 h 66"/>
                <a:gd name="T8" fmla="*/ 53 w 66"/>
                <a:gd name="T9" fmla="*/ 12 h 66"/>
                <a:gd name="T10" fmla="*/ 57 w 66"/>
                <a:gd name="T11" fmla="*/ 2 h 66"/>
                <a:gd name="T12" fmla="*/ 59 w 66"/>
                <a:gd name="T13" fmla="*/ 10 h 66"/>
                <a:gd name="T14" fmla="*/ 57 w 66"/>
                <a:gd name="T15" fmla="*/ 12 h 66"/>
                <a:gd name="T16" fmla="*/ 56 w 66"/>
                <a:gd name="T17" fmla="*/ 13 h 66"/>
                <a:gd name="T18" fmla="*/ 54 w 66"/>
                <a:gd name="T19" fmla="*/ 14 h 66"/>
                <a:gd name="T20" fmla="*/ 56 w 66"/>
                <a:gd name="T21" fmla="*/ 21 h 66"/>
                <a:gd name="T22" fmla="*/ 53 w 66"/>
                <a:gd name="T23" fmla="*/ 16 h 66"/>
                <a:gd name="T24" fmla="*/ 43 w 66"/>
                <a:gd name="T25" fmla="*/ 25 h 66"/>
                <a:gd name="T26" fmla="*/ 46 w 66"/>
                <a:gd name="T27" fmla="*/ 31 h 66"/>
                <a:gd name="T28" fmla="*/ 35 w 66"/>
                <a:gd name="T29" fmla="*/ 33 h 66"/>
                <a:gd name="T30" fmla="*/ 38 w 66"/>
                <a:gd name="T31" fmla="*/ 39 h 66"/>
                <a:gd name="T32" fmla="*/ 27 w 66"/>
                <a:gd name="T33" fmla="*/ 41 h 66"/>
                <a:gd name="T34" fmla="*/ 29 w 66"/>
                <a:gd name="T35" fmla="*/ 48 h 66"/>
                <a:gd name="T36" fmla="*/ 16 w 66"/>
                <a:gd name="T37" fmla="*/ 52 h 66"/>
                <a:gd name="T38" fmla="*/ 21 w 66"/>
                <a:gd name="T39" fmla="*/ 56 h 66"/>
                <a:gd name="T40" fmla="*/ 14 w 66"/>
                <a:gd name="T41" fmla="*/ 54 h 66"/>
                <a:gd name="T42" fmla="*/ 13 w 66"/>
                <a:gd name="T43" fmla="*/ 55 h 66"/>
                <a:gd name="T44" fmla="*/ 16 w 66"/>
                <a:gd name="T45" fmla="*/ 61 h 66"/>
                <a:gd name="T46" fmla="*/ 32 w 66"/>
                <a:gd name="T47" fmla="*/ 17 h 66"/>
                <a:gd name="T48" fmla="*/ 25 w 66"/>
                <a:gd name="T49" fmla="*/ 24 h 66"/>
                <a:gd name="T50" fmla="*/ 39 w 66"/>
                <a:gd name="T51" fmla="*/ 26 h 66"/>
                <a:gd name="T52" fmla="*/ 29 w 66"/>
                <a:gd name="T53" fmla="*/ 8 h 66"/>
                <a:gd name="T54" fmla="*/ 16 w 66"/>
                <a:gd name="T55" fmla="*/ 15 h 66"/>
                <a:gd name="T56" fmla="*/ 31 w 66"/>
                <a:gd name="T57" fmla="*/ 16 h 66"/>
                <a:gd name="T58" fmla="*/ 33 w 66"/>
                <a:gd name="T59" fmla="*/ 13 h 66"/>
                <a:gd name="T60" fmla="*/ 45 w 66"/>
                <a:gd name="T61" fmla="*/ 10 h 66"/>
                <a:gd name="T62" fmla="*/ 35 w 66"/>
                <a:gd name="T63" fmla="*/ 17 h 66"/>
                <a:gd name="T64" fmla="*/ 50 w 66"/>
                <a:gd name="T65" fmla="*/ 15 h 66"/>
                <a:gd name="T66" fmla="*/ 36 w 66"/>
                <a:gd name="T67" fmla="*/ 15 h 66"/>
                <a:gd name="T68" fmla="*/ 14 w 66"/>
                <a:gd name="T69" fmla="*/ 32 h 66"/>
                <a:gd name="T70" fmla="*/ 21 w 66"/>
                <a:gd name="T71" fmla="*/ 23 h 66"/>
                <a:gd name="T72" fmla="*/ 7 w 66"/>
                <a:gd name="T73" fmla="*/ 28 h 66"/>
                <a:gd name="T74" fmla="*/ 10 w 66"/>
                <a:gd name="T75" fmla="*/ 46 h 66"/>
                <a:gd name="T76" fmla="*/ 13 w 66"/>
                <a:gd name="T77" fmla="*/ 34 h 66"/>
                <a:gd name="T78" fmla="*/ 17 w 66"/>
                <a:gd name="T79" fmla="*/ 34 h 66"/>
                <a:gd name="T80" fmla="*/ 31 w 66"/>
                <a:gd name="T81" fmla="*/ 34 h 66"/>
                <a:gd name="T82" fmla="*/ 22 w 66"/>
                <a:gd name="T83" fmla="*/ 25 h 66"/>
                <a:gd name="T84" fmla="*/ 23 w 66"/>
                <a:gd name="T85" fmla="*/ 41 h 66"/>
                <a:gd name="T86" fmla="*/ 13 w 66"/>
                <a:gd name="T87" fmla="*/ 50 h 66"/>
                <a:gd name="T88" fmla="*/ 23 w 66"/>
                <a:gd name="T89" fmla="*/ 4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" h="66">
                  <a:moveTo>
                    <a:pt x="16" y="61"/>
                  </a:moveTo>
                  <a:cubicBezTo>
                    <a:pt x="14" y="60"/>
                    <a:pt x="13" y="59"/>
                    <a:pt x="11" y="57"/>
                  </a:cubicBezTo>
                  <a:cubicBezTo>
                    <a:pt x="11" y="57"/>
                    <a:pt x="11" y="57"/>
                    <a:pt x="10" y="57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9" y="58"/>
                    <a:pt x="9" y="59"/>
                    <a:pt x="9" y="59"/>
                  </a:cubicBezTo>
                  <a:cubicBezTo>
                    <a:pt x="10" y="61"/>
                    <a:pt x="10" y="63"/>
                    <a:pt x="9" y="64"/>
                  </a:cubicBezTo>
                  <a:cubicBezTo>
                    <a:pt x="7" y="66"/>
                    <a:pt x="4" y="66"/>
                    <a:pt x="2" y="64"/>
                  </a:cubicBezTo>
                  <a:cubicBezTo>
                    <a:pt x="0" y="63"/>
                    <a:pt x="0" y="60"/>
                    <a:pt x="2" y="58"/>
                  </a:cubicBezTo>
                  <a:cubicBezTo>
                    <a:pt x="3" y="56"/>
                    <a:pt x="6" y="56"/>
                    <a:pt x="7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9" y="55"/>
                    <a:pt x="11" y="54"/>
                    <a:pt x="12" y="53"/>
                  </a:cubicBezTo>
                  <a:cubicBezTo>
                    <a:pt x="12" y="53"/>
                    <a:pt x="12" y="52"/>
                    <a:pt x="12" y="52"/>
                  </a:cubicBezTo>
                  <a:cubicBezTo>
                    <a:pt x="2" y="41"/>
                    <a:pt x="2" y="24"/>
                    <a:pt x="13" y="13"/>
                  </a:cubicBezTo>
                  <a:cubicBezTo>
                    <a:pt x="24" y="2"/>
                    <a:pt x="41" y="3"/>
                    <a:pt x="52" y="12"/>
                  </a:cubicBezTo>
                  <a:cubicBezTo>
                    <a:pt x="52" y="12"/>
                    <a:pt x="53" y="12"/>
                    <a:pt x="53" y="12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6" y="6"/>
                    <a:pt x="56" y="4"/>
                    <a:pt x="57" y="2"/>
                  </a:cubicBezTo>
                  <a:cubicBezTo>
                    <a:pt x="59" y="0"/>
                    <a:pt x="62" y="0"/>
                    <a:pt x="64" y="2"/>
                  </a:cubicBezTo>
                  <a:cubicBezTo>
                    <a:pt x="66" y="4"/>
                    <a:pt x="66" y="7"/>
                    <a:pt x="64" y="9"/>
                  </a:cubicBezTo>
                  <a:cubicBezTo>
                    <a:pt x="63" y="10"/>
                    <a:pt x="60" y="11"/>
                    <a:pt x="59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7" y="11"/>
                    <a:pt x="57" y="11"/>
                    <a:pt x="57" y="12"/>
                  </a:cubicBezTo>
                  <a:cubicBezTo>
                    <a:pt x="58" y="13"/>
                    <a:pt x="60" y="15"/>
                    <a:pt x="61" y="16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8" y="16"/>
                    <a:pt x="57" y="15"/>
                    <a:pt x="56" y="13"/>
                  </a:cubicBezTo>
                  <a:cubicBezTo>
                    <a:pt x="56" y="13"/>
                    <a:pt x="55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4"/>
                    <a:pt x="54" y="14"/>
                    <a:pt x="54" y="15"/>
                  </a:cubicBezTo>
                  <a:cubicBezTo>
                    <a:pt x="55" y="16"/>
                    <a:pt x="57" y="18"/>
                    <a:pt x="57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4" y="21"/>
                    <a:pt x="54" y="18"/>
                    <a:pt x="53" y="16"/>
                  </a:cubicBezTo>
                  <a:cubicBezTo>
                    <a:pt x="53" y="16"/>
                    <a:pt x="52" y="16"/>
                    <a:pt x="52" y="16"/>
                  </a:cubicBezTo>
                  <a:cubicBezTo>
                    <a:pt x="52" y="16"/>
                    <a:pt x="52" y="16"/>
                    <a:pt x="51" y="1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5" y="28"/>
                    <a:pt x="47" y="29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4" y="30"/>
                    <a:pt x="43" y="29"/>
                    <a:pt x="42" y="27"/>
                  </a:cubicBezTo>
                  <a:cubicBezTo>
                    <a:pt x="41" y="27"/>
                    <a:pt x="41" y="27"/>
                    <a:pt x="40" y="27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4"/>
                    <a:pt x="35" y="34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3" y="35"/>
                    <a:pt x="33" y="35"/>
                    <a:pt x="32" y="35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2"/>
                    <a:pt x="27" y="42"/>
                  </a:cubicBezTo>
                  <a:cubicBezTo>
                    <a:pt x="28" y="43"/>
                    <a:pt x="30" y="45"/>
                    <a:pt x="31" y="46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6"/>
                    <a:pt x="27" y="45"/>
                    <a:pt x="26" y="43"/>
                  </a:cubicBezTo>
                  <a:cubicBezTo>
                    <a:pt x="25" y="43"/>
                    <a:pt x="25" y="43"/>
                    <a:pt x="24" y="43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3"/>
                    <a:pt x="16" y="53"/>
                  </a:cubicBezTo>
                  <a:cubicBezTo>
                    <a:pt x="18" y="54"/>
                    <a:pt x="21" y="54"/>
                    <a:pt x="23" y="54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7" y="57"/>
                    <a:pt x="16" y="56"/>
                    <a:pt x="14" y="54"/>
                  </a:cubicBezTo>
                  <a:cubicBezTo>
                    <a:pt x="14" y="54"/>
                    <a:pt x="14" y="54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4" y="57"/>
                    <a:pt x="16" y="58"/>
                    <a:pt x="17" y="59"/>
                  </a:cubicBezTo>
                  <a:lnTo>
                    <a:pt x="16" y="61"/>
                  </a:lnTo>
                  <a:close/>
                  <a:moveTo>
                    <a:pt x="39" y="25"/>
                  </a:moveTo>
                  <a:cubicBezTo>
                    <a:pt x="37" y="22"/>
                    <a:pt x="35" y="20"/>
                    <a:pt x="33" y="18"/>
                  </a:cubicBezTo>
                  <a:cubicBezTo>
                    <a:pt x="33" y="17"/>
                    <a:pt x="33" y="17"/>
                    <a:pt x="32" y="17"/>
                  </a:cubicBezTo>
                  <a:cubicBezTo>
                    <a:pt x="30" y="19"/>
                    <a:pt x="27" y="21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3" y="32"/>
                    <a:pt x="33" y="32"/>
                    <a:pt x="34" y="31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5"/>
                    <a:pt x="39" y="25"/>
                  </a:cubicBezTo>
                  <a:close/>
                  <a:moveTo>
                    <a:pt x="32" y="14"/>
                  </a:moveTo>
                  <a:cubicBezTo>
                    <a:pt x="31" y="12"/>
                    <a:pt x="30" y="10"/>
                    <a:pt x="29" y="8"/>
                  </a:cubicBezTo>
                  <a:cubicBezTo>
                    <a:pt x="29" y="8"/>
                    <a:pt x="29" y="7"/>
                    <a:pt x="28" y="8"/>
                  </a:cubicBezTo>
                  <a:cubicBezTo>
                    <a:pt x="24" y="8"/>
                    <a:pt x="19" y="10"/>
                    <a:pt x="16" y="13"/>
                  </a:cubicBezTo>
                  <a:cubicBezTo>
                    <a:pt x="15" y="14"/>
                    <a:pt x="15" y="14"/>
                    <a:pt x="16" y="15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2"/>
                    <a:pt x="23" y="22"/>
                    <a:pt x="24" y="21"/>
                  </a:cubicBezTo>
                  <a:cubicBezTo>
                    <a:pt x="26" y="19"/>
                    <a:pt x="29" y="17"/>
                    <a:pt x="31" y="16"/>
                  </a:cubicBezTo>
                  <a:cubicBezTo>
                    <a:pt x="32" y="15"/>
                    <a:pt x="32" y="15"/>
                    <a:pt x="32" y="14"/>
                  </a:cubicBezTo>
                  <a:close/>
                  <a:moveTo>
                    <a:pt x="31" y="8"/>
                  </a:moveTo>
                  <a:cubicBezTo>
                    <a:pt x="32" y="10"/>
                    <a:pt x="32" y="12"/>
                    <a:pt x="33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8" y="12"/>
                    <a:pt x="42" y="11"/>
                    <a:pt x="45" y="11"/>
                  </a:cubicBezTo>
                  <a:cubicBezTo>
                    <a:pt x="45" y="11"/>
                    <a:pt x="46" y="10"/>
                    <a:pt x="45" y="10"/>
                  </a:cubicBezTo>
                  <a:cubicBezTo>
                    <a:pt x="41" y="8"/>
                    <a:pt x="37" y="7"/>
                    <a:pt x="32" y="7"/>
                  </a:cubicBezTo>
                  <a:cubicBezTo>
                    <a:pt x="31" y="7"/>
                    <a:pt x="31" y="8"/>
                    <a:pt x="31" y="8"/>
                  </a:cubicBezTo>
                  <a:close/>
                  <a:moveTo>
                    <a:pt x="35" y="17"/>
                  </a:moveTo>
                  <a:cubicBezTo>
                    <a:pt x="37" y="19"/>
                    <a:pt x="38" y="21"/>
                    <a:pt x="40" y="23"/>
                  </a:cubicBezTo>
                  <a:cubicBezTo>
                    <a:pt x="41" y="24"/>
                    <a:pt x="41" y="24"/>
                    <a:pt x="42" y="23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46" y="11"/>
                    <a:pt x="40" y="13"/>
                    <a:pt x="36" y="15"/>
                  </a:cubicBezTo>
                  <a:cubicBezTo>
                    <a:pt x="35" y="16"/>
                    <a:pt x="35" y="16"/>
                    <a:pt x="35" y="17"/>
                  </a:cubicBezTo>
                  <a:close/>
                  <a:moveTo>
                    <a:pt x="8" y="29"/>
                  </a:moveTo>
                  <a:cubicBezTo>
                    <a:pt x="10" y="30"/>
                    <a:pt x="12" y="31"/>
                    <a:pt x="14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7" y="29"/>
                    <a:pt x="19" y="26"/>
                    <a:pt x="21" y="24"/>
                  </a:cubicBezTo>
                  <a:cubicBezTo>
                    <a:pt x="21" y="24"/>
                    <a:pt x="21" y="23"/>
                    <a:pt x="21" y="2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3" y="16"/>
                  </a:cubicBezTo>
                  <a:cubicBezTo>
                    <a:pt x="10" y="20"/>
                    <a:pt x="8" y="24"/>
                    <a:pt x="7" y="28"/>
                  </a:cubicBezTo>
                  <a:cubicBezTo>
                    <a:pt x="7" y="29"/>
                    <a:pt x="7" y="29"/>
                    <a:pt x="8" y="29"/>
                  </a:cubicBezTo>
                  <a:close/>
                  <a:moveTo>
                    <a:pt x="7" y="32"/>
                  </a:moveTo>
                  <a:cubicBezTo>
                    <a:pt x="7" y="37"/>
                    <a:pt x="8" y="41"/>
                    <a:pt x="10" y="46"/>
                  </a:cubicBezTo>
                  <a:cubicBezTo>
                    <a:pt x="10" y="46"/>
                    <a:pt x="10" y="46"/>
                    <a:pt x="10" y="45"/>
                  </a:cubicBezTo>
                  <a:cubicBezTo>
                    <a:pt x="10" y="42"/>
                    <a:pt x="12" y="38"/>
                    <a:pt x="13" y="35"/>
                  </a:cubicBezTo>
                  <a:cubicBezTo>
                    <a:pt x="14" y="34"/>
                    <a:pt x="14" y="34"/>
                    <a:pt x="13" y="34"/>
                  </a:cubicBezTo>
                  <a:cubicBezTo>
                    <a:pt x="11" y="33"/>
                    <a:pt x="10" y="32"/>
                    <a:pt x="8" y="31"/>
                  </a:cubicBezTo>
                  <a:cubicBezTo>
                    <a:pt x="7" y="31"/>
                    <a:pt x="7" y="32"/>
                    <a:pt x="7" y="32"/>
                  </a:cubicBezTo>
                  <a:close/>
                  <a:moveTo>
                    <a:pt x="17" y="34"/>
                  </a:moveTo>
                  <a:cubicBezTo>
                    <a:pt x="20" y="35"/>
                    <a:pt x="22" y="37"/>
                    <a:pt x="24" y="39"/>
                  </a:cubicBezTo>
                  <a:cubicBezTo>
                    <a:pt x="25" y="40"/>
                    <a:pt x="25" y="40"/>
                    <a:pt x="26" y="39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3"/>
                    <a:pt x="31" y="3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3" y="25"/>
                    <a:pt x="23" y="25"/>
                    <a:pt x="22" y="25"/>
                  </a:cubicBezTo>
                  <a:cubicBezTo>
                    <a:pt x="20" y="28"/>
                    <a:pt x="18" y="30"/>
                    <a:pt x="17" y="33"/>
                  </a:cubicBezTo>
                  <a:cubicBezTo>
                    <a:pt x="17" y="33"/>
                    <a:pt x="17" y="33"/>
                    <a:pt x="17" y="34"/>
                  </a:cubicBezTo>
                  <a:close/>
                  <a:moveTo>
                    <a:pt x="23" y="41"/>
                  </a:moveTo>
                  <a:cubicBezTo>
                    <a:pt x="21" y="39"/>
                    <a:pt x="19" y="37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3" y="40"/>
                    <a:pt x="11" y="46"/>
                    <a:pt x="13" y="50"/>
                  </a:cubicBezTo>
                  <a:cubicBezTo>
                    <a:pt x="13" y="51"/>
                    <a:pt x="14" y="51"/>
                    <a:pt x="15" y="50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2"/>
                    <a:pt x="23" y="41"/>
                    <a:pt x="23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63" name="Freeform 143"/>
            <p:cNvSpPr>
              <a:spLocks noEditPoints="1"/>
            </p:cNvSpPr>
            <p:nvPr/>
          </p:nvSpPr>
          <p:spPr bwMode="auto">
            <a:xfrm>
              <a:off x="18" y="28"/>
              <a:ext cx="102" cy="125"/>
            </a:xfrm>
            <a:custGeom>
              <a:avLst/>
              <a:gdLst>
                <a:gd name="T0" fmla="*/ 34 w 58"/>
                <a:gd name="T1" fmla="*/ 29 h 71"/>
                <a:gd name="T2" fmla="*/ 25 w 58"/>
                <a:gd name="T3" fmla="*/ 35 h 71"/>
                <a:gd name="T4" fmla="*/ 27 w 58"/>
                <a:gd name="T5" fmla="*/ 42 h 71"/>
                <a:gd name="T6" fmla="*/ 40 w 58"/>
                <a:gd name="T7" fmla="*/ 37 h 71"/>
                <a:gd name="T8" fmla="*/ 6 w 58"/>
                <a:gd name="T9" fmla="*/ 45 h 71"/>
                <a:gd name="T10" fmla="*/ 44 w 58"/>
                <a:gd name="T11" fmla="*/ 39 h 71"/>
                <a:gd name="T12" fmla="*/ 51 w 58"/>
                <a:gd name="T13" fmla="*/ 0 h 71"/>
                <a:gd name="T14" fmla="*/ 26 w 58"/>
                <a:gd name="T15" fmla="*/ 50 h 71"/>
                <a:gd name="T16" fmla="*/ 25 w 58"/>
                <a:gd name="T17" fmla="*/ 52 h 71"/>
                <a:gd name="T18" fmla="*/ 25 w 58"/>
                <a:gd name="T19" fmla="*/ 61 h 71"/>
                <a:gd name="T20" fmla="*/ 25 w 58"/>
                <a:gd name="T21" fmla="*/ 63 h 71"/>
                <a:gd name="T22" fmla="*/ 45 w 58"/>
                <a:gd name="T23" fmla="*/ 69 h 71"/>
                <a:gd name="T24" fmla="*/ 1 w 58"/>
                <a:gd name="T25" fmla="*/ 71 h 71"/>
                <a:gd name="T26" fmla="*/ 20 w 58"/>
                <a:gd name="T27" fmla="*/ 63 h 71"/>
                <a:gd name="T28" fmla="*/ 21 w 58"/>
                <a:gd name="T29" fmla="*/ 61 h 71"/>
                <a:gd name="T30" fmla="*/ 21 w 58"/>
                <a:gd name="T31" fmla="*/ 52 h 71"/>
                <a:gd name="T32" fmla="*/ 21 w 58"/>
                <a:gd name="T33" fmla="*/ 50 h 71"/>
                <a:gd name="T34" fmla="*/ 6 w 58"/>
                <a:gd name="T35" fmla="*/ 45 h 71"/>
                <a:gd name="T36" fmla="*/ 11 w 58"/>
                <a:gd name="T37" fmla="*/ 40 h 71"/>
                <a:gd name="T38" fmla="*/ 24 w 58"/>
                <a:gd name="T39" fmla="*/ 43 h 71"/>
                <a:gd name="T40" fmla="*/ 23 w 58"/>
                <a:gd name="T41" fmla="*/ 37 h 71"/>
                <a:gd name="T42" fmla="*/ 11 w 58"/>
                <a:gd name="T43" fmla="*/ 40 h 71"/>
                <a:gd name="T44" fmla="*/ 13 w 58"/>
                <a:gd name="T45" fmla="*/ 38 h 71"/>
                <a:gd name="T46" fmla="*/ 21 w 58"/>
                <a:gd name="T47" fmla="*/ 34 h 71"/>
                <a:gd name="T48" fmla="*/ 21 w 58"/>
                <a:gd name="T49" fmla="*/ 30 h 71"/>
                <a:gd name="T50" fmla="*/ 24 w 58"/>
                <a:gd name="T51" fmla="*/ 33 h 71"/>
                <a:gd name="T52" fmla="*/ 31 w 58"/>
                <a:gd name="T53" fmla="*/ 27 h 71"/>
                <a:gd name="T54" fmla="*/ 29 w 58"/>
                <a:gd name="T55" fmla="*/ 22 h 71"/>
                <a:gd name="T56" fmla="*/ 33 w 58"/>
                <a:gd name="T57" fmla="*/ 25 h 71"/>
                <a:gd name="T58" fmla="*/ 39 w 58"/>
                <a:gd name="T59" fmla="*/ 18 h 71"/>
                <a:gd name="T60" fmla="*/ 36 w 58"/>
                <a:gd name="T61" fmla="*/ 15 h 71"/>
                <a:gd name="T62" fmla="*/ 40 w 58"/>
                <a:gd name="T63" fmla="*/ 15 h 71"/>
                <a:gd name="T64" fmla="*/ 43 w 58"/>
                <a:gd name="T65" fmla="*/ 7 h 71"/>
                <a:gd name="T66" fmla="*/ 46 w 58"/>
                <a:gd name="T67" fmla="*/ 5 h 71"/>
                <a:gd name="T68" fmla="*/ 43 w 58"/>
                <a:gd name="T69" fmla="*/ 17 h 71"/>
                <a:gd name="T70" fmla="*/ 49 w 58"/>
                <a:gd name="T71" fmla="*/ 18 h 71"/>
                <a:gd name="T72" fmla="*/ 46 w 58"/>
                <a:gd name="T73" fmla="*/ 5 h 71"/>
                <a:gd name="T74" fmla="*/ 43 w 58"/>
                <a:gd name="T75" fmla="*/ 37 h 71"/>
                <a:gd name="T76" fmla="*/ 48 w 58"/>
                <a:gd name="T77" fmla="*/ 21 h 71"/>
                <a:gd name="T78" fmla="*/ 41 w 58"/>
                <a:gd name="T79" fmla="*/ 19 h 71"/>
                <a:gd name="T80" fmla="*/ 35 w 58"/>
                <a:gd name="T81" fmla="*/ 28 h 71"/>
                <a:gd name="T82" fmla="*/ 42 w 58"/>
                <a:gd name="T83" fmla="*/ 35 h 71"/>
                <a:gd name="T84" fmla="*/ 49 w 58"/>
                <a:gd name="T85" fmla="*/ 2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71">
                  <a:moveTo>
                    <a:pt x="40" y="36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33" y="29"/>
                    <a:pt x="33" y="29"/>
                    <a:pt x="32" y="29"/>
                  </a:cubicBezTo>
                  <a:cubicBezTo>
                    <a:pt x="30" y="32"/>
                    <a:pt x="27" y="33"/>
                    <a:pt x="25" y="35"/>
                  </a:cubicBezTo>
                  <a:cubicBezTo>
                    <a:pt x="24" y="35"/>
                    <a:pt x="24" y="36"/>
                    <a:pt x="24" y="36"/>
                  </a:cubicBezTo>
                  <a:cubicBezTo>
                    <a:pt x="26" y="38"/>
                    <a:pt x="26" y="40"/>
                    <a:pt x="27" y="42"/>
                  </a:cubicBezTo>
                  <a:cubicBezTo>
                    <a:pt x="27" y="43"/>
                    <a:pt x="27" y="43"/>
                    <a:pt x="28" y="43"/>
                  </a:cubicBezTo>
                  <a:cubicBezTo>
                    <a:pt x="32" y="42"/>
                    <a:pt x="37" y="40"/>
                    <a:pt x="40" y="37"/>
                  </a:cubicBezTo>
                  <a:cubicBezTo>
                    <a:pt x="41" y="37"/>
                    <a:pt x="41" y="36"/>
                    <a:pt x="40" y="36"/>
                  </a:cubicBezTo>
                  <a:close/>
                  <a:moveTo>
                    <a:pt x="6" y="45"/>
                  </a:moveTo>
                  <a:cubicBezTo>
                    <a:pt x="7" y="43"/>
                    <a:pt x="7" y="43"/>
                    <a:pt x="7" y="43"/>
                  </a:cubicBezTo>
                  <a:cubicBezTo>
                    <a:pt x="19" y="50"/>
                    <a:pt x="34" y="49"/>
                    <a:pt x="44" y="39"/>
                  </a:cubicBezTo>
                  <a:cubicBezTo>
                    <a:pt x="54" y="29"/>
                    <a:pt x="56" y="13"/>
                    <a:pt x="49" y="2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8" y="13"/>
                    <a:pt x="57" y="29"/>
                    <a:pt x="46" y="40"/>
                  </a:cubicBezTo>
                  <a:cubicBezTo>
                    <a:pt x="40" y="46"/>
                    <a:pt x="33" y="49"/>
                    <a:pt x="26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9" y="54"/>
                    <a:pt x="29" y="59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3"/>
                    <a:pt x="25" y="63"/>
                    <a:pt x="26" y="63"/>
                  </a:cubicBezTo>
                  <a:cubicBezTo>
                    <a:pt x="32" y="64"/>
                    <a:pt x="40" y="66"/>
                    <a:pt x="45" y="69"/>
                  </a:cubicBezTo>
                  <a:cubicBezTo>
                    <a:pt x="46" y="70"/>
                    <a:pt x="46" y="71"/>
                    <a:pt x="45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0" y="71"/>
                    <a:pt x="0" y="70"/>
                    <a:pt x="1" y="69"/>
                  </a:cubicBezTo>
                  <a:cubicBezTo>
                    <a:pt x="6" y="66"/>
                    <a:pt x="14" y="64"/>
                    <a:pt x="20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17" y="59"/>
                    <a:pt x="17" y="54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50"/>
                    <a:pt x="21" y="50"/>
                    <a:pt x="20" y="50"/>
                  </a:cubicBezTo>
                  <a:cubicBezTo>
                    <a:pt x="15" y="49"/>
                    <a:pt x="10" y="48"/>
                    <a:pt x="6" y="45"/>
                  </a:cubicBezTo>
                  <a:close/>
                  <a:moveTo>
                    <a:pt x="9" y="42"/>
                  </a:move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5" y="43"/>
                    <a:pt x="19" y="44"/>
                    <a:pt x="24" y="43"/>
                  </a:cubicBezTo>
                  <a:cubicBezTo>
                    <a:pt x="25" y="43"/>
                    <a:pt x="25" y="43"/>
                    <a:pt x="25" y="42"/>
                  </a:cubicBezTo>
                  <a:cubicBezTo>
                    <a:pt x="24" y="41"/>
                    <a:pt x="24" y="39"/>
                    <a:pt x="23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18" y="39"/>
                    <a:pt x="15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6" y="37"/>
                    <a:pt x="18" y="36"/>
                    <a:pt x="20" y="35"/>
                  </a:cubicBezTo>
                  <a:cubicBezTo>
                    <a:pt x="21" y="35"/>
                    <a:pt x="21" y="34"/>
                    <a:pt x="21" y="34"/>
                  </a:cubicBezTo>
                  <a:cubicBezTo>
                    <a:pt x="20" y="33"/>
                    <a:pt x="20" y="32"/>
                    <a:pt x="19" y="32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1"/>
                    <a:pt x="22" y="32"/>
                    <a:pt x="23" y="33"/>
                  </a:cubicBezTo>
                  <a:cubicBezTo>
                    <a:pt x="23" y="33"/>
                    <a:pt x="23" y="34"/>
                    <a:pt x="24" y="33"/>
                  </a:cubicBezTo>
                  <a:cubicBezTo>
                    <a:pt x="26" y="32"/>
                    <a:pt x="29" y="30"/>
                    <a:pt x="31" y="28"/>
                  </a:cubicBezTo>
                  <a:cubicBezTo>
                    <a:pt x="31" y="28"/>
                    <a:pt x="31" y="27"/>
                    <a:pt x="31" y="27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4" y="25"/>
                  </a:cubicBezTo>
                  <a:cubicBezTo>
                    <a:pt x="36" y="23"/>
                    <a:pt x="38" y="20"/>
                    <a:pt x="39" y="18"/>
                  </a:cubicBezTo>
                  <a:cubicBezTo>
                    <a:pt x="39" y="18"/>
                    <a:pt x="39" y="17"/>
                    <a:pt x="39" y="17"/>
                  </a:cubicBezTo>
                  <a:cubicBezTo>
                    <a:pt x="38" y="16"/>
                    <a:pt x="37" y="16"/>
                    <a:pt x="36" y="1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8" y="14"/>
                    <a:pt x="39" y="15"/>
                    <a:pt x="40" y="15"/>
                  </a:cubicBezTo>
                  <a:cubicBezTo>
                    <a:pt x="40" y="15"/>
                    <a:pt x="41" y="15"/>
                    <a:pt x="41" y="15"/>
                  </a:cubicBezTo>
                  <a:cubicBezTo>
                    <a:pt x="42" y="13"/>
                    <a:pt x="43" y="10"/>
                    <a:pt x="43" y="7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9"/>
                    <a:pt x="44" y="13"/>
                    <a:pt x="43" y="16"/>
                  </a:cubicBezTo>
                  <a:cubicBezTo>
                    <a:pt x="42" y="16"/>
                    <a:pt x="43" y="17"/>
                    <a:pt x="43" y="17"/>
                  </a:cubicBezTo>
                  <a:cubicBezTo>
                    <a:pt x="45" y="18"/>
                    <a:pt x="46" y="19"/>
                    <a:pt x="48" y="19"/>
                  </a:cubicBezTo>
                  <a:cubicBezTo>
                    <a:pt x="49" y="19"/>
                    <a:pt x="49" y="19"/>
                    <a:pt x="49" y="18"/>
                  </a:cubicBezTo>
                  <a:cubicBezTo>
                    <a:pt x="49" y="14"/>
                    <a:pt x="48" y="9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53" y="14"/>
                    <a:pt x="52" y="28"/>
                    <a:pt x="43" y="37"/>
                  </a:cubicBezTo>
                  <a:cubicBezTo>
                    <a:pt x="34" y="46"/>
                    <a:pt x="20" y="48"/>
                    <a:pt x="9" y="42"/>
                  </a:cubicBezTo>
                  <a:close/>
                  <a:moveTo>
                    <a:pt x="48" y="21"/>
                  </a:moveTo>
                  <a:cubicBezTo>
                    <a:pt x="46" y="21"/>
                    <a:pt x="44" y="20"/>
                    <a:pt x="42" y="19"/>
                  </a:cubicBezTo>
                  <a:cubicBezTo>
                    <a:pt x="42" y="18"/>
                    <a:pt x="41" y="19"/>
                    <a:pt x="41" y="19"/>
                  </a:cubicBezTo>
                  <a:cubicBezTo>
                    <a:pt x="39" y="22"/>
                    <a:pt x="37" y="24"/>
                    <a:pt x="35" y="27"/>
                  </a:cubicBezTo>
                  <a:cubicBezTo>
                    <a:pt x="35" y="27"/>
                    <a:pt x="35" y="27"/>
                    <a:pt x="35" y="28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5"/>
                    <a:pt x="43" y="35"/>
                    <a:pt x="43" y="34"/>
                  </a:cubicBezTo>
                  <a:cubicBezTo>
                    <a:pt x="46" y="31"/>
                    <a:pt x="48" y="27"/>
                    <a:pt x="49" y="22"/>
                  </a:cubicBezTo>
                  <a:cubicBezTo>
                    <a:pt x="49" y="22"/>
                    <a:pt x="49" y="21"/>
                    <a:pt x="48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273" name="Oval 153"/>
          <p:cNvSpPr>
            <a:spLocks noChangeArrowheads="1"/>
          </p:cNvSpPr>
          <p:nvPr/>
        </p:nvSpPr>
        <p:spPr bwMode="auto">
          <a:xfrm>
            <a:off x="565785" y="2657475"/>
            <a:ext cx="466725" cy="46831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74" name="Freeform 154"/>
          <p:cNvSpPr>
            <a:spLocks noEditPoints="1"/>
          </p:cNvSpPr>
          <p:nvPr/>
        </p:nvSpPr>
        <p:spPr bwMode="auto">
          <a:xfrm>
            <a:off x="684848" y="2771775"/>
            <a:ext cx="200025" cy="234950"/>
          </a:xfrm>
          <a:custGeom>
            <a:avLst/>
            <a:gdLst>
              <a:gd name="T0" fmla="*/ 24 w 72"/>
              <a:gd name="T1" fmla="*/ 71 h 85"/>
              <a:gd name="T2" fmla="*/ 30 w 72"/>
              <a:gd name="T3" fmla="*/ 73 h 85"/>
              <a:gd name="T4" fmla="*/ 18 w 72"/>
              <a:gd name="T5" fmla="*/ 30 h 85"/>
              <a:gd name="T6" fmla="*/ 18 w 72"/>
              <a:gd name="T7" fmla="*/ 32 h 85"/>
              <a:gd name="T8" fmla="*/ 4 w 72"/>
              <a:gd name="T9" fmla="*/ 55 h 85"/>
              <a:gd name="T10" fmla="*/ 3 w 72"/>
              <a:gd name="T11" fmla="*/ 55 h 85"/>
              <a:gd name="T12" fmla="*/ 17 w 72"/>
              <a:gd name="T13" fmla="*/ 29 h 85"/>
              <a:gd name="T14" fmla="*/ 18 w 72"/>
              <a:gd name="T15" fmla="*/ 30 h 85"/>
              <a:gd name="T16" fmla="*/ 68 w 72"/>
              <a:gd name="T17" fmla="*/ 59 h 85"/>
              <a:gd name="T18" fmla="*/ 54 w 72"/>
              <a:gd name="T19" fmla="*/ 82 h 85"/>
              <a:gd name="T20" fmla="*/ 54 w 72"/>
              <a:gd name="T21" fmla="*/ 84 h 85"/>
              <a:gd name="T22" fmla="*/ 55 w 72"/>
              <a:gd name="T23" fmla="*/ 84 h 85"/>
              <a:gd name="T24" fmla="*/ 69 w 72"/>
              <a:gd name="T25" fmla="*/ 59 h 85"/>
              <a:gd name="T26" fmla="*/ 60 w 72"/>
              <a:gd name="T27" fmla="*/ 59 h 85"/>
              <a:gd name="T28" fmla="*/ 59 w 72"/>
              <a:gd name="T29" fmla="*/ 59 h 85"/>
              <a:gd name="T30" fmla="*/ 50 w 72"/>
              <a:gd name="T31" fmla="*/ 75 h 85"/>
              <a:gd name="T32" fmla="*/ 50 w 72"/>
              <a:gd name="T33" fmla="*/ 76 h 85"/>
              <a:gd name="T34" fmla="*/ 51 w 72"/>
              <a:gd name="T35" fmla="*/ 78 h 85"/>
              <a:gd name="T36" fmla="*/ 60 w 72"/>
              <a:gd name="T37" fmla="*/ 59 h 85"/>
              <a:gd name="T38" fmla="*/ 22 w 72"/>
              <a:gd name="T39" fmla="*/ 37 h 85"/>
              <a:gd name="T40" fmla="*/ 22 w 72"/>
              <a:gd name="T41" fmla="*/ 39 h 85"/>
              <a:gd name="T42" fmla="*/ 13 w 72"/>
              <a:gd name="T43" fmla="*/ 54 h 85"/>
              <a:gd name="T44" fmla="*/ 12 w 72"/>
              <a:gd name="T45" fmla="*/ 55 h 85"/>
              <a:gd name="T46" fmla="*/ 21 w 72"/>
              <a:gd name="T47" fmla="*/ 36 h 85"/>
              <a:gd name="T48" fmla="*/ 51 w 72"/>
              <a:gd name="T49" fmla="*/ 57 h 85"/>
              <a:gd name="T50" fmla="*/ 46 w 72"/>
              <a:gd name="T51" fmla="*/ 76 h 85"/>
              <a:gd name="T52" fmla="*/ 14 w 72"/>
              <a:gd name="T53" fmla="*/ 62 h 85"/>
              <a:gd name="T54" fmla="*/ 22 w 72"/>
              <a:gd name="T55" fmla="*/ 53 h 85"/>
              <a:gd name="T56" fmla="*/ 41 w 72"/>
              <a:gd name="T57" fmla="*/ 38 h 85"/>
              <a:gd name="T58" fmla="*/ 45 w 72"/>
              <a:gd name="T59" fmla="*/ 33 h 85"/>
              <a:gd name="T60" fmla="*/ 52 w 72"/>
              <a:gd name="T61" fmla="*/ 35 h 85"/>
              <a:gd name="T62" fmla="*/ 51 w 72"/>
              <a:gd name="T63" fmla="*/ 37 h 85"/>
              <a:gd name="T64" fmla="*/ 51 w 72"/>
              <a:gd name="T65" fmla="*/ 57 h 85"/>
              <a:gd name="T66" fmla="*/ 59 w 72"/>
              <a:gd name="T67" fmla="*/ 7 h 85"/>
              <a:gd name="T68" fmla="*/ 67 w 72"/>
              <a:gd name="T69" fmla="*/ 11 h 85"/>
              <a:gd name="T70" fmla="*/ 54 w 72"/>
              <a:gd name="T71" fmla="*/ 34 h 85"/>
              <a:gd name="T72" fmla="*/ 47 w 72"/>
              <a:gd name="T73" fmla="*/ 31 h 85"/>
              <a:gd name="T74" fmla="*/ 61 w 72"/>
              <a:gd name="T75" fmla="*/ 5 h 85"/>
              <a:gd name="T76" fmla="*/ 68 w 72"/>
              <a:gd name="T77" fmla="*/ 9 h 85"/>
              <a:gd name="T78" fmla="*/ 61 w 72"/>
              <a:gd name="T79" fmla="*/ 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2" h="85">
                <a:moveTo>
                  <a:pt x="30" y="74"/>
                </a:moveTo>
                <a:cubicBezTo>
                  <a:pt x="27" y="78"/>
                  <a:pt x="22" y="74"/>
                  <a:pt x="24" y="71"/>
                </a:cubicBezTo>
                <a:cubicBezTo>
                  <a:pt x="24" y="70"/>
                  <a:pt x="24" y="70"/>
                  <a:pt x="25" y="70"/>
                </a:cubicBezTo>
                <a:cubicBezTo>
                  <a:pt x="30" y="73"/>
                  <a:pt x="30" y="73"/>
                  <a:pt x="30" y="73"/>
                </a:cubicBezTo>
                <a:cubicBezTo>
                  <a:pt x="31" y="73"/>
                  <a:pt x="31" y="74"/>
                  <a:pt x="30" y="74"/>
                </a:cubicBezTo>
                <a:close/>
                <a:moveTo>
                  <a:pt x="18" y="30"/>
                </a:moveTo>
                <a:cubicBezTo>
                  <a:pt x="19" y="30"/>
                  <a:pt x="19" y="30"/>
                  <a:pt x="19" y="30"/>
                </a:cubicBezTo>
                <a:cubicBezTo>
                  <a:pt x="19" y="31"/>
                  <a:pt x="18" y="32"/>
                  <a:pt x="18" y="32"/>
                </a:cubicBezTo>
                <a:cubicBezTo>
                  <a:pt x="9" y="35"/>
                  <a:pt x="3" y="44"/>
                  <a:pt x="5" y="54"/>
                </a:cubicBezTo>
                <a:cubicBezTo>
                  <a:pt x="5" y="54"/>
                  <a:pt x="5" y="55"/>
                  <a:pt x="4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5"/>
                  <a:pt x="3" y="55"/>
                  <a:pt x="3" y="55"/>
                </a:cubicBezTo>
                <a:cubicBezTo>
                  <a:pt x="3" y="55"/>
                  <a:pt x="3" y="55"/>
                  <a:pt x="3" y="54"/>
                </a:cubicBezTo>
                <a:cubicBezTo>
                  <a:pt x="0" y="43"/>
                  <a:pt x="7" y="33"/>
                  <a:pt x="17" y="29"/>
                </a:cubicBezTo>
                <a:cubicBezTo>
                  <a:pt x="17" y="29"/>
                  <a:pt x="18" y="29"/>
                  <a:pt x="18" y="29"/>
                </a:cubicBezTo>
                <a:cubicBezTo>
                  <a:pt x="18" y="29"/>
                  <a:pt x="18" y="30"/>
                  <a:pt x="18" y="30"/>
                </a:cubicBezTo>
                <a:close/>
                <a:moveTo>
                  <a:pt x="68" y="59"/>
                </a:moveTo>
                <a:cubicBezTo>
                  <a:pt x="68" y="59"/>
                  <a:pt x="68" y="59"/>
                  <a:pt x="68" y="59"/>
                </a:cubicBezTo>
                <a:cubicBezTo>
                  <a:pt x="67" y="59"/>
                  <a:pt x="67" y="59"/>
                  <a:pt x="67" y="60"/>
                </a:cubicBezTo>
                <a:cubicBezTo>
                  <a:pt x="69" y="69"/>
                  <a:pt x="63" y="79"/>
                  <a:pt x="54" y="82"/>
                </a:cubicBezTo>
                <a:cubicBezTo>
                  <a:pt x="54" y="82"/>
                  <a:pt x="53" y="83"/>
                  <a:pt x="53" y="83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5"/>
                  <a:pt x="55" y="85"/>
                  <a:pt x="55" y="84"/>
                </a:cubicBezTo>
                <a:cubicBezTo>
                  <a:pt x="65" y="81"/>
                  <a:pt x="72" y="70"/>
                  <a:pt x="69" y="59"/>
                </a:cubicBezTo>
                <a:cubicBezTo>
                  <a:pt x="69" y="59"/>
                  <a:pt x="69" y="59"/>
                  <a:pt x="69" y="59"/>
                </a:cubicBezTo>
                <a:cubicBezTo>
                  <a:pt x="69" y="59"/>
                  <a:pt x="68" y="59"/>
                  <a:pt x="68" y="59"/>
                </a:cubicBezTo>
                <a:close/>
                <a:moveTo>
                  <a:pt x="60" y="59"/>
                </a:moveTo>
                <a:cubicBezTo>
                  <a:pt x="60" y="59"/>
                  <a:pt x="60" y="59"/>
                  <a:pt x="60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60"/>
                  <a:pt x="59" y="60"/>
                  <a:pt x="59" y="60"/>
                </a:cubicBezTo>
                <a:cubicBezTo>
                  <a:pt x="61" y="67"/>
                  <a:pt x="57" y="74"/>
                  <a:pt x="50" y="75"/>
                </a:cubicBezTo>
                <a:cubicBezTo>
                  <a:pt x="50" y="75"/>
                  <a:pt x="50" y="75"/>
                  <a:pt x="50" y="75"/>
                </a:cubicBezTo>
                <a:cubicBezTo>
                  <a:pt x="50" y="76"/>
                  <a:pt x="50" y="76"/>
                  <a:pt x="50" y="76"/>
                </a:cubicBezTo>
                <a:cubicBezTo>
                  <a:pt x="50" y="77"/>
                  <a:pt x="50" y="77"/>
                  <a:pt x="50" y="77"/>
                </a:cubicBezTo>
                <a:cubicBezTo>
                  <a:pt x="50" y="77"/>
                  <a:pt x="50" y="78"/>
                  <a:pt x="51" y="78"/>
                </a:cubicBezTo>
                <a:cubicBezTo>
                  <a:pt x="59" y="76"/>
                  <a:pt x="64" y="67"/>
                  <a:pt x="61" y="59"/>
                </a:cubicBezTo>
                <a:cubicBezTo>
                  <a:pt x="61" y="59"/>
                  <a:pt x="61" y="59"/>
                  <a:pt x="60" y="59"/>
                </a:cubicBezTo>
                <a:close/>
                <a:moveTo>
                  <a:pt x="22" y="37"/>
                </a:moveTo>
                <a:cubicBezTo>
                  <a:pt x="22" y="37"/>
                  <a:pt x="22" y="37"/>
                  <a:pt x="22" y="37"/>
                </a:cubicBezTo>
                <a:cubicBezTo>
                  <a:pt x="22" y="38"/>
                  <a:pt x="22" y="38"/>
                  <a:pt x="22" y="38"/>
                </a:cubicBezTo>
                <a:cubicBezTo>
                  <a:pt x="22" y="38"/>
                  <a:pt x="22" y="39"/>
                  <a:pt x="22" y="39"/>
                </a:cubicBezTo>
                <a:cubicBezTo>
                  <a:pt x="15" y="40"/>
                  <a:pt x="11" y="47"/>
                  <a:pt x="13" y="53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55"/>
                  <a:pt x="13" y="55"/>
                  <a:pt x="12" y="55"/>
                </a:cubicBezTo>
                <a:cubicBezTo>
                  <a:pt x="12" y="55"/>
                  <a:pt x="12" y="55"/>
                  <a:pt x="12" y="55"/>
                </a:cubicBezTo>
                <a:cubicBezTo>
                  <a:pt x="11" y="55"/>
                  <a:pt x="11" y="55"/>
                  <a:pt x="11" y="54"/>
                </a:cubicBezTo>
                <a:cubicBezTo>
                  <a:pt x="8" y="46"/>
                  <a:pt x="13" y="38"/>
                  <a:pt x="21" y="36"/>
                </a:cubicBezTo>
                <a:cubicBezTo>
                  <a:pt x="22" y="36"/>
                  <a:pt x="22" y="36"/>
                  <a:pt x="22" y="37"/>
                </a:cubicBezTo>
                <a:close/>
                <a:moveTo>
                  <a:pt x="51" y="57"/>
                </a:moveTo>
                <a:cubicBezTo>
                  <a:pt x="48" y="62"/>
                  <a:pt x="47" y="65"/>
                  <a:pt x="46" y="68"/>
                </a:cubicBezTo>
                <a:cubicBezTo>
                  <a:pt x="46" y="70"/>
                  <a:pt x="46" y="72"/>
                  <a:pt x="46" y="76"/>
                </a:cubicBezTo>
                <a:cubicBezTo>
                  <a:pt x="46" y="79"/>
                  <a:pt x="45" y="80"/>
                  <a:pt x="42" y="79"/>
                </a:cubicBezTo>
                <a:cubicBezTo>
                  <a:pt x="33" y="73"/>
                  <a:pt x="23" y="68"/>
                  <a:pt x="14" y="62"/>
                </a:cubicBezTo>
                <a:cubicBezTo>
                  <a:pt x="12" y="61"/>
                  <a:pt x="12" y="59"/>
                  <a:pt x="14" y="58"/>
                </a:cubicBezTo>
                <a:cubicBezTo>
                  <a:pt x="18" y="56"/>
                  <a:pt x="20" y="55"/>
                  <a:pt x="22" y="53"/>
                </a:cubicBezTo>
                <a:cubicBezTo>
                  <a:pt x="24" y="51"/>
                  <a:pt x="25" y="49"/>
                  <a:pt x="28" y="44"/>
                </a:cubicBezTo>
                <a:cubicBezTo>
                  <a:pt x="31" y="38"/>
                  <a:pt x="37" y="37"/>
                  <a:pt x="41" y="38"/>
                </a:cubicBezTo>
                <a:cubicBezTo>
                  <a:pt x="44" y="38"/>
                  <a:pt x="44" y="37"/>
                  <a:pt x="45" y="34"/>
                </a:cubicBezTo>
                <a:cubicBezTo>
                  <a:pt x="45" y="34"/>
                  <a:pt x="45" y="33"/>
                  <a:pt x="45" y="33"/>
                </a:cubicBezTo>
                <a:cubicBezTo>
                  <a:pt x="46" y="32"/>
                  <a:pt x="46" y="32"/>
                  <a:pt x="47" y="32"/>
                </a:cubicBezTo>
                <a:cubicBezTo>
                  <a:pt x="52" y="35"/>
                  <a:pt x="52" y="35"/>
                  <a:pt x="52" y="35"/>
                </a:cubicBezTo>
                <a:cubicBezTo>
                  <a:pt x="53" y="36"/>
                  <a:pt x="53" y="36"/>
                  <a:pt x="52" y="37"/>
                </a:cubicBezTo>
                <a:cubicBezTo>
                  <a:pt x="52" y="37"/>
                  <a:pt x="52" y="37"/>
                  <a:pt x="51" y="37"/>
                </a:cubicBezTo>
                <a:cubicBezTo>
                  <a:pt x="49" y="40"/>
                  <a:pt x="49" y="41"/>
                  <a:pt x="50" y="43"/>
                </a:cubicBezTo>
                <a:cubicBezTo>
                  <a:pt x="53" y="46"/>
                  <a:pt x="54" y="52"/>
                  <a:pt x="51" y="57"/>
                </a:cubicBezTo>
                <a:close/>
                <a:moveTo>
                  <a:pt x="46" y="30"/>
                </a:moveTo>
                <a:cubicBezTo>
                  <a:pt x="49" y="23"/>
                  <a:pt x="54" y="13"/>
                  <a:pt x="59" y="7"/>
                </a:cubicBezTo>
                <a:cubicBezTo>
                  <a:pt x="59" y="7"/>
                  <a:pt x="60" y="7"/>
                  <a:pt x="60" y="7"/>
                </a:cubicBezTo>
                <a:cubicBezTo>
                  <a:pt x="67" y="11"/>
                  <a:pt x="67" y="11"/>
                  <a:pt x="67" y="11"/>
                </a:cubicBezTo>
                <a:cubicBezTo>
                  <a:pt x="68" y="11"/>
                  <a:pt x="68" y="11"/>
                  <a:pt x="68" y="12"/>
                </a:cubicBezTo>
                <a:cubicBezTo>
                  <a:pt x="65" y="19"/>
                  <a:pt x="59" y="29"/>
                  <a:pt x="54" y="34"/>
                </a:cubicBezTo>
                <a:cubicBezTo>
                  <a:pt x="54" y="35"/>
                  <a:pt x="54" y="35"/>
                  <a:pt x="53" y="35"/>
                </a:cubicBezTo>
                <a:cubicBezTo>
                  <a:pt x="47" y="31"/>
                  <a:pt x="47" y="31"/>
                  <a:pt x="47" y="31"/>
                </a:cubicBezTo>
                <a:cubicBezTo>
                  <a:pt x="46" y="31"/>
                  <a:pt x="46" y="30"/>
                  <a:pt x="46" y="30"/>
                </a:cubicBezTo>
                <a:close/>
                <a:moveTo>
                  <a:pt x="61" y="5"/>
                </a:moveTo>
                <a:cubicBezTo>
                  <a:pt x="64" y="2"/>
                  <a:pt x="66" y="0"/>
                  <a:pt x="68" y="1"/>
                </a:cubicBezTo>
                <a:cubicBezTo>
                  <a:pt x="70" y="2"/>
                  <a:pt x="70" y="5"/>
                  <a:pt x="68" y="9"/>
                </a:cubicBezTo>
                <a:cubicBezTo>
                  <a:pt x="68" y="10"/>
                  <a:pt x="68" y="10"/>
                  <a:pt x="67" y="10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6"/>
                  <a:pt x="61" y="5"/>
                  <a:pt x="6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87" name="Rectangle 167"/>
          <p:cNvSpPr>
            <a:spLocks noChangeArrowheads="1"/>
          </p:cNvSpPr>
          <p:nvPr/>
        </p:nvSpPr>
        <p:spPr bwMode="auto">
          <a:xfrm>
            <a:off x="1493520" y="1597660"/>
            <a:ext cx="7020560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在移动数据日新月异的</a:t>
            </a:r>
            <a:r>
              <a:rPr 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时代</a:t>
            </a:r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，小程序平台的搭建给很多开发者及用户带来崭新的文化</a:t>
            </a:r>
            <a:r>
              <a:rPr 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体验与</a:t>
            </a:r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交流。</a:t>
            </a:r>
            <a:endParaRPr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88" name="Rectangle 168"/>
          <p:cNvSpPr>
            <a:spLocks noChangeArrowheads="1"/>
          </p:cNvSpPr>
          <p:nvPr/>
        </p:nvSpPr>
        <p:spPr bwMode="auto">
          <a:xfrm>
            <a:off x="1493520" y="2597150"/>
            <a:ext cx="7021195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希望遵循官方</a:t>
            </a: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“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用完</a:t>
            </a:r>
            <a:r>
              <a:rPr 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即走</a:t>
            </a: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”</a:t>
            </a:r>
            <a:r>
              <a:rPr 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的便捷性，为校园的师生们开发一款用户体验良好、实用性超高的失物招领平台。</a:t>
            </a:r>
            <a:endParaRPr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387062" y="149671"/>
            <a:ext cx="22263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毕设背景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Rectangle 20"/>
          <p:cNvSpPr>
            <a:spLocks noChangeArrowheads="1"/>
          </p:cNvSpPr>
          <p:nvPr/>
        </p:nvSpPr>
        <p:spPr bwMode="auto">
          <a:xfrm>
            <a:off x="3097530" y="620395"/>
            <a:ext cx="2851785" cy="15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This graduation design background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Oval 156"/>
          <p:cNvSpPr>
            <a:spLocks noChangeArrowheads="1"/>
          </p:cNvSpPr>
          <p:nvPr/>
        </p:nvSpPr>
        <p:spPr bwMode="auto">
          <a:xfrm>
            <a:off x="565785" y="3714115"/>
            <a:ext cx="466725" cy="4683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Freeform 157"/>
          <p:cNvSpPr>
            <a:spLocks noEditPoints="1"/>
          </p:cNvSpPr>
          <p:nvPr/>
        </p:nvSpPr>
        <p:spPr bwMode="auto">
          <a:xfrm>
            <a:off x="729298" y="3869690"/>
            <a:ext cx="168275" cy="187325"/>
          </a:xfrm>
          <a:custGeom>
            <a:avLst/>
            <a:gdLst>
              <a:gd name="T0" fmla="*/ 6 w 60"/>
              <a:gd name="T1" fmla="*/ 52 h 67"/>
              <a:gd name="T2" fmla="*/ 0 w 60"/>
              <a:gd name="T3" fmla="*/ 6 h 67"/>
              <a:gd name="T4" fmla="*/ 42 w 60"/>
              <a:gd name="T5" fmla="*/ 0 h 67"/>
              <a:gd name="T6" fmla="*/ 43 w 60"/>
              <a:gd name="T7" fmla="*/ 8 h 67"/>
              <a:gd name="T8" fmla="*/ 42 w 60"/>
              <a:gd name="T9" fmla="*/ 9 h 67"/>
              <a:gd name="T10" fmla="*/ 41 w 60"/>
              <a:gd name="T11" fmla="*/ 3 h 67"/>
              <a:gd name="T12" fmla="*/ 6 w 60"/>
              <a:gd name="T13" fmla="*/ 1 h 67"/>
              <a:gd name="T14" fmla="*/ 42 w 60"/>
              <a:gd name="T15" fmla="*/ 10 h 67"/>
              <a:gd name="T16" fmla="*/ 43 w 60"/>
              <a:gd name="T17" fmla="*/ 12 h 67"/>
              <a:gd name="T18" fmla="*/ 22 w 60"/>
              <a:gd name="T19" fmla="*/ 13 h 67"/>
              <a:gd name="T20" fmla="*/ 15 w 60"/>
              <a:gd name="T21" fmla="*/ 51 h 67"/>
              <a:gd name="T22" fmla="*/ 58 w 60"/>
              <a:gd name="T23" fmla="*/ 67 h 67"/>
              <a:gd name="T24" fmla="*/ 16 w 60"/>
              <a:gd name="T25" fmla="*/ 61 h 67"/>
              <a:gd name="T26" fmla="*/ 22 w 60"/>
              <a:gd name="T27" fmla="*/ 14 h 67"/>
              <a:gd name="T28" fmla="*/ 60 w 60"/>
              <a:gd name="T29" fmla="*/ 16 h 67"/>
              <a:gd name="T30" fmla="*/ 59 w 60"/>
              <a:gd name="T31" fmla="*/ 24 h 67"/>
              <a:gd name="T32" fmla="*/ 57 w 60"/>
              <a:gd name="T33" fmla="*/ 23 h 67"/>
              <a:gd name="T34" fmla="*/ 56 w 60"/>
              <a:gd name="T35" fmla="*/ 16 h 67"/>
              <a:gd name="T36" fmla="*/ 22 w 60"/>
              <a:gd name="T37" fmla="*/ 25 h 67"/>
              <a:gd name="T38" fmla="*/ 60 w 60"/>
              <a:gd name="T39" fmla="*/ 27 h 67"/>
              <a:gd name="T40" fmla="*/ 58 w 60"/>
              <a:gd name="T41" fmla="*/ 67 h 67"/>
              <a:gd name="T42" fmla="*/ 23 w 60"/>
              <a:gd name="T43" fmla="*/ 18 h 67"/>
              <a:gd name="T44" fmla="*/ 22 w 60"/>
              <a:gd name="T45" fmla="*/ 17 h 67"/>
              <a:gd name="T46" fmla="*/ 55 w 60"/>
              <a:gd name="T47" fmla="*/ 16 h 67"/>
              <a:gd name="T48" fmla="*/ 56 w 60"/>
              <a:gd name="T49" fmla="*/ 17 h 67"/>
              <a:gd name="T50" fmla="*/ 55 w 60"/>
              <a:gd name="T51" fmla="*/ 20 h 67"/>
              <a:gd name="T52" fmla="*/ 22 w 60"/>
              <a:gd name="T53" fmla="*/ 19 h 67"/>
              <a:gd name="T54" fmla="*/ 23 w 60"/>
              <a:gd name="T55" fmla="*/ 18 h 67"/>
              <a:gd name="T56" fmla="*/ 56 w 60"/>
              <a:gd name="T57" fmla="*/ 19 h 67"/>
              <a:gd name="T58" fmla="*/ 55 w 60"/>
              <a:gd name="T59" fmla="*/ 20 h 67"/>
              <a:gd name="T60" fmla="*/ 23 w 60"/>
              <a:gd name="T61" fmla="*/ 22 h 67"/>
              <a:gd name="T62" fmla="*/ 22 w 60"/>
              <a:gd name="T63" fmla="*/ 21 h 67"/>
              <a:gd name="T64" fmla="*/ 55 w 60"/>
              <a:gd name="T65" fmla="*/ 21 h 67"/>
              <a:gd name="T66" fmla="*/ 56 w 60"/>
              <a:gd name="T67" fmla="*/ 22 h 67"/>
              <a:gd name="T68" fmla="*/ 55 w 60"/>
              <a:gd name="T69" fmla="*/ 25 h 67"/>
              <a:gd name="T70" fmla="*/ 22 w 60"/>
              <a:gd name="T71" fmla="*/ 24 h 67"/>
              <a:gd name="T72" fmla="*/ 23 w 60"/>
              <a:gd name="T73" fmla="*/ 23 h 67"/>
              <a:gd name="T74" fmla="*/ 56 w 60"/>
              <a:gd name="T75" fmla="*/ 24 h 67"/>
              <a:gd name="T76" fmla="*/ 55 w 60"/>
              <a:gd name="T77" fmla="*/ 25 h 67"/>
              <a:gd name="T78" fmla="*/ 7 w 60"/>
              <a:gd name="T79" fmla="*/ 3 h 67"/>
              <a:gd name="T80" fmla="*/ 6 w 60"/>
              <a:gd name="T81" fmla="*/ 2 h 67"/>
              <a:gd name="T82" fmla="*/ 39 w 60"/>
              <a:gd name="T83" fmla="*/ 2 h 67"/>
              <a:gd name="T84" fmla="*/ 40 w 60"/>
              <a:gd name="T85" fmla="*/ 2 h 67"/>
              <a:gd name="T86" fmla="*/ 39 w 60"/>
              <a:gd name="T87" fmla="*/ 5 h 67"/>
              <a:gd name="T88" fmla="*/ 6 w 60"/>
              <a:gd name="T89" fmla="*/ 5 h 67"/>
              <a:gd name="T90" fmla="*/ 7 w 60"/>
              <a:gd name="T91" fmla="*/ 4 h 67"/>
              <a:gd name="T92" fmla="*/ 40 w 60"/>
              <a:gd name="T93" fmla="*/ 5 h 67"/>
              <a:gd name="T94" fmla="*/ 39 w 60"/>
              <a:gd name="T95" fmla="*/ 5 h 67"/>
              <a:gd name="T96" fmla="*/ 7 w 60"/>
              <a:gd name="T97" fmla="*/ 8 h 67"/>
              <a:gd name="T98" fmla="*/ 6 w 60"/>
              <a:gd name="T99" fmla="*/ 7 h 67"/>
              <a:gd name="T100" fmla="*/ 39 w 60"/>
              <a:gd name="T101" fmla="*/ 6 h 67"/>
              <a:gd name="T102" fmla="*/ 40 w 60"/>
              <a:gd name="T103" fmla="*/ 7 h 67"/>
              <a:gd name="T104" fmla="*/ 39 w 60"/>
              <a:gd name="T105" fmla="*/ 10 h 67"/>
              <a:gd name="T106" fmla="*/ 6 w 60"/>
              <a:gd name="T107" fmla="*/ 9 h 67"/>
              <a:gd name="T108" fmla="*/ 7 w 60"/>
              <a:gd name="T109" fmla="*/ 8 h 67"/>
              <a:gd name="T110" fmla="*/ 40 w 60"/>
              <a:gd name="T111" fmla="*/ 9 h 67"/>
              <a:gd name="T112" fmla="*/ 39 w 60"/>
              <a:gd name="T113" fmla="*/ 1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0" h="67">
                <a:moveTo>
                  <a:pt x="14" y="52"/>
                </a:moveTo>
                <a:cubicBezTo>
                  <a:pt x="6" y="52"/>
                  <a:pt x="6" y="52"/>
                  <a:pt x="6" y="52"/>
                </a:cubicBezTo>
                <a:cubicBezTo>
                  <a:pt x="3" y="52"/>
                  <a:pt x="0" y="49"/>
                  <a:pt x="0" y="46"/>
                </a:cubicBezTo>
                <a:cubicBezTo>
                  <a:pt x="0" y="32"/>
                  <a:pt x="0" y="19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8" y="0"/>
                  <a:pt x="30" y="0"/>
                  <a:pt x="42" y="0"/>
                </a:cubicBezTo>
                <a:cubicBezTo>
                  <a:pt x="43" y="0"/>
                  <a:pt x="43" y="0"/>
                  <a:pt x="43" y="1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8"/>
                  <a:pt x="43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1" y="8"/>
                  <a:pt x="41" y="8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2"/>
                  <a:pt x="41" y="1"/>
                  <a:pt x="40" y="1"/>
                </a:cubicBezTo>
                <a:cubicBezTo>
                  <a:pt x="6" y="1"/>
                  <a:pt x="6" y="1"/>
                  <a:pt x="6" y="1"/>
                </a:cubicBezTo>
                <a:cubicBezTo>
                  <a:pt x="0" y="1"/>
                  <a:pt x="0" y="10"/>
                  <a:pt x="6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3" y="10"/>
                  <a:pt x="43" y="11"/>
                  <a:pt x="43" y="11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3"/>
                  <a:pt x="43" y="13"/>
                  <a:pt x="42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18" y="13"/>
                  <a:pt x="15" y="16"/>
                  <a:pt x="15" y="20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2"/>
                  <a:pt x="14" y="52"/>
                </a:cubicBezTo>
                <a:close/>
                <a:moveTo>
                  <a:pt x="58" y="67"/>
                </a:moveTo>
                <a:cubicBezTo>
                  <a:pt x="22" y="67"/>
                  <a:pt x="22" y="67"/>
                  <a:pt x="22" y="67"/>
                </a:cubicBezTo>
                <a:cubicBezTo>
                  <a:pt x="19" y="67"/>
                  <a:pt x="16" y="64"/>
                  <a:pt x="16" y="61"/>
                </a:cubicBezTo>
                <a:cubicBezTo>
                  <a:pt x="16" y="47"/>
                  <a:pt x="16" y="34"/>
                  <a:pt x="16" y="20"/>
                </a:cubicBezTo>
                <a:cubicBezTo>
                  <a:pt x="16" y="17"/>
                  <a:pt x="19" y="14"/>
                  <a:pt x="22" y="14"/>
                </a:cubicBezTo>
                <a:cubicBezTo>
                  <a:pt x="35" y="14"/>
                  <a:pt x="46" y="14"/>
                  <a:pt x="58" y="14"/>
                </a:cubicBezTo>
                <a:cubicBezTo>
                  <a:pt x="59" y="14"/>
                  <a:pt x="60" y="15"/>
                  <a:pt x="60" y="16"/>
                </a:cubicBezTo>
                <a:cubicBezTo>
                  <a:pt x="60" y="23"/>
                  <a:pt x="60" y="23"/>
                  <a:pt x="60" y="23"/>
                </a:cubicBezTo>
                <a:cubicBezTo>
                  <a:pt x="60" y="23"/>
                  <a:pt x="59" y="24"/>
                  <a:pt x="59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58" y="24"/>
                  <a:pt x="57" y="23"/>
                  <a:pt x="57" y="23"/>
                </a:cubicBezTo>
                <a:cubicBezTo>
                  <a:pt x="57" y="17"/>
                  <a:pt x="57" y="17"/>
                  <a:pt x="57" y="17"/>
                </a:cubicBezTo>
                <a:cubicBezTo>
                  <a:pt x="57" y="16"/>
                  <a:pt x="57" y="16"/>
                  <a:pt x="56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16" y="16"/>
                  <a:pt x="16" y="25"/>
                  <a:pt x="22" y="25"/>
                </a:cubicBezTo>
                <a:cubicBezTo>
                  <a:pt x="58" y="25"/>
                  <a:pt x="58" y="25"/>
                  <a:pt x="58" y="25"/>
                </a:cubicBezTo>
                <a:cubicBezTo>
                  <a:pt x="59" y="25"/>
                  <a:pt x="60" y="26"/>
                  <a:pt x="60" y="27"/>
                </a:cubicBezTo>
                <a:cubicBezTo>
                  <a:pt x="60" y="39"/>
                  <a:pt x="60" y="52"/>
                  <a:pt x="60" y="65"/>
                </a:cubicBezTo>
                <a:cubicBezTo>
                  <a:pt x="60" y="66"/>
                  <a:pt x="59" y="67"/>
                  <a:pt x="58" y="67"/>
                </a:cubicBezTo>
                <a:close/>
                <a:moveTo>
                  <a:pt x="55" y="18"/>
                </a:moveTo>
                <a:cubicBezTo>
                  <a:pt x="23" y="18"/>
                  <a:pt x="23" y="18"/>
                  <a:pt x="23" y="18"/>
                </a:cubicBezTo>
                <a:cubicBezTo>
                  <a:pt x="22" y="18"/>
                  <a:pt x="22" y="17"/>
                  <a:pt x="22" y="17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7"/>
                  <a:pt x="22" y="16"/>
                  <a:pt x="23" y="16"/>
                </a:cubicBezTo>
                <a:cubicBezTo>
                  <a:pt x="55" y="16"/>
                  <a:pt x="55" y="16"/>
                  <a:pt x="55" y="16"/>
                </a:cubicBezTo>
                <a:cubicBezTo>
                  <a:pt x="56" y="16"/>
                  <a:pt x="56" y="17"/>
                  <a:pt x="56" y="17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7"/>
                  <a:pt x="56" y="18"/>
                  <a:pt x="55" y="18"/>
                </a:cubicBezTo>
                <a:close/>
                <a:moveTo>
                  <a:pt x="55" y="20"/>
                </a:moveTo>
                <a:cubicBezTo>
                  <a:pt x="23" y="20"/>
                  <a:pt x="23" y="20"/>
                  <a:pt x="23" y="20"/>
                </a:cubicBezTo>
                <a:cubicBezTo>
                  <a:pt x="22" y="20"/>
                  <a:pt x="22" y="20"/>
                  <a:pt x="22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2" y="18"/>
                  <a:pt x="23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6" y="18"/>
                  <a:pt x="56" y="19"/>
                  <a:pt x="56" y="19"/>
                </a:cubicBezTo>
                <a:cubicBezTo>
                  <a:pt x="56" y="19"/>
                  <a:pt x="56" y="19"/>
                  <a:pt x="56" y="19"/>
                </a:cubicBezTo>
                <a:cubicBezTo>
                  <a:pt x="56" y="20"/>
                  <a:pt x="56" y="20"/>
                  <a:pt x="55" y="20"/>
                </a:cubicBezTo>
                <a:close/>
                <a:moveTo>
                  <a:pt x="55" y="22"/>
                </a:moveTo>
                <a:cubicBezTo>
                  <a:pt x="23" y="22"/>
                  <a:pt x="23" y="22"/>
                  <a:pt x="23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21"/>
                  <a:pt x="22" y="21"/>
                  <a:pt x="23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5" y="22"/>
                </a:cubicBezTo>
                <a:close/>
                <a:moveTo>
                  <a:pt x="55" y="25"/>
                </a:moveTo>
                <a:cubicBezTo>
                  <a:pt x="23" y="25"/>
                  <a:pt x="23" y="25"/>
                  <a:pt x="23" y="25"/>
                </a:cubicBezTo>
                <a:cubicBezTo>
                  <a:pt x="22" y="25"/>
                  <a:pt x="22" y="24"/>
                  <a:pt x="22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23"/>
                  <a:pt x="22" y="23"/>
                  <a:pt x="23" y="23"/>
                </a:cubicBezTo>
                <a:cubicBezTo>
                  <a:pt x="55" y="23"/>
                  <a:pt x="55" y="23"/>
                  <a:pt x="55" y="23"/>
                </a:cubicBezTo>
                <a:cubicBezTo>
                  <a:pt x="56" y="23"/>
                  <a:pt x="56" y="23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4"/>
                  <a:pt x="56" y="25"/>
                  <a:pt x="55" y="25"/>
                </a:cubicBezTo>
                <a:close/>
                <a:moveTo>
                  <a:pt x="39" y="3"/>
                </a:moveTo>
                <a:cubicBezTo>
                  <a:pt x="7" y="3"/>
                  <a:pt x="7" y="3"/>
                  <a:pt x="7" y="3"/>
                </a:cubicBezTo>
                <a:cubicBezTo>
                  <a:pt x="6" y="3"/>
                  <a:pt x="6" y="3"/>
                  <a:pt x="6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2"/>
                  <a:pt x="6" y="2"/>
                  <a:pt x="7" y="2"/>
                </a:cubicBezTo>
                <a:cubicBezTo>
                  <a:pt x="39" y="2"/>
                  <a:pt x="39" y="2"/>
                  <a:pt x="39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3"/>
                  <a:pt x="40" y="3"/>
                  <a:pt x="39" y="3"/>
                </a:cubicBezTo>
                <a:close/>
                <a:moveTo>
                  <a:pt x="39" y="5"/>
                </a:moveTo>
                <a:cubicBezTo>
                  <a:pt x="7" y="5"/>
                  <a:pt x="7" y="5"/>
                  <a:pt x="7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4"/>
                  <a:pt x="6" y="4"/>
                  <a:pt x="7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40" y="4"/>
                  <a:pt x="40" y="4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39" y="5"/>
                </a:cubicBezTo>
                <a:close/>
                <a:moveTo>
                  <a:pt x="39" y="8"/>
                </a:moveTo>
                <a:cubicBezTo>
                  <a:pt x="7" y="8"/>
                  <a:pt x="7" y="8"/>
                  <a:pt x="7" y="8"/>
                </a:cubicBezTo>
                <a:cubicBezTo>
                  <a:pt x="6" y="8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6"/>
                  <a:pt x="6" y="6"/>
                  <a:pt x="7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40" y="6"/>
                  <a:pt x="40" y="6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8"/>
                  <a:pt x="39" y="8"/>
                </a:cubicBezTo>
                <a:close/>
                <a:moveTo>
                  <a:pt x="39" y="10"/>
                </a:moveTo>
                <a:cubicBezTo>
                  <a:pt x="7" y="10"/>
                  <a:pt x="7" y="10"/>
                  <a:pt x="7" y="10"/>
                </a:cubicBezTo>
                <a:cubicBezTo>
                  <a:pt x="6" y="10"/>
                  <a:pt x="6" y="10"/>
                  <a:pt x="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6" y="8"/>
                  <a:pt x="7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40" y="8"/>
                  <a:pt x="40" y="9"/>
                  <a:pt x="40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10"/>
                  <a:pt x="40" y="10"/>
                  <a:pt x="39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Rectangle 169"/>
          <p:cNvSpPr>
            <a:spLocks noChangeArrowheads="1"/>
          </p:cNvSpPr>
          <p:nvPr/>
        </p:nvSpPr>
        <p:spPr bwMode="auto">
          <a:xfrm>
            <a:off x="1493520" y="3629660"/>
            <a:ext cx="7020560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此次</a:t>
            </a:r>
            <a:r>
              <a: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小程序</a:t>
            </a:r>
            <a:r>
              <a:rPr 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的开发，</a:t>
            </a:r>
            <a:r>
              <a: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采用WXML+JS+WXSS+JSON</a:t>
            </a:r>
            <a:r>
              <a:rPr 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技术</a:t>
            </a:r>
            <a:r>
              <a: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，程序内部搭载自定义组件以及云开发中的云数据库+云存储+云函数</a:t>
            </a:r>
            <a:r>
              <a:rPr 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等功能完成</a:t>
            </a:r>
            <a:r>
              <a: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76580" y="1565275"/>
            <a:ext cx="3990975" cy="138366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101" name="Freeform 21"/>
          <p:cNvSpPr/>
          <p:nvPr/>
        </p:nvSpPr>
        <p:spPr bwMode="auto">
          <a:xfrm>
            <a:off x="576263" y="1565275"/>
            <a:ext cx="631825" cy="631825"/>
          </a:xfrm>
          <a:custGeom>
            <a:avLst/>
            <a:gdLst>
              <a:gd name="T0" fmla="*/ 0 w 398"/>
              <a:gd name="T1" fmla="*/ 398 h 398"/>
              <a:gd name="T2" fmla="*/ 0 w 398"/>
              <a:gd name="T3" fmla="*/ 0 h 398"/>
              <a:gd name="T4" fmla="*/ 398 w 398"/>
              <a:gd name="T5" fmla="*/ 0 h 398"/>
              <a:gd name="T6" fmla="*/ 0 w 398"/>
              <a:gd name="T7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" h="398">
                <a:moveTo>
                  <a:pt x="0" y="398"/>
                </a:moveTo>
                <a:lnTo>
                  <a:pt x="0" y="0"/>
                </a:lnTo>
                <a:lnTo>
                  <a:pt x="398" y="0"/>
                </a:lnTo>
                <a:lnTo>
                  <a:pt x="0" y="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4568190" y="1565275"/>
            <a:ext cx="4001135" cy="138366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104" name="Freeform 24"/>
          <p:cNvSpPr/>
          <p:nvPr/>
        </p:nvSpPr>
        <p:spPr bwMode="auto">
          <a:xfrm>
            <a:off x="4588193" y="1565275"/>
            <a:ext cx="631825" cy="631825"/>
          </a:xfrm>
          <a:custGeom>
            <a:avLst/>
            <a:gdLst>
              <a:gd name="T0" fmla="*/ 0 w 398"/>
              <a:gd name="T1" fmla="*/ 398 h 398"/>
              <a:gd name="T2" fmla="*/ 0 w 398"/>
              <a:gd name="T3" fmla="*/ 0 h 398"/>
              <a:gd name="T4" fmla="*/ 398 w 398"/>
              <a:gd name="T5" fmla="*/ 0 h 398"/>
              <a:gd name="T6" fmla="*/ 0 w 398"/>
              <a:gd name="T7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" h="398">
                <a:moveTo>
                  <a:pt x="0" y="398"/>
                </a:moveTo>
                <a:lnTo>
                  <a:pt x="0" y="0"/>
                </a:lnTo>
                <a:lnTo>
                  <a:pt x="398" y="0"/>
                </a:lnTo>
                <a:lnTo>
                  <a:pt x="0" y="39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576580" y="2948940"/>
            <a:ext cx="3990975" cy="136906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107" name="Freeform 27"/>
          <p:cNvSpPr/>
          <p:nvPr/>
        </p:nvSpPr>
        <p:spPr bwMode="auto">
          <a:xfrm>
            <a:off x="576263" y="2932430"/>
            <a:ext cx="631825" cy="630238"/>
          </a:xfrm>
          <a:custGeom>
            <a:avLst/>
            <a:gdLst>
              <a:gd name="T0" fmla="*/ 0 w 398"/>
              <a:gd name="T1" fmla="*/ 397 h 397"/>
              <a:gd name="T2" fmla="*/ 0 w 398"/>
              <a:gd name="T3" fmla="*/ 0 h 397"/>
              <a:gd name="T4" fmla="*/ 398 w 398"/>
              <a:gd name="T5" fmla="*/ 0 h 397"/>
              <a:gd name="T6" fmla="*/ 0 w 398"/>
              <a:gd name="T7" fmla="*/ 397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" h="397">
                <a:moveTo>
                  <a:pt x="0" y="397"/>
                </a:moveTo>
                <a:lnTo>
                  <a:pt x="0" y="0"/>
                </a:lnTo>
                <a:lnTo>
                  <a:pt x="398" y="0"/>
                </a:lnTo>
                <a:lnTo>
                  <a:pt x="0" y="39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4567555" y="2948940"/>
            <a:ext cx="4001770" cy="136906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110" name="Freeform 30"/>
          <p:cNvSpPr/>
          <p:nvPr/>
        </p:nvSpPr>
        <p:spPr bwMode="auto">
          <a:xfrm>
            <a:off x="4588193" y="2932430"/>
            <a:ext cx="631825" cy="630238"/>
          </a:xfrm>
          <a:custGeom>
            <a:avLst/>
            <a:gdLst>
              <a:gd name="T0" fmla="*/ 0 w 398"/>
              <a:gd name="T1" fmla="*/ 397 h 397"/>
              <a:gd name="T2" fmla="*/ 0 w 398"/>
              <a:gd name="T3" fmla="*/ 0 h 397"/>
              <a:gd name="T4" fmla="*/ 398 w 398"/>
              <a:gd name="T5" fmla="*/ 0 h 397"/>
              <a:gd name="T6" fmla="*/ 0 w 398"/>
              <a:gd name="T7" fmla="*/ 397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" h="397">
                <a:moveTo>
                  <a:pt x="0" y="397"/>
                </a:moveTo>
                <a:lnTo>
                  <a:pt x="0" y="0"/>
                </a:lnTo>
                <a:lnTo>
                  <a:pt x="398" y="0"/>
                </a:lnTo>
                <a:lnTo>
                  <a:pt x="0" y="3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111" name="Line 31"/>
          <p:cNvSpPr>
            <a:spLocks noChangeShapeType="1"/>
          </p:cNvSpPr>
          <p:nvPr/>
        </p:nvSpPr>
        <p:spPr bwMode="auto">
          <a:xfrm>
            <a:off x="576263" y="2932113"/>
            <a:ext cx="7967662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112" name="Line 32"/>
          <p:cNvSpPr>
            <a:spLocks noChangeShapeType="1"/>
          </p:cNvSpPr>
          <p:nvPr/>
        </p:nvSpPr>
        <p:spPr bwMode="auto">
          <a:xfrm>
            <a:off x="4588193" y="1565275"/>
            <a:ext cx="0" cy="2752725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127" name="Line 47"/>
          <p:cNvSpPr>
            <a:spLocks noChangeShapeType="1"/>
          </p:cNvSpPr>
          <p:nvPr/>
        </p:nvSpPr>
        <p:spPr bwMode="auto">
          <a:xfrm>
            <a:off x="2358073" y="1909763"/>
            <a:ext cx="1871662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6419533" y="1909763"/>
            <a:ext cx="1871662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131" name="Line 51"/>
          <p:cNvSpPr>
            <a:spLocks noChangeShapeType="1"/>
          </p:cNvSpPr>
          <p:nvPr/>
        </p:nvSpPr>
        <p:spPr bwMode="auto">
          <a:xfrm>
            <a:off x="2358073" y="3350260"/>
            <a:ext cx="1871662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133" name="Line 53"/>
          <p:cNvSpPr>
            <a:spLocks noChangeShapeType="1"/>
          </p:cNvSpPr>
          <p:nvPr/>
        </p:nvSpPr>
        <p:spPr bwMode="auto">
          <a:xfrm>
            <a:off x="6419533" y="3350260"/>
            <a:ext cx="1871662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458845" y="358775"/>
            <a:ext cx="2517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相关技术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Rectangle 20"/>
          <p:cNvSpPr>
            <a:spLocks noChangeArrowheads="1"/>
          </p:cNvSpPr>
          <p:nvPr/>
        </p:nvSpPr>
        <p:spPr bwMode="auto">
          <a:xfrm>
            <a:off x="3671570" y="757555"/>
            <a:ext cx="2036445" cy="138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Related technical introductions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Oval 32"/>
          <p:cNvSpPr>
            <a:spLocks noChangeArrowheads="1"/>
          </p:cNvSpPr>
          <p:nvPr/>
        </p:nvSpPr>
        <p:spPr bwMode="auto">
          <a:xfrm>
            <a:off x="5220335" y="1838325"/>
            <a:ext cx="720000" cy="72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Oval 33"/>
          <p:cNvSpPr>
            <a:spLocks noChangeArrowheads="1"/>
          </p:cNvSpPr>
          <p:nvPr/>
        </p:nvSpPr>
        <p:spPr bwMode="auto">
          <a:xfrm>
            <a:off x="5242878" y="3280410"/>
            <a:ext cx="720000" cy="7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Oval 34"/>
          <p:cNvSpPr>
            <a:spLocks noChangeArrowheads="1"/>
          </p:cNvSpPr>
          <p:nvPr/>
        </p:nvSpPr>
        <p:spPr bwMode="auto">
          <a:xfrm>
            <a:off x="1125538" y="3238183"/>
            <a:ext cx="720000" cy="72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Oval 31"/>
          <p:cNvSpPr>
            <a:spLocks noChangeArrowheads="1"/>
          </p:cNvSpPr>
          <p:nvPr/>
        </p:nvSpPr>
        <p:spPr bwMode="auto">
          <a:xfrm>
            <a:off x="1123950" y="1781175"/>
            <a:ext cx="720000" cy="7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Rectangle 48"/>
          <p:cNvSpPr>
            <a:spLocks noChangeArrowheads="1"/>
          </p:cNvSpPr>
          <p:nvPr/>
        </p:nvSpPr>
        <p:spPr bwMode="auto">
          <a:xfrm>
            <a:off x="4588193" y="2069465"/>
            <a:ext cx="1943100" cy="25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.JSON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1215390" y="1976120"/>
            <a:ext cx="537210" cy="25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.JS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" name="Rectangle 48"/>
          <p:cNvSpPr>
            <a:spLocks noChangeArrowheads="1"/>
          </p:cNvSpPr>
          <p:nvPr/>
        </p:nvSpPr>
        <p:spPr bwMode="auto">
          <a:xfrm>
            <a:off x="514033" y="3457999"/>
            <a:ext cx="1943100" cy="25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.WXML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4" name="Rectangle 48"/>
          <p:cNvSpPr>
            <a:spLocks noChangeAspect="1" noChangeArrowheads="1"/>
          </p:cNvSpPr>
          <p:nvPr/>
        </p:nvSpPr>
        <p:spPr bwMode="auto">
          <a:xfrm>
            <a:off x="4631373" y="3487844"/>
            <a:ext cx="1943100" cy="25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.WXSS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Rectangle 46"/>
          <p:cNvSpPr>
            <a:spLocks noChangeArrowheads="1"/>
          </p:cNvSpPr>
          <p:nvPr/>
        </p:nvSpPr>
        <p:spPr bwMode="auto">
          <a:xfrm>
            <a:off x="6148705" y="3063875"/>
            <a:ext cx="2259965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页面样式表</a:t>
            </a:r>
            <a:endParaRPr sz="1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endParaRPr sz="1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WXSS (WeiXin Style Sheets)是一套样式语言，用于描述 WXML 的组件样式。 </a:t>
            </a:r>
            <a:endParaRPr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Rectangle 46"/>
          <p:cNvSpPr>
            <a:spLocks noChangeArrowheads="1"/>
          </p:cNvSpPr>
          <p:nvPr/>
        </p:nvSpPr>
        <p:spPr bwMode="auto">
          <a:xfrm>
            <a:off x="2103755" y="1617980"/>
            <a:ext cx="2371090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页面逻辑</a:t>
            </a:r>
            <a:endParaRPr sz="1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endParaRPr sz="1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JS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JavaScript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r>
              <a:rPr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指定页面的初始数据、生命周期回调、事件处理函数等。</a:t>
            </a:r>
            <a:endParaRPr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Rectangle 46"/>
          <p:cNvSpPr>
            <a:spLocks noChangeArrowheads="1"/>
          </p:cNvSpPr>
          <p:nvPr/>
        </p:nvSpPr>
        <p:spPr bwMode="auto">
          <a:xfrm>
            <a:off x="6148705" y="1617980"/>
            <a:ext cx="2259330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	</a:t>
            </a:r>
            <a:r>
              <a:rPr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页面配置</a:t>
            </a:r>
            <a:endParaRPr sz="1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JSON(JavaScript Object Notation) 是一种轻量级的数据交换格式。</a:t>
            </a:r>
            <a:endParaRPr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Rectangle 46"/>
          <p:cNvSpPr>
            <a:spLocks noChangeArrowheads="1"/>
          </p:cNvSpPr>
          <p:nvPr/>
        </p:nvSpPr>
        <p:spPr bwMode="auto">
          <a:xfrm>
            <a:off x="2103755" y="3063875"/>
            <a:ext cx="2371090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页面结构</a:t>
            </a:r>
            <a:endParaRPr sz="1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endParaRPr sz="1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WXML（WeiXin Markup Language）是框架设计的一套标签语言</a:t>
            </a:r>
            <a:r>
              <a:rPr 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718557" y="2388918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毕业设计概览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947158" y="2892974"/>
            <a:ext cx="1249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开发环境及工具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总体架构设计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功能架构设计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Freeform 10"/>
          <p:cNvSpPr>
            <a:spLocks noEditPoints="1"/>
          </p:cNvSpPr>
          <p:nvPr/>
        </p:nvSpPr>
        <p:spPr bwMode="auto">
          <a:xfrm>
            <a:off x="4339167" y="1291503"/>
            <a:ext cx="465666" cy="4668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2472690" y="2884170"/>
            <a:ext cx="2030400" cy="151920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442595" y="2884170"/>
            <a:ext cx="2030400" cy="1519200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441325" y="1365250"/>
            <a:ext cx="2030400" cy="1519200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4"/>
          <a:stretch>
            <a:fillRect/>
          </a:stretch>
        </p:blipFill>
        <p:spPr>
          <a:xfrm>
            <a:off x="2472690" y="1365250"/>
            <a:ext cx="2030400" cy="1519200"/>
          </a:xfrm>
          <a:prstGeom prst="rect">
            <a:avLst/>
          </a:prstGeom>
        </p:spPr>
      </p:pic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42278" y="2653779"/>
            <a:ext cx="228600" cy="230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471103" y="2653779"/>
            <a:ext cx="228600" cy="230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699703" y="2653779"/>
            <a:ext cx="1800225" cy="230188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442278" y="4174604"/>
            <a:ext cx="228600" cy="230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670878" y="2653779"/>
            <a:ext cx="1800225" cy="230188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670878" y="4174604"/>
            <a:ext cx="1800225" cy="230188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2471103" y="4174604"/>
            <a:ext cx="228600" cy="230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2699703" y="4174604"/>
            <a:ext cx="1800225" cy="230188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369" name="Group 33"/>
          <p:cNvGrpSpPr/>
          <p:nvPr/>
        </p:nvGrpSpPr>
        <p:grpSpPr bwMode="auto">
          <a:xfrm>
            <a:off x="2536190" y="2712517"/>
            <a:ext cx="100013" cy="111125"/>
            <a:chOff x="0" y="0"/>
            <a:chExt cx="71" cy="78"/>
          </a:xfrm>
        </p:grpSpPr>
        <p:sp>
          <p:nvSpPr>
            <p:cNvPr id="14370" name="Freeform 34"/>
            <p:cNvSpPr/>
            <p:nvPr/>
          </p:nvSpPr>
          <p:spPr bwMode="auto">
            <a:xfrm>
              <a:off x="12" y="31"/>
              <a:ext cx="35" cy="17"/>
            </a:xfrm>
            <a:custGeom>
              <a:avLst/>
              <a:gdLst>
                <a:gd name="T0" fmla="*/ 31 w 62"/>
                <a:gd name="T1" fmla="*/ 19 h 31"/>
                <a:gd name="T2" fmla="*/ 12 w 62"/>
                <a:gd name="T3" fmla="*/ 0 h 31"/>
                <a:gd name="T4" fmla="*/ 0 w 62"/>
                <a:gd name="T5" fmla="*/ 0 h 31"/>
                <a:gd name="T6" fmla="*/ 31 w 62"/>
                <a:gd name="T7" fmla="*/ 31 h 31"/>
                <a:gd name="T8" fmla="*/ 62 w 62"/>
                <a:gd name="T9" fmla="*/ 0 h 31"/>
                <a:gd name="T10" fmla="*/ 50 w 62"/>
                <a:gd name="T11" fmla="*/ 0 h 31"/>
                <a:gd name="T12" fmla="*/ 31 w 62"/>
                <a:gd name="T13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1">
                  <a:moveTo>
                    <a:pt x="31" y="19"/>
                  </a:moveTo>
                  <a:cubicBezTo>
                    <a:pt x="20" y="19"/>
                    <a:pt x="12" y="1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13" y="31"/>
                    <a:pt x="31" y="31"/>
                  </a:cubicBezTo>
                  <a:cubicBezTo>
                    <a:pt x="48" y="31"/>
                    <a:pt x="62" y="17"/>
                    <a:pt x="6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0"/>
                    <a:pt x="41" y="19"/>
                    <a:pt x="3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371" name="Freeform 35"/>
            <p:cNvSpPr>
              <a:spLocks noEditPoints="1"/>
            </p:cNvSpPr>
            <p:nvPr/>
          </p:nvSpPr>
          <p:spPr bwMode="auto">
            <a:xfrm>
              <a:off x="0" y="0"/>
              <a:ext cx="71" cy="78"/>
            </a:xfrm>
            <a:custGeom>
              <a:avLst/>
              <a:gdLst>
                <a:gd name="T0" fmla="*/ 71 w 71"/>
                <a:gd name="T1" fmla="*/ 0 h 78"/>
                <a:gd name="T2" fmla="*/ 14 w 71"/>
                <a:gd name="T3" fmla="*/ 0 h 78"/>
                <a:gd name="T4" fmla="*/ 14 w 71"/>
                <a:gd name="T5" fmla="*/ 11 h 78"/>
                <a:gd name="T6" fmla="*/ 0 w 71"/>
                <a:gd name="T7" fmla="*/ 11 h 78"/>
                <a:gd name="T8" fmla="*/ 0 w 71"/>
                <a:gd name="T9" fmla="*/ 78 h 78"/>
                <a:gd name="T10" fmla="*/ 59 w 71"/>
                <a:gd name="T11" fmla="*/ 78 h 78"/>
                <a:gd name="T12" fmla="*/ 59 w 71"/>
                <a:gd name="T13" fmla="*/ 63 h 78"/>
                <a:gd name="T14" fmla="*/ 71 w 71"/>
                <a:gd name="T15" fmla="*/ 63 h 78"/>
                <a:gd name="T16" fmla="*/ 71 w 71"/>
                <a:gd name="T17" fmla="*/ 0 h 78"/>
                <a:gd name="T18" fmla="*/ 52 w 71"/>
                <a:gd name="T19" fmla="*/ 72 h 78"/>
                <a:gd name="T20" fmla="*/ 6 w 71"/>
                <a:gd name="T21" fmla="*/ 72 h 78"/>
                <a:gd name="T22" fmla="*/ 6 w 71"/>
                <a:gd name="T23" fmla="*/ 18 h 78"/>
                <a:gd name="T24" fmla="*/ 14 w 71"/>
                <a:gd name="T25" fmla="*/ 18 h 78"/>
                <a:gd name="T26" fmla="*/ 52 w 71"/>
                <a:gd name="T27" fmla="*/ 18 h 78"/>
                <a:gd name="T28" fmla="*/ 52 w 71"/>
                <a:gd name="T29" fmla="*/ 63 h 78"/>
                <a:gd name="T30" fmla="*/ 52 w 71"/>
                <a:gd name="T31" fmla="*/ 72 h 78"/>
                <a:gd name="T32" fmla="*/ 64 w 71"/>
                <a:gd name="T33" fmla="*/ 56 h 78"/>
                <a:gd name="T34" fmla="*/ 59 w 71"/>
                <a:gd name="T35" fmla="*/ 56 h 78"/>
                <a:gd name="T36" fmla="*/ 59 w 71"/>
                <a:gd name="T37" fmla="*/ 11 h 78"/>
                <a:gd name="T38" fmla="*/ 21 w 71"/>
                <a:gd name="T39" fmla="*/ 11 h 78"/>
                <a:gd name="T40" fmla="*/ 21 w 71"/>
                <a:gd name="T41" fmla="*/ 6 h 78"/>
                <a:gd name="T42" fmla="*/ 64 w 71"/>
                <a:gd name="T43" fmla="*/ 6 h 78"/>
                <a:gd name="T44" fmla="*/ 64 w 71"/>
                <a:gd name="T45" fmla="*/ 5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78">
                  <a:moveTo>
                    <a:pt x="71" y="0"/>
                  </a:moveTo>
                  <a:lnTo>
                    <a:pt x="14" y="0"/>
                  </a:lnTo>
                  <a:lnTo>
                    <a:pt x="14" y="11"/>
                  </a:lnTo>
                  <a:lnTo>
                    <a:pt x="0" y="11"/>
                  </a:lnTo>
                  <a:lnTo>
                    <a:pt x="0" y="78"/>
                  </a:lnTo>
                  <a:lnTo>
                    <a:pt x="59" y="78"/>
                  </a:lnTo>
                  <a:lnTo>
                    <a:pt x="59" y="63"/>
                  </a:lnTo>
                  <a:lnTo>
                    <a:pt x="71" y="63"/>
                  </a:lnTo>
                  <a:lnTo>
                    <a:pt x="71" y="0"/>
                  </a:lnTo>
                  <a:close/>
                  <a:moveTo>
                    <a:pt x="52" y="72"/>
                  </a:moveTo>
                  <a:lnTo>
                    <a:pt x="6" y="72"/>
                  </a:lnTo>
                  <a:lnTo>
                    <a:pt x="6" y="18"/>
                  </a:lnTo>
                  <a:lnTo>
                    <a:pt x="14" y="18"/>
                  </a:lnTo>
                  <a:lnTo>
                    <a:pt x="52" y="18"/>
                  </a:lnTo>
                  <a:lnTo>
                    <a:pt x="52" y="63"/>
                  </a:lnTo>
                  <a:lnTo>
                    <a:pt x="52" y="72"/>
                  </a:lnTo>
                  <a:close/>
                  <a:moveTo>
                    <a:pt x="64" y="56"/>
                  </a:moveTo>
                  <a:lnTo>
                    <a:pt x="59" y="56"/>
                  </a:lnTo>
                  <a:lnTo>
                    <a:pt x="59" y="11"/>
                  </a:lnTo>
                  <a:lnTo>
                    <a:pt x="21" y="11"/>
                  </a:lnTo>
                  <a:lnTo>
                    <a:pt x="21" y="6"/>
                  </a:lnTo>
                  <a:lnTo>
                    <a:pt x="64" y="6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372" name="Group 36"/>
          <p:cNvGrpSpPr/>
          <p:nvPr/>
        </p:nvGrpSpPr>
        <p:grpSpPr bwMode="auto">
          <a:xfrm>
            <a:off x="2529840" y="4234929"/>
            <a:ext cx="112713" cy="107950"/>
            <a:chOff x="0" y="0"/>
            <a:chExt cx="79" cy="76"/>
          </a:xfrm>
        </p:grpSpPr>
        <p:sp>
          <p:nvSpPr>
            <p:cNvPr id="14373" name="Freeform 37"/>
            <p:cNvSpPr>
              <a:spLocks noEditPoints="1"/>
            </p:cNvSpPr>
            <p:nvPr/>
          </p:nvSpPr>
          <p:spPr bwMode="auto">
            <a:xfrm>
              <a:off x="0" y="37"/>
              <a:ext cx="52" cy="25"/>
            </a:xfrm>
            <a:custGeom>
              <a:avLst/>
              <a:gdLst>
                <a:gd name="T0" fmla="*/ 52 w 92"/>
                <a:gd name="T1" fmla="*/ 24 h 45"/>
                <a:gd name="T2" fmla="*/ 52 w 92"/>
                <a:gd name="T3" fmla="*/ 37 h 45"/>
                <a:gd name="T4" fmla="*/ 64 w 92"/>
                <a:gd name="T5" fmla="*/ 37 h 45"/>
                <a:gd name="T6" fmla="*/ 64 w 92"/>
                <a:gd name="T7" fmla="*/ 24 h 45"/>
                <a:gd name="T8" fmla="*/ 80 w 92"/>
                <a:gd name="T9" fmla="*/ 24 h 45"/>
                <a:gd name="T10" fmla="*/ 80 w 92"/>
                <a:gd name="T11" fmla="*/ 45 h 45"/>
                <a:gd name="T12" fmla="*/ 92 w 92"/>
                <a:gd name="T13" fmla="*/ 45 h 45"/>
                <a:gd name="T14" fmla="*/ 92 w 92"/>
                <a:gd name="T15" fmla="*/ 12 h 45"/>
                <a:gd name="T16" fmla="*/ 35 w 92"/>
                <a:gd name="T17" fmla="*/ 12 h 45"/>
                <a:gd name="T18" fmla="*/ 18 w 92"/>
                <a:gd name="T19" fmla="*/ 0 h 45"/>
                <a:gd name="T20" fmla="*/ 0 w 92"/>
                <a:gd name="T21" fmla="*/ 18 h 45"/>
                <a:gd name="T22" fmla="*/ 18 w 92"/>
                <a:gd name="T23" fmla="*/ 36 h 45"/>
                <a:gd name="T24" fmla="*/ 35 w 92"/>
                <a:gd name="T25" fmla="*/ 24 h 45"/>
                <a:gd name="T26" fmla="*/ 52 w 92"/>
                <a:gd name="T27" fmla="*/ 24 h 45"/>
                <a:gd name="T28" fmla="*/ 18 w 92"/>
                <a:gd name="T29" fmla="*/ 24 h 45"/>
                <a:gd name="T30" fmla="*/ 12 w 92"/>
                <a:gd name="T31" fmla="*/ 18 h 45"/>
                <a:gd name="T32" fmla="*/ 18 w 92"/>
                <a:gd name="T33" fmla="*/ 12 h 45"/>
                <a:gd name="T34" fmla="*/ 25 w 92"/>
                <a:gd name="T35" fmla="*/ 18 h 45"/>
                <a:gd name="T36" fmla="*/ 18 w 92"/>
                <a:gd name="T37" fmla="*/ 2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45">
                  <a:moveTo>
                    <a:pt x="52" y="24"/>
                  </a:moveTo>
                  <a:cubicBezTo>
                    <a:pt x="52" y="37"/>
                    <a:pt x="52" y="37"/>
                    <a:pt x="52" y="37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3" y="5"/>
                    <a:pt x="26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6" y="36"/>
                    <a:pt x="33" y="31"/>
                    <a:pt x="35" y="24"/>
                  </a:cubicBezTo>
                  <a:lnTo>
                    <a:pt x="52" y="24"/>
                  </a:lnTo>
                  <a:close/>
                  <a:moveTo>
                    <a:pt x="18" y="24"/>
                  </a:moveTo>
                  <a:cubicBezTo>
                    <a:pt x="15" y="24"/>
                    <a:pt x="12" y="21"/>
                    <a:pt x="12" y="18"/>
                  </a:cubicBezTo>
                  <a:cubicBezTo>
                    <a:pt x="12" y="14"/>
                    <a:pt x="15" y="12"/>
                    <a:pt x="18" y="12"/>
                  </a:cubicBezTo>
                  <a:cubicBezTo>
                    <a:pt x="22" y="12"/>
                    <a:pt x="25" y="14"/>
                    <a:pt x="25" y="18"/>
                  </a:cubicBezTo>
                  <a:cubicBezTo>
                    <a:pt x="25" y="21"/>
                    <a:pt x="22" y="24"/>
                    <a:pt x="18" y="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374" name="Freeform 38"/>
            <p:cNvSpPr>
              <a:spLocks noEditPoints="1"/>
            </p:cNvSpPr>
            <p:nvPr/>
          </p:nvSpPr>
          <p:spPr bwMode="auto">
            <a:xfrm>
              <a:off x="25" y="0"/>
              <a:ext cx="54" cy="76"/>
            </a:xfrm>
            <a:custGeom>
              <a:avLst/>
              <a:gdLst>
                <a:gd name="T0" fmla="*/ 39 w 54"/>
                <a:gd name="T1" fmla="*/ 27 h 76"/>
                <a:gd name="T2" fmla="*/ 39 w 54"/>
                <a:gd name="T3" fmla="*/ 0 h 76"/>
                <a:gd name="T4" fmla="*/ 14 w 54"/>
                <a:gd name="T5" fmla="*/ 0 h 76"/>
                <a:gd name="T6" fmla="*/ 14 w 54"/>
                <a:gd name="T7" fmla="*/ 27 h 76"/>
                <a:gd name="T8" fmla="*/ 0 w 54"/>
                <a:gd name="T9" fmla="*/ 27 h 76"/>
                <a:gd name="T10" fmla="*/ 0 w 54"/>
                <a:gd name="T11" fmla="*/ 38 h 76"/>
                <a:gd name="T12" fmla="*/ 7 w 54"/>
                <a:gd name="T13" fmla="*/ 38 h 76"/>
                <a:gd name="T14" fmla="*/ 7 w 54"/>
                <a:gd name="T15" fmla="*/ 34 h 76"/>
                <a:gd name="T16" fmla="*/ 14 w 54"/>
                <a:gd name="T17" fmla="*/ 34 h 76"/>
                <a:gd name="T18" fmla="*/ 39 w 54"/>
                <a:gd name="T19" fmla="*/ 34 h 76"/>
                <a:gd name="T20" fmla="*/ 47 w 54"/>
                <a:gd name="T21" fmla="*/ 34 h 76"/>
                <a:gd name="T22" fmla="*/ 47 w 54"/>
                <a:gd name="T23" fmla="*/ 69 h 76"/>
                <a:gd name="T24" fmla="*/ 7 w 54"/>
                <a:gd name="T25" fmla="*/ 69 h 76"/>
                <a:gd name="T26" fmla="*/ 7 w 54"/>
                <a:gd name="T27" fmla="*/ 64 h 76"/>
                <a:gd name="T28" fmla="*/ 0 w 54"/>
                <a:gd name="T29" fmla="*/ 64 h 76"/>
                <a:gd name="T30" fmla="*/ 0 w 54"/>
                <a:gd name="T31" fmla="*/ 76 h 76"/>
                <a:gd name="T32" fmla="*/ 54 w 54"/>
                <a:gd name="T33" fmla="*/ 76 h 76"/>
                <a:gd name="T34" fmla="*/ 54 w 54"/>
                <a:gd name="T35" fmla="*/ 27 h 76"/>
                <a:gd name="T36" fmla="*/ 39 w 54"/>
                <a:gd name="T37" fmla="*/ 27 h 76"/>
                <a:gd name="T38" fmla="*/ 20 w 54"/>
                <a:gd name="T39" fmla="*/ 7 h 76"/>
                <a:gd name="T40" fmla="*/ 33 w 54"/>
                <a:gd name="T41" fmla="*/ 7 h 76"/>
                <a:gd name="T42" fmla="*/ 33 w 54"/>
                <a:gd name="T43" fmla="*/ 27 h 76"/>
                <a:gd name="T44" fmla="*/ 20 w 54"/>
                <a:gd name="T45" fmla="*/ 27 h 76"/>
                <a:gd name="T46" fmla="*/ 20 w 54"/>
                <a:gd name="T47" fmla="*/ 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76">
                  <a:moveTo>
                    <a:pt x="39" y="27"/>
                  </a:moveTo>
                  <a:lnTo>
                    <a:pt x="39" y="0"/>
                  </a:lnTo>
                  <a:lnTo>
                    <a:pt x="14" y="0"/>
                  </a:lnTo>
                  <a:lnTo>
                    <a:pt x="14" y="27"/>
                  </a:lnTo>
                  <a:lnTo>
                    <a:pt x="0" y="27"/>
                  </a:lnTo>
                  <a:lnTo>
                    <a:pt x="0" y="38"/>
                  </a:lnTo>
                  <a:lnTo>
                    <a:pt x="7" y="38"/>
                  </a:lnTo>
                  <a:lnTo>
                    <a:pt x="7" y="34"/>
                  </a:lnTo>
                  <a:lnTo>
                    <a:pt x="14" y="34"/>
                  </a:lnTo>
                  <a:lnTo>
                    <a:pt x="39" y="34"/>
                  </a:lnTo>
                  <a:lnTo>
                    <a:pt x="47" y="34"/>
                  </a:lnTo>
                  <a:lnTo>
                    <a:pt x="47" y="69"/>
                  </a:lnTo>
                  <a:lnTo>
                    <a:pt x="7" y="69"/>
                  </a:lnTo>
                  <a:lnTo>
                    <a:pt x="7" y="64"/>
                  </a:lnTo>
                  <a:lnTo>
                    <a:pt x="0" y="64"/>
                  </a:lnTo>
                  <a:lnTo>
                    <a:pt x="0" y="76"/>
                  </a:lnTo>
                  <a:lnTo>
                    <a:pt x="54" y="76"/>
                  </a:lnTo>
                  <a:lnTo>
                    <a:pt x="54" y="27"/>
                  </a:lnTo>
                  <a:lnTo>
                    <a:pt x="39" y="27"/>
                  </a:lnTo>
                  <a:close/>
                  <a:moveTo>
                    <a:pt x="20" y="7"/>
                  </a:moveTo>
                  <a:lnTo>
                    <a:pt x="33" y="7"/>
                  </a:lnTo>
                  <a:lnTo>
                    <a:pt x="33" y="27"/>
                  </a:lnTo>
                  <a:lnTo>
                    <a:pt x="20" y="27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375" name="Group 39"/>
          <p:cNvGrpSpPr/>
          <p:nvPr/>
        </p:nvGrpSpPr>
        <p:grpSpPr bwMode="auto">
          <a:xfrm>
            <a:off x="501015" y="4233342"/>
            <a:ext cx="111125" cy="109537"/>
            <a:chOff x="0" y="0"/>
            <a:chExt cx="79" cy="78"/>
          </a:xfrm>
        </p:grpSpPr>
        <p:sp>
          <p:nvSpPr>
            <p:cNvPr id="14376" name="Freeform 40"/>
            <p:cNvSpPr>
              <a:spLocks noEditPoints="1"/>
            </p:cNvSpPr>
            <p:nvPr/>
          </p:nvSpPr>
          <p:spPr bwMode="auto">
            <a:xfrm>
              <a:off x="0" y="0"/>
              <a:ext cx="79" cy="78"/>
            </a:xfrm>
            <a:custGeom>
              <a:avLst/>
              <a:gdLst>
                <a:gd name="T0" fmla="*/ 79 w 79"/>
                <a:gd name="T1" fmla="*/ 39 h 78"/>
                <a:gd name="T2" fmla="*/ 39 w 79"/>
                <a:gd name="T3" fmla="*/ 0 h 78"/>
                <a:gd name="T4" fmla="*/ 0 w 79"/>
                <a:gd name="T5" fmla="*/ 39 h 78"/>
                <a:gd name="T6" fmla="*/ 4 w 79"/>
                <a:gd name="T7" fmla="*/ 44 h 78"/>
                <a:gd name="T8" fmla="*/ 9 w 79"/>
                <a:gd name="T9" fmla="*/ 39 h 78"/>
                <a:gd name="T10" fmla="*/ 19 w 79"/>
                <a:gd name="T11" fmla="*/ 78 h 78"/>
                <a:gd name="T12" fmla="*/ 58 w 79"/>
                <a:gd name="T13" fmla="*/ 78 h 78"/>
                <a:gd name="T14" fmla="*/ 69 w 79"/>
                <a:gd name="T15" fmla="*/ 39 h 78"/>
                <a:gd name="T16" fmla="*/ 74 w 79"/>
                <a:gd name="T17" fmla="*/ 44 h 78"/>
                <a:gd name="T18" fmla="*/ 79 w 79"/>
                <a:gd name="T19" fmla="*/ 39 h 78"/>
                <a:gd name="T20" fmla="*/ 63 w 79"/>
                <a:gd name="T21" fmla="*/ 34 h 78"/>
                <a:gd name="T22" fmla="*/ 53 w 79"/>
                <a:gd name="T23" fmla="*/ 72 h 78"/>
                <a:gd name="T24" fmla="*/ 25 w 79"/>
                <a:gd name="T25" fmla="*/ 72 h 78"/>
                <a:gd name="T26" fmla="*/ 14 w 79"/>
                <a:gd name="T27" fmla="*/ 34 h 78"/>
                <a:gd name="T28" fmla="*/ 14 w 79"/>
                <a:gd name="T29" fmla="*/ 34 h 78"/>
                <a:gd name="T30" fmla="*/ 39 w 79"/>
                <a:gd name="T31" fmla="*/ 9 h 78"/>
                <a:gd name="T32" fmla="*/ 64 w 79"/>
                <a:gd name="T33" fmla="*/ 34 h 78"/>
                <a:gd name="T34" fmla="*/ 63 w 79"/>
                <a:gd name="T35" fmla="*/ 3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78">
                  <a:moveTo>
                    <a:pt x="79" y="39"/>
                  </a:moveTo>
                  <a:lnTo>
                    <a:pt x="39" y="0"/>
                  </a:lnTo>
                  <a:lnTo>
                    <a:pt x="0" y="39"/>
                  </a:lnTo>
                  <a:lnTo>
                    <a:pt x="4" y="44"/>
                  </a:lnTo>
                  <a:lnTo>
                    <a:pt x="9" y="39"/>
                  </a:lnTo>
                  <a:lnTo>
                    <a:pt x="19" y="78"/>
                  </a:lnTo>
                  <a:lnTo>
                    <a:pt x="58" y="78"/>
                  </a:lnTo>
                  <a:lnTo>
                    <a:pt x="69" y="39"/>
                  </a:lnTo>
                  <a:lnTo>
                    <a:pt x="74" y="44"/>
                  </a:lnTo>
                  <a:lnTo>
                    <a:pt x="79" y="39"/>
                  </a:lnTo>
                  <a:close/>
                  <a:moveTo>
                    <a:pt x="63" y="34"/>
                  </a:moveTo>
                  <a:lnTo>
                    <a:pt x="53" y="72"/>
                  </a:lnTo>
                  <a:lnTo>
                    <a:pt x="25" y="72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39" y="9"/>
                  </a:lnTo>
                  <a:lnTo>
                    <a:pt x="64" y="34"/>
                  </a:lnTo>
                  <a:lnTo>
                    <a:pt x="6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377" name="Freeform 41"/>
            <p:cNvSpPr>
              <a:spLocks noEditPoints="1"/>
            </p:cNvSpPr>
            <p:nvPr/>
          </p:nvSpPr>
          <p:spPr bwMode="auto">
            <a:xfrm>
              <a:off x="30" y="40"/>
              <a:ext cx="18" cy="18"/>
            </a:xfrm>
            <a:custGeom>
              <a:avLst/>
              <a:gdLst>
                <a:gd name="T0" fmla="*/ 0 w 18"/>
                <a:gd name="T1" fmla="*/ 18 h 18"/>
                <a:gd name="T2" fmla="*/ 18 w 18"/>
                <a:gd name="T3" fmla="*/ 18 h 18"/>
                <a:gd name="T4" fmla="*/ 18 w 18"/>
                <a:gd name="T5" fmla="*/ 0 h 18"/>
                <a:gd name="T6" fmla="*/ 0 w 18"/>
                <a:gd name="T7" fmla="*/ 0 h 18"/>
                <a:gd name="T8" fmla="*/ 0 w 18"/>
                <a:gd name="T9" fmla="*/ 18 h 18"/>
                <a:gd name="T10" fmla="*/ 7 w 18"/>
                <a:gd name="T11" fmla="*/ 7 h 18"/>
                <a:gd name="T12" fmla="*/ 11 w 18"/>
                <a:gd name="T13" fmla="*/ 7 h 18"/>
                <a:gd name="T14" fmla="*/ 11 w 18"/>
                <a:gd name="T15" fmla="*/ 11 h 18"/>
                <a:gd name="T16" fmla="*/ 7 w 18"/>
                <a:gd name="T17" fmla="*/ 11 h 18"/>
                <a:gd name="T18" fmla="*/ 7 w 18"/>
                <a:gd name="T19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0" y="18"/>
                  </a:moveTo>
                  <a:lnTo>
                    <a:pt x="18" y="18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18"/>
                  </a:lnTo>
                  <a:close/>
                  <a:moveTo>
                    <a:pt x="7" y="7"/>
                  </a:moveTo>
                  <a:lnTo>
                    <a:pt x="11" y="7"/>
                  </a:lnTo>
                  <a:lnTo>
                    <a:pt x="11" y="11"/>
                  </a:lnTo>
                  <a:lnTo>
                    <a:pt x="7" y="11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378" name="Group 42"/>
          <p:cNvGrpSpPr/>
          <p:nvPr/>
        </p:nvGrpSpPr>
        <p:grpSpPr bwMode="auto">
          <a:xfrm>
            <a:off x="501015" y="2712517"/>
            <a:ext cx="111125" cy="111125"/>
            <a:chOff x="0" y="0"/>
            <a:chExt cx="79" cy="78"/>
          </a:xfrm>
        </p:grpSpPr>
        <p:sp>
          <p:nvSpPr>
            <p:cNvPr id="14379" name="Freeform 43"/>
            <p:cNvSpPr>
              <a:spLocks noEditPoints="1"/>
            </p:cNvSpPr>
            <p:nvPr/>
          </p:nvSpPr>
          <p:spPr bwMode="auto">
            <a:xfrm>
              <a:off x="0" y="0"/>
              <a:ext cx="79" cy="78"/>
            </a:xfrm>
            <a:custGeom>
              <a:avLst/>
              <a:gdLst>
                <a:gd name="T0" fmla="*/ 70 w 140"/>
                <a:gd name="T1" fmla="*/ 0 h 140"/>
                <a:gd name="T2" fmla="*/ 0 w 140"/>
                <a:gd name="T3" fmla="*/ 70 h 140"/>
                <a:gd name="T4" fmla="*/ 70 w 140"/>
                <a:gd name="T5" fmla="*/ 140 h 140"/>
                <a:gd name="T6" fmla="*/ 140 w 140"/>
                <a:gd name="T7" fmla="*/ 70 h 140"/>
                <a:gd name="T8" fmla="*/ 70 w 140"/>
                <a:gd name="T9" fmla="*/ 0 h 140"/>
                <a:gd name="T10" fmla="*/ 53 w 140"/>
                <a:gd name="T11" fmla="*/ 126 h 140"/>
                <a:gd name="T12" fmla="*/ 53 w 140"/>
                <a:gd name="T13" fmla="*/ 99 h 140"/>
                <a:gd name="T14" fmla="*/ 67 w 140"/>
                <a:gd name="T15" fmla="*/ 86 h 140"/>
                <a:gd name="T16" fmla="*/ 72 w 140"/>
                <a:gd name="T17" fmla="*/ 86 h 140"/>
                <a:gd name="T18" fmla="*/ 86 w 140"/>
                <a:gd name="T19" fmla="*/ 99 h 140"/>
                <a:gd name="T20" fmla="*/ 86 w 140"/>
                <a:gd name="T21" fmla="*/ 126 h 140"/>
                <a:gd name="T22" fmla="*/ 70 w 140"/>
                <a:gd name="T23" fmla="*/ 128 h 140"/>
                <a:gd name="T24" fmla="*/ 53 w 140"/>
                <a:gd name="T25" fmla="*/ 126 h 140"/>
                <a:gd name="T26" fmla="*/ 98 w 140"/>
                <a:gd name="T27" fmla="*/ 121 h 140"/>
                <a:gd name="T28" fmla="*/ 98 w 140"/>
                <a:gd name="T29" fmla="*/ 99 h 140"/>
                <a:gd name="T30" fmla="*/ 72 w 140"/>
                <a:gd name="T31" fmla="*/ 74 h 140"/>
                <a:gd name="T32" fmla="*/ 67 w 140"/>
                <a:gd name="T33" fmla="*/ 74 h 140"/>
                <a:gd name="T34" fmla="*/ 42 w 140"/>
                <a:gd name="T35" fmla="*/ 99 h 140"/>
                <a:gd name="T36" fmla="*/ 42 w 140"/>
                <a:gd name="T37" fmla="*/ 121 h 140"/>
                <a:gd name="T38" fmla="*/ 12 w 140"/>
                <a:gd name="T39" fmla="*/ 70 h 140"/>
                <a:gd name="T40" fmla="*/ 70 w 140"/>
                <a:gd name="T41" fmla="*/ 12 h 140"/>
                <a:gd name="T42" fmla="*/ 128 w 140"/>
                <a:gd name="T43" fmla="*/ 70 h 140"/>
                <a:gd name="T44" fmla="*/ 98 w 140"/>
                <a:gd name="T45" fmla="*/ 12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0" h="140">
                  <a:moveTo>
                    <a:pt x="70" y="0"/>
                  </a:moveTo>
                  <a:cubicBezTo>
                    <a:pt x="31" y="0"/>
                    <a:pt x="0" y="32"/>
                    <a:pt x="0" y="70"/>
                  </a:cubicBezTo>
                  <a:cubicBezTo>
                    <a:pt x="0" y="109"/>
                    <a:pt x="31" y="140"/>
                    <a:pt x="70" y="140"/>
                  </a:cubicBezTo>
                  <a:cubicBezTo>
                    <a:pt x="108" y="140"/>
                    <a:pt x="140" y="109"/>
                    <a:pt x="140" y="70"/>
                  </a:cubicBezTo>
                  <a:cubicBezTo>
                    <a:pt x="140" y="32"/>
                    <a:pt x="108" y="0"/>
                    <a:pt x="70" y="0"/>
                  </a:cubicBezTo>
                  <a:moveTo>
                    <a:pt x="53" y="126"/>
                  </a:moveTo>
                  <a:cubicBezTo>
                    <a:pt x="53" y="99"/>
                    <a:pt x="53" y="99"/>
                    <a:pt x="53" y="99"/>
                  </a:cubicBezTo>
                  <a:cubicBezTo>
                    <a:pt x="53" y="92"/>
                    <a:pt x="60" y="86"/>
                    <a:pt x="67" y="86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80" y="86"/>
                    <a:pt x="86" y="92"/>
                    <a:pt x="86" y="99"/>
                  </a:cubicBezTo>
                  <a:cubicBezTo>
                    <a:pt x="86" y="126"/>
                    <a:pt x="86" y="126"/>
                    <a:pt x="86" y="126"/>
                  </a:cubicBezTo>
                  <a:cubicBezTo>
                    <a:pt x="81" y="127"/>
                    <a:pt x="75" y="128"/>
                    <a:pt x="70" y="128"/>
                  </a:cubicBezTo>
                  <a:cubicBezTo>
                    <a:pt x="64" y="128"/>
                    <a:pt x="59" y="127"/>
                    <a:pt x="53" y="126"/>
                  </a:cubicBezTo>
                  <a:moveTo>
                    <a:pt x="98" y="121"/>
                  </a:moveTo>
                  <a:cubicBezTo>
                    <a:pt x="98" y="99"/>
                    <a:pt x="98" y="99"/>
                    <a:pt x="98" y="99"/>
                  </a:cubicBezTo>
                  <a:cubicBezTo>
                    <a:pt x="98" y="85"/>
                    <a:pt x="86" y="74"/>
                    <a:pt x="72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53" y="74"/>
                    <a:pt x="42" y="85"/>
                    <a:pt x="42" y="99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24" y="111"/>
                    <a:pt x="12" y="92"/>
                    <a:pt x="12" y="70"/>
                  </a:cubicBezTo>
                  <a:cubicBezTo>
                    <a:pt x="12" y="38"/>
                    <a:pt x="38" y="12"/>
                    <a:pt x="70" y="12"/>
                  </a:cubicBezTo>
                  <a:cubicBezTo>
                    <a:pt x="102" y="12"/>
                    <a:pt x="128" y="38"/>
                    <a:pt x="128" y="70"/>
                  </a:cubicBezTo>
                  <a:cubicBezTo>
                    <a:pt x="128" y="92"/>
                    <a:pt x="116" y="111"/>
                    <a:pt x="98" y="1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380" name="Oval 44"/>
            <p:cNvSpPr>
              <a:spLocks noChangeArrowheads="1"/>
            </p:cNvSpPr>
            <p:nvPr/>
          </p:nvSpPr>
          <p:spPr bwMode="auto">
            <a:xfrm>
              <a:off x="30" y="18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381" name="Rectangle 45"/>
          <p:cNvSpPr>
            <a:spLocks noChangeArrowheads="1"/>
          </p:cNvSpPr>
          <p:nvPr/>
        </p:nvSpPr>
        <p:spPr bwMode="auto">
          <a:xfrm>
            <a:off x="723265" y="2660129"/>
            <a:ext cx="817880" cy="245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开发者工具</a:t>
            </a:r>
            <a:endParaRPr lang="zh-CN" altLang="en-US" sz="1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82" name="Rectangle 46"/>
          <p:cNvSpPr>
            <a:spLocks noChangeArrowheads="1"/>
          </p:cNvSpPr>
          <p:nvPr/>
        </p:nvSpPr>
        <p:spPr bwMode="auto">
          <a:xfrm>
            <a:off x="723265" y="4179367"/>
            <a:ext cx="690880" cy="245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云数据库</a:t>
            </a:r>
            <a:endParaRPr lang="zh-CN" altLang="en-US" sz="10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83" name="Rectangle 47"/>
          <p:cNvSpPr>
            <a:spLocks noChangeArrowheads="1"/>
          </p:cNvSpPr>
          <p:nvPr/>
        </p:nvSpPr>
        <p:spPr bwMode="auto">
          <a:xfrm>
            <a:off x="2763203" y="2660129"/>
            <a:ext cx="817880" cy="245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云开发平台</a:t>
            </a:r>
            <a:endParaRPr lang="zh-CN" altLang="en-US" sz="10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2763203" y="4179367"/>
            <a:ext cx="563880" cy="245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云存储</a:t>
            </a:r>
            <a:endParaRPr lang="zh-CN" altLang="en-US" sz="10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5003800" y="1517015"/>
            <a:ext cx="3672205" cy="162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微信开发者工具是什么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?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微信开发者工具</a:t>
            </a:r>
            <a:r>
              <a:rPr 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是为了帮助开发者更方便、更安全地开发和调试基于微信的网页小程序而推出的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PC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端软件。</a:t>
            </a:r>
            <a:endParaRPr sz="12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sz="12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开发者可以完成小程序的 API 和页面的开发调试、代码查看和编辑、小程序预览和发布等功能。</a:t>
            </a:r>
            <a:endParaRPr sz="12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4386" name="Text Box 50"/>
          <p:cNvSpPr txBox="1">
            <a:spLocks noChangeArrowheads="1"/>
          </p:cNvSpPr>
          <p:nvPr/>
        </p:nvSpPr>
        <p:spPr bwMode="auto">
          <a:xfrm>
            <a:off x="5394008" y="3435147"/>
            <a:ext cx="135128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100%</a:t>
            </a:r>
            <a:endParaRPr lang="en-US" altLang="zh-CN" sz="3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5178108" y="4140314"/>
            <a:ext cx="1512887" cy="522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基础性</a:t>
            </a:r>
            <a:endParaRPr lang="zh-CN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满足所有的基础开发，无需其他的外部工具以及自定义组件，可自行搭建所有基本框架。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88" name="Text Box 52"/>
          <p:cNvSpPr txBox="1">
            <a:spLocks noChangeArrowheads="1"/>
          </p:cNvSpPr>
          <p:nvPr/>
        </p:nvSpPr>
        <p:spPr bwMode="auto">
          <a:xfrm>
            <a:off x="7108508" y="3435147"/>
            <a:ext cx="109728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80%</a:t>
            </a:r>
            <a:endParaRPr lang="en-US" altLang="zh-CN" sz="3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89" name="Rectangle 53"/>
          <p:cNvSpPr>
            <a:spLocks noChangeArrowheads="1"/>
          </p:cNvSpPr>
          <p:nvPr/>
        </p:nvSpPr>
        <p:spPr bwMode="auto">
          <a:xfrm>
            <a:off x="6892608" y="4140314"/>
            <a:ext cx="1512887" cy="522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适用性</a:t>
            </a:r>
            <a:endParaRPr lang="zh-CN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适用市面上许多已经成熟的开发技术，如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CSS3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Component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构造器，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SQL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等等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458817" y="358586"/>
            <a:ext cx="222636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开发环境及工具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Rectangle 20"/>
          <p:cNvSpPr>
            <a:spLocks noChangeArrowheads="1"/>
          </p:cNvSpPr>
          <p:nvPr/>
        </p:nvSpPr>
        <p:spPr bwMode="auto">
          <a:xfrm>
            <a:off x="3671697" y="685492"/>
            <a:ext cx="1800606" cy="12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Development environment and tools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3" name="Rectangle 27"/>
          <p:cNvSpPr>
            <a:spLocks noChangeArrowheads="1"/>
          </p:cNvSpPr>
          <p:nvPr/>
        </p:nvSpPr>
        <p:spPr bwMode="auto">
          <a:xfrm>
            <a:off x="378460" y="1416050"/>
            <a:ext cx="2552065" cy="264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全局配置设置三个TabBar页面：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“</a:t>
            </a: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发现”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中设置了四个Swiper-tab列表：“卡片证件”、“电子产品”、“包”、“其他”。其中每个Swiper-tab中皆列出该分类中的所有数据。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“发布”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中用户可以在此页面发布丢失物品，修改物品信息，以及后续根据需求继续开发的操作。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“我的”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中可以显示使用者信息，修改用户信息，查看帮助，关于以及退出登陆的操作。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 flipH="1">
            <a:off x="3087370" y="1405890"/>
            <a:ext cx="1905" cy="2867025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58817" y="358586"/>
            <a:ext cx="222636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系统功能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Rectangle 20"/>
          <p:cNvSpPr>
            <a:spLocks noChangeArrowheads="1"/>
          </p:cNvSpPr>
          <p:nvPr/>
        </p:nvSpPr>
        <p:spPr bwMode="auto">
          <a:xfrm>
            <a:off x="3671697" y="757247"/>
            <a:ext cx="1800606" cy="138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System functions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图片 1" descr="框架"/>
          <p:cNvPicPr>
            <a:picLocks noChangeAspect="1"/>
          </p:cNvPicPr>
          <p:nvPr/>
        </p:nvPicPr>
        <p:blipFill>
          <a:blip r:embed="rId1"/>
          <a:srcRect l="3407" t="16930" r="2054" b="28270"/>
          <a:stretch>
            <a:fillRect/>
          </a:stretch>
        </p:blipFill>
        <p:spPr>
          <a:xfrm>
            <a:off x="3223260" y="1497965"/>
            <a:ext cx="5610860" cy="24396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889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3972557" y="2388918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结果展示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7" name="直接连接符 96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Freeform 11"/>
          <p:cNvSpPr>
            <a:spLocks noEditPoints="1"/>
          </p:cNvSpPr>
          <p:nvPr/>
        </p:nvSpPr>
        <p:spPr bwMode="auto">
          <a:xfrm>
            <a:off x="4373027" y="1272150"/>
            <a:ext cx="397940" cy="505586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TextBox 96"/>
          <p:cNvSpPr txBox="1"/>
          <p:nvPr/>
        </p:nvSpPr>
        <p:spPr>
          <a:xfrm>
            <a:off x="3870958" y="2892974"/>
            <a:ext cx="1402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开发工具编译展示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手机微信编译展示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REFSHAPE" val="1268314796"/>
  <p:tag name="KSO_WM_UNIT_PLACING_PICTURE_USER_VIEWPORT" val="{&quot;height&quot;:8568,&quot;width&quot;:4776}"/>
</p:tagLst>
</file>

<file path=ppt/theme/theme1.xml><?xml version="1.0" encoding="utf-8"?>
<a:theme xmlns:a="http://schemas.openxmlformats.org/drawingml/2006/main" name="自定义设计方案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08C00"/>
      </a:accent1>
      <a:accent2>
        <a:srgbClr val="FBCA6E"/>
      </a:accent2>
      <a:accent3>
        <a:srgbClr val="EA6441"/>
      </a:accent3>
      <a:accent4>
        <a:srgbClr val="6D6E72"/>
      </a:accent4>
      <a:accent5>
        <a:srgbClr val="00CC99"/>
      </a:accent5>
      <a:accent6>
        <a:srgbClr val="918CD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1515</Words>
  <Application>WPS 演示</Application>
  <PresentationFormat>自定义</PresentationFormat>
  <Paragraphs>165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Calibri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向阳</cp:lastModifiedBy>
  <cp:revision>40</cp:revision>
  <dcterms:created xsi:type="dcterms:W3CDTF">2016-03-21T01:49:00Z</dcterms:created>
  <dcterms:modified xsi:type="dcterms:W3CDTF">2020-05-16T09:19:32Z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