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4" r:id="rId6"/>
    <p:sldId id="259" r:id="rId7"/>
    <p:sldId id="268" r:id="rId8"/>
    <p:sldId id="278" r:id="rId9"/>
    <p:sldId id="265" r:id="rId10"/>
    <p:sldId id="261" r:id="rId11"/>
    <p:sldId id="267" r:id="rId12"/>
    <p:sldId id="262" r:id="rId13"/>
    <p:sldId id="274" r:id="rId14"/>
    <p:sldId id="260" r:id="rId15"/>
    <p:sldId id="279" r:id="rId16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4660"/>
  </p:normalViewPr>
  <p:slideViewPr>
    <p:cSldViewPr showGuides="1">
      <p:cViewPr varScale="1">
        <p:scale>
          <a:sx n="90" d="100"/>
          <a:sy n="90" d="100"/>
        </p:scale>
        <p:origin x="564" y="90"/>
      </p:cViewPr>
      <p:guideLst>
        <p:guide orient="horz" pos="16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2972600" y="1929110"/>
            <a:ext cx="54006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丢丢妹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校园失物招领平台的设计与实现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4938748" y="4046635"/>
            <a:ext cx="219347" cy="219347"/>
            <a:chOff x="801291" y="3535885"/>
            <a:chExt cx="219347" cy="219347"/>
          </a:xfrm>
        </p:grpSpPr>
        <p:sp>
          <p:nvSpPr>
            <p:cNvPr id="14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5292080" y="4017810"/>
            <a:ext cx="12496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答辩人：陈家盛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7" name="矩形 1136"/>
          <p:cNvSpPr/>
          <p:nvPr/>
        </p:nvSpPr>
        <p:spPr>
          <a:xfrm>
            <a:off x="4110990" y="530860"/>
            <a:ext cx="46863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南京航空航天大学金城学院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39" name="直接连接符 1138"/>
          <p:cNvCxnSpPr/>
          <p:nvPr/>
        </p:nvCxnSpPr>
        <p:spPr>
          <a:xfrm>
            <a:off x="2972435" y="1412875"/>
            <a:ext cx="604901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938748" y="4383185"/>
            <a:ext cx="219347" cy="219347"/>
            <a:chOff x="801291" y="3535885"/>
            <a:chExt cx="219347" cy="219347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282555" y="4398810"/>
            <a:ext cx="190182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指导老师：郭慧敏 副教授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360" y="873125"/>
            <a:ext cx="313436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毕业答辩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72435" y="469265"/>
            <a:ext cx="838835" cy="812165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Freeform 13"/>
          <p:cNvSpPr>
            <a:spLocks noEditPoints="1"/>
          </p:cNvSpPr>
          <p:nvPr/>
        </p:nvSpPr>
        <p:spPr bwMode="auto">
          <a:xfrm>
            <a:off x="3147952" y="654163"/>
            <a:ext cx="526536" cy="43727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9" name="Picture 45" descr="iPhone_5S_freebi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30" y="1348740"/>
            <a:ext cx="388747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458817" y="358586"/>
            <a:ext cx="22263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欢迎使用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丢丢妹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671697" y="757247"/>
            <a:ext cx="1800606" cy="1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Welcome to my code!</a:t>
            </a: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35730" y="1822450"/>
            <a:ext cx="1283970" cy="2303780"/>
          </a:xfrm>
          <a:prstGeom prst="rect">
            <a:avLst/>
          </a:prstGeom>
        </p:spPr>
      </p:pic>
      <p:pic>
        <p:nvPicPr>
          <p:cNvPr id="3" name="Picture 45" descr="iPhone_5S_freebi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48740"/>
            <a:ext cx="388747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5" descr="iPhone_5S_freebi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55" y="1348740"/>
            <a:ext cx="388747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75" y="1822450"/>
            <a:ext cx="1271270" cy="226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r="601" b="15"/>
          <a:stretch>
            <a:fillRect/>
          </a:stretch>
        </p:blipFill>
        <p:spPr>
          <a:xfrm>
            <a:off x="6428105" y="1822450"/>
            <a:ext cx="1280500" cy="23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3337558" y="2388918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毕业论文总结与展望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99558" y="2892974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研究总结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成绩与思考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Freeform 9"/>
          <p:cNvSpPr>
            <a:spLocks noEditPoints="1"/>
          </p:cNvSpPr>
          <p:nvPr/>
        </p:nvSpPr>
        <p:spPr bwMode="auto">
          <a:xfrm>
            <a:off x="4304169" y="1350433"/>
            <a:ext cx="535656" cy="34902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5154930" y="1732915"/>
            <a:ext cx="709295" cy="381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2" name="Freeform 30"/>
          <p:cNvSpPr/>
          <p:nvPr/>
        </p:nvSpPr>
        <p:spPr bwMode="auto">
          <a:xfrm>
            <a:off x="5154930" y="2202815"/>
            <a:ext cx="709930" cy="346075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3870" name="Group 78"/>
          <p:cNvGrpSpPr/>
          <p:nvPr/>
        </p:nvGrpSpPr>
        <p:grpSpPr bwMode="auto">
          <a:xfrm>
            <a:off x="4572000" y="1372394"/>
            <a:ext cx="676275" cy="3394075"/>
            <a:chOff x="2880" y="712"/>
            <a:chExt cx="426" cy="2138"/>
          </a:xfrm>
        </p:grpSpPr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2940" y="771"/>
              <a:ext cx="307" cy="153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6" name="Freeform 34"/>
            <p:cNvSpPr/>
            <p:nvPr/>
          </p:nvSpPr>
          <p:spPr bwMode="auto">
            <a:xfrm>
              <a:off x="2940" y="771"/>
              <a:ext cx="307" cy="1535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7" name="Freeform 35"/>
            <p:cNvSpPr/>
            <p:nvPr/>
          </p:nvSpPr>
          <p:spPr bwMode="auto">
            <a:xfrm>
              <a:off x="2940" y="2040"/>
              <a:ext cx="307" cy="266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8" name="Freeform 36"/>
            <p:cNvSpPr/>
            <p:nvPr/>
          </p:nvSpPr>
          <p:spPr bwMode="auto">
            <a:xfrm>
              <a:off x="2940" y="941"/>
              <a:ext cx="307" cy="683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2880" y="712"/>
              <a:ext cx="119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auto">
            <a:xfrm>
              <a:off x="3023" y="1034"/>
              <a:ext cx="119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auto">
            <a:xfrm>
              <a:off x="3023" y="1343"/>
              <a:ext cx="119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2880" y="1565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992" y="1772"/>
              <a:ext cx="117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3190" y="1176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auto">
            <a:xfrm>
              <a:off x="3190" y="1670"/>
              <a:ext cx="116" cy="1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auto">
            <a:xfrm>
              <a:off x="3009" y="1981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auto">
            <a:xfrm>
              <a:off x="3190" y="712"/>
              <a:ext cx="116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3053" y="730"/>
              <a:ext cx="82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>
              <a:off x="2880" y="2247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3190" y="2247"/>
              <a:ext cx="116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auto">
            <a:xfrm>
              <a:off x="3053" y="2265"/>
              <a:ext cx="82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auto">
            <a:xfrm>
              <a:off x="2898" y="939"/>
              <a:ext cx="83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auto">
            <a:xfrm>
              <a:off x="2898" y="1245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2898" y="1893"/>
              <a:ext cx="83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3208" y="900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3208" y="1453"/>
              <a:ext cx="80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auto">
            <a:xfrm>
              <a:off x="3208" y="2063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3848" name="Group 56"/>
            <p:cNvGrpSpPr/>
            <p:nvPr/>
          </p:nvGrpSpPr>
          <p:grpSpPr bwMode="auto">
            <a:xfrm>
              <a:off x="2940" y="2431"/>
              <a:ext cx="307" cy="419"/>
              <a:chOff x="2963" y="2431"/>
              <a:chExt cx="307" cy="419"/>
            </a:xfrm>
          </p:grpSpPr>
          <p:sp>
            <p:nvSpPr>
              <p:cNvPr id="33849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850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3866" name="Rectangle 74"/>
          <p:cNvSpPr>
            <a:spLocks noChangeArrowheads="1"/>
          </p:cNvSpPr>
          <p:nvPr/>
        </p:nvSpPr>
        <p:spPr bwMode="auto">
          <a:xfrm>
            <a:off x="6043930" y="1583055"/>
            <a:ext cx="272224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(1)介绍了小程序开发与传统WEB开发的区别及优缺点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043930" y="2252345"/>
            <a:ext cx="272288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(2)根据官方文档开发出便捷校园局部使用的失物招领平台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043930" y="2856230"/>
            <a:ext cx="272224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(3)对系统的各个模块的功能以及实现做了概述已经详情描述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654050" y="1417955"/>
            <a:ext cx="3603625" cy="243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通过此次毕业设计，我也认识到很多需求都有无数种实现方式，好的开发者能够迅速在这些实现方式中找到最好的，或者说较好的解决方式。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所以在程序员的成长之路中，最基础的数据结构以及算法是程序员们必不可少的必修课，这会帮助我们开发出时间复杂度、控件复杂度最小的，最易维护的代码。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58845" y="358775"/>
            <a:ext cx="2485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毕业论文总结与展望</a:t>
            </a:r>
            <a:endParaRPr lang="zh-CN" altLang="en-US" sz="2000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3599815" y="685800"/>
            <a:ext cx="2272665" cy="1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Summary and Prospect of Graduation Papers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416618" y="4222750"/>
            <a:ext cx="733425" cy="733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337118" y="3659188"/>
            <a:ext cx="641350" cy="635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1679893" y="3421063"/>
            <a:ext cx="366712" cy="3667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1341755" y="3724275"/>
            <a:ext cx="255588" cy="255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1019493" y="3724275"/>
            <a:ext cx="176212" cy="1762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87680" y="3935413"/>
            <a:ext cx="592138" cy="5921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515" name="Group 35"/>
          <p:cNvGrpSpPr/>
          <p:nvPr/>
        </p:nvGrpSpPr>
        <p:grpSpPr bwMode="auto">
          <a:xfrm>
            <a:off x="2553018" y="3849688"/>
            <a:ext cx="209550" cy="260350"/>
            <a:chOff x="0" y="0"/>
            <a:chExt cx="156" cy="194"/>
          </a:xfrm>
        </p:grpSpPr>
        <p:sp>
          <p:nvSpPr>
            <p:cNvPr id="20516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518" name="Group 38"/>
          <p:cNvGrpSpPr/>
          <p:nvPr/>
        </p:nvGrpSpPr>
        <p:grpSpPr bwMode="auto">
          <a:xfrm>
            <a:off x="3667443" y="4424363"/>
            <a:ext cx="241300" cy="320675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72810" y="3547110"/>
            <a:ext cx="2722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(4)对开发过程的疑难问题等做了简单的汇总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Line 29"/>
          <p:cNvSpPr>
            <a:spLocks noChangeShapeType="1"/>
          </p:cNvSpPr>
          <p:nvPr/>
        </p:nvSpPr>
        <p:spPr bwMode="auto">
          <a:xfrm>
            <a:off x="5147945" y="2983230"/>
            <a:ext cx="716280" cy="825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Freeform 30"/>
          <p:cNvSpPr/>
          <p:nvPr/>
        </p:nvSpPr>
        <p:spPr bwMode="auto">
          <a:xfrm>
            <a:off x="5138420" y="3549650"/>
            <a:ext cx="726440" cy="346075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5985" y="1226185"/>
            <a:ext cx="2241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本此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文主要完成了以下任务：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972558" y="238891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结束语言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13833" y="2892974"/>
            <a:ext cx="1116330" cy="57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感谢导师！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感谢各位老师！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Freeform 12"/>
          <p:cNvSpPr>
            <a:spLocks noEditPoints="1"/>
          </p:cNvSpPr>
          <p:nvPr/>
        </p:nvSpPr>
        <p:spPr bwMode="auto">
          <a:xfrm>
            <a:off x="4396005" y="1272032"/>
            <a:ext cx="351984" cy="505822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Money副本"/>
          <p:cNvSpPr>
            <a:spLocks noChangeArrowheads="1"/>
          </p:cNvSpPr>
          <p:nvPr/>
        </p:nvSpPr>
        <p:spPr bwMode="auto">
          <a:xfrm>
            <a:off x="635" y="1203325"/>
            <a:ext cx="9143365" cy="215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116330" y="-635"/>
            <a:ext cx="2087245" cy="5142230"/>
          </a:xfrm>
          <a:prstGeom prst="rect">
            <a:avLst/>
          </a:prstGeom>
          <a:solidFill>
            <a:schemeClr val="accent1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293813" y="2047875"/>
            <a:ext cx="172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THANKS!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91200" y="4083050"/>
            <a:ext cx="2800350" cy="4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学生：陈家盛 敬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月于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南京航空航天大学金城学院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5" name="Freeform 13"/>
          <p:cNvSpPr>
            <a:spLocks noEditPoints="1"/>
          </p:cNvSpPr>
          <p:nvPr/>
        </p:nvSpPr>
        <p:spPr bwMode="auto">
          <a:xfrm>
            <a:off x="5354320" y="4108133"/>
            <a:ext cx="285750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1203325"/>
            <a:ext cx="59404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感谢我的毕设老师郭慧敏老师，感谢她在毕设过程中给予我的指导</a:t>
            </a:r>
            <a:r>
              <a:rPr lang="en-US" altLang="zh-CN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!</a:t>
            </a:r>
            <a:endParaRPr lang="en-US" altLang="zh-CN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感谢在座的各位老师参加我的毕业答辩，给予我指导</a:t>
            </a:r>
            <a:r>
              <a:rPr lang="en-US" altLang="zh-CN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!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十分感谢！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椭圆 117"/>
          <p:cNvSpPr/>
          <p:nvPr/>
        </p:nvSpPr>
        <p:spPr>
          <a:xfrm>
            <a:off x="7513349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5849649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213675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2585150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08288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6350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Freeform 9"/>
          <p:cNvSpPr>
            <a:spLocks noEditPoints="1"/>
          </p:cNvSpPr>
          <p:nvPr/>
        </p:nvSpPr>
        <p:spPr bwMode="auto">
          <a:xfrm>
            <a:off x="6031066" y="2950133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Freeform 10"/>
          <p:cNvSpPr>
            <a:spLocks noEditPoints="1"/>
          </p:cNvSpPr>
          <p:nvPr/>
        </p:nvSpPr>
        <p:spPr bwMode="auto">
          <a:xfrm>
            <a:off x="2800042" y="2932664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Freeform 11"/>
          <p:cNvSpPr>
            <a:spLocks noEditPoints="1"/>
          </p:cNvSpPr>
          <p:nvPr/>
        </p:nvSpPr>
        <p:spPr bwMode="auto">
          <a:xfrm>
            <a:off x="4434399" y="2916758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7765625" y="2920173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074159" y="3887264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21465" y="1945577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设计概览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97527" y="3887264"/>
            <a:ext cx="11381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毕设背景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487918" y="3887264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结束语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733624" y="1945577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毕设总结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1115695" y="2947670"/>
            <a:ext cx="299085" cy="28194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550410" y="3487420"/>
            <a:ext cx="635" cy="383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7851140" y="3487420"/>
            <a:ext cx="635" cy="383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915285" y="2282825"/>
            <a:ext cx="381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6199505" y="2266315"/>
            <a:ext cx="381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233170" y="3470910"/>
            <a:ext cx="635" cy="383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4007921" y="231716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毕设背景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94758" y="3036484"/>
            <a:ext cx="1554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选题背景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研究意义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理论基础与文献综述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主要贡献与创新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4314825" y="1266825"/>
            <a:ext cx="504190" cy="50419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Oval 140"/>
          <p:cNvSpPr>
            <a:spLocks noChangeArrowheads="1"/>
          </p:cNvSpPr>
          <p:nvPr/>
        </p:nvSpPr>
        <p:spPr bwMode="auto">
          <a:xfrm>
            <a:off x="565785" y="1167130"/>
            <a:ext cx="466725" cy="46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261" name="Group 141"/>
          <p:cNvGrpSpPr/>
          <p:nvPr/>
        </p:nvGrpSpPr>
        <p:grpSpPr bwMode="auto">
          <a:xfrm>
            <a:off x="707073" y="1279843"/>
            <a:ext cx="190500" cy="242887"/>
            <a:chOff x="0" y="0"/>
            <a:chExt cx="120" cy="153"/>
          </a:xfrm>
        </p:grpSpPr>
        <p:sp>
          <p:nvSpPr>
            <p:cNvPr id="5262" name="Freeform 142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63" name="Freeform 143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73" name="Oval 153"/>
          <p:cNvSpPr>
            <a:spLocks noChangeArrowheads="1"/>
          </p:cNvSpPr>
          <p:nvPr/>
        </p:nvSpPr>
        <p:spPr bwMode="auto">
          <a:xfrm>
            <a:off x="565785" y="2155190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74" name="Freeform 154"/>
          <p:cNvSpPr>
            <a:spLocks noEditPoints="1"/>
          </p:cNvSpPr>
          <p:nvPr/>
        </p:nvSpPr>
        <p:spPr bwMode="auto">
          <a:xfrm>
            <a:off x="684848" y="2269490"/>
            <a:ext cx="200025" cy="234950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76" name="Oval 156"/>
          <p:cNvSpPr>
            <a:spLocks noChangeArrowheads="1"/>
          </p:cNvSpPr>
          <p:nvPr/>
        </p:nvSpPr>
        <p:spPr bwMode="auto">
          <a:xfrm>
            <a:off x="565785" y="3140075"/>
            <a:ext cx="466725" cy="468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77" name="Freeform 157"/>
          <p:cNvSpPr>
            <a:spLocks noEditPoints="1"/>
          </p:cNvSpPr>
          <p:nvPr/>
        </p:nvSpPr>
        <p:spPr bwMode="auto">
          <a:xfrm>
            <a:off x="729298" y="3295650"/>
            <a:ext cx="168275" cy="187325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5" name="Oval 165"/>
          <p:cNvSpPr>
            <a:spLocks noChangeArrowheads="1"/>
          </p:cNvSpPr>
          <p:nvPr/>
        </p:nvSpPr>
        <p:spPr bwMode="auto">
          <a:xfrm>
            <a:off x="565785" y="4124960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684848" y="4245610"/>
            <a:ext cx="228600" cy="22860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7" name="Rectangle 167"/>
          <p:cNvSpPr>
            <a:spLocks noChangeArrowheads="1"/>
          </p:cNvSpPr>
          <p:nvPr/>
        </p:nvSpPr>
        <p:spPr bwMode="auto">
          <a:xfrm>
            <a:off x="1493520" y="1095375"/>
            <a:ext cx="702056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在移动数据时代日新月异的今天，web端已经慢慢离开公众的视野，移动端已经攻占城池，各式各样的手机，眼花缭乱的App给予了公众用户很大的选择。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8" name="Rectangle 168"/>
          <p:cNvSpPr>
            <a:spLocks noChangeArrowheads="1"/>
          </p:cNvSpPr>
          <p:nvPr/>
        </p:nvSpPr>
        <p:spPr bwMode="auto">
          <a:xfrm>
            <a:off x="1493520" y="2094865"/>
            <a:ext cx="702119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在初级开发者的世界有三门旗帜BAT（Baidu、Alibaba、Tencent）,其中腾讯开发的各大游戏以及通讯App已经成为大众不可或缺的存在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9" name="Rectangle 169"/>
          <p:cNvSpPr>
            <a:spLocks noChangeArrowheads="1"/>
          </p:cNvSpPr>
          <p:nvPr/>
        </p:nvSpPr>
        <p:spPr bwMode="auto">
          <a:xfrm>
            <a:off x="1493520" y="3055620"/>
            <a:ext cx="702056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腾讯</a:t>
            </a: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官方给小程序定义为：一种新的开放能力，可以在微信内被便捷地获取和传播，同时具有出色地使用体验。</a:t>
            </a:r>
            <a:endParaRPr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90" name="Rectangle 170"/>
          <p:cNvSpPr>
            <a:spLocks noChangeArrowheads="1"/>
          </p:cNvSpPr>
          <p:nvPr/>
        </p:nvSpPr>
        <p:spPr bwMode="auto">
          <a:xfrm>
            <a:off x="1493520" y="4030980"/>
            <a:ext cx="702119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基于微信小程序技术的失物招领平台，前端采用WXML+JS+WXSS+JSON，程序内部搭载自定义组件以及云开发中的云数据库+云存储+云函数。</a:t>
            </a:r>
            <a:endParaRPr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87062" y="149671"/>
            <a:ext cx="22263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毕设背景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3097530" y="620395"/>
            <a:ext cx="285178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This graduation design background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718557" y="238891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毕业设计概览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47158" y="2892974"/>
            <a:ext cx="124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开发环境及工具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总体架构设计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功能架构设计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Freeform 10"/>
          <p:cNvSpPr>
            <a:spLocks noEditPoints="1"/>
          </p:cNvSpPr>
          <p:nvPr/>
        </p:nvSpPr>
        <p:spPr bwMode="auto">
          <a:xfrm>
            <a:off x="4339167" y="1291503"/>
            <a:ext cx="465666" cy="4668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472690" y="2884170"/>
            <a:ext cx="2030400" cy="15192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2595" y="2884170"/>
            <a:ext cx="2030400" cy="15192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41325" y="1365250"/>
            <a:ext cx="2030400" cy="151920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2472690" y="1365250"/>
            <a:ext cx="2030400" cy="1519200"/>
          </a:xfrm>
          <a:prstGeom prst="rect">
            <a:avLst/>
          </a:prstGeom>
        </p:spPr>
      </p:pic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2278" y="2653779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471103" y="2653779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699703" y="2653779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42278" y="4174604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70878" y="2653779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670878" y="4174604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471103" y="4174604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699703" y="4174604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369" name="Group 33"/>
          <p:cNvGrpSpPr/>
          <p:nvPr/>
        </p:nvGrpSpPr>
        <p:grpSpPr bwMode="auto">
          <a:xfrm>
            <a:off x="2536190" y="2712517"/>
            <a:ext cx="100013" cy="111125"/>
            <a:chOff x="0" y="0"/>
            <a:chExt cx="71" cy="78"/>
          </a:xfrm>
        </p:grpSpPr>
        <p:sp>
          <p:nvSpPr>
            <p:cNvPr id="14370" name="Freeform 34"/>
            <p:cNvSpPr/>
            <p:nvPr/>
          </p:nvSpPr>
          <p:spPr bwMode="auto">
            <a:xfrm>
              <a:off x="12" y="31"/>
              <a:ext cx="35" cy="17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71" name="Freeform 35"/>
            <p:cNvSpPr>
              <a:spLocks noEditPoints="1"/>
            </p:cNvSpPr>
            <p:nvPr/>
          </p:nvSpPr>
          <p:spPr bwMode="auto">
            <a:xfrm>
              <a:off x="0" y="0"/>
              <a:ext cx="71" cy="78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72" name="Group 36"/>
          <p:cNvGrpSpPr/>
          <p:nvPr/>
        </p:nvGrpSpPr>
        <p:grpSpPr bwMode="auto">
          <a:xfrm>
            <a:off x="2529840" y="4234929"/>
            <a:ext cx="112713" cy="107950"/>
            <a:chOff x="0" y="0"/>
            <a:chExt cx="79" cy="76"/>
          </a:xfrm>
        </p:grpSpPr>
        <p:sp>
          <p:nvSpPr>
            <p:cNvPr id="14373" name="Freeform 37"/>
            <p:cNvSpPr>
              <a:spLocks noEditPoints="1"/>
            </p:cNvSpPr>
            <p:nvPr/>
          </p:nvSpPr>
          <p:spPr bwMode="auto">
            <a:xfrm>
              <a:off x="0" y="37"/>
              <a:ext cx="52" cy="25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74" name="Freeform 38"/>
            <p:cNvSpPr>
              <a:spLocks noEditPoints="1"/>
            </p:cNvSpPr>
            <p:nvPr/>
          </p:nvSpPr>
          <p:spPr bwMode="auto">
            <a:xfrm>
              <a:off x="25" y="0"/>
              <a:ext cx="54" cy="76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75" name="Group 39"/>
          <p:cNvGrpSpPr/>
          <p:nvPr/>
        </p:nvGrpSpPr>
        <p:grpSpPr bwMode="auto">
          <a:xfrm>
            <a:off x="501015" y="4233342"/>
            <a:ext cx="111125" cy="109537"/>
            <a:chOff x="0" y="0"/>
            <a:chExt cx="79" cy="78"/>
          </a:xfrm>
        </p:grpSpPr>
        <p:sp>
          <p:nvSpPr>
            <p:cNvPr id="14376" name="Freeform 40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77" name="Freeform 41"/>
            <p:cNvSpPr>
              <a:spLocks noEditPoints="1"/>
            </p:cNvSpPr>
            <p:nvPr/>
          </p:nvSpPr>
          <p:spPr bwMode="auto">
            <a:xfrm>
              <a:off x="30" y="40"/>
              <a:ext cx="18" cy="18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78" name="Group 42"/>
          <p:cNvGrpSpPr/>
          <p:nvPr/>
        </p:nvGrpSpPr>
        <p:grpSpPr bwMode="auto">
          <a:xfrm>
            <a:off x="501015" y="2712517"/>
            <a:ext cx="111125" cy="111125"/>
            <a:chOff x="0" y="0"/>
            <a:chExt cx="79" cy="78"/>
          </a:xfrm>
        </p:grpSpPr>
        <p:sp>
          <p:nvSpPr>
            <p:cNvPr id="14379" name="Freeform 43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30" y="18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723265" y="2660129"/>
            <a:ext cx="817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开发者工具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723265" y="4179367"/>
            <a:ext cx="690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云数据库</a:t>
            </a: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2763203" y="2660129"/>
            <a:ext cx="817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云开发平台</a:t>
            </a: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2763203" y="4179367"/>
            <a:ext cx="563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云存储</a:t>
            </a: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003800" y="1301750"/>
            <a:ext cx="3672205" cy="20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微信开发者工具是什么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?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使用微信小程序自带微信开发者工具，原生开发一体式完备搭建。开发者可以直接借助微信开发者工具完成程序的开发、编译、运行、界面、逻辑测试、真机调试、提交发布等一系列功能。</a:t>
            </a:r>
            <a:endParaRPr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IDE为开发者提供了强大的模拟器，编辑器，调试器以及强大的利器云开发。开发者可以在此IDE中直接进行多账户调试，以及各种屏幕的适应度测试。</a:t>
            </a:r>
            <a:endParaRPr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394008" y="3435147"/>
            <a:ext cx="13512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100%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178108" y="4140314"/>
            <a:ext cx="1512887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基础性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满足所有的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基础开发，无需其他的外部工具以及自定义组件，可自行搭建所有基本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7108508" y="3435147"/>
            <a:ext cx="10972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892608" y="4140314"/>
            <a:ext cx="1512887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适用性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适用市面上许多已经成熟的开发技术，如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CSS3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Component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构造器，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等等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58817" y="358586"/>
            <a:ext cx="22263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开发环境及工具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Development environment and tools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76580" y="1565275"/>
            <a:ext cx="3990975" cy="1383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1" name="Freeform 21"/>
          <p:cNvSpPr/>
          <p:nvPr/>
        </p:nvSpPr>
        <p:spPr bwMode="auto">
          <a:xfrm>
            <a:off x="57626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568190" y="1565275"/>
            <a:ext cx="4001135" cy="1383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4" name="Freeform 24"/>
          <p:cNvSpPr/>
          <p:nvPr/>
        </p:nvSpPr>
        <p:spPr bwMode="auto">
          <a:xfrm>
            <a:off x="458819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76580" y="2948940"/>
            <a:ext cx="3990975" cy="13690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7" name="Freeform 27"/>
          <p:cNvSpPr/>
          <p:nvPr/>
        </p:nvSpPr>
        <p:spPr bwMode="auto">
          <a:xfrm>
            <a:off x="576263" y="293243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567555" y="2948940"/>
            <a:ext cx="4001770" cy="13690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10" name="Freeform 30"/>
          <p:cNvSpPr/>
          <p:nvPr/>
        </p:nvSpPr>
        <p:spPr bwMode="auto">
          <a:xfrm>
            <a:off x="4588193" y="293243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576263" y="2932113"/>
            <a:ext cx="7967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4588193" y="1565275"/>
            <a:ext cx="0" cy="275272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358073" y="1909763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6419533" y="1909763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358073" y="3350260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6419533" y="3350260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58845" y="358775"/>
            <a:ext cx="2517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相关技术</a:t>
            </a:r>
            <a:endParaRPr lang="zh-CN" altLang="en-US" sz="2000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3671570" y="757555"/>
            <a:ext cx="2036445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Related technical introductions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Oval 32"/>
          <p:cNvSpPr>
            <a:spLocks noChangeArrowheads="1"/>
          </p:cNvSpPr>
          <p:nvPr/>
        </p:nvSpPr>
        <p:spPr bwMode="auto">
          <a:xfrm>
            <a:off x="5220335" y="1838325"/>
            <a:ext cx="720000" cy="7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Oval 33"/>
          <p:cNvSpPr>
            <a:spLocks noChangeArrowheads="1"/>
          </p:cNvSpPr>
          <p:nvPr/>
        </p:nvSpPr>
        <p:spPr bwMode="auto">
          <a:xfrm>
            <a:off x="5242878" y="328041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Oval 34"/>
          <p:cNvSpPr>
            <a:spLocks noChangeArrowheads="1"/>
          </p:cNvSpPr>
          <p:nvPr/>
        </p:nvSpPr>
        <p:spPr bwMode="auto">
          <a:xfrm>
            <a:off x="1125538" y="3238183"/>
            <a:ext cx="720000" cy="7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31"/>
          <p:cNvSpPr>
            <a:spLocks noChangeArrowheads="1"/>
          </p:cNvSpPr>
          <p:nvPr/>
        </p:nvSpPr>
        <p:spPr bwMode="auto">
          <a:xfrm>
            <a:off x="1123950" y="1781175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4588193" y="2069465"/>
            <a:ext cx="194310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.JSON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1215390" y="1976120"/>
            <a:ext cx="53721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.JS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48"/>
          <p:cNvSpPr>
            <a:spLocks noChangeArrowheads="1"/>
          </p:cNvSpPr>
          <p:nvPr/>
        </p:nvSpPr>
        <p:spPr bwMode="auto">
          <a:xfrm>
            <a:off x="514033" y="3457999"/>
            <a:ext cx="194310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.WXML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Rectangle 48"/>
          <p:cNvSpPr>
            <a:spLocks noChangeAspect="1" noChangeArrowheads="1"/>
          </p:cNvSpPr>
          <p:nvPr/>
        </p:nvSpPr>
        <p:spPr bwMode="auto">
          <a:xfrm>
            <a:off x="4631373" y="3487844"/>
            <a:ext cx="194310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.WXSS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6148705" y="3063875"/>
            <a:ext cx="2259965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页面样式表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WXSS (WeiXin Style Sheets)是一套样式语言，用于描述 WXML 的组件样式。 用来决定 WXML 的组件应该怎么显示</a:t>
            </a:r>
            <a:r>
              <a:rPr 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，并且</a:t>
            </a: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WXSS 具有 CSS 大部分特性。</a:t>
            </a: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2103755" y="1617980"/>
            <a:ext cx="237109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页面逻辑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对于小程序中的每个页面，都需要在页面对应的 js 文件中进行注册，指定页面的初始数据、生命周期回调、事件处理函数等。</a:t>
            </a: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6148705" y="1617980"/>
            <a:ext cx="225933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	</a:t>
            </a: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页面配置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小程序根目录下的 app.json 文件用来对小程序进行全局配置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.每一个小程序页面也可以使用同名.json 文件来覆盖 app.json 中相同的配置项。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2103755" y="3063875"/>
            <a:ext cx="237109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页面结构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WXML（WeiXin Markup Language）是框架设计的一套标签语言，结合基础组件、事件系统，可以构建出页面的结构。</a:t>
            </a: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378460" y="1416050"/>
            <a:ext cx="2552065" cy="282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全局配置设置三个TabBar页面：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发现”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中设置四个Swiper-tab列表：“卡片证件”、“电子产品”、“包”、“其他”。其中每个Swiper-tab中皆列出该分类中的总数据，其所有数据存在微信小程序的云开发数据库中。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“发布”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中使用者可以在此页面发布丢失物品，修改物品信息，以及后续根据需求继续开发的操作。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“我的”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中可以显示使用者信息，修改用户信息，查看帮助，查看关于以及退出登陆的操作。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 flipH="1">
            <a:off x="3087370" y="1405890"/>
            <a:ext cx="1905" cy="286702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8817" y="358586"/>
            <a:ext cx="22263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系统功能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3671697" y="757247"/>
            <a:ext cx="1800606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System functions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 descr="框架"/>
          <p:cNvPicPr>
            <a:picLocks noChangeAspect="1"/>
          </p:cNvPicPr>
          <p:nvPr/>
        </p:nvPicPr>
        <p:blipFill>
          <a:blip r:embed="rId1"/>
          <a:srcRect l="3407" t="16930" r="2054" b="28270"/>
          <a:stretch>
            <a:fillRect/>
          </a:stretch>
        </p:blipFill>
        <p:spPr>
          <a:xfrm>
            <a:off x="3223260" y="1497965"/>
            <a:ext cx="5610860" cy="2439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889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3972557" y="238891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Freeform 11"/>
          <p:cNvSpPr>
            <a:spLocks noEditPoints="1"/>
          </p:cNvSpPr>
          <p:nvPr/>
        </p:nvSpPr>
        <p:spPr bwMode="auto">
          <a:xfrm>
            <a:off x="4373027" y="1272150"/>
            <a:ext cx="397940" cy="50558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96"/>
          <p:cNvSpPr txBox="1"/>
          <p:nvPr/>
        </p:nvSpPr>
        <p:spPr>
          <a:xfrm>
            <a:off x="3870958" y="2892974"/>
            <a:ext cx="140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开发工具编译展示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手机微信编译展示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1268314796"/>
  <p:tag name="KSO_WM_UNIT_PLACING_PICTURE_USER_VIEWPORT" val="{&quot;height&quot;:8568,&quot;width&quot;:4776}"/>
</p:tagLst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WPS 演示</Application>
  <PresentationFormat>自定义</PresentationFormat>
  <Paragraphs>166</Paragraphs>
  <Slides>14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向阳</cp:lastModifiedBy>
  <cp:revision>36</cp:revision>
  <dcterms:created xsi:type="dcterms:W3CDTF">2016-03-21T01:49:00Z</dcterms:created>
  <dcterms:modified xsi:type="dcterms:W3CDTF">2020-05-15T09:19:15Z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