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264" r:id="rId2"/>
    <p:sldId id="384" r:id="rId3"/>
    <p:sldId id="453" r:id="rId4"/>
    <p:sldId id="273" r:id="rId5"/>
    <p:sldId id="276" r:id="rId6"/>
    <p:sldId id="387" r:id="rId7"/>
    <p:sldId id="437" r:id="rId8"/>
    <p:sldId id="459" r:id="rId9"/>
    <p:sldId id="399" r:id="rId10"/>
    <p:sldId id="444" r:id="rId11"/>
    <p:sldId id="449" r:id="rId12"/>
    <p:sldId id="440" r:id="rId13"/>
    <p:sldId id="402" r:id="rId14"/>
    <p:sldId id="407" r:id="rId15"/>
    <p:sldId id="443" r:id="rId16"/>
    <p:sldId id="442" r:id="rId17"/>
    <p:sldId id="445" r:id="rId18"/>
    <p:sldId id="278" r:id="rId19"/>
    <p:sldId id="279" r:id="rId20"/>
    <p:sldId id="280" r:id="rId21"/>
    <p:sldId id="454" r:id="rId22"/>
    <p:sldId id="451" r:id="rId23"/>
    <p:sldId id="281" r:id="rId24"/>
    <p:sldId id="435" r:id="rId25"/>
    <p:sldId id="457" r:id="rId26"/>
    <p:sldId id="438" r:id="rId27"/>
    <p:sldId id="441" r:id="rId28"/>
    <p:sldId id="436" r:id="rId29"/>
    <p:sldId id="432" r:id="rId30"/>
    <p:sldId id="433" r:id="rId31"/>
    <p:sldId id="434" r:id="rId32"/>
    <p:sldId id="460" r:id="rId33"/>
    <p:sldId id="260" r:id="rId3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F8B600"/>
    <a:srgbClr val="E6E6E6"/>
    <a:srgbClr val="888888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2024/10/24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2024/10/24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690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22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diis.com.tw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深灰字(左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19D940-00B7-4A0E-A04F-C8F38AEF79FB}"/>
              </a:ext>
            </a:extLst>
          </p:cNvPr>
          <p:cNvSpPr txBox="1"/>
          <p:nvPr userDrawn="1"/>
        </p:nvSpPr>
        <p:spPr>
          <a:xfrm rot="16200000">
            <a:off x="1248871" y="5608626"/>
            <a:ext cx="318100" cy="20063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867" b="0" dirty="0">
                <a:solidFill>
                  <a:schemeClr val="bg1">
                    <a:lumMod val="65000"/>
                  </a:schemeClr>
                </a:solidFill>
              </a:rPr>
              <a:t>CADIIS   |    </a:t>
            </a:r>
            <a:r>
              <a:rPr lang="en-US" altLang="zh-TW" sz="867" b="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https://www.cadiis.com.tw</a:t>
            </a:r>
            <a:r>
              <a:rPr lang="en-US" altLang="zh-TW" sz="867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TW" altLang="en-US" sz="867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6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  <p:sldLayoutId id="2147483677" r:id="rId1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gif"/><Relationship Id="rId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3.emf"/><Relationship Id="rId4" Type="http://schemas.openxmlformats.org/officeDocument/2006/relationships/image" Target="../media/image49.wmf"/><Relationship Id="rId9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s://ugeek.github.io/blog/post/2020-01-06-descargando-un-directorio-de-git-con-gitdir.html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Travel</a:t>
            </a:r>
            <a:r>
              <a:rPr lang="zh-TW" altLang="en-US" sz="4000" dirty="0"/>
              <a:t> </a:t>
            </a:r>
            <a:r>
              <a:rPr lang="en-US" altLang="zh-TW" sz="4000" dirty="0"/>
              <a:t>Nest</a:t>
            </a:r>
            <a:br>
              <a:rPr lang="en-US" altLang="zh-TW" sz="4000" dirty="0"/>
            </a:br>
            <a:r>
              <a:rPr lang="en-US" altLang="zh-TW" sz="4000" dirty="0"/>
              <a:t>(</a:t>
            </a:r>
            <a:r>
              <a:rPr lang="zh-TW" altLang="en-US" sz="4000" dirty="0"/>
              <a:t>機票訂購網</a:t>
            </a:r>
            <a:r>
              <a:rPr lang="en-US" altLang="zh-TW" sz="4000" dirty="0"/>
              <a:t>)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組員：陳宥琁、黃俐儒、紀庚佑、楊凱宇、陳柏逸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指導老師：趙令文老師、許雅婷老師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4ABAF-AC74-E636-F99A-79336190A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A6D3A-C166-FA13-27F1-71D4CFA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2008"/>
            <a:ext cx="8640960" cy="764704"/>
          </a:xfrm>
        </p:spPr>
        <p:txBody>
          <a:bodyPr/>
          <a:lstStyle/>
          <a:p>
            <a:r>
              <a:rPr lang="zh-TW" altLang="en-US" dirty="0"/>
              <a:t>會員註冊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A2FF954-EF89-DED5-96A1-11F5A3BAE161}"/>
              </a:ext>
            </a:extLst>
          </p:cNvPr>
          <p:cNvGrpSpPr/>
          <p:nvPr/>
        </p:nvGrpSpPr>
        <p:grpSpPr>
          <a:xfrm>
            <a:off x="569323" y="1052736"/>
            <a:ext cx="8570147" cy="2042148"/>
            <a:chOff x="843099" y="1448100"/>
            <a:chExt cx="8570147" cy="2042148"/>
          </a:xfrm>
        </p:grpSpPr>
        <p:sp>
          <p:nvSpPr>
            <p:cNvPr id="51" name="圓角矩形 6">
              <a:extLst>
                <a:ext uri="{FF2B5EF4-FFF2-40B4-BE49-F238E27FC236}">
                  <a16:creationId xmlns:a16="http://schemas.microsoft.com/office/drawing/2014/main" id="{18FF1094-5418-B0E9-E955-C423DE201CFF}"/>
                </a:ext>
              </a:extLst>
            </p:cNvPr>
            <p:cNvSpPr/>
            <p:nvPr/>
          </p:nvSpPr>
          <p:spPr>
            <a:xfrm>
              <a:off x="916515" y="2010355"/>
              <a:ext cx="1191995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送出 </a:t>
              </a:r>
              <a:r>
                <a:rPr lang="en-US" altLang="zh-TW" sz="1400" b="1" dirty="0">
                  <a:solidFill>
                    <a:srgbClr val="292929"/>
                  </a:solidFill>
                </a:rPr>
                <a:t>Email</a:t>
              </a:r>
              <a:r>
                <a:rPr lang="zh-TW" altLang="en-US" sz="1400" b="1" dirty="0">
                  <a:solidFill>
                    <a:srgbClr val="292929"/>
                  </a:solidFill>
                </a:rPr>
                <a:t>、密碼</a:t>
              </a:r>
            </a:p>
          </p:txBody>
        </p:sp>
        <p:sp>
          <p:nvSpPr>
            <p:cNvPr id="52" name="圓角矩形 10">
              <a:extLst>
                <a:ext uri="{FF2B5EF4-FFF2-40B4-BE49-F238E27FC236}">
                  <a16:creationId xmlns:a16="http://schemas.microsoft.com/office/drawing/2014/main" id="{5857ED1E-269C-D419-507E-92BD2DF3EEC4}"/>
                </a:ext>
              </a:extLst>
            </p:cNvPr>
            <p:cNvSpPr/>
            <p:nvPr/>
          </p:nvSpPr>
          <p:spPr>
            <a:xfrm>
              <a:off x="843099" y="1839551"/>
              <a:ext cx="1338828" cy="1650697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0BD4E0E-3D70-F1C9-25DE-AFD18340B6C4}"/>
                </a:ext>
              </a:extLst>
            </p:cNvPr>
            <p:cNvSpPr txBox="1"/>
            <p:nvPr/>
          </p:nvSpPr>
          <p:spPr>
            <a:xfrm>
              <a:off x="1214993" y="14481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</a:rPr>
                <a:t>前端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A62F221-871E-2A97-6151-E82095972D7B}"/>
                </a:ext>
              </a:extLst>
            </p:cNvPr>
            <p:cNvGrpSpPr/>
            <p:nvPr/>
          </p:nvGrpSpPr>
          <p:grpSpPr>
            <a:xfrm>
              <a:off x="2108510" y="1448100"/>
              <a:ext cx="3797999" cy="2038864"/>
              <a:chOff x="2108510" y="1448100"/>
              <a:chExt cx="3797999" cy="2038864"/>
            </a:xfrm>
          </p:grpSpPr>
          <p:sp>
            <p:nvSpPr>
              <p:cNvPr id="74" name="圓角矩形 15">
                <a:extLst>
                  <a:ext uri="{FF2B5EF4-FFF2-40B4-BE49-F238E27FC236}">
                    <a16:creationId xmlns:a16="http://schemas.microsoft.com/office/drawing/2014/main" id="{9F2794EE-9001-30A5-95A0-2E2297DD78AD}"/>
                  </a:ext>
                </a:extLst>
              </p:cNvPr>
              <p:cNvSpPr/>
              <p:nvPr/>
            </p:nvSpPr>
            <p:spPr>
              <a:xfrm>
                <a:off x="3915271" y="1839551"/>
                <a:ext cx="1991238" cy="1647413"/>
              </a:xfrm>
              <a:prstGeom prst="roundRect">
                <a:avLst/>
              </a:prstGeom>
              <a:noFill/>
              <a:ln w="28575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D019E60E-E923-D6F6-9959-BAC38F6F53EB}"/>
                  </a:ext>
                </a:extLst>
              </p:cNvPr>
              <p:cNvSpPr txBox="1"/>
              <p:nvPr/>
            </p:nvSpPr>
            <p:spPr>
              <a:xfrm>
                <a:off x="4408187" y="1448100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solidFill>
                      <a:schemeClr val="accent4"/>
                    </a:solidFill>
                  </a:rPr>
                  <a:t>伺服器端</a:t>
                </a:r>
              </a:p>
            </p:txBody>
          </p:sp>
          <p:sp>
            <p:nvSpPr>
              <p:cNvPr id="76" name="圓角矩形 14">
                <a:extLst>
                  <a:ext uri="{FF2B5EF4-FFF2-40B4-BE49-F238E27FC236}">
                    <a16:creationId xmlns:a16="http://schemas.microsoft.com/office/drawing/2014/main" id="{7BB0BDE1-D11F-586E-71EA-384527599633}"/>
                  </a:ext>
                </a:extLst>
              </p:cNvPr>
              <p:cNvSpPr/>
              <p:nvPr/>
            </p:nvSpPr>
            <p:spPr>
              <a:xfrm>
                <a:off x="4134039" y="2017527"/>
                <a:ext cx="1553697" cy="462707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rgbClr val="292929"/>
                    </a:solidFill>
                  </a:rPr>
                  <a:t>取得輸入的</a:t>
                </a:r>
                <a:r>
                  <a:rPr lang="en-US" altLang="zh-TW" sz="1400" b="1" dirty="0">
                    <a:solidFill>
                      <a:srgbClr val="292929"/>
                    </a:solidFill>
                  </a:rPr>
                  <a:t>Email</a:t>
                </a:r>
                <a:r>
                  <a:rPr lang="zh-TW" altLang="en-US" sz="1400" b="1" dirty="0">
                    <a:solidFill>
                      <a:srgbClr val="292929"/>
                    </a:solidFill>
                  </a:rPr>
                  <a:t>、密碼</a:t>
                </a: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3907DCC3-DC7A-E8DD-9DBD-21ACADFB5F3C}"/>
                  </a:ext>
                </a:extLst>
              </p:cNvPr>
              <p:cNvCxnSpPr>
                <a:cxnSpLocks/>
                <a:stCxn id="51" idx="3"/>
                <a:endCxn id="76" idx="1"/>
              </p:cNvCxnSpPr>
              <p:nvPr/>
            </p:nvCxnSpPr>
            <p:spPr>
              <a:xfrm>
                <a:off x="2108510" y="2241709"/>
                <a:ext cx="2025529" cy="71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BC19622-2742-8F05-962F-9A42EF286CFD}"/>
                  </a:ext>
                </a:extLst>
              </p:cNvPr>
              <p:cNvSpPr txBox="1"/>
              <p:nvPr/>
            </p:nvSpPr>
            <p:spPr>
              <a:xfrm>
                <a:off x="2593399" y="1628879"/>
                <a:ext cx="10742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accent1"/>
                    </a:solidFill>
                  </a:rPr>
                  <a:t>Fetch API</a:t>
                </a:r>
              </a:p>
              <a:p>
                <a:pPr algn="ctr"/>
                <a:r>
                  <a:rPr lang="en-US" altLang="zh-TW" sz="1600" dirty="0">
                    <a:solidFill>
                      <a:schemeClr val="accent1"/>
                    </a:solidFill>
                  </a:rPr>
                  <a:t>POST</a:t>
                </a:r>
                <a:endParaRPr lang="zh-TW" altLang="en-US" sz="1600" dirty="0" err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89B20BC2-75E2-0A8D-3B0B-56FCD431C8A8}"/>
                </a:ext>
              </a:extLst>
            </p:cNvPr>
            <p:cNvGrpSpPr/>
            <p:nvPr/>
          </p:nvGrpSpPr>
          <p:grpSpPr>
            <a:xfrm>
              <a:off x="5938120" y="1459602"/>
              <a:ext cx="3475126" cy="2019637"/>
              <a:chOff x="5938120" y="1459602"/>
              <a:chExt cx="3475126" cy="2019637"/>
            </a:xfrm>
          </p:grpSpPr>
          <p:sp>
            <p:nvSpPr>
              <p:cNvPr id="66" name="圓角矩形 33">
                <a:extLst>
                  <a:ext uri="{FF2B5EF4-FFF2-40B4-BE49-F238E27FC236}">
                    <a16:creationId xmlns:a16="http://schemas.microsoft.com/office/drawing/2014/main" id="{1045D5A4-8421-8599-A996-0E938BA4EAB8}"/>
                  </a:ext>
                </a:extLst>
              </p:cNvPr>
              <p:cNvSpPr/>
              <p:nvPr/>
            </p:nvSpPr>
            <p:spPr>
              <a:xfrm>
                <a:off x="7953304" y="2018884"/>
                <a:ext cx="1128999" cy="462707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rgbClr val="292929"/>
                    </a:solidFill>
                  </a:rPr>
                  <a:t>檢查</a:t>
                </a:r>
                <a:r>
                  <a:rPr lang="en-US" altLang="zh-TW" sz="1400" b="1" dirty="0">
                    <a:solidFill>
                      <a:srgbClr val="292929"/>
                    </a:solidFill>
                  </a:rPr>
                  <a:t>Email</a:t>
                </a:r>
                <a:r>
                  <a:rPr lang="zh-TW" altLang="en-US" sz="1400" b="1" dirty="0">
                    <a:solidFill>
                      <a:srgbClr val="292929"/>
                    </a:solidFill>
                  </a:rPr>
                  <a:t>是否重複</a:t>
                </a: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CD18A12-B0C6-51D1-9DD3-DD05EA6D332E}"/>
                  </a:ext>
                </a:extLst>
              </p:cNvPr>
              <p:cNvSpPr txBox="1"/>
              <p:nvPr/>
            </p:nvSpPr>
            <p:spPr>
              <a:xfrm>
                <a:off x="5938120" y="2624833"/>
                <a:ext cx="1684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accent1"/>
                    </a:solidFill>
                  </a:rPr>
                  <a:t>Spring Data JPA</a:t>
                </a:r>
              </a:p>
            </p:txBody>
          </p:sp>
          <p:sp>
            <p:nvSpPr>
              <p:cNvPr id="68" name="圓角矩形 34">
                <a:extLst>
                  <a:ext uri="{FF2B5EF4-FFF2-40B4-BE49-F238E27FC236}">
                    <a16:creationId xmlns:a16="http://schemas.microsoft.com/office/drawing/2014/main" id="{D513D545-A9AB-F159-D93D-A54BC275340F}"/>
                  </a:ext>
                </a:extLst>
              </p:cNvPr>
              <p:cNvSpPr/>
              <p:nvPr/>
            </p:nvSpPr>
            <p:spPr>
              <a:xfrm>
                <a:off x="7622364" y="1839551"/>
                <a:ext cx="1790882" cy="1639688"/>
              </a:xfrm>
              <a:prstGeom prst="roundRect">
                <a:avLst/>
              </a:prstGeom>
              <a:noFill/>
              <a:ln w="28575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8661E4DB-C2FC-223C-6B91-A04B402D93BE}"/>
                  </a:ext>
                </a:extLst>
              </p:cNvPr>
              <p:cNvSpPr txBox="1"/>
              <p:nvPr/>
            </p:nvSpPr>
            <p:spPr>
              <a:xfrm>
                <a:off x="8117693" y="1459602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solidFill>
                      <a:schemeClr val="accent4"/>
                    </a:solidFill>
                  </a:rPr>
                  <a:t>資料庫</a:t>
                </a: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B5F7EAA-903B-7405-7EDE-1197CF79BACA}"/>
                  </a:ext>
                </a:extLst>
              </p:cNvPr>
              <p:cNvSpPr txBox="1"/>
              <p:nvPr/>
            </p:nvSpPr>
            <p:spPr>
              <a:xfrm>
                <a:off x="6210438" y="181482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chemeClr val="bg1"/>
                    </a:solidFill>
                  </a:rPr>
                  <a:t>傳送資料</a:t>
                </a: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ECB4D026-43E9-765F-30BB-B98D5873ED0D}"/>
                </a:ext>
              </a:extLst>
            </p:cNvPr>
            <p:cNvGrpSpPr/>
            <p:nvPr/>
          </p:nvGrpSpPr>
          <p:grpSpPr>
            <a:xfrm>
              <a:off x="4134039" y="2830138"/>
              <a:ext cx="3184395" cy="660110"/>
              <a:chOff x="4134039" y="2830138"/>
              <a:chExt cx="3184395" cy="660110"/>
            </a:xfrm>
          </p:grpSpPr>
          <p:sp>
            <p:nvSpPr>
              <p:cNvPr id="62" name="圓角矩形 60">
                <a:extLst>
                  <a:ext uri="{FF2B5EF4-FFF2-40B4-BE49-F238E27FC236}">
                    <a16:creationId xmlns:a16="http://schemas.microsoft.com/office/drawing/2014/main" id="{E2F3B265-4C7D-7C0B-092B-17468382F50E}"/>
                  </a:ext>
                </a:extLst>
              </p:cNvPr>
              <p:cNvSpPr/>
              <p:nvPr/>
            </p:nvSpPr>
            <p:spPr>
              <a:xfrm>
                <a:off x="4134039" y="2830138"/>
                <a:ext cx="1553697" cy="462707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rgbClr val="292929"/>
                    </a:solidFill>
                  </a:rPr>
                  <a:t>獲得回傳資料</a:t>
                </a: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D312E7B8-C115-D992-DEA2-828BBE6D789D}"/>
                  </a:ext>
                </a:extLst>
              </p:cNvPr>
              <p:cNvSpPr txBox="1"/>
              <p:nvPr/>
            </p:nvSpPr>
            <p:spPr>
              <a:xfrm>
                <a:off x="6210438" y="312091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chemeClr val="bg1"/>
                    </a:solidFill>
                  </a:rPr>
                  <a:t>回傳資料</a:t>
                </a: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4A55F67-3C43-12A2-2F88-70F33C1CBB86}"/>
                </a:ext>
              </a:extLst>
            </p:cNvPr>
            <p:cNvGrpSpPr/>
            <p:nvPr/>
          </p:nvGrpSpPr>
          <p:grpSpPr>
            <a:xfrm>
              <a:off x="928745" y="2834481"/>
              <a:ext cx="3205294" cy="652483"/>
              <a:chOff x="928745" y="2834481"/>
              <a:chExt cx="3205294" cy="652483"/>
            </a:xfrm>
          </p:grpSpPr>
          <p:sp>
            <p:nvSpPr>
              <p:cNvPr id="58" name="圓角矩形 117">
                <a:extLst>
                  <a:ext uri="{FF2B5EF4-FFF2-40B4-BE49-F238E27FC236}">
                    <a16:creationId xmlns:a16="http://schemas.microsoft.com/office/drawing/2014/main" id="{171D0CC7-67AF-C6CC-5220-135B6017874A}"/>
                  </a:ext>
                </a:extLst>
              </p:cNvPr>
              <p:cNvSpPr/>
              <p:nvPr/>
            </p:nvSpPr>
            <p:spPr>
              <a:xfrm>
                <a:off x="928745" y="2834481"/>
                <a:ext cx="1167533" cy="462707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>
                    <a:solidFill>
                      <a:srgbClr val="292929"/>
                    </a:solidFill>
                  </a:rPr>
                  <a:t>註冊成功、跳轉畫面</a:t>
                </a:r>
                <a:endParaRPr lang="zh-TW" altLang="en-US" sz="1400" b="1" dirty="0">
                  <a:solidFill>
                    <a:srgbClr val="292929"/>
                  </a:solidFill>
                </a:endParaRPr>
              </a:p>
            </p:txBody>
          </p:sp>
          <p:cxnSp>
            <p:nvCxnSpPr>
              <p:cNvPr id="59" name="直線單箭頭接點 58">
                <a:extLst>
                  <a:ext uri="{FF2B5EF4-FFF2-40B4-BE49-F238E27FC236}">
                    <a16:creationId xmlns:a16="http://schemas.microsoft.com/office/drawing/2014/main" id="{93BBB099-D9FB-DE0A-DF58-60E4AB66219E}"/>
                  </a:ext>
                </a:extLst>
              </p:cNvPr>
              <p:cNvCxnSpPr>
                <a:cxnSpLocks/>
                <a:stCxn id="58" idx="3"/>
                <a:endCxn id="62" idx="1"/>
              </p:cNvCxnSpPr>
              <p:nvPr/>
            </p:nvCxnSpPr>
            <p:spPr>
              <a:xfrm flipV="1">
                <a:off x="2096278" y="3061492"/>
                <a:ext cx="2037761" cy="4343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7219D8F-B811-7722-C491-4E241249D949}"/>
                  </a:ext>
                </a:extLst>
              </p:cNvPr>
              <p:cNvSpPr txBox="1"/>
              <p:nvPr/>
            </p:nvSpPr>
            <p:spPr>
              <a:xfrm>
                <a:off x="2475537" y="311763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</a:rPr>
                  <a:t>回傳給前端</a:t>
                </a:r>
                <a:endParaRPr lang="en-US" altLang="zh-TW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4" name="圓角矩形 33">
            <a:extLst>
              <a:ext uri="{FF2B5EF4-FFF2-40B4-BE49-F238E27FC236}">
                <a16:creationId xmlns:a16="http://schemas.microsoft.com/office/drawing/2014/main" id="{6827DC8B-0EB3-EE63-A0BC-66A7A182CF03}"/>
              </a:ext>
            </a:extLst>
          </p:cNvPr>
          <p:cNvSpPr/>
          <p:nvPr/>
        </p:nvSpPr>
        <p:spPr>
          <a:xfrm>
            <a:off x="7401907" y="2428182"/>
            <a:ext cx="1684243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存入資料庫、建立</a:t>
            </a:r>
            <a:r>
              <a:rPr lang="en-US" altLang="zh-TW" sz="1400" b="1" dirty="0">
                <a:solidFill>
                  <a:srgbClr val="292929"/>
                </a:solidFill>
              </a:rPr>
              <a:t>UID</a:t>
            </a:r>
            <a:r>
              <a:rPr lang="zh-TW" altLang="en-US" sz="1400" b="1" dirty="0">
                <a:solidFill>
                  <a:srgbClr val="292929"/>
                </a:solidFill>
              </a:rPr>
              <a:t>、</a:t>
            </a:r>
            <a:r>
              <a:rPr lang="en-US" altLang="zh-TW" sz="1400" b="1" dirty="0" err="1">
                <a:solidFill>
                  <a:srgbClr val="292929"/>
                </a:solidFill>
              </a:rPr>
              <a:t>Bcrypt</a:t>
            </a:r>
            <a:r>
              <a:rPr lang="zh-TW" altLang="en-US" sz="1400" b="1" dirty="0">
                <a:solidFill>
                  <a:srgbClr val="292929"/>
                </a:solidFill>
              </a:rPr>
              <a:t>加密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7E05BEB-3557-A6CE-D58E-93E432CB29C4}"/>
              </a:ext>
            </a:extLst>
          </p:cNvPr>
          <p:cNvCxnSpPr>
            <a:cxnSpLocks/>
          </p:cNvCxnSpPr>
          <p:nvPr/>
        </p:nvCxnSpPr>
        <p:spPr>
          <a:xfrm>
            <a:off x="8229702" y="2157736"/>
            <a:ext cx="0" cy="21259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D1F4878-828D-9E86-4860-0915603E6B51}"/>
              </a:ext>
            </a:extLst>
          </p:cNvPr>
          <p:cNvSpPr txBox="1"/>
          <p:nvPr/>
        </p:nvSpPr>
        <p:spPr>
          <a:xfrm>
            <a:off x="1921854" y="2272670"/>
            <a:ext cx="17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1"/>
                </a:solidFill>
              </a:rPr>
              <a:t>存入</a:t>
            </a:r>
            <a:r>
              <a:rPr lang="en-US" altLang="zh-TW" sz="1600" dirty="0" err="1">
                <a:solidFill>
                  <a:schemeClr val="accent1"/>
                </a:solidFill>
              </a:rPr>
              <a:t>localStorage</a:t>
            </a:r>
            <a:endParaRPr lang="en-US" altLang="zh-TW" sz="1600" dirty="0">
              <a:solidFill>
                <a:schemeClr val="accent1"/>
              </a:solidFill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C81F9946-FF45-B810-534A-579404A6E997}"/>
              </a:ext>
            </a:extLst>
          </p:cNvPr>
          <p:cNvCxnSpPr>
            <a:cxnSpLocks/>
            <a:stCxn id="76" idx="3"/>
            <a:endCxn id="66" idx="1"/>
          </p:cNvCxnSpPr>
          <p:nvPr/>
        </p:nvCxnSpPr>
        <p:spPr>
          <a:xfrm>
            <a:off x="5413960" y="1853517"/>
            <a:ext cx="2265568" cy="1357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EC3ACF5F-88DD-46C9-5024-35DAC60FE957}"/>
              </a:ext>
            </a:extLst>
          </p:cNvPr>
          <p:cNvCxnSpPr>
            <a:cxnSpLocks/>
            <a:stCxn id="84" idx="1"/>
            <a:endCxn id="62" idx="3"/>
          </p:cNvCxnSpPr>
          <p:nvPr/>
        </p:nvCxnSpPr>
        <p:spPr>
          <a:xfrm flipH="1">
            <a:off x="5413960" y="2659536"/>
            <a:ext cx="1987947" cy="6592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0FB0DCD-EB1F-4026-9345-0D13786B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349545"/>
            <a:ext cx="4714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第三方登入</a:t>
            </a:r>
            <a:r>
              <a:rPr lang="en-US" altLang="zh-TW" dirty="0"/>
              <a:t>-Firebase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F45470-2CD9-4C35-BC94-74DBDF3C68AD}"/>
              </a:ext>
            </a:extLst>
          </p:cNvPr>
          <p:cNvSpPr txBox="1"/>
          <p:nvPr/>
        </p:nvSpPr>
        <p:spPr>
          <a:xfrm>
            <a:off x="1928664" y="999088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</a:rPr>
              <a:t>提供</a:t>
            </a:r>
            <a:r>
              <a:rPr lang="en-US" altLang="zh-TW" sz="2000" dirty="0">
                <a:solidFill>
                  <a:srgbClr val="FFFFFF"/>
                </a:solidFill>
              </a:rPr>
              <a:t>SDK</a:t>
            </a:r>
            <a:r>
              <a:rPr lang="zh-TW" altLang="en-US" sz="2000" dirty="0">
                <a:solidFill>
                  <a:srgbClr val="FFFFFF"/>
                </a:solidFill>
              </a:rPr>
              <a:t>導入專案，有現成的</a:t>
            </a:r>
            <a:r>
              <a:rPr lang="en-US" altLang="zh-TW" sz="2000" dirty="0">
                <a:solidFill>
                  <a:srgbClr val="FFFFFF"/>
                </a:solidFill>
              </a:rPr>
              <a:t>API</a:t>
            </a:r>
            <a:r>
              <a:rPr lang="zh-TW" altLang="en-US" sz="2000" dirty="0">
                <a:solidFill>
                  <a:srgbClr val="FFFFFF"/>
                </a:solidFill>
              </a:rPr>
              <a:t>可以直接使用。</a:t>
            </a:r>
            <a:endParaRPr lang="en-US" altLang="zh-TW" sz="2000" dirty="0">
              <a:solidFill>
                <a:srgbClr val="FFFFFF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C165729-B825-4357-BEB2-AD4D777A7665}"/>
              </a:ext>
            </a:extLst>
          </p:cNvPr>
          <p:cNvGrpSpPr/>
          <p:nvPr/>
        </p:nvGrpSpPr>
        <p:grpSpPr>
          <a:xfrm>
            <a:off x="1640632" y="3891237"/>
            <a:ext cx="7056784" cy="2453095"/>
            <a:chOff x="953831" y="4570244"/>
            <a:chExt cx="6869176" cy="2174617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9E0D1503-A1B1-41E2-881B-2F3E6E403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831" y="4570244"/>
              <a:ext cx="6869176" cy="2174617"/>
            </a:xfrm>
            <a:prstGeom prst="rect">
              <a:avLst/>
            </a:prstGeom>
          </p:spPr>
        </p:pic>
        <p:pic>
          <p:nvPicPr>
            <p:cNvPr id="21" name="圖形 20" descr="游標">
              <a:extLst>
                <a:ext uri="{FF2B5EF4-FFF2-40B4-BE49-F238E27FC236}">
                  <a16:creationId xmlns:a16="http://schemas.microsoft.com/office/drawing/2014/main" id="{9632CCF2-2BA2-46DA-A7D7-F0F938AFC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5588175">
              <a:off x="7095507" y="4570781"/>
              <a:ext cx="673224" cy="673224"/>
            </a:xfrm>
            <a:prstGeom prst="rect">
              <a:avLst/>
            </a:prstGeom>
          </p:spPr>
        </p:pic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78486C61-F4AA-40C3-B237-E5A8CADC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10A186A-281A-4C88-8BFD-DE9C3993836F}"/>
              </a:ext>
            </a:extLst>
          </p:cNvPr>
          <p:cNvGrpSpPr/>
          <p:nvPr/>
        </p:nvGrpSpPr>
        <p:grpSpPr>
          <a:xfrm>
            <a:off x="2142559" y="1557915"/>
            <a:ext cx="5620881" cy="1975214"/>
            <a:chOff x="1819322" y="1464891"/>
            <a:chExt cx="5620881" cy="1975214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8E33563-C168-4B7D-A18C-5AE72FF37461}"/>
                </a:ext>
              </a:extLst>
            </p:cNvPr>
            <p:cNvGrpSpPr/>
            <p:nvPr/>
          </p:nvGrpSpPr>
          <p:grpSpPr>
            <a:xfrm>
              <a:off x="1819322" y="1751679"/>
              <a:ext cx="1092631" cy="1255366"/>
              <a:chOff x="1819322" y="1751679"/>
              <a:chExt cx="1092631" cy="1255366"/>
            </a:xfrm>
          </p:grpSpPr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3F36A5F9-C6F9-49A3-AB3B-48CAB03942E3}"/>
                  </a:ext>
                </a:extLst>
              </p:cNvPr>
              <p:cNvSpPr txBox="1"/>
              <p:nvPr/>
            </p:nvSpPr>
            <p:spPr>
              <a:xfrm>
                <a:off x="1828618" y="1751679"/>
                <a:ext cx="10278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b="1" dirty="0">
                    <a:solidFill>
                      <a:schemeClr val="accent4"/>
                    </a:solidFill>
                  </a:rPr>
                  <a:t>Firebase</a:t>
                </a:r>
                <a:endParaRPr lang="zh-TW" altLang="en-US" sz="16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" name="六邊形 6">
                <a:extLst>
                  <a:ext uri="{FF2B5EF4-FFF2-40B4-BE49-F238E27FC236}">
                    <a16:creationId xmlns:a16="http://schemas.microsoft.com/office/drawing/2014/main" id="{00116BC9-0E27-4CE1-89A4-F7C8E7C807AF}"/>
                  </a:ext>
                </a:extLst>
              </p:cNvPr>
              <p:cNvSpPr/>
              <p:nvPr/>
            </p:nvSpPr>
            <p:spPr>
              <a:xfrm>
                <a:off x="1819322" y="2076665"/>
                <a:ext cx="1092631" cy="930380"/>
              </a:xfrm>
              <a:prstGeom prst="hexagon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00" b="1" dirty="0">
                    <a:solidFill>
                      <a:schemeClr val="bg2">
                        <a:lumMod val="10000"/>
                      </a:schemeClr>
                    </a:solidFill>
                  </a:rPr>
                  <a:t>新建</a:t>
                </a:r>
                <a:endParaRPr lang="en-US" altLang="zh-TW" sz="13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algn="ctr"/>
                <a:r>
                  <a:rPr lang="zh-TW" altLang="en-US" sz="1300" b="1" dirty="0">
                    <a:solidFill>
                      <a:schemeClr val="bg2">
                        <a:lumMod val="10000"/>
                      </a:schemeClr>
                    </a:solidFill>
                  </a:rPr>
                  <a:t>專案</a:t>
                </a:r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D367D5-590B-44C6-B621-EEC2871383C1}"/>
                </a:ext>
              </a:extLst>
            </p:cNvPr>
            <p:cNvGrpSpPr/>
            <p:nvPr/>
          </p:nvGrpSpPr>
          <p:grpSpPr>
            <a:xfrm>
              <a:off x="3505315" y="1464891"/>
              <a:ext cx="1092631" cy="1273046"/>
              <a:chOff x="3189924" y="2249953"/>
              <a:chExt cx="1092631" cy="1273046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D7A13DF7-0FDA-4DA3-83E6-2E689826718E}"/>
                  </a:ext>
                </a:extLst>
              </p:cNvPr>
              <p:cNvSpPr txBox="1"/>
              <p:nvPr/>
            </p:nvSpPr>
            <p:spPr>
              <a:xfrm>
                <a:off x="3422585" y="2249953"/>
                <a:ext cx="595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b="1" dirty="0">
                    <a:solidFill>
                      <a:schemeClr val="accent4"/>
                    </a:solidFill>
                  </a:rPr>
                  <a:t>專案</a:t>
                </a:r>
              </a:p>
            </p:txBody>
          </p:sp>
          <p:sp>
            <p:nvSpPr>
              <p:cNvPr id="28" name="六邊形 27">
                <a:extLst>
                  <a:ext uri="{FF2B5EF4-FFF2-40B4-BE49-F238E27FC236}">
                    <a16:creationId xmlns:a16="http://schemas.microsoft.com/office/drawing/2014/main" id="{6B95F5BA-4BD1-4D48-AC8A-C1CF70F5CC99}"/>
                  </a:ext>
                </a:extLst>
              </p:cNvPr>
              <p:cNvSpPr/>
              <p:nvPr/>
            </p:nvSpPr>
            <p:spPr>
              <a:xfrm>
                <a:off x="3189924" y="2592619"/>
                <a:ext cx="1092631" cy="930380"/>
              </a:xfrm>
              <a:prstGeom prst="hexagon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00" b="1" dirty="0">
                    <a:solidFill>
                      <a:schemeClr val="bg2">
                        <a:lumMod val="10000"/>
                      </a:schemeClr>
                    </a:solidFill>
                  </a:rPr>
                  <a:t>導入</a:t>
                </a:r>
                <a:r>
                  <a:rPr lang="en-US" altLang="zh-TW" sz="1300" b="1" dirty="0">
                    <a:solidFill>
                      <a:schemeClr val="bg2">
                        <a:lumMod val="10000"/>
                      </a:schemeClr>
                    </a:solidFill>
                  </a:rPr>
                  <a:t>SDK</a:t>
                </a:r>
              </a:p>
            </p:txBody>
          </p:sp>
        </p:grpSp>
        <p:sp>
          <p:nvSpPr>
            <p:cNvPr id="29" name="六邊形 28">
              <a:extLst>
                <a:ext uri="{FF2B5EF4-FFF2-40B4-BE49-F238E27FC236}">
                  <a16:creationId xmlns:a16="http://schemas.microsoft.com/office/drawing/2014/main" id="{06EA7F38-2E1A-4587-93B0-5F6D16502044}"/>
                </a:ext>
              </a:extLst>
            </p:cNvPr>
            <p:cNvSpPr/>
            <p:nvPr/>
          </p:nvSpPr>
          <p:spPr>
            <a:xfrm>
              <a:off x="4926513" y="2343933"/>
              <a:ext cx="1092631" cy="930380"/>
            </a:xfrm>
            <a:prstGeom prst="hexagon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00" b="1" dirty="0">
                  <a:solidFill>
                    <a:schemeClr val="bg2">
                      <a:lumMod val="10000"/>
                    </a:schemeClr>
                  </a:solidFill>
                </a:rPr>
                <a:t>獲取第三方資訊</a:t>
              </a:r>
              <a:endParaRPr lang="en-US" altLang="zh-TW" sz="13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C6DD3632-E1AE-400D-ADC8-B5628BFEC05D}"/>
                </a:ext>
              </a:extLst>
            </p:cNvPr>
            <p:cNvGrpSpPr/>
            <p:nvPr/>
          </p:nvGrpSpPr>
          <p:grpSpPr>
            <a:xfrm>
              <a:off x="6347572" y="1776828"/>
              <a:ext cx="1092631" cy="1242913"/>
              <a:chOff x="6167649" y="1769707"/>
              <a:chExt cx="1092631" cy="1242913"/>
            </a:xfrm>
          </p:grpSpPr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41A046A1-46B4-4E1A-8092-F7771EDCF3AF}"/>
                  </a:ext>
                </a:extLst>
              </p:cNvPr>
              <p:cNvSpPr txBox="1"/>
              <p:nvPr/>
            </p:nvSpPr>
            <p:spPr>
              <a:xfrm>
                <a:off x="6416446" y="1769707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b="1" dirty="0">
                    <a:solidFill>
                      <a:schemeClr val="accent4"/>
                    </a:solidFill>
                  </a:rPr>
                  <a:t>用戶</a:t>
                </a:r>
              </a:p>
            </p:txBody>
          </p:sp>
          <p:sp>
            <p:nvSpPr>
              <p:cNvPr id="30" name="六邊形 29">
                <a:extLst>
                  <a:ext uri="{FF2B5EF4-FFF2-40B4-BE49-F238E27FC236}">
                    <a16:creationId xmlns:a16="http://schemas.microsoft.com/office/drawing/2014/main" id="{BD072995-7027-4E8B-A502-DBF65F89FA58}"/>
                  </a:ext>
                </a:extLst>
              </p:cNvPr>
              <p:cNvSpPr/>
              <p:nvPr/>
            </p:nvSpPr>
            <p:spPr>
              <a:xfrm>
                <a:off x="6167649" y="2082240"/>
                <a:ext cx="1092631" cy="930380"/>
              </a:xfrm>
              <a:prstGeom prst="hexagon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00" b="1" dirty="0">
                    <a:solidFill>
                      <a:schemeClr val="bg2">
                        <a:lumMod val="10000"/>
                      </a:schemeClr>
                    </a:solidFill>
                  </a:rPr>
                  <a:t>選擇第三方登入平台</a:t>
                </a:r>
                <a:endParaRPr lang="en-US" altLang="zh-TW" sz="13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9" name="箭號: 弧形下彎 8">
              <a:extLst>
                <a:ext uri="{FF2B5EF4-FFF2-40B4-BE49-F238E27FC236}">
                  <a16:creationId xmlns:a16="http://schemas.microsoft.com/office/drawing/2014/main" id="{E24F36AF-9B5C-4A5B-AABF-A2A189695B39}"/>
                </a:ext>
              </a:extLst>
            </p:cNvPr>
            <p:cNvSpPr/>
            <p:nvPr/>
          </p:nvSpPr>
          <p:spPr>
            <a:xfrm rot="19803394">
              <a:off x="2797797" y="1874094"/>
              <a:ext cx="776447" cy="365549"/>
            </a:xfrm>
            <a:prstGeom prst="curvedDownArrow">
              <a:avLst>
                <a:gd name="adj1" fmla="val 25000"/>
                <a:gd name="adj2" fmla="val 50000"/>
                <a:gd name="adj3" fmla="val 370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箭號: 弧形上彎 10">
              <a:extLst>
                <a:ext uri="{FF2B5EF4-FFF2-40B4-BE49-F238E27FC236}">
                  <a16:creationId xmlns:a16="http://schemas.microsoft.com/office/drawing/2014/main" id="{DC6950A4-75D5-4965-8654-A6EAA3EC352E}"/>
                </a:ext>
              </a:extLst>
            </p:cNvPr>
            <p:cNvSpPr/>
            <p:nvPr/>
          </p:nvSpPr>
          <p:spPr>
            <a:xfrm rot="1603859">
              <a:off x="4030890" y="2989872"/>
              <a:ext cx="952775" cy="450233"/>
            </a:xfrm>
            <a:prstGeom prst="curvedUpArrow">
              <a:avLst>
                <a:gd name="adj1" fmla="val 25000"/>
                <a:gd name="adj2" fmla="val 57720"/>
                <a:gd name="adj3" fmla="val 326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箭號: 弧形下彎 11">
              <a:extLst>
                <a:ext uri="{FF2B5EF4-FFF2-40B4-BE49-F238E27FC236}">
                  <a16:creationId xmlns:a16="http://schemas.microsoft.com/office/drawing/2014/main" id="{569A6E5A-5509-41DD-A27E-5CEA70EBB66B}"/>
                </a:ext>
              </a:extLst>
            </p:cNvPr>
            <p:cNvSpPr/>
            <p:nvPr/>
          </p:nvSpPr>
          <p:spPr>
            <a:xfrm rot="20509776">
              <a:off x="5593215" y="1729730"/>
              <a:ext cx="792088" cy="427141"/>
            </a:xfrm>
            <a:prstGeom prst="curvedDown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會員資料更新</a:t>
            </a:r>
          </a:p>
        </p:txBody>
      </p:sp>
    </p:spTree>
    <p:extLst>
      <p:ext uri="{BB962C8B-B14F-4D97-AF65-F5344CB8AC3E}">
        <p14:creationId xmlns:p14="http://schemas.microsoft.com/office/powerpoint/2010/main" val="23887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49D58-A553-05EA-5B54-2072626D8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E1D0A2-B8FB-E6DB-207A-69BB7F728C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18864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攔截器</a:t>
            </a: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6DD751DB-DD76-CBB1-DBE9-62D15D2DB679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8207880" cy="489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2FF98EEB-C409-448F-B518-D2798171BB22}"/>
              </a:ext>
            </a:extLst>
          </p:cNvPr>
          <p:cNvGrpSpPr/>
          <p:nvPr/>
        </p:nvGrpSpPr>
        <p:grpSpPr>
          <a:xfrm>
            <a:off x="600020" y="1916832"/>
            <a:ext cx="8673460" cy="2736304"/>
            <a:chOff x="416496" y="1844824"/>
            <a:chExt cx="8673460" cy="2736304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023D9BC3-3088-4D0F-3C15-7E2A09A24EE7}"/>
                </a:ext>
              </a:extLst>
            </p:cNvPr>
            <p:cNvGrpSpPr/>
            <p:nvPr/>
          </p:nvGrpSpPr>
          <p:grpSpPr>
            <a:xfrm>
              <a:off x="416496" y="1849513"/>
              <a:ext cx="8673460" cy="2731615"/>
              <a:chOff x="633873" y="3462752"/>
              <a:chExt cx="8673460" cy="2731615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377997E2-E71B-BF7E-2FB2-AB7CDAD305FD}"/>
                  </a:ext>
                </a:extLst>
              </p:cNvPr>
              <p:cNvGrpSpPr/>
              <p:nvPr/>
            </p:nvGrpSpPr>
            <p:grpSpPr>
              <a:xfrm>
                <a:off x="633873" y="3462752"/>
                <a:ext cx="8673460" cy="2731615"/>
                <a:chOff x="664124" y="1446497"/>
                <a:chExt cx="8673460" cy="2731615"/>
              </a:xfrm>
            </p:grpSpPr>
            <p:sp>
              <p:nvSpPr>
                <p:cNvPr id="8" name="圓角矩形 6">
                  <a:extLst>
                    <a:ext uri="{FF2B5EF4-FFF2-40B4-BE49-F238E27FC236}">
                      <a16:creationId xmlns:a16="http://schemas.microsoft.com/office/drawing/2014/main" id="{14AD08DA-D654-6B9E-EA2E-7EA73D9E6347}"/>
                    </a:ext>
                  </a:extLst>
                </p:cNvPr>
                <p:cNvSpPr/>
                <p:nvPr/>
              </p:nvSpPr>
              <p:spPr>
                <a:xfrm>
                  <a:off x="789036" y="2015112"/>
                  <a:ext cx="1084494" cy="462707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solidFill>
                        <a:srgbClr val="292929"/>
                      </a:solidFill>
                    </a:rPr>
                    <a:t>進入</a:t>
                  </a:r>
                  <a:endParaRPr lang="en-US" altLang="zh-TW" sz="1400" b="1" dirty="0">
                    <a:solidFill>
                      <a:srgbClr val="292929"/>
                    </a:solidFill>
                  </a:endParaRPr>
                </a:p>
                <a:p>
                  <a:pPr algn="ctr"/>
                  <a:r>
                    <a:rPr lang="zh-TW" altLang="en-US" sz="1400" b="1" dirty="0">
                      <a:solidFill>
                        <a:srgbClr val="292929"/>
                      </a:solidFill>
                    </a:rPr>
                    <a:t>特定網頁</a:t>
                  </a:r>
                </a:p>
              </p:txBody>
            </p:sp>
            <p:sp>
              <p:nvSpPr>
                <p:cNvPr id="9" name="圓角矩形 10">
                  <a:extLst>
                    <a:ext uri="{FF2B5EF4-FFF2-40B4-BE49-F238E27FC236}">
                      <a16:creationId xmlns:a16="http://schemas.microsoft.com/office/drawing/2014/main" id="{BB756B9E-90E7-020E-8C38-27A2705A6DE7}"/>
                    </a:ext>
                  </a:extLst>
                </p:cNvPr>
                <p:cNvSpPr/>
                <p:nvPr/>
              </p:nvSpPr>
              <p:spPr>
                <a:xfrm>
                  <a:off x="664124" y="1842265"/>
                  <a:ext cx="1334320" cy="2335847"/>
                </a:xfrm>
                <a:prstGeom prst="roundRect">
                  <a:avLst/>
                </a:prstGeom>
                <a:noFill/>
                <a:ln w="28575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5ABB2E4-4640-E47A-EBEC-D7E0C8128EF5}"/>
                    </a:ext>
                  </a:extLst>
                </p:cNvPr>
                <p:cNvSpPr txBox="1"/>
                <p:nvPr/>
              </p:nvSpPr>
              <p:spPr>
                <a:xfrm>
                  <a:off x="1012760" y="1456742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chemeClr val="accent4"/>
                      </a:solidFill>
                    </a:rPr>
                    <a:t>前端</a:t>
                  </a:r>
                </a:p>
              </p:txBody>
            </p:sp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0ED49524-5EF0-4196-0E78-FE83F118EEE4}"/>
                    </a:ext>
                  </a:extLst>
                </p:cNvPr>
                <p:cNvGrpSpPr/>
                <p:nvPr/>
              </p:nvGrpSpPr>
              <p:grpSpPr>
                <a:xfrm>
                  <a:off x="1873530" y="1448100"/>
                  <a:ext cx="4316334" cy="2038864"/>
                  <a:chOff x="1873530" y="1448100"/>
                  <a:chExt cx="4316334" cy="2038864"/>
                </a:xfrm>
              </p:grpSpPr>
              <p:sp>
                <p:nvSpPr>
                  <p:cNvPr id="38" name="圓角矩形 15">
                    <a:extLst>
                      <a:ext uri="{FF2B5EF4-FFF2-40B4-BE49-F238E27FC236}">
                        <a16:creationId xmlns:a16="http://schemas.microsoft.com/office/drawing/2014/main" id="{1EC68EA7-99CA-47E6-637B-01B3BD074708}"/>
                      </a:ext>
                    </a:extLst>
                  </p:cNvPr>
                  <p:cNvSpPr/>
                  <p:nvPr/>
                </p:nvSpPr>
                <p:spPr>
                  <a:xfrm>
                    <a:off x="4198626" y="1839551"/>
                    <a:ext cx="1991238" cy="1647413"/>
                  </a:xfrm>
                  <a:prstGeom prst="roundRect">
                    <a:avLst/>
                  </a:prstGeom>
                  <a:noFill/>
                  <a:ln w="28575"/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77437901-5BF2-27EE-DAD2-DCEAE24A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5063545" y="1448100"/>
                    <a:ext cx="1847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zh-TW" altLang="en-US" sz="1600" dirty="0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40" name="圓角矩形 14">
                    <a:extLst>
                      <a:ext uri="{FF2B5EF4-FFF2-40B4-BE49-F238E27FC236}">
                        <a16:creationId xmlns:a16="http://schemas.microsoft.com/office/drawing/2014/main" id="{ECA3E8DB-0858-2211-E9CF-BA263EE49619}"/>
                      </a:ext>
                    </a:extLst>
                  </p:cNvPr>
                  <p:cNvSpPr/>
                  <p:nvPr/>
                </p:nvSpPr>
                <p:spPr>
                  <a:xfrm>
                    <a:off x="4431436" y="2017527"/>
                    <a:ext cx="1553697" cy="462707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>
                        <a:solidFill>
                          <a:srgbClr val="292929"/>
                        </a:solidFill>
                      </a:rPr>
                      <a:t>檢查</a:t>
                    </a:r>
                    <a:r>
                      <a:rPr lang="en-US" altLang="zh-TW" sz="1400" b="1" dirty="0">
                        <a:solidFill>
                          <a:srgbClr val="292929"/>
                        </a:solidFill>
                      </a:rPr>
                      <a:t>UID</a:t>
                    </a:r>
                    <a:endParaRPr lang="zh-TW" altLang="en-US" sz="1400" b="1" dirty="0">
                      <a:solidFill>
                        <a:srgbClr val="292929"/>
                      </a:solidFill>
                    </a:endParaRPr>
                  </a:p>
                </p:txBody>
              </p:sp>
              <p:cxnSp>
                <p:nvCxnSpPr>
                  <p:cNvPr id="41" name="直線單箭頭接點 40">
                    <a:extLst>
                      <a:ext uri="{FF2B5EF4-FFF2-40B4-BE49-F238E27FC236}">
                        <a16:creationId xmlns:a16="http://schemas.microsoft.com/office/drawing/2014/main" id="{94C9C7CE-7D1A-1B49-656E-3DA74DFF14A4}"/>
                      </a:ext>
                    </a:extLst>
                  </p:cNvPr>
                  <p:cNvCxnSpPr>
                    <a:cxnSpLocks/>
                    <a:stCxn id="8" idx="3"/>
                    <a:endCxn id="40" idx="1"/>
                  </p:cNvCxnSpPr>
                  <p:nvPr/>
                </p:nvCxnSpPr>
                <p:spPr>
                  <a:xfrm>
                    <a:off x="1873530" y="2246466"/>
                    <a:ext cx="2557906" cy="2415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6A9CBB23-3253-C9A2-D394-BD1DBB1DE136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336" y="1822278"/>
                    <a:ext cx="15392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/>
                        </a:solidFill>
                      </a:rPr>
                      <a:t>傳送</a:t>
                    </a:r>
                    <a:r>
                      <a:rPr lang="en-US" altLang="zh-TW" sz="1600" dirty="0">
                        <a:solidFill>
                          <a:schemeClr val="accent1"/>
                        </a:solidFill>
                      </a:rPr>
                      <a:t>HTTP</a:t>
                    </a:r>
                    <a:r>
                      <a:rPr lang="zh-TW" altLang="en-US" sz="1600" dirty="0">
                        <a:solidFill>
                          <a:schemeClr val="accent1"/>
                        </a:solidFill>
                      </a:rPr>
                      <a:t>請求</a:t>
                    </a:r>
                  </a:p>
                </p:txBody>
              </p:sp>
            </p:grp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A30F1A3B-C542-601F-8F53-FF33B306F386}"/>
                    </a:ext>
                  </a:extLst>
                </p:cNvPr>
                <p:cNvGrpSpPr/>
                <p:nvPr/>
              </p:nvGrpSpPr>
              <p:grpSpPr>
                <a:xfrm>
                  <a:off x="6217943" y="1446497"/>
                  <a:ext cx="3119641" cy="2731615"/>
                  <a:chOff x="6217943" y="1446497"/>
                  <a:chExt cx="3119641" cy="2731615"/>
                </a:xfrm>
              </p:grpSpPr>
              <p:sp>
                <p:nvSpPr>
                  <p:cNvPr id="32" name="圓角矩形 33">
                    <a:extLst>
                      <a:ext uri="{FF2B5EF4-FFF2-40B4-BE49-F238E27FC236}">
                        <a16:creationId xmlns:a16="http://schemas.microsoft.com/office/drawing/2014/main" id="{2867DC83-C664-D705-87E2-1C574B7145B7}"/>
                      </a:ext>
                    </a:extLst>
                  </p:cNvPr>
                  <p:cNvSpPr/>
                  <p:nvPr/>
                </p:nvSpPr>
                <p:spPr>
                  <a:xfrm>
                    <a:off x="7948500" y="2724973"/>
                    <a:ext cx="1343076" cy="65265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系統回應</a:t>
                    </a:r>
                  </a:p>
                </p:txBody>
              </p:sp>
              <p:sp>
                <p:nvSpPr>
                  <p:cNvPr id="34" name="圓角矩形 34">
                    <a:extLst>
                      <a:ext uri="{FF2B5EF4-FFF2-40B4-BE49-F238E27FC236}">
                        <a16:creationId xmlns:a16="http://schemas.microsoft.com/office/drawing/2014/main" id="{ADE90763-907E-C486-2721-5C5BF3129CEE}"/>
                      </a:ext>
                    </a:extLst>
                  </p:cNvPr>
                  <p:cNvSpPr/>
                  <p:nvPr/>
                </p:nvSpPr>
                <p:spPr>
                  <a:xfrm>
                    <a:off x="7902492" y="1884518"/>
                    <a:ext cx="1435092" cy="2293594"/>
                  </a:xfrm>
                  <a:prstGeom prst="roundRect">
                    <a:avLst/>
                  </a:prstGeom>
                  <a:noFill/>
                  <a:ln w="28575"/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/>
                  </a:p>
                </p:txBody>
              </p:sp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DC841DE1-C3B8-5EF4-1BEA-79034DDF172A}"/>
                      </a:ext>
                    </a:extLst>
                  </p:cNvPr>
                  <p:cNvSpPr txBox="1"/>
                  <p:nvPr/>
                </p:nvSpPr>
                <p:spPr>
                  <a:xfrm>
                    <a:off x="8114035" y="1446497"/>
                    <a:ext cx="10054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4"/>
                        </a:solidFill>
                      </a:rPr>
                      <a:t>伺服器端</a:t>
                    </a: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66AD0919-4633-AF79-1B62-6FD91A93E6C0}"/>
                      </a:ext>
                    </a:extLst>
                  </p:cNvPr>
                  <p:cNvSpPr txBox="1"/>
                  <p:nvPr/>
                </p:nvSpPr>
                <p:spPr>
                  <a:xfrm>
                    <a:off x="6217943" y="1837490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zh-TW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" name="圓角矩形 60">
                  <a:extLst>
                    <a:ext uri="{FF2B5EF4-FFF2-40B4-BE49-F238E27FC236}">
                      <a16:creationId xmlns:a16="http://schemas.microsoft.com/office/drawing/2014/main" id="{EF1D494D-F13A-2E1F-E342-E577C7E7F0C9}"/>
                    </a:ext>
                  </a:extLst>
                </p:cNvPr>
                <p:cNvSpPr/>
                <p:nvPr/>
              </p:nvSpPr>
              <p:spPr>
                <a:xfrm>
                  <a:off x="4311257" y="2884435"/>
                  <a:ext cx="828251" cy="333726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b="1" dirty="0">
                      <a:solidFill>
                        <a:srgbClr val="292929"/>
                      </a:solidFill>
                    </a:rPr>
                    <a:t>False</a:t>
                  </a:r>
                  <a:endParaRPr lang="zh-TW" altLang="en-US" sz="1400" b="1" dirty="0">
                    <a:solidFill>
                      <a:srgbClr val="292929"/>
                    </a:solidFill>
                  </a:endParaRPr>
                </a:p>
              </p:txBody>
            </p:sp>
            <p:grpSp>
              <p:nvGrpSpPr>
                <p:cNvPr id="19" name="群組 18">
                  <a:extLst>
                    <a:ext uri="{FF2B5EF4-FFF2-40B4-BE49-F238E27FC236}">
                      <a16:creationId xmlns:a16="http://schemas.microsoft.com/office/drawing/2014/main" id="{E42DD1E4-6912-F673-D88D-1AF51173FD10}"/>
                    </a:ext>
                  </a:extLst>
                </p:cNvPr>
                <p:cNvGrpSpPr/>
                <p:nvPr/>
              </p:nvGrpSpPr>
              <p:grpSpPr>
                <a:xfrm>
                  <a:off x="747517" y="2828100"/>
                  <a:ext cx="3563740" cy="462707"/>
                  <a:chOff x="747517" y="2828100"/>
                  <a:chExt cx="3563740" cy="462707"/>
                </a:xfrm>
              </p:grpSpPr>
              <p:sp>
                <p:nvSpPr>
                  <p:cNvPr id="21" name="圓角矩形 117">
                    <a:extLst>
                      <a:ext uri="{FF2B5EF4-FFF2-40B4-BE49-F238E27FC236}">
                        <a16:creationId xmlns:a16="http://schemas.microsoft.com/office/drawing/2014/main" id="{B638F6E1-0AC5-33F7-AC3A-0B88D410A69E}"/>
                      </a:ext>
                    </a:extLst>
                  </p:cNvPr>
                  <p:cNvSpPr/>
                  <p:nvPr/>
                </p:nvSpPr>
                <p:spPr>
                  <a:xfrm>
                    <a:off x="747517" y="2828100"/>
                    <a:ext cx="1167533" cy="462707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>
                        <a:solidFill>
                          <a:srgbClr val="FF0000"/>
                        </a:solidFill>
                      </a:rPr>
                      <a:t>跳轉至</a:t>
                    </a:r>
                    <a:endParaRPr lang="en-US" altLang="zh-TW" sz="1400" b="1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r>
                      <a:rPr lang="zh-TW" altLang="en-US" sz="1400" b="1" dirty="0">
                        <a:solidFill>
                          <a:srgbClr val="FF0000"/>
                        </a:solidFill>
                      </a:rPr>
                      <a:t>登入畫面</a:t>
                    </a:r>
                  </a:p>
                </p:txBody>
              </p:sp>
              <p:cxnSp>
                <p:nvCxnSpPr>
                  <p:cNvPr id="25" name="直線單箭頭接點 24">
                    <a:extLst>
                      <a:ext uri="{FF2B5EF4-FFF2-40B4-BE49-F238E27FC236}">
                        <a16:creationId xmlns:a16="http://schemas.microsoft.com/office/drawing/2014/main" id="{759F9858-5100-2337-25E1-5149A0CA60AA}"/>
                      </a:ext>
                    </a:extLst>
                  </p:cNvPr>
                  <p:cNvCxnSpPr>
                    <a:cxnSpLocks/>
                    <a:stCxn id="21" idx="3"/>
                    <a:endCxn id="29" idx="1"/>
                  </p:cNvCxnSpPr>
                  <p:nvPr/>
                </p:nvCxnSpPr>
                <p:spPr>
                  <a:xfrm flipV="1">
                    <a:off x="1915050" y="3051298"/>
                    <a:ext cx="2396207" cy="8156"/>
                  </a:xfrm>
                  <a:prstGeom prst="straightConnector1">
                    <a:avLst/>
                  </a:prstGeom>
                  <a:ln w="381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75C819C-0FE4-2A98-459C-739C60B8755E}"/>
                  </a:ext>
                </a:extLst>
              </p:cNvPr>
              <p:cNvSpPr txBox="1"/>
              <p:nvPr/>
            </p:nvSpPr>
            <p:spPr>
              <a:xfrm>
                <a:off x="6903900" y="3833572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altLang="zh-TW" sz="16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CD3C1BD0-A49A-4028-A543-60F265EB90EF}"/>
                </a:ext>
              </a:extLst>
            </p:cNvPr>
            <p:cNvSpPr txBox="1"/>
            <p:nvPr/>
          </p:nvSpPr>
          <p:spPr>
            <a:xfrm>
              <a:off x="4546507" y="184482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</a:rPr>
                <a:t>攔截器</a:t>
              </a:r>
            </a:p>
          </p:txBody>
        </p:sp>
        <p:sp>
          <p:nvSpPr>
            <p:cNvPr id="46" name="圓角矩形 60">
              <a:extLst>
                <a:ext uri="{FF2B5EF4-FFF2-40B4-BE49-F238E27FC236}">
                  <a16:creationId xmlns:a16="http://schemas.microsoft.com/office/drawing/2014/main" id="{676E1831-5407-4040-8510-4A4AADAC5CD1}"/>
                </a:ext>
              </a:extLst>
            </p:cNvPr>
            <p:cNvSpPr/>
            <p:nvPr/>
          </p:nvSpPr>
          <p:spPr>
            <a:xfrm>
              <a:off x="5039937" y="3287451"/>
              <a:ext cx="828251" cy="33372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292929"/>
                  </a:solidFill>
                </a:rPr>
                <a:t>True</a:t>
              </a:r>
              <a:endParaRPr lang="zh-TW" altLang="en-US" sz="1400" b="1" dirty="0">
                <a:solidFill>
                  <a:srgbClr val="292929"/>
                </a:solidFill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F81ED37A-923B-480C-A052-B6A0AB664F7D}"/>
                </a:ext>
              </a:extLst>
            </p:cNvPr>
            <p:cNvCxnSpPr>
              <a:stCxn id="40" idx="2"/>
              <a:endCxn id="29" idx="0"/>
            </p:cNvCxnSpPr>
            <p:nvPr/>
          </p:nvCxnSpPr>
          <p:spPr>
            <a:xfrm flipH="1">
              <a:off x="4477755" y="2883250"/>
              <a:ext cx="482902" cy="4042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1F428E4-7FA1-4F4B-B618-9C14E62661F5}"/>
                </a:ext>
              </a:extLst>
            </p:cNvPr>
            <p:cNvCxnSpPr>
              <a:stCxn id="40" idx="2"/>
              <a:endCxn id="46" idx="0"/>
            </p:cNvCxnSpPr>
            <p:nvPr/>
          </p:nvCxnSpPr>
          <p:spPr>
            <a:xfrm>
              <a:off x="4960657" y="2883250"/>
              <a:ext cx="493406" cy="4042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93B97194-EFF2-40B2-BBA9-4E98C691ED52}"/>
                </a:ext>
              </a:extLst>
            </p:cNvPr>
            <p:cNvCxnSpPr>
              <a:cxnSpLocks/>
              <a:stCxn id="46" idx="3"/>
              <a:endCxn id="32" idx="1"/>
            </p:cNvCxnSpPr>
            <p:nvPr/>
          </p:nvCxnSpPr>
          <p:spPr>
            <a:xfrm>
              <a:off x="5868188" y="3454314"/>
              <a:ext cx="18326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D21CBE87-FFE7-4CBD-AEFB-545A77283BAF}"/>
                </a:ext>
              </a:extLst>
            </p:cNvPr>
            <p:cNvSpPr txBox="1"/>
            <p:nvPr/>
          </p:nvSpPr>
          <p:spPr>
            <a:xfrm>
              <a:off x="6053294" y="3541237"/>
              <a:ext cx="1477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True:</a:t>
              </a:r>
              <a:r>
                <a:rPr lang="zh-TW" altLang="en-US" sz="1600" dirty="0">
                  <a:solidFill>
                    <a:schemeClr val="accent1"/>
                  </a:solidFill>
                </a:rPr>
                <a:t>發送請求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734EDD54-BF4F-4DEF-BDB9-A692EB3E8BFF}"/>
                </a:ext>
              </a:extLst>
            </p:cNvPr>
            <p:cNvSpPr txBox="1"/>
            <p:nvPr/>
          </p:nvSpPr>
          <p:spPr>
            <a:xfrm>
              <a:off x="2085376" y="3551425"/>
              <a:ext cx="1563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False:</a:t>
              </a:r>
              <a:r>
                <a:rPr lang="zh-TW" altLang="en-US" sz="1600" dirty="0">
                  <a:solidFill>
                    <a:schemeClr val="accent1"/>
                  </a:solidFill>
                </a:rPr>
                <a:t>終止請求</a:t>
              </a:r>
            </a:p>
          </p:txBody>
        </p:sp>
        <p:sp>
          <p:nvSpPr>
            <p:cNvPr id="60" name="圓角矩形 6">
              <a:extLst>
                <a:ext uri="{FF2B5EF4-FFF2-40B4-BE49-F238E27FC236}">
                  <a16:creationId xmlns:a16="http://schemas.microsoft.com/office/drawing/2014/main" id="{0A642A46-9BE0-4ADF-B680-724908885393}"/>
                </a:ext>
              </a:extLst>
            </p:cNvPr>
            <p:cNvSpPr/>
            <p:nvPr/>
          </p:nvSpPr>
          <p:spPr>
            <a:xfrm>
              <a:off x="541408" y="3935363"/>
              <a:ext cx="1084494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回到</a:t>
              </a:r>
              <a:endParaRPr lang="en-US" altLang="zh-TW" sz="1400" b="1" dirty="0">
                <a:solidFill>
                  <a:srgbClr val="292929"/>
                </a:solidFill>
              </a:endParaRPr>
            </a:p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特定網頁</a:t>
              </a:r>
            </a:p>
          </p:txBody>
        </p:sp>
        <p:cxnSp>
          <p:nvCxnSpPr>
            <p:cNvPr id="62" name="接點: 肘形 61">
              <a:extLst>
                <a:ext uri="{FF2B5EF4-FFF2-40B4-BE49-F238E27FC236}">
                  <a16:creationId xmlns:a16="http://schemas.microsoft.com/office/drawing/2014/main" id="{4577FDEE-95C3-4B61-8958-AEF18AFB6C32}"/>
                </a:ext>
              </a:extLst>
            </p:cNvPr>
            <p:cNvCxnSpPr>
              <a:cxnSpLocks/>
              <a:stCxn id="32" idx="2"/>
              <a:endCxn id="60" idx="3"/>
            </p:cNvCxnSpPr>
            <p:nvPr/>
          </p:nvCxnSpPr>
          <p:spPr>
            <a:xfrm rot="5400000">
              <a:off x="4806117" y="600424"/>
              <a:ext cx="386078" cy="674650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929FE290-8A8A-4547-8820-D0CC486D21C9}"/>
                </a:ext>
              </a:extLst>
            </p:cNvPr>
            <p:cNvSpPr txBox="1"/>
            <p:nvPr/>
          </p:nvSpPr>
          <p:spPr>
            <a:xfrm>
              <a:off x="4496454" y="423684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FFFFFF"/>
                  </a:solidFill>
                </a:rPr>
                <a:t>返回頁面</a:t>
              </a:r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11EF62-8838-493F-B13A-F9BD1F0FFA25}"/>
              </a:ext>
            </a:extLst>
          </p:cNvPr>
          <p:cNvSpPr txBox="1"/>
          <p:nvPr/>
        </p:nvSpPr>
        <p:spPr>
          <a:xfrm>
            <a:off x="2010961" y="1118727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</a:rPr>
              <a:t>進入會員專區、訂單付款、評論編輯畫面之限制</a:t>
            </a:r>
            <a:endParaRPr lang="en-US" altLang="zh-TW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560D-CDD1-2BCF-114D-1C1802DD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E109A68-379B-05AF-C710-EF9B959222EA}"/>
              </a:ext>
            </a:extLst>
          </p:cNvPr>
          <p:cNvGrpSpPr/>
          <p:nvPr/>
        </p:nvGrpSpPr>
        <p:grpSpPr>
          <a:xfrm>
            <a:off x="2216696" y="1772816"/>
            <a:ext cx="3622955" cy="646331"/>
            <a:chOff x="1208584" y="1124744"/>
            <a:chExt cx="3622955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6E0EE28-09B8-5B6B-72FB-8EB3942EBD5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D5DC74-F6A3-94F0-B218-7F6004AE515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592586-0610-DB9E-2C24-824E7BC2A268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9CCF67-870B-2B12-5F36-2D25CD280D63}"/>
                </a:ext>
              </a:extLst>
            </p:cNvPr>
            <p:cNvSpPr txBox="1"/>
            <p:nvPr/>
          </p:nvSpPr>
          <p:spPr>
            <a:xfrm>
              <a:off x="1748644" y="1124744"/>
              <a:ext cx="3082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搜尋</a:t>
              </a:r>
              <a:r>
                <a:rPr lang="en-US" altLang="zh-TW" sz="3600" b="1" dirty="0">
                  <a:solidFill>
                    <a:srgbClr val="FFC000"/>
                  </a:solidFill>
                </a:rPr>
                <a:t>/</a:t>
              </a:r>
              <a:r>
                <a:rPr lang="zh-TW" altLang="en-US" sz="3600" b="1" dirty="0">
                  <a:solidFill>
                    <a:srgbClr val="FFC000"/>
                  </a:solidFill>
                </a:rPr>
                <a:t>訂購演示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6D901C-05EF-A1CD-193A-7FD1D0DBD106}"/>
              </a:ext>
            </a:extLst>
          </p:cNvPr>
          <p:cNvSpPr txBox="1"/>
          <p:nvPr/>
        </p:nvSpPr>
        <p:spPr>
          <a:xfrm>
            <a:off x="2936776" y="2564904"/>
            <a:ext cx="1620957" cy="130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實際操作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A82A6C7-5FCD-E4E5-D9D0-CD4A10F533D3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8E4EF8A-612F-810B-9E67-6EF6FA19DB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2E69ED7-F6E8-1EEA-E2AA-F0E35838B340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BA1F0E-5F79-ECF2-10BA-666A082CC6D1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519269-9CB7-7285-7691-764FB6F7BF3A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黃俐儒</a:t>
            </a:r>
          </a:p>
        </p:txBody>
      </p:sp>
    </p:spTree>
    <p:extLst>
      <p:ext uri="{BB962C8B-B14F-4D97-AF65-F5344CB8AC3E}">
        <p14:creationId xmlns:p14="http://schemas.microsoft.com/office/powerpoint/2010/main" val="200534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FF0EE-381F-D88F-74DD-F069A28F0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C7F07EA-0624-3350-AE51-73A618B3C8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18864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搜尋</a:t>
            </a:r>
            <a:r>
              <a:rPr lang="en-US" altLang="zh-TW" dirty="0"/>
              <a:t>/</a:t>
            </a:r>
            <a:r>
              <a:rPr lang="zh-TW" altLang="en-US" dirty="0"/>
              <a:t>訂購演示</a:t>
            </a:r>
          </a:p>
        </p:txBody>
      </p:sp>
    </p:spTree>
    <p:extLst>
      <p:ext uri="{BB962C8B-B14F-4D97-AF65-F5344CB8AC3E}">
        <p14:creationId xmlns:p14="http://schemas.microsoft.com/office/powerpoint/2010/main" val="27884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31D73-4353-63A7-7339-2B3996070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9F5F371-AAC1-B5D5-4C21-3D08A8FF8537}"/>
              </a:ext>
            </a:extLst>
          </p:cNvPr>
          <p:cNvGrpSpPr/>
          <p:nvPr/>
        </p:nvGrpSpPr>
        <p:grpSpPr>
          <a:xfrm>
            <a:off x="2216696" y="1772816"/>
            <a:ext cx="2571385" cy="646331"/>
            <a:chOff x="1208584" y="1124744"/>
            <a:chExt cx="2571385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6910B868-D8B3-85AC-B951-D695758A8DE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46545EC-9A31-6CDE-8FD6-9CDF3CAD9FE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91EA794-5D42-87AB-E8AF-151E1FF67B4A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428153F-76EF-7859-1F05-0CD68C5391E7}"/>
                </a:ext>
              </a:extLst>
            </p:cNvPr>
            <p:cNvSpPr txBox="1"/>
            <p:nvPr/>
          </p:nvSpPr>
          <p:spPr>
            <a:xfrm>
              <a:off x="1748644" y="112474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搜尋功能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EDF75-8AEC-7577-0351-0F97BE3820C1}"/>
              </a:ext>
            </a:extLst>
          </p:cNvPr>
          <p:cNvSpPr txBox="1"/>
          <p:nvPr/>
        </p:nvSpPr>
        <p:spPr>
          <a:xfrm>
            <a:off x="2936776" y="2564904"/>
            <a:ext cx="1980029" cy="195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航班搜尋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排序與篩選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資料儲存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4275758-E896-DA7F-1710-8A98D0026721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8D07175-D812-F23C-DB8E-DCE61F2A1882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F4B364F-E0E8-03E0-8320-D4BC577A8BC4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895F33E-7772-0B0C-72AE-1CEA77504FF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A64D72-263A-66AD-3579-726DAC8C9180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紀庚佑</a:t>
            </a:r>
          </a:p>
        </p:txBody>
      </p:sp>
    </p:spTree>
    <p:extLst>
      <p:ext uri="{BB962C8B-B14F-4D97-AF65-F5344CB8AC3E}">
        <p14:creationId xmlns:p14="http://schemas.microsoft.com/office/powerpoint/2010/main" val="119857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5BC54-6F28-2B06-9043-87C357BCE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E72EB7-A036-3271-8724-048AD97070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18864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篩選與排序</a:t>
            </a: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F57D0660-9081-90D9-D842-A24398A719B0}"/>
              </a:ext>
            </a:extLst>
          </p:cNvPr>
          <p:cNvSpPr txBox="1">
            <a:spLocks/>
          </p:cNvSpPr>
          <p:nvPr/>
        </p:nvSpPr>
        <p:spPr bwMode="ltGray">
          <a:xfrm>
            <a:off x="1098180" y="485542"/>
            <a:ext cx="8207880" cy="533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4CB4C07E-0A14-7F73-6C51-904CE00B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9" y="981894"/>
            <a:ext cx="9549617" cy="5323452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07C5C1A7-7EF3-4FCE-8A0A-9B9C9931F44A}"/>
              </a:ext>
            </a:extLst>
          </p:cNvPr>
          <p:cNvGrpSpPr/>
          <p:nvPr/>
        </p:nvGrpSpPr>
        <p:grpSpPr>
          <a:xfrm>
            <a:off x="1399305" y="2820015"/>
            <a:ext cx="2407402" cy="576064"/>
            <a:chOff x="1483195" y="3163963"/>
            <a:chExt cx="2407402" cy="576064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5F50D60-A243-4585-8090-45D885D62951}"/>
                </a:ext>
              </a:extLst>
            </p:cNvPr>
            <p:cNvSpPr/>
            <p:nvPr/>
          </p:nvSpPr>
          <p:spPr>
            <a:xfrm>
              <a:off x="1483195" y="3163963"/>
              <a:ext cx="2407402" cy="57606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9" name="圖形 8" descr="飛機">
              <a:extLst>
                <a:ext uri="{FF2B5EF4-FFF2-40B4-BE49-F238E27FC236}">
                  <a16:creationId xmlns:a16="http://schemas.microsoft.com/office/drawing/2014/main" id="{07D3334D-6534-462A-B008-1E9EA4CB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20357" y="3212976"/>
              <a:ext cx="480315" cy="480315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44D540-40E8-4F0E-80E2-37AB12759CA8}"/>
                </a:ext>
              </a:extLst>
            </p:cNvPr>
            <p:cNvSpPr/>
            <p:nvPr/>
          </p:nvSpPr>
          <p:spPr>
            <a:xfrm>
              <a:off x="1856656" y="3353149"/>
              <a:ext cx="2031325" cy="299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選擇欲搭乘的航空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0371A7B-B7CA-4608-BF68-318ADDFC4EEC}"/>
              </a:ext>
            </a:extLst>
          </p:cNvPr>
          <p:cNvGrpSpPr/>
          <p:nvPr/>
        </p:nvGrpSpPr>
        <p:grpSpPr>
          <a:xfrm>
            <a:off x="2314988" y="1115195"/>
            <a:ext cx="2302192" cy="576064"/>
            <a:chOff x="2345707" y="1581219"/>
            <a:chExt cx="2302192" cy="576064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3915D457-EC5C-4121-8984-29EFC08B0C1E}"/>
                </a:ext>
              </a:extLst>
            </p:cNvPr>
            <p:cNvSpPr/>
            <p:nvPr/>
          </p:nvSpPr>
          <p:spPr>
            <a:xfrm>
              <a:off x="2345707" y="1581219"/>
              <a:ext cx="2302192" cy="57606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形 17" descr="時鐘">
              <a:extLst>
                <a:ext uri="{FF2B5EF4-FFF2-40B4-BE49-F238E27FC236}">
                  <a16:creationId xmlns:a16="http://schemas.microsoft.com/office/drawing/2014/main" id="{B7F3A003-032C-4C36-A6C7-EB9211D9D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38348" y="1622047"/>
              <a:ext cx="494408" cy="494408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EC8B23E-9E78-43A3-9342-5474898F314D}"/>
                </a:ext>
              </a:extLst>
            </p:cNvPr>
            <p:cNvSpPr txBox="1"/>
            <p:nvPr/>
          </p:nvSpPr>
          <p:spPr>
            <a:xfrm>
              <a:off x="2847406" y="170335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</a:schemeClr>
                  </a:solidFill>
                </a:rPr>
                <a:t>依出發時間選擇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49FFB22-3984-4FAB-9D29-CBE5DEBB1DF2}"/>
              </a:ext>
            </a:extLst>
          </p:cNvPr>
          <p:cNvGrpSpPr/>
          <p:nvPr/>
        </p:nvGrpSpPr>
        <p:grpSpPr>
          <a:xfrm>
            <a:off x="1366035" y="5422805"/>
            <a:ext cx="1830594" cy="607737"/>
            <a:chOff x="1277168" y="5494866"/>
            <a:chExt cx="1830594" cy="607737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D97A6A-9AAF-47EE-84B8-2BB3491471B5}"/>
                </a:ext>
              </a:extLst>
            </p:cNvPr>
            <p:cNvSpPr/>
            <p:nvPr/>
          </p:nvSpPr>
          <p:spPr>
            <a:xfrm>
              <a:off x="1277168" y="5500763"/>
              <a:ext cx="1830594" cy="57606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6" name="圖形 25" descr="標籤">
              <a:extLst>
                <a:ext uri="{FF2B5EF4-FFF2-40B4-BE49-F238E27FC236}">
                  <a16:creationId xmlns:a16="http://schemas.microsoft.com/office/drawing/2014/main" id="{6CE65CA5-600A-4879-9854-8AB0050F1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80592" y="5494866"/>
              <a:ext cx="607737" cy="607737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1AD726D-BA83-4F71-B8BC-218DB177F939}"/>
                </a:ext>
              </a:extLst>
            </p:cNvPr>
            <p:cNvSpPr txBox="1"/>
            <p:nvPr/>
          </p:nvSpPr>
          <p:spPr>
            <a:xfrm>
              <a:off x="1741964" y="562441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</a:schemeClr>
                  </a:solidFill>
                </a:rPr>
                <a:t>以價格排序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BF9095F-F64A-43DF-A094-631DCDAA8E96}"/>
              </a:ext>
            </a:extLst>
          </p:cNvPr>
          <p:cNvGrpSpPr/>
          <p:nvPr/>
        </p:nvGrpSpPr>
        <p:grpSpPr>
          <a:xfrm>
            <a:off x="296671" y="1147909"/>
            <a:ext cx="6251128" cy="4928917"/>
            <a:chOff x="305060" y="1479458"/>
            <a:chExt cx="6251128" cy="492891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512D919-79A4-693E-1A36-4CFAD0778F24}"/>
                </a:ext>
              </a:extLst>
            </p:cNvPr>
            <p:cNvSpPr/>
            <p:nvPr/>
          </p:nvSpPr>
          <p:spPr>
            <a:xfrm>
              <a:off x="305060" y="1479458"/>
              <a:ext cx="1896631" cy="81711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DF2FE6ED-8645-4927-9107-FB558E74E72E}"/>
                </a:ext>
              </a:extLst>
            </p:cNvPr>
            <p:cNvSpPr/>
            <p:nvPr/>
          </p:nvSpPr>
          <p:spPr>
            <a:xfrm>
              <a:off x="5648515" y="1641796"/>
              <a:ext cx="907673" cy="4766579"/>
            </a:xfrm>
            <a:prstGeom prst="flowChartProcess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E4D587F-6759-45FA-9DD2-620EF8DB7DBA}"/>
              </a:ext>
            </a:extLst>
          </p:cNvPr>
          <p:cNvGrpSpPr/>
          <p:nvPr/>
        </p:nvGrpSpPr>
        <p:grpSpPr>
          <a:xfrm>
            <a:off x="296671" y="1306853"/>
            <a:ext cx="5207828" cy="4766579"/>
            <a:chOff x="296671" y="1306853"/>
            <a:chExt cx="5207828" cy="476657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9923DA-394F-948A-8AF0-F7A8BC21FD85}"/>
                </a:ext>
              </a:extLst>
            </p:cNvPr>
            <p:cNvSpPr/>
            <p:nvPr/>
          </p:nvSpPr>
          <p:spPr>
            <a:xfrm>
              <a:off x="296671" y="2339785"/>
              <a:ext cx="1008112" cy="2718775"/>
            </a:xfrm>
            <a:prstGeom prst="rect">
              <a:avLst/>
            </a:prstGeom>
            <a:noFill/>
            <a:ln w="57150">
              <a:solidFill>
                <a:srgbClr val="00009A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程序 29">
              <a:extLst>
                <a:ext uri="{FF2B5EF4-FFF2-40B4-BE49-F238E27FC236}">
                  <a16:creationId xmlns:a16="http://schemas.microsoft.com/office/drawing/2014/main" id="{F2D7B406-D144-4C10-B9AA-C0DC09F1794D}"/>
                </a:ext>
              </a:extLst>
            </p:cNvPr>
            <p:cNvSpPr/>
            <p:nvPr/>
          </p:nvSpPr>
          <p:spPr>
            <a:xfrm>
              <a:off x="4596826" y="1306853"/>
              <a:ext cx="907673" cy="4766579"/>
            </a:xfrm>
            <a:prstGeom prst="flowChartProcess">
              <a:avLst/>
            </a:prstGeom>
            <a:noFill/>
            <a:ln w="57150">
              <a:solidFill>
                <a:srgbClr val="00009A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031B99-60D6-44ED-A5FF-8E3343740FDB}"/>
              </a:ext>
            </a:extLst>
          </p:cNvPr>
          <p:cNvGrpSpPr/>
          <p:nvPr/>
        </p:nvGrpSpPr>
        <p:grpSpPr>
          <a:xfrm>
            <a:off x="289951" y="1319516"/>
            <a:ext cx="8928713" cy="4977975"/>
            <a:chOff x="289951" y="1319516"/>
            <a:chExt cx="8928713" cy="49779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0B33C9-3F5F-B7E2-1FD5-6030F8897895}"/>
                </a:ext>
              </a:extLst>
            </p:cNvPr>
            <p:cNvSpPr/>
            <p:nvPr/>
          </p:nvSpPr>
          <p:spPr>
            <a:xfrm>
              <a:off x="289951" y="5226231"/>
              <a:ext cx="793120" cy="107126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流程圖: 程序 30">
              <a:extLst>
                <a:ext uri="{FF2B5EF4-FFF2-40B4-BE49-F238E27FC236}">
                  <a16:creationId xmlns:a16="http://schemas.microsoft.com/office/drawing/2014/main" id="{16589446-FDF7-4C7D-9BB1-D9E1FFCB8527}"/>
                </a:ext>
              </a:extLst>
            </p:cNvPr>
            <p:cNvSpPr/>
            <p:nvPr/>
          </p:nvSpPr>
          <p:spPr>
            <a:xfrm>
              <a:off x="8332527" y="1319516"/>
              <a:ext cx="886137" cy="4753916"/>
            </a:xfrm>
            <a:prstGeom prst="flowChartProcess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0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410B0-F7AC-A63F-5655-B1D47797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EF86620A-7D6F-E77E-97DF-A600857B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10" y="33265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動態更新旅客與行李表單名稱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532ED1E-E831-4FFF-AA1A-C6415F047D65}"/>
              </a:ext>
            </a:extLst>
          </p:cNvPr>
          <p:cNvGrpSpPr/>
          <p:nvPr/>
        </p:nvGrpSpPr>
        <p:grpSpPr>
          <a:xfrm>
            <a:off x="557609" y="908720"/>
            <a:ext cx="8916327" cy="5551785"/>
            <a:chOff x="557609" y="908720"/>
            <a:chExt cx="8916327" cy="555178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5DBF9DC-9078-4EB4-A89F-8667AE78B2D5}"/>
                </a:ext>
              </a:extLst>
            </p:cNvPr>
            <p:cNvGrpSpPr/>
            <p:nvPr/>
          </p:nvGrpSpPr>
          <p:grpSpPr>
            <a:xfrm>
              <a:off x="557609" y="2507674"/>
              <a:ext cx="4646086" cy="1008112"/>
              <a:chOff x="557609" y="2507674"/>
              <a:chExt cx="4646086" cy="1008112"/>
            </a:xfrm>
          </p:grpSpPr>
          <p:sp>
            <p:nvSpPr>
              <p:cNvPr id="18" name="替代程序 17">
                <a:extLst>
                  <a:ext uri="{FF2B5EF4-FFF2-40B4-BE49-F238E27FC236}">
                    <a16:creationId xmlns:a16="http://schemas.microsoft.com/office/drawing/2014/main" id="{49B32A1A-BC2E-2BCD-C21F-6958B4BF8EFF}"/>
                  </a:ext>
                </a:extLst>
              </p:cNvPr>
              <p:cNvSpPr/>
              <p:nvPr/>
            </p:nvSpPr>
            <p:spPr>
              <a:xfrm>
                <a:off x="557609" y="2507674"/>
                <a:ext cx="4646086" cy="1008112"/>
              </a:xfrm>
              <a:prstGeom prst="flowChartAlternateProcess">
                <a:avLst/>
              </a:prstGeom>
              <a:solidFill>
                <a:srgbClr val="FFC000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9E5BD27-17B9-C275-19DF-FA17718F687D}"/>
                  </a:ext>
                </a:extLst>
              </p:cNvPr>
              <p:cNvSpPr txBox="1"/>
              <p:nvPr/>
            </p:nvSpPr>
            <p:spPr>
              <a:xfrm>
                <a:off x="557609" y="2576115"/>
                <a:ext cx="4646086" cy="84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60"/>
                  </a:lnSpc>
                </a:pPr>
                <a:r>
                  <a:rPr lang="zh-TW" altLang="en-US" b="1" dirty="0">
                    <a:solidFill>
                      <a:sysClr val="windowText" lastClr="000000"/>
                    </a:solidFill>
                  </a:rPr>
                  <a:t>動態生成旅客資訊及行李表單，並通過事件監聽器即時更新票價。</a:t>
                </a:r>
              </a:p>
            </p:txBody>
          </p:sp>
        </p:grp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D242B5B3-F95B-4BEA-B4CA-71640C0F8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7056" y="908720"/>
              <a:ext cx="4016880" cy="5551785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33AA9DF1-3BD1-4547-94D2-3B91A9B9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3" y="903163"/>
            <a:ext cx="9074370" cy="5554205"/>
          </a:xfrm>
          <a:prstGeom prst="rect">
            <a:avLst/>
          </a:prstGeom>
        </p:spPr>
      </p:pic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5838E0C0-247D-4556-B30F-D8CB8CC53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69201">
            <a:off x="4800410" y="2667766"/>
            <a:ext cx="483697" cy="483697"/>
          </a:xfrm>
          <a:prstGeom prst="rect">
            <a:avLst/>
          </a:prstGeom>
        </p:spPr>
      </p:pic>
      <p:pic>
        <p:nvPicPr>
          <p:cNvPr id="22" name="圖形 21" descr="核取記號">
            <a:extLst>
              <a:ext uri="{FF2B5EF4-FFF2-40B4-BE49-F238E27FC236}">
                <a16:creationId xmlns:a16="http://schemas.microsoft.com/office/drawing/2014/main" id="{63729A1C-1F5E-4F47-AB54-25B07F5E1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7050">
            <a:off x="4839549" y="4885193"/>
            <a:ext cx="444008" cy="444008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31C9CCE8-DAEB-4DA5-A14E-52CDA81F4E27}"/>
              </a:ext>
            </a:extLst>
          </p:cNvPr>
          <p:cNvSpPr/>
          <p:nvPr/>
        </p:nvSpPr>
        <p:spPr>
          <a:xfrm rot="784797">
            <a:off x="8435370" y="4588985"/>
            <a:ext cx="902968" cy="51820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6D63C4D-6638-4EDF-BC61-DE9D3B08A3DC}"/>
              </a:ext>
            </a:extLst>
          </p:cNvPr>
          <p:cNvSpPr/>
          <p:nvPr/>
        </p:nvSpPr>
        <p:spPr>
          <a:xfrm rot="684967">
            <a:off x="8247460" y="5070677"/>
            <a:ext cx="1083701" cy="65497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654AA2DA-758B-77EF-08D0-1436370D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10" y="33265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輸入資料驗證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BB0F92-4A72-9F6A-3658-8156ED8AD577}"/>
              </a:ext>
            </a:extLst>
          </p:cNvPr>
          <p:cNvSpPr txBox="1"/>
          <p:nvPr/>
        </p:nvSpPr>
        <p:spPr>
          <a:xfrm>
            <a:off x="765178" y="838453"/>
            <a:ext cx="8309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對乘客和聯絡人的資料進行即時驗證，確保使用者輸入的資訊符合規定格式。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D8B1DFE-6163-4F77-9294-B3F1D0DF0039}"/>
              </a:ext>
            </a:extLst>
          </p:cNvPr>
          <p:cNvGrpSpPr/>
          <p:nvPr/>
        </p:nvGrpSpPr>
        <p:grpSpPr>
          <a:xfrm>
            <a:off x="272480" y="2385116"/>
            <a:ext cx="9071125" cy="2508749"/>
            <a:chOff x="384210" y="3927065"/>
            <a:chExt cx="9071125" cy="2508749"/>
          </a:xfrm>
        </p:grpSpPr>
        <p:sp>
          <p:nvSpPr>
            <p:cNvPr id="26" name="箭號: 有線條的向右箭號 25">
              <a:extLst>
                <a:ext uri="{FF2B5EF4-FFF2-40B4-BE49-F238E27FC236}">
                  <a16:creationId xmlns:a16="http://schemas.microsoft.com/office/drawing/2014/main" id="{543897EE-AA57-4703-AD9B-F6C0B4B0A2DA}"/>
                </a:ext>
              </a:extLst>
            </p:cNvPr>
            <p:cNvSpPr/>
            <p:nvPr/>
          </p:nvSpPr>
          <p:spPr>
            <a:xfrm rot="5400000">
              <a:off x="4564675" y="4891307"/>
              <a:ext cx="794798" cy="555743"/>
            </a:xfrm>
            <a:prstGeom prst="stripedRightArrow">
              <a:avLst>
                <a:gd name="adj1" fmla="val 37924"/>
                <a:gd name="adj2" fmla="val 46981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251E4BE-1D87-4E1D-A5FA-AC2254616559}"/>
                </a:ext>
              </a:extLst>
            </p:cNvPr>
            <p:cNvSpPr/>
            <p:nvPr/>
          </p:nvSpPr>
          <p:spPr>
            <a:xfrm>
              <a:off x="5205712" y="4889151"/>
              <a:ext cx="2488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zh-TW" b="1" dirty="0">
                  <a:solidFill>
                    <a:schemeClr val="bg1"/>
                  </a:solidFill>
                </a:rPr>
                <a:t>fetch </a:t>
              </a:r>
              <a:r>
                <a:rPr lang="zh-TW" altLang="en-US" b="1" dirty="0">
                  <a:solidFill>
                    <a:schemeClr val="bg1"/>
                  </a:solidFill>
                </a:rPr>
                <a:t>發送請求到後端</a:t>
              </a:r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8441E38-5B53-46BA-99F9-A4539479CA51}"/>
                </a:ext>
              </a:extLst>
            </p:cNvPr>
            <p:cNvGrpSpPr/>
            <p:nvPr/>
          </p:nvGrpSpPr>
          <p:grpSpPr>
            <a:xfrm>
              <a:off x="727613" y="3927065"/>
              <a:ext cx="8640960" cy="765387"/>
              <a:chOff x="702894" y="4325657"/>
              <a:chExt cx="8333214" cy="743401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812D96D5-6E18-4C12-B47B-564BD2696774}"/>
                  </a:ext>
                </a:extLst>
              </p:cNvPr>
              <p:cNvGrpSpPr/>
              <p:nvPr/>
            </p:nvGrpSpPr>
            <p:grpSpPr>
              <a:xfrm>
                <a:off x="702894" y="4325657"/>
                <a:ext cx="8333214" cy="743401"/>
                <a:chOff x="649458" y="4357965"/>
                <a:chExt cx="8367729" cy="838978"/>
              </a:xfrm>
            </p:grpSpPr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61238720-C040-4868-A815-5B522A0CF537}"/>
                    </a:ext>
                  </a:extLst>
                </p:cNvPr>
                <p:cNvSpPr/>
                <p:nvPr/>
              </p:nvSpPr>
              <p:spPr>
                <a:xfrm>
                  <a:off x="649458" y="4357965"/>
                  <a:ext cx="8367729" cy="838978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92073189-A75E-4945-B09F-1339E6FBC838}"/>
                    </a:ext>
                  </a:extLst>
                </p:cNvPr>
                <p:cNvSpPr/>
                <p:nvPr/>
              </p:nvSpPr>
              <p:spPr>
                <a:xfrm>
                  <a:off x="1064568" y="4498645"/>
                  <a:ext cx="1800202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A1E1F699-B04C-493A-8EBD-8569B1525984}"/>
                    </a:ext>
                  </a:extLst>
                </p:cNvPr>
                <p:cNvSpPr txBox="1"/>
                <p:nvPr/>
              </p:nvSpPr>
              <p:spPr>
                <a:xfrm>
                  <a:off x="1179839" y="4606783"/>
                  <a:ext cx="1569660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使用者入資料</a:t>
                  </a:r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F2ECABEB-D016-46C4-94B7-B3A8D5BCE8EE}"/>
                    </a:ext>
                  </a:extLst>
                </p:cNvPr>
                <p:cNvSpPr/>
                <p:nvPr/>
              </p:nvSpPr>
              <p:spPr>
                <a:xfrm>
                  <a:off x="4100078" y="4498645"/>
                  <a:ext cx="1970185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77C63FB-FE2F-415F-A87E-846371D458BA}"/>
                    </a:ext>
                  </a:extLst>
                </p:cNvPr>
                <p:cNvSpPr txBox="1"/>
                <p:nvPr/>
              </p:nvSpPr>
              <p:spPr>
                <a:xfrm>
                  <a:off x="4204589" y="4589651"/>
                  <a:ext cx="1800493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資料不符合規定</a:t>
                  </a:r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42726C9D-9654-464E-B709-AA37E04471BD}"/>
                    </a:ext>
                  </a:extLst>
                </p:cNvPr>
                <p:cNvSpPr/>
                <p:nvPr/>
              </p:nvSpPr>
              <p:spPr>
                <a:xfrm>
                  <a:off x="7305570" y="4487887"/>
                  <a:ext cx="1287130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20B43E4-4C64-43ED-AD5E-5E1A1086ED13}"/>
                    </a:ext>
                  </a:extLst>
                </p:cNvPr>
                <p:cNvSpPr txBox="1"/>
                <p:nvPr/>
              </p:nvSpPr>
              <p:spPr>
                <a:xfrm>
                  <a:off x="7231044" y="4575238"/>
                  <a:ext cx="1438931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rgbClr val="FF0000"/>
                      </a:solidFill>
                    </a:rPr>
                    <a:t>錯誤訊息</a:t>
                  </a:r>
                </a:p>
              </p:txBody>
            </p: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370625-6508-42FE-86CE-FB9E0EE6ED32}"/>
                  </a:ext>
                </a:extLst>
              </p:cNvPr>
              <p:cNvSpPr txBox="1"/>
              <p:nvPr/>
            </p:nvSpPr>
            <p:spPr>
              <a:xfrm>
                <a:off x="3216384" y="443737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tx1">
                        <a:lumMod val="75000"/>
                      </a:schemeClr>
                    </a:solidFill>
                  </a:rPr>
                  <a:t>驗證</a:t>
                </a: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0008C1A-F36A-4B44-9460-537A6E49D05E}"/>
                  </a:ext>
                </a:extLst>
              </p:cNvPr>
              <p:cNvSpPr txBox="1"/>
              <p:nvPr/>
            </p:nvSpPr>
            <p:spPr>
              <a:xfrm>
                <a:off x="6291483" y="4413356"/>
                <a:ext cx="13794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tx1">
                        <a:lumMod val="75000"/>
                      </a:schemeClr>
                    </a:solidFill>
                  </a:rPr>
                  <a:t>即時顯示</a:t>
                </a:r>
              </a:p>
            </p:txBody>
          </p: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BCF98E3A-1104-47EB-A8A2-AEDA3474FF41}"/>
                  </a:ext>
                </a:extLst>
              </p:cNvPr>
              <p:cNvSpPr/>
              <p:nvPr/>
            </p:nvSpPr>
            <p:spPr>
              <a:xfrm>
                <a:off x="3043334" y="4709760"/>
                <a:ext cx="961681" cy="143398"/>
              </a:xfrm>
              <a:prstGeom prst="rightArrow">
                <a:avLst>
                  <a:gd name="adj1" fmla="val 43477"/>
                  <a:gd name="adj2" fmla="val 131535"/>
                </a:avLst>
              </a:prstGeom>
              <a:solidFill>
                <a:schemeClr val="bg1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5B61492F-A942-44BE-9006-A99FB17B4A59}"/>
                  </a:ext>
                </a:extLst>
              </p:cNvPr>
              <p:cNvSpPr/>
              <p:nvPr/>
            </p:nvSpPr>
            <p:spPr>
              <a:xfrm>
                <a:off x="6286900" y="4693857"/>
                <a:ext cx="961681" cy="143398"/>
              </a:xfrm>
              <a:prstGeom prst="rightArrow">
                <a:avLst>
                  <a:gd name="adj1" fmla="val 43477"/>
                  <a:gd name="adj2" fmla="val 131535"/>
                </a:avLst>
              </a:prstGeom>
              <a:solidFill>
                <a:schemeClr val="bg1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CA39461D-738E-47D1-806B-44A39E6C09EE}"/>
                </a:ext>
              </a:extLst>
            </p:cNvPr>
            <p:cNvGrpSpPr/>
            <p:nvPr/>
          </p:nvGrpSpPr>
          <p:grpSpPr>
            <a:xfrm>
              <a:off x="384210" y="5571718"/>
              <a:ext cx="9071125" cy="864096"/>
              <a:chOff x="502811" y="4268180"/>
              <a:chExt cx="9010472" cy="864096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EFA3925D-D11A-48C3-9886-39A19ECEDD3F}"/>
                  </a:ext>
                </a:extLst>
              </p:cNvPr>
              <p:cNvGrpSpPr/>
              <p:nvPr/>
            </p:nvGrpSpPr>
            <p:grpSpPr>
              <a:xfrm>
                <a:off x="502811" y="4268180"/>
                <a:ext cx="9010472" cy="864096"/>
                <a:chOff x="448546" y="4293096"/>
                <a:chExt cx="9047792" cy="97519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4A6C185D-5828-4542-85BB-BDC3EF049050}"/>
                    </a:ext>
                  </a:extLst>
                </p:cNvPr>
                <p:cNvSpPr/>
                <p:nvPr/>
              </p:nvSpPr>
              <p:spPr>
                <a:xfrm>
                  <a:off x="704528" y="4293096"/>
                  <a:ext cx="8791810" cy="97519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F01E642C-7EBF-42EB-8D7F-28E239352352}"/>
                    </a:ext>
                  </a:extLst>
                </p:cNvPr>
                <p:cNvSpPr/>
                <p:nvPr/>
              </p:nvSpPr>
              <p:spPr>
                <a:xfrm>
                  <a:off x="1064568" y="4498645"/>
                  <a:ext cx="1800202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4BA118E4-C0D2-4903-A54C-672C6043EB9A}"/>
                    </a:ext>
                  </a:extLst>
                </p:cNvPr>
                <p:cNvSpPr txBox="1"/>
                <p:nvPr/>
              </p:nvSpPr>
              <p:spPr>
                <a:xfrm>
                  <a:off x="448546" y="4600408"/>
                  <a:ext cx="3024749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rgbClr val="0F0F0F"/>
                      </a:solidFill>
                    </a:rPr>
                    <a:t>檢查資料格式</a:t>
                  </a:r>
                </a:p>
              </p:txBody>
            </p:sp>
            <p:sp>
              <p:nvSpPr>
                <p:cNvPr id="45" name="矩形: 圓角 44">
                  <a:extLst>
                    <a:ext uri="{FF2B5EF4-FFF2-40B4-BE49-F238E27FC236}">
                      <a16:creationId xmlns:a16="http://schemas.microsoft.com/office/drawing/2014/main" id="{512292E2-69A4-409B-82CC-9B2754806846}"/>
                    </a:ext>
                  </a:extLst>
                </p:cNvPr>
                <p:cNvSpPr/>
                <p:nvPr/>
              </p:nvSpPr>
              <p:spPr>
                <a:xfrm>
                  <a:off x="4100078" y="4498645"/>
                  <a:ext cx="1970185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74074880-0BFC-461A-A021-AAFF8F32B431}"/>
                    </a:ext>
                  </a:extLst>
                </p:cNvPr>
                <p:cNvSpPr txBox="1"/>
                <p:nvPr/>
              </p:nvSpPr>
              <p:spPr>
                <a:xfrm>
                  <a:off x="4204589" y="4589651"/>
                  <a:ext cx="1800493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結果有誤</a:t>
                  </a:r>
                </a:p>
              </p:txBody>
            </p:sp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4E6F299C-1073-4533-873E-8FE60C765011}"/>
                    </a:ext>
                  </a:extLst>
                </p:cNvPr>
                <p:cNvSpPr/>
                <p:nvPr/>
              </p:nvSpPr>
              <p:spPr>
                <a:xfrm>
                  <a:off x="7305570" y="4487887"/>
                  <a:ext cx="1622140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50AE699-95C8-485E-9C74-66F031B31832}"/>
                    </a:ext>
                  </a:extLst>
                </p:cNvPr>
                <p:cNvSpPr txBox="1"/>
                <p:nvPr/>
              </p:nvSpPr>
              <p:spPr>
                <a:xfrm>
                  <a:off x="7300444" y="4589830"/>
                  <a:ext cx="1622140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rgbClr val="FF0000"/>
                      </a:solidFill>
                    </a:rPr>
                    <a:t>相應的錯誤訊息</a:t>
                  </a:r>
                </a:p>
              </p:txBody>
            </p:sp>
          </p:grp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A932080-033C-49E6-B3E2-7D7503387955}"/>
                  </a:ext>
                </a:extLst>
              </p:cNvPr>
              <p:cNvSpPr txBox="1"/>
              <p:nvPr/>
            </p:nvSpPr>
            <p:spPr>
              <a:xfrm>
                <a:off x="3216384" y="4437376"/>
                <a:ext cx="540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tx1">
                        <a:lumMod val="75000"/>
                      </a:schemeClr>
                    </a:solidFill>
                  </a:rPr>
                  <a:t>檢查</a:t>
                </a: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48FD9BB6-8BA9-4DEB-842A-5FC968C60AFE}"/>
                  </a:ext>
                </a:extLst>
              </p:cNvPr>
              <p:cNvSpPr txBox="1"/>
              <p:nvPr/>
            </p:nvSpPr>
            <p:spPr>
              <a:xfrm>
                <a:off x="6291483" y="4413356"/>
                <a:ext cx="13794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tx1">
                        <a:lumMod val="75000"/>
                      </a:schemeClr>
                    </a:solidFill>
                  </a:rPr>
                  <a:t>即時顯示</a:t>
                </a:r>
              </a:p>
            </p:txBody>
          </p:sp>
          <p:sp>
            <p:nvSpPr>
              <p:cNvPr id="40" name="箭號: 向右 39">
                <a:extLst>
                  <a:ext uri="{FF2B5EF4-FFF2-40B4-BE49-F238E27FC236}">
                    <a16:creationId xmlns:a16="http://schemas.microsoft.com/office/drawing/2014/main" id="{976576A4-3550-4DF0-8C7F-2DEB45DE964A}"/>
                  </a:ext>
                </a:extLst>
              </p:cNvPr>
              <p:cNvSpPr/>
              <p:nvPr/>
            </p:nvSpPr>
            <p:spPr>
              <a:xfrm>
                <a:off x="3043334" y="4709760"/>
                <a:ext cx="961681" cy="143398"/>
              </a:xfrm>
              <a:prstGeom prst="rightArrow">
                <a:avLst>
                  <a:gd name="adj1" fmla="val 43477"/>
                  <a:gd name="adj2" fmla="val 131535"/>
                </a:avLst>
              </a:prstGeom>
              <a:solidFill>
                <a:schemeClr val="bg1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箭號: 向右 40">
                <a:extLst>
                  <a:ext uri="{FF2B5EF4-FFF2-40B4-BE49-F238E27FC236}">
                    <a16:creationId xmlns:a16="http://schemas.microsoft.com/office/drawing/2014/main" id="{1C054B73-0764-464A-9659-472DBF472ADA}"/>
                  </a:ext>
                </a:extLst>
              </p:cNvPr>
              <p:cNvSpPr/>
              <p:nvPr/>
            </p:nvSpPr>
            <p:spPr>
              <a:xfrm>
                <a:off x="6286900" y="4693857"/>
                <a:ext cx="961681" cy="143398"/>
              </a:xfrm>
              <a:prstGeom prst="rightArrow">
                <a:avLst>
                  <a:gd name="adj1" fmla="val 43477"/>
                  <a:gd name="adj2" fmla="val 131535"/>
                </a:avLst>
              </a:prstGeom>
              <a:solidFill>
                <a:schemeClr val="bg1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ED68843-DD2C-1CAE-1467-6165426C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788" b="32334"/>
          <a:stretch/>
        </p:blipFill>
        <p:spPr>
          <a:xfrm>
            <a:off x="1784647" y="1726502"/>
            <a:ext cx="6569469" cy="4582818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805F9E99-73ED-4D1A-9C9B-96C7BF45C0FF}"/>
              </a:ext>
            </a:extLst>
          </p:cNvPr>
          <p:cNvGrpSpPr/>
          <p:nvPr/>
        </p:nvGrpSpPr>
        <p:grpSpPr>
          <a:xfrm>
            <a:off x="2628085" y="1787249"/>
            <a:ext cx="5136697" cy="3858570"/>
            <a:chOff x="2776313" y="1424697"/>
            <a:chExt cx="4464497" cy="4101193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16207459-C637-4784-AC39-FB91A4B3E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23" t="1122" r="8493" b="3452"/>
            <a:stretch/>
          </p:blipFill>
          <p:spPr>
            <a:xfrm>
              <a:off x="2776313" y="1424697"/>
              <a:ext cx="4464497" cy="3099449"/>
            </a:xfrm>
            <a:prstGeom prst="rect">
              <a:avLst/>
            </a:prstGeom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AFF596D-8BDB-4E42-8A2F-BF1AE6EC2B67}"/>
                </a:ext>
              </a:extLst>
            </p:cNvPr>
            <p:cNvGrpSpPr/>
            <p:nvPr/>
          </p:nvGrpSpPr>
          <p:grpSpPr>
            <a:xfrm>
              <a:off x="2975437" y="4870086"/>
              <a:ext cx="4066247" cy="655804"/>
              <a:chOff x="-3327920" y="4843053"/>
              <a:chExt cx="3327920" cy="655804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A1695167-ACC4-46AB-BF0C-D31FE5FED81D}"/>
                  </a:ext>
                </a:extLst>
              </p:cNvPr>
              <p:cNvSpPr/>
              <p:nvPr/>
            </p:nvSpPr>
            <p:spPr>
              <a:xfrm>
                <a:off x="-3327920" y="4843053"/>
                <a:ext cx="3327920" cy="646331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07BCDFE-9F7F-4F6E-BB8A-E8A3CF988147}"/>
                  </a:ext>
                </a:extLst>
              </p:cNvPr>
              <p:cNvSpPr txBox="1"/>
              <p:nvPr/>
            </p:nvSpPr>
            <p:spPr>
              <a:xfrm>
                <a:off x="-2911747" y="4852526"/>
                <a:ext cx="24181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送出表單前會再提醒使用者</a:t>
                </a:r>
                <a:br>
                  <a:rPr lang="en-US" altLang="zh-TW" b="1" dirty="0">
                    <a:solidFill>
                      <a:schemeClr val="tx1">
                        <a:lumMod val="50000"/>
                      </a:schemeClr>
                    </a:solidFill>
                  </a:rPr>
                </a:br>
                <a:r>
                  <a:rPr lang="zh-TW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重新檢查錯誤再提交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8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A31AC-B9E8-1E58-F7FD-40FEBFF9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B3BF55E-F7B0-5798-2B57-3EA6792048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231140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CA9BE51-648F-87FE-C534-99D53ABFE889}"/>
              </a:ext>
            </a:extLst>
          </p:cNvPr>
          <p:cNvGrpSpPr/>
          <p:nvPr/>
        </p:nvGrpSpPr>
        <p:grpSpPr>
          <a:xfrm>
            <a:off x="2720752" y="1340768"/>
            <a:ext cx="1985635" cy="519115"/>
            <a:chOff x="1208584" y="1196752"/>
            <a:chExt cx="1985635" cy="5191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3C97A0-6B31-0665-BEE8-282CBA501B6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FAA8CDD-2E7F-B67D-E0AB-4CF76B6D0B7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CBCC0C9-8786-26DA-2423-703D9E6883A4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C968B5-47E5-CF18-CCF4-C7FCA49C2EDD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專案分工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36727A1-0143-0249-67FC-6CDA17D8371B}"/>
              </a:ext>
            </a:extLst>
          </p:cNvPr>
          <p:cNvGrpSpPr/>
          <p:nvPr/>
        </p:nvGrpSpPr>
        <p:grpSpPr>
          <a:xfrm>
            <a:off x="5457056" y="2060848"/>
            <a:ext cx="1985635" cy="519115"/>
            <a:chOff x="1208584" y="1196752"/>
            <a:chExt cx="1985635" cy="51911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3BA1088-F07D-21FC-330F-2D7EACBC50C3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F0007C4-C551-F889-B49C-538F8EFD17DE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8B2C0F6-D35B-BFE8-B5BB-CB1C5DDCB94B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90A4DE3-1A9A-1360-5656-7C41EC5AEF61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動機目標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C951DAF-6E94-6123-651F-8978DBF6C17D}"/>
              </a:ext>
            </a:extLst>
          </p:cNvPr>
          <p:cNvGrpSpPr/>
          <p:nvPr/>
        </p:nvGrpSpPr>
        <p:grpSpPr>
          <a:xfrm>
            <a:off x="2720752" y="3169442"/>
            <a:ext cx="1985635" cy="519115"/>
            <a:chOff x="1208584" y="1196752"/>
            <a:chExt cx="1985635" cy="519115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885C6D6-2C58-D423-C96A-B8511A264ED4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34F2DF4-D0BF-F4EE-E7CA-DA6745083DBF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7F9530E-769A-DFD7-CB64-371E1FA3F7B1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4B53D35-40D7-6D34-FDF4-5D15A8AF12CC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網站架構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1AE4275-E967-1480-809A-D891E0EBD065}"/>
              </a:ext>
            </a:extLst>
          </p:cNvPr>
          <p:cNvGrpSpPr/>
          <p:nvPr/>
        </p:nvGrpSpPr>
        <p:grpSpPr>
          <a:xfrm>
            <a:off x="5457056" y="3995531"/>
            <a:ext cx="1985635" cy="519115"/>
            <a:chOff x="1208584" y="1196752"/>
            <a:chExt cx="1985635" cy="519115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C7A66631-0670-C37F-B437-0387ECFC2035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D98EAD-D78E-5DFF-FC24-812DB37FE632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573032C-8447-6A30-A101-FA959E675197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953DF0E-1DEB-41D0-DFD6-5FF090B1892D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技術運用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4B8CD2B-AD49-F2B2-C726-801B5C9BE2ED}"/>
              </a:ext>
            </a:extLst>
          </p:cNvPr>
          <p:cNvGrpSpPr/>
          <p:nvPr/>
        </p:nvGrpSpPr>
        <p:grpSpPr>
          <a:xfrm>
            <a:off x="2729892" y="5055566"/>
            <a:ext cx="1985635" cy="519115"/>
            <a:chOff x="1208584" y="1196752"/>
            <a:chExt cx="1985635" cy="519115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B820671E-B5E0-111C-57E7-9DBCD53BE0C7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9421499-E28F-5A7D-AAB8-2D30BD67B969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7120FA-FC9F-E464-A0EB-04E083CA88E1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7286FC9-62EC-3425-0A9B-26CBE6E63B2A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操作演示</a:t>
              </a:r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DA9C54B-AD18-2C1B-ADDB-6F58F9BA7DA8}"/>
              </a:ext>
            </a:extLst>
          </p:cNvPr>
          <p:cNvSpPr txBox="1"/>
          <p:nvPr/>
        </p:nvSpPr>
        <p:spPr>
          <a:xfrm>
            <a:off x="2729892" y="1313347"/>
            <a:ext cx="341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1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870E2C-2191-AA3C-8E2A-A5481DADCACD}"/>
              </a:ext>
            </a:extLst>
          </p:cNvPr>
          <p:cNvSpPr txBox="1"/>
          <p:nvPr/>
        </p:nvSpPr>
        <p:spPr>
          <a:xfrm>
            <a:off x="5466196" y="203155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2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A040B99-3456-7ECC-0849-AA4273521BEA}"/>
              </a:ext>
            </a:extLst>
          </p:cNvPr>
          <p:cNvSpPr txBox="1"/>
          <p:nvPr/>
        </p:nvSpPr>
        <p:spPr>
          <a:xfrm>
            <a:off x="2726560" y="313401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3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40B5C05-7EB4-2359-DEC9-FF4326455837}"/>
              </a:ext>
            </a:extLst>
          </p:cNvPr>
          <p:cNvSpPr txBox="1"/>
          <p:nvPr/>
        </p:nvSpPr>
        <p:spPr>
          <a:xfrm>
            <a:off x="5466196" y="396466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4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583FEA2-CD9E-9FF0-7195-65B72E0FF55F}"/>
              </a:ext>
            </a:extLst>
          </p:cNvPr>
          <p:cNvSpPr txBox="1"/>
          <p:nvPr/>
        </p:nvSpPr>
        <p:spPr>
          <a:xfrm>
            <a:off x="2726560" y="502014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A6F6776-2E04-ED71-54FF-5AEC4102C8D9}"/>
              </a:ext>
            </a:extLst>
          </p:cNvPr>
          <p:cNvGrpSpPr/>
          <p:nvPr/>
        </p:nvGrpSpPr>
        <p:grpSpPr>
          <a:xfrm>
            <a:off x="5457056" y="5780647"/>
            <a:ext cx="1985635" cy="519115"/>
            <a:chOff x="1208584" y="1196752"/>
            <a:chExt cx="1985635" cy="519115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3BDC4D9B-114D-93AD-CC5C-A691EAC363BA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1E463D0-EAA4-0FA9-8563-2759AEED6A81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3CEA6A3-CD7A-40AE-D99D-9A6BBD73EBC8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349FFC2-682E-ED48-8F3D-872B503EE07E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技術講解</a:t>
              </a:r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2676A72-C561-DF4D-3896-3F87BF4B125A}"/>
              </a:ext>
            </a:extLst>
          </p:cNvPr>
          <p:cNvSpPr txBox="1"/>
          <p:nvPr/>
        </p:nvSpPr>
        <p:spPr>
          <a:xfrm>
            <a:off x="5453724" y="574522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6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4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E833D496-2D93-411C-178B-C5EF013A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10" y="33265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顯示支付倒數計時</a:t>
            </a:r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FB4F36C-1F70-4985-81EF-2290E1CCAAE8}"/>
              </a:ext>
            </a:extLst>
          </p:cNvPr>
          <p:cNvGrpSpPr/>
          <p:nvPr/>
        </p:nvGrpSpPr>
        <p:grpSpPr>
          <a:xfrm>
            <a:off x="564911" y="3429000"/>
            <a:ext cx="8791977" cy="2116927"/>
            <a:chOff x="708407" y="2924944"/>
            <a:chExt cx="8791977" cy="2116927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9D20B68C-110B-4B10-AC51-B0B7BCE67481}"/>
                </a:ext>
              </a:extLst>
            </p:cNvPr>
            <p:cNvSpPr txBox="1"/>
            <p:nvPr/>
          </p:nvSpPr>
          <p:spPr>
            <a:xfrm>
              <a:off x="776536" y="292494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rgbClr val="FFFFFF"/>
                  </a:solidFill>
                </a:rPr>
                <a:t>前端流程</a:t>
              </a:r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1BD41CC7-A557-4CA0-BD83-F27FC39A6076}"/>
                </a:ext>
              </a:extLst>
            </p:cNvPr>
            <p:cNvSpPr/>
            <p:nvPr/>
          </p:nvSpPr>
          <p:spPr>
            <a:xfrm>
              <a:off x="708407" y="3515190"/>
              <a:ext cx="2160240" cy="151426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4D16810-E9A8-49E0-9E5D-BB1A06BF6BEB}"/>
                </a:ext>
              </a:extLst>
            </p:cNvPr>
            <p:cNvSpPr txBox="1"/>
            <p:nvPr/>
          </p:nvSpPr>
          <p:spPr>
            <a:xfrm>
              <a:off x="1209407" y="3871477"/>
              <a:ext cx="117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取訂單 </a:t>
              </a:r>
              <a:r>
                <a:rPr lang="fr-FR" altLang="zh-TW" b="1" dirty="0">
                  <a:solidFill>
                    <a:srgbClr val="0F0F0F"/>
                  </a:solidFill>
                </a:rPr>
                <a:t>ID</a:t>
              </a:r>
              <a:endParaRPr lang="zh-TW" altLang="en-US" dirty="0" err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35BAD4A-1B8F-48A2-A0A1-3ABC9A47686A}"/>
                </a:ext>
              </a:extLst>
            </p:cNvPr>
            <p:cNvSpPr txBox="1"/>
            <p:nvPr/>
          </p:nvSpPr>
          <p:spPr>
            <a:xfrm>
              <a:off x="776536" y="4258182"/>
              <a:ext cx="2032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獲取支付截止時間</a:t>
              </a:r>
              <a:endParaRPr lang="en-US" altLang="zh-TW" b="1" dirty="0">
                <a:solidFill>
                  <a:srgbClr val="0F0F0F"/>
                </a:solidFill>
              </a:endParaRPr>
            </a:p>
            <a:p>
              <a:endParaRPr lang="zh-TW" altLang="en-US" dirty="0" err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69C8B2D-28AC-448C-9714-094050056B97}"/>
                </a:ext>
              </a:extLst>
            </p:cNvPr>
            <p:cNvSpPr/>
            <p:nvPr/>
          </p:nvSpPr>
          <p:spPr>
            <a:xfrm>
              <a:off x="3155266" y="3510498"/>
              <a:ext cx="3069076" cy="151426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B3CC65E-EC9F-4314-BA4D-ED6B3B5CB5D9}"/>
                </a:ext>
              </a:extLst>
            </p:cNvPr>
            <p:cNvSpPr txBox="1"/>
            <p:nvPr/>
          </p:nvSpPr>
          <p:spPr>
            <a:xfrm>
              <a:off x="3179503" y="4302066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倒數結束顯示「訂單已逾期」</a:t>
              </a:r>
              <a:endParaRPr lang="zh-TW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3FB96A7-0079-47B1-B912-E7F65710F952}"/>
                </a:ext>
              </a:extLst>
            </p:cNvPr>
            <p:cNvSpPr txBox="1"/>
            <p:nvPr/>
          </p:nvSpPr>
          <p:spPr>
            <a:xfrm>
              <a:off x="3313373" y="385020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TW" b="1" dirty="0">
                  <a:solidFill>
                    <a:srgbClr val="0F0F0F"/>
                  </a:solidFill>
                </a:rPr>
                <a:t>setInterval </a:t>
              </a:r>
              <a:r>
                <a:rPr lang="zh-TW" altLang="en-US" b="1" dirty="0">
                  <a:solidFill>
                    <a:srgbClr val="0F0F0F"/>
                  </a:solidFill>
                </a:rPr>
                <a:t>每秒更新時間</a:t>
              </a:r>
              <a:endParaRPr lang="zh-TW" altLang="en-US" dirty="0"/>
            </a:p>
          </p:txBody>
        </p:sp>
        <p:pic>
          <p:nvPicPr>
            <p:cNvPr id="15" name="圖形 14" descr="箭號 (右旋)">
              <a:extLst>
                <a:ext uri="{FF2B5EF4-FFF2-40B4-BE49-F238E27FC236}">
                  <a16:creationId xmlns:a16="http://schemas.microsoft.com/office/drawing/2014/main" id="{93026A6F-A89E-4D1E-AE7A-8E7FB643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88956">
              <a:off x="2531565" y="3074408"/>
              <a:ext cx="985232" cy="844874"/>
            </a:xfrm>
            <a:prstGeom prst="rect">
              <a:avLst/>
            </a:prstGeom>
          </p:spPr>
        </p:pic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408BC2C7-06C8-4CA0-83A2-F2AA38426F38}"/>
                </a:ext>
              </a:extLst>
            </p:cNvPr>
            <p:cNvSpPr/>
            <p:nvPr/>
          </p:nvSpPr>
          <p:spPr>
            <a:xfrm>
              <a:off x="6556307" y="3527611"/>
              <a:ext cx="2944077" cy="151426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8156FC8-9246-4A55-8F94-1CEC0BCCD5C2}"/>
                </a:ext>
              </a:extLst>
            </p:cNvPr>
            <p:cNvSpPr txBox="1"/>
            <p:nvPr/>
          </p:nvSpPr>
          <p:spPr>
            <a:xfrm>
              <a:off x="6711841" y="3887574"/>
              <a:ext cx="255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發送 請求更新訂單狀態</a:t>
              </a:r>
              <a:endParaRPr lang="zh-TW" altLang="en-US" dirty="0">
                <a:solidFill>
                  <a:srgbClr val="0F0F0F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48019-48D2-4881-95E0-710693FF2E10}"/>
                </a:ext>
              </a:extLst>
            </p:cNvPr>
            <p:cNvSpPr txBox="1"/>
            <p:nvPr/>
          </p:nvSpPr>
          <p:spPr>
            <a:xfrm>
              <a:off x="6683586" y="4284741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跳轉至「訂單逾期」頁面</a:t>
              </a:r>
              <a:endParaRPr lang="zh-TW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pic>
          <p:nvPicPr>
            <p:cNvPr id="20" name="圖形 19" descr="箭號 (右旋)">
              <a:extLst>
                <a:ext uri="{FF2B5EF4-FFF2-40B4-BE49-F238E27FC236}">
                  <a16:creationId xmlns:a16="http://schemas.microsoft.com/office/drawing/2014/main" id="{57811EC4-A0BE-488E-8413-17DBA1B35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88956">
              <a:off x="6018345" y="3105174"/>
              <a:ext cx="985232" cy="844874"/>
            </a:xfrm>
            <a:prstGeom prst="rect">
              <a:avLst/>
            </a:prstGeom>
          </p:spPr>
        </p:pic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8AC7A2A-CEC6-463C-8CAB-105772BA1A97}"/>
              </a:ext>
            </a:extLst>
          </p:cNvPr>
          <p:cNvGrpSpPr/>
          <p:nvPr/>
        </p:nvGrpSpPr>
        <p:grpSpPr>
          <a:xfrm>
            <a:off x="954886" y="3453274"/>
            <a:ext cx="7830208" cy="2104506"/>
            <a:chOff x="909954" y="5068991"/>
            <a:chExt cx="7830208" cy="2104506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1908D48-2840-4D04-ABE1-03EE6225D96F}"/>
                </a:ext>
              </a:extLst>
            </p:cNvPr>
            <p:cNvGrpSpPr/>
            <p:nvPr/>
          </p:nvGrpSpPr>
          <p:grpSpPr>
            <a:xfrm>
              <a:off x="909954" y="5068991"/>
              <a:ext cx="7830208" cy="2104506"/>
              <a:chOff x="513061" y="2924944"/>
              <a:chExt cx="7830208" cy="2104506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C5DD8F1-BB45-4116-9832-393B6303768C}"/>
                  </a:ext>
                </a:extLst>
              </p:cNvPr>
              <p:cNvSpPr txBox="1"/>
              <p:nvPr/>
            </p:nvSpPr>
            <p:spPr>
              <a:xfrm>
                <a:off x="776536" y="2924944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FFFFFF"/>
                    </a:solidFill>
                  </a:rPr>
                  <a:t>後端流程</a:t>
                </a:r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8C0C18BA-6C41-42DC-820D-7AB7E0B7C5D7}"/>
                  </a:ext>
                </a:extLst>
              </p:cNvPr>
              <p:cNvSpPr/>
              <p:nvPr/>
            </p:nvSpPr>
            <p:spPr>
              <a:xfrm>
                <a:off x="708407" y="3515190"/>
                <a:ext cx="2160240" cy="151426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C25082F2-9BD6-4E7B-828B-0785D0321C8B}"/>
                  </a:ext>
                </a:extLst>
              </p:cNvPr>
              <p:cNvSpPr txBox="1"/>
              <p:nvPr/>
            </p:nvSpPr>
            <p:spPr>
              <a:xfrm>
                <a:off x="513061" y="4072240"/>
                <a:ext cx="2310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/>
                <a:r>
                  <a:rPr lang="fr-FR" altLang="zh-TW" b="1" dirty="0">
                    <a:solidFill>
                      <a:srgbClr val="0F0F0F"/>
                    </a:solidFill>
                  </a:rPr>
                  <a:t>Session </a:t>
                </a:r>
                <a:r>
                  <a:rPr lang="zh-TW" altLang="en-US" b="1" dirty="0">
                    <a:solidFill>
                      <a:srgbClr val="0F0F0F"/>
                    </a:solidFill>
                  </a:rPr>
                  <a:t>取訂單 </a:t>
                </a:r>
                <a:r>
                  <a:rPr lang="fr-FR" altLang="zh-TW" b="1" dirty="0">
                    <a:solidFill>
                      <a:srgbClr val="0F0F0F"/>
                    </a:solidFill>
                  </a:rPr>
                  <a:t>ID</a:t>
                </a:r>
              </a:p>
              <a:p>
                <a:endParaRPr lang="zh-TW" altLang="en-US" dirty="0" err="1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AA588F25-7572-4D60-B937-8C2BC9087338}"/>
                  </a:ext>
                </a:extLst>
              </p:cNvPr>
              <p:cNvSpPr/>
              <p:nvPr/>
            </p:nvSpPr>
            <p:spPr>
              <a:xfrm>
                <a:off x="3155266" y="3510498"/>
                <a:ext cx="2521368" cy="151426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AF67BF6-43FB-45DE-A939-26BDFDEC7025}"/>
                  </a:ext>
                </a:extLst>
              </p:cNvPr>
              <p:cNvSpPr txBox="1"/>
              <p:nvPr/>
            </p:nvSpPr>
            <p:spPr>
              <a:xfrm>
                <a:off x="3179503" y="430206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TW" altLang="en-US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30" name="圖形 29" descr="箭號 (右旋)">
                <a:extLst>
                  <a:ext uri="{FF2B5EF4-FFF2-40B4-BE49-F238E27FC236}">
                    <a16:creationId xmlns:a16="http://schemas.microsoft.com/office/drawing/2014/main" id="{A6C4C39F-0923-43CB-99A2-FB8DF0B1F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0088956">
                <a:off x="2531565" y="3074408"/>
                <a:ext cx="985232" cy="844874"/>
              </a:xfrm>
              <a:prstGeom prst="rect">
                <a:avLst/>
              </a:prstGeom>
            </p:spPr>
          </p:pic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54F8661A-A5E4-4DAA-9E09-49A15F30DDA4}"/>
                  </a:ext>
                </a:extLst>
              </p:cNvPr>
              <p:cNvSpPr/>
              <p:nvPr/>
            </p:nvSpPr>
            <p:spPr>
              <a:xfrm>
                <a:off x="6128317" y="3510498"/>
                <a:ext cx="2214952" cy="151426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375A8A5-4D77-428C-BC21-CEE273914DB4}"/>
                  </a:ext>
                </a:extLst>
              </p:cNvPr>
              <p:cNvSpPr txBox="1"/>
              <p:nvPr/>
            </p:nvSpPr>
            <p:spPr>
              <a:xfrm>
                <a:off x="6450963" y="3916070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rgbClr val="0F0F0F"/>
                    </a:solidFill>
                  </a:rPr>
                  <a:t>訂單如逾期，</a:t>
                </a:r>
                <a:endParaRPr lang="en-US" altLang="zh-TW" b="1" dirty="0">
                  <a:solidFill>
                    <a:srgbClr val="0F0F0F"/>
                  </a:solidFill>
                </a:endParaRPr>
              </a:p>
              <a:p>
                <a:pPr algn="ctr"/>
                <a:r>
                  <a:rPr lang="zh-TW" altLang="en-US" b="1" dirty="0">
                    <a:solidFill>
                      <a:srgbClr val="0F0F0F"/>
                    </a:solidFill>
                  </a:rPr>
                  <a:t>狀態改為取消</a:t>
                </a:r>
              </a:p>
            </p:txBody>
          </p:sp>
          <p:pic>
            <p:nvPicPr>
              <p:cNvPr id="34" name="圖形 33" descr="箭號 (右旋)">
                <a:extLst>
                  <a:ext uri="{FF2B5EF4-FFF2-40B4-BE49-F238E27FC236}">
                    <a16:creationId xmlns:a16="http://schemas.microsoft.com/office/drawing/2014/main" id="{C611032C-8E41-4E04-8D7A-8CCEF45F2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0088956">
                <a:off x="5407353" y="3085703"/>
                <a:ext cx="985232" cy="844874"/>
              </a:xfrm>
              <a:prstGeom prst="rect">
                <a:avLst/>
              </a:prstGeom>
            </p:spPr>
          </p:pic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314DD82-696C-4482-9B0A-B40A3778F831}"/>
                </a:ext>
              </a:extLst>
            </p:cNvPr>
            <p:cNvSpPr/>
            <p:nvPr/>
          </p:nvSpPr>
          <p:spPr>
            <a:xfrm>
              <a:off x="4028013" y="608850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F0F0F"/>
                  </a:solidFill>
                </a:rPr>
                <a:t>查詢訂單資料</a:t>
              </a:r>
              <a:br>
                <a:rPr lang="en-US" altLang="zh-TW" b="1" dirty="0">
                  <a:solidFill>
                    <a:srgbClr val="0F0F0F"/>
                  </a:solidFill>
                </a:rPr>
              </a:br>
              <a:r>
                <a:rPr lang="zh-TW" altLang="en-US" b="1" dirty="0">
                  <a:solidFill>
                    <a:srgbClr val="0F0F0F"/>
                  </a:solidFill>
                </a:rPr>
                <a:t>檢查狀態 </a:t>
              </a:r>
              <a:endParaRPr lang="zh-TW" altLang="en-US" dirty="0"/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781883E2-CB38-46C1-8348-9A51635A2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6" y="1083305"/>
            <a:ext cx="6351457" cy="1954195"/>
          </a:xfrm>
          <a:prstGeom prst="rect">
            <a:avLst/>
          </a:prstGeom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B362A8CB-F6A2-482A-B1F7-0C4139CB0FE6}"/>
              </a:ext>
            </a:extLst>
          </p:cNvPr>
          <p:cNvGrpSpPr/>
          <p:nvPr/>
        </p:nvGrpSpPr>
        <p:grpSpPr>
          <a:xfrm>
            <a:off x="4751177" y="1111477"/>
            <a:ext cx="4678551" cy="1907875"/>
            <a:chOff x="4751177" y="1111477"/>
            <a:chExt cx="4678551" cy="1907875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0269FDEB-3F7B-4A16-A41C-646DFDC97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0258"/>
            <a:stretch/>
          </p:blipFill>
          <p:spPr>
            <a:xfrm>
              <a:off x="5600144" y="1111477"/>
              <a:ext cx="3829584" cy="190787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56C4E6C0-6032-4110-BD7E-DF4518D30724}"/>
                </a:ext>
              </a:extLst>
            </p:cNvPr>
            <p:cNvSpPr/>
            <p:nvPr/>
          </p:nvSpPr>
          <p:spPr>
            <a:xfrm>
              <a:off x="4751177" y="1777762"/>
              <a:ext cx="792088" cy="391098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3410" y="33265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資料庫正規化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EB56798-50F9-4AC6-665B-16FB9E354C8A}"/>
              </a:ext>
            </a:extLst>
          </p:cNvPr>
          <p:cNvSpPr txBox="1"/>
          <p:nvPr/>
        </p:nvSpPr>
        <p:spPr>
          <a:xfrm>
            <a:off x="865458" y="841134"/>
            <a:ext cx="8208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訂購頁及訂購成立頁主要由四張資料表互相關聯。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BED819E-8193-4781-94DB-64D20A076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55" y="1718944"/>
            <a:ext cx="7039717" cy="37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8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第三方支付</a:t>
            </a:r>
            <a:r>
              <a:rPr lang="en-US" altLang="zh-TW" dirty="0"/>
              <a:t>-</a:t>
            </a:r>
            <a:r>
              <a:rPr lang="en-US" altLang="zh-TW" dirty="0" err="1"/>
              <a:t>ECPay</a:t>
            </a:r>
            <a:endParaRPr lang="zh-TW" altLang="en-US" dirty="0"/>
          </a:p>
        </p:txBody>
      </p:sp>
      <p:pic>
        <p:nvPicPr>
          <p:cNvPr id="6" name="圖形 5" descr="上班族">
            <a:extLst>
              <a:ext uri="{FF2B5EF4-FFF2-40B4-BE49-F238E27FC236}">
                <a16:creationId xmlns:a16="http://schemas.microsoft.com/office/drawing/2014/main" id="{3CDDDFE4-E747-41F9-9E8B-4BC242602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095" y="834326"/>
            <a:ext cx="900000" cy="900000"/>
          </a:xfrm>
          <a:prstGeom prst="rect">
            <a:avLst/>
          </a:prstGeom>
        </p:spPr>
      </p:pic>
      <p:pic>
        <p:nvPicPr>
          <p:cNvPr id="8" name="圖形 7" descr="銀行">
            <a:extLst>
              <a:ext uri="{FF2B5EF4-FFF2-40B4-BE49-F238E27FC236}">
                <a16:creationId xmlns:a16="http://schemas.microsoft.com/office/drawing/2014/main" id="{2587DCE8-DFDE-4D43-B2EC-F683E20A2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562" y="792373"/>
            <a:ext cx="900000" cy="900000"/>
          </a:xfrm>
          <a:prstGeom prst="rect">
            <a:avLst/>
          </a:prstGeom>
        </p:spPr>
      </p:pic>
      <p:pic>
        <p:nvPicPr>
          <p:cNvPr id="11" name="圖形 10" descr="網際網路">
            <a:extLst>
              <a:ext uri="{FF2B5EF4-FFF2-40B4-BE49-F238E27FC236}">
                <a16:creationId xmlns:a16="http://schemas.microsoft.com/office/drawing/2014/main" id="{566FE8B0-A423-423B-918A-09908C94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4013" y="802390"/>
            <a:ext cx="900000" cy="9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9A70B11-B680-4BFB-A348-78D01B7AE8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57" y="786231"/>
            <a:ext cx="828000" cy="828000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32B4127-995A-49EB-96C8-892159E478B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40095" y="1734326"/>
            <a:ext cx="0" cy="4289348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3FD6097-D3FC-46A0-BCC8-3E8F8103F507}"/>
              </a:ext>
            </a:extLst>
          </p:cNvPr>
          <p:cNvCxnSpPr>
            <a:cxnSpLocks/>
          </p:cNvCxnSpPr>
          <p:nvPr/>
        </p:nvCxnSpPr>
        <p:spPr>
          <a:xfrm>
            <a:off x="3630426" y="1734326"/>
            <a:ext cx="0" cy="4289348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51F223F-1011-437B-96A5-7AE1007A14D6}"/>
              </a:ext>
            </a:extLst>
          </p:cNvPr>
          <p:cNvCxnSpPr>
            <a:cxnSpLocks/>
          </p:cNvCxnSpPr>
          <p:nvPr/>
        </p:nvCxnSpPr>
        <p:spPr>
          <a:xfrm>
            <a:off x="5820757" y="1734326"/>
            <a:ext cx="0" cy="4289348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9952D8B-D66C-44C6-8202-51FED2970D5C}"/>
              </a:ext>
            </a:extLst>
          </p:cNvPr>
          <p:cNvCxnSpPr>
            <a:cxnSpLocks/>
          </p:cNvCxnSpPr>
          <p:nvPr/>
        </p:nvCxnSpPr>
        <p:spPr>
          <a:xfrm>
            <a:off x="8047562" y="1734326"/>
            <a:ext cx="0" cy="4289348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3887D13-B675-4F30-A745-0D03DA140E8B}"/>
              </a:ext>
            </a:extLst>
          </p:cNvPr>
          <p:cNvCxnSpPr>
            <a:cxnSpLocks/>
          </p:cNvCxnSpPr>
          <p:nvPr/>
        </p:nvCxnSpPr>
        <p:spPr>
          <a:xfrm flipV="1">
            <a:off x="1440095" y="2155179"/>
            <a:ext cx="2203918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A29F4D9-11A2-4990-8F8F-611D5546A641}"/>
              </a:ext>
            </a:extLst>
          </p:cNvPr>
          <p:cNvSpPr txBox="1"/>
          <p:nvPr/>
        </p:nvSpPr>
        <p:spPr>
          <a:xfrm>
            <a:off x="1622190" y="172539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1. </a:t>
            </a:r>
            <a:r>
              <a:rPr lang="zh-TW" altLang="en-US" dirty="0">
                <a:solidFill>
                  <a:schemeClr val="bg1"/>
                </a:solidFill>
              </a:rPr>
              <a:t>用戶確定機票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7B88C5-D2C7-4487-9E5C-1B5B87F4166D}"/>
              </a:ext>
            </a:extLst>
          </p:cNvPr>
          <p:cNvCxnSpPr>
            <a:cxnSpLocks/>
          </p:cNvCxnSpPr>
          <p:nvPr/>
        </p:nvCxnSpPr>
        <p:spPr>
          <a:xfrm flipV="1">
            <a:off x="3616839" y="2633099"/>
            <a:ext cx="2203918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69719FC-94CC-4CA4-ABDE-E4BDD22940CD}"/>
              </a:ext>
            </a:extLst>
          </p:cNvPr>
          <p:cNvCxnSpPr>
            <a:cxnSpLocks/>
          </p:cNvCxnSpPr>
          <p:nvPr/>
        </p:nvCxnSpPr>
        <p:spPr>
          <a:xfrm flipV="1">
            <a:off x="1440095" y="4043428"/>
            <a:ext cx="4385553" cy="144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CF4D947-899A-4521-AB97-E2FF2E60F897}"/>
              </a:ext>
            </a:extLst>
          </p:cNvPr>
          <p:cNvSpPr txBox="1"/>
          <p:nvPr/>
        </p:nvSpPr>
        <p:spPr>
          <a:xfrm>
            <a:off x="3831157" y="218783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2. </a:t>
            </a:r>
            <a:r>
              <a:rPr lang="zh-TW" altLang="en-US" dirty="0">
                <a:solidFill>
                  <a:schemeClr val="bg1"/>
                </a:solidFill>
              </a:rPr>
              <a:t>產生訂單物件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B59738CA-228F-4F0D-A269-03C6ACBB83CF}"/>
              </a:ext>
            </a:extLst>
          </p:cNvPr>
          <p:cNvCxnSpPr>
            <a:cxnSpLocks/>
          </p:cNvCxnSpPr>
          <p:nvPr/>
        </p:nvCxnSpPr>
        <p:spPr>
          <a:xfrm flipH="1">
            <a:off x="1426508" y="3356992"/>
            <a:ext cx="438066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95662DA-A14A-471D-9886-151454D13F59}"/>
              </a:ext>
            </a:extLst>
          </p:cNvPr>
          <p:cNvSpPr txBox="1"/>
          <p:nvPr/>
        </p:nvSpPr>
        <p:spPr>
          <a:xfrm>
            <a:off x="1613503" y="291172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3. </a:t>
            </a:r>
            <a:r>
              <a:rPr lang="zh-TW" altLang="en-US" dirty="0">
                <a:solidFill>
                  <a:schemeClr val="bg1"/>
                </a:solidFill>
              </a:rPr>
              <a:t>設定</a:t>
            </a:r>
            <a:r>
              <a:rPr lang="en-US" altLang="zh-TW" dirty="0">
                <a:solidFill>
                  <a:schemeClr val="bg1"/>
                </a:solidFill>
              </a:rPr>
              <a:t>SDK</a:t>
            </a:r>
            <a:r>
              <a:rPr lang="zh-TW" altLang="en-US" dirty="0">
                <a:solidFill>
                  <a:schemeClr val="bg1"/>
                </a:solidFill>
              </a:rPr>
              <a:t>物件，產生付款頁面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2ADC6E8-7B5A-4723-8485-1E444BC22ADC}"/>
              </a:ext>
            </a:extLst>
          </p:cNvPr>
          <p:cNvSpPr txBox="1"/>
          <p:nvPr/>
        </p:nvSpPr>
        <p:spPr>
          <a:xfrm>
            <a:off x="1617735" y="359815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4. </a:t>
            </a:r>
            <a:r>
              <a:rPr lang="zh-TW" altLang="en-US" dirty="0">
                <a:solidFill>
                  <a:schemeClr val="bg1"/>
                </a:solidFill>
              </a:rPr>
              <a:t>用戶輸入信用卡資訊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3A33C49-1C18-4C62-B8C0-288443658E19}"/>
              </a:ext>
            </a:extLst>
          </p:cNvPr>
          <p:cNvCxnSpPr>
            <a:cxnSpLocks/>
          </p:cNvCxnSpPr>
          <p:nvPr/>
        </p:nvCxnSpPr>
        <p:spPr>
          <a:xfrm>
            <a:off x="5833195" y="4581128"/>
            <a:ext cx="22143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D2EB710-DCB1-42A9-B0CD-5F4BE379A700}"/>
              </a:ext>
            </a:extLst>
          </p:cNvPr>
          <p:cNvSpPr txBox="1"/>
          <p:nvPr/>
        </p:nvSpPr>
        <p:spPr>
          <a:xfrm>
            <a:off x="6000052" y="414692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5. </a:t>
            </a:r>
            <a:r>
              <a:rPr lang="zh-TW" altLang="en-US" dirty="0">
                <a:solidFill>
                  <a:schemeClr val="bg1"/>
                </a:solidFill>
              </a:rPr>
              <a:t>繳費付款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32E4A50A-01EC-43B5-8896-D02C204FB141}"/>
              </a:ext>
            </a:extLst>
          </p:cNvPr>
          <p:cNvCxnSpPr>
            <a:cxnSpLocks/>
          </p:cNvCxnSpPr>
          <p:nvPr/>
        </p:nvCxnSpPr>
        <p:spPr>
          <a:xfrm flipH="1">
            <a:off x="5820757" y="5229200"/>
            <a:ext cx="221436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9636894-0D91-4FAA-BAAF-3782EE025182}"/>
              </a:ext>
            </a:extLst>
          </p:cNvPr>
          <p:cNvSpPr txBox="1"/>
          <p:nvPr/>
        </p:nvSpPr>
        <p:spPr>
          <a:xfrm>
            <a:off x="6000052" y="477942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6. </a:t>
            </a:r>
            <a:r>
              <a:rPr lang="zh-TW" altLang="en-US" dirty="0">
                <a:solidFill>
                  <a:schemeClr val="bg1"/>
                </a:solidFill>
              </a:rPr>
              <a:t>獲取付款結果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F9CB5778-9361-44BE-A36D-3AE2A65BE4BD}"/>
              </a:ext>
            </a:extLst>
          </p:cNvPr>
          <p:cNvCxnSpPr>
            <a:cxnSpLocks/>
          </p:cNvCxnSpPr>
          <p:nvPr/>
        </p:nvCxnSpPr>
        <p:spPr>
          <a:xfrm flipH="1">
            <a:off x="3616839" y="5805264"/>
            <a:ext cx="221436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0F62F7-D544-4ADF-9D6E-86B1F0065829}"/>
              </a:ext>
            </a:extLst>
          </p:cNvPr>
          <p:cNvSpPr txBox="1"/>
          <p:nvPr/>
        </p:nvSpPr>
        <p:spPr>
          <a:xfrm>
            <a:off x="3830758" y="534264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7. </a:t>
            </a:r>
            <a:r>
              <a:rPr lang="zh-TW" altLang="en-US" dirty="0">
                <a:solidFill>
                  <a:schemeClr val="bg1"/>
                </a:solidFill>
              </a:rPr>
              <a:t>回覆交易細節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039171E-5D76-6A3C-BE56-B1B03EEC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7317432"/>
            <a:ext cx="8051369" cy="2683790"/>
          </a:xfrm>
          <a:prstGeom prst="rect">
            <a:avLst/>
          </a:prstGeom>
        </p:spPr>
      </p:pic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A682ED65-B92D-8EEC-6650-7745922B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88" y="23616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fr-FR" altLang="zh-TW" dirty="0" err="1"/>
              <a:t>ECPay</a:t>
            </a:r>
            <a:r>
              <a:rPr lang="fr-FR" altLang="zh-TW" dirty="0"/>
              <a:t> </a:t>
            </a:r>
            <a:r>
              <a:rPr lang="zh-TW" altLang="en-US" dirty="0"/>
              <a:t>支付回調流程</a:t>
            </a:r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A2C36C-F0A3-406F-B190-D7B5D6BECF76}"/>
              </a:ext>
            </a:extLst>
          </p:cNvPr>
          <p:cNvGrpSpPr/>
          <p:nvPr/>
        </p:nvGrpSpPr>
        <p:grpSpPr>
          <a:xfrm>
            <a:off x="323844" y="980728"/>
            <a:ext cx="9582156" cy="5119586"/>
            <a:chOff x="511100" y="960665"/>
            <a:chExt cx="9582156" cy="5119586"/>
          </a:xfrm>
        </p:grpSpPr>
        <p:sp>
          <p:nvSpPr>
            <p:cNvPr id="42" name="想法泡泡: 雲朵 41">
              <a:extLst>
                <a:ext uri="{FF2B5EF4-FFF2-40B4-BE49-F238E27FC236}">
                  <a16:creationId xmlns:a16="http://schemas.microsoft.com/office/drawing/2014/main" id="{B899763A-50B0-490B-ACF0-8648E360719D}"/>
                </a:ext>
              </a:extLst>
            </p:cNvPr>
            <p:cNvSpPr/>
            <p:nvPr/>
          </p:nvSpPr>
          <p:spPr>
            <a:xfrm rot="11932564">
              <a:off x="3088463" y="3487181"/>
              <a:ext cx="2789790" cy="1808611"/>
            </a:xfrm>
            <a:prstGeom prst="cloudCallout">
              <a:avLst>
                <a:gd name="adj1" fmla="val -26171"/>
                <a:gd name="adj2" fmla="val 12329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圖說文字: 向下箭號 38">
              <a:extLst>
                <a:ext uri="{FF2B5EF4-FFF2-40B4-BE49-F238E27FC236}">
                  <a16:creationId xmlns:a16="http://schemas.microsoft.com/office/drawing/2014/main" id="{00E6ABCF-6DC2-4D3E-A7BA-934A083095D5}"/>
                </a:ext>
              </a:extLst>
            </p:cNvPr>
            <p:cNvSpPr/>
            <p:nvPr/>
          </p:nvSpPr>
          <p:spPr>
            <a:xfrm>
              <a:off x="6965566" y="1313035"/>
              <a:ext cx="2560243" cy="1951356"/>
            </a:xfrm>
            <a:prstGeom prst="downArrowCallout">
              <a:avLst>
                <a:gd name="adj1" fmla="val 10441"/>
                <a:gd name="adj2" fmla="val 14081"/>
                <a:gd name="adj3" fmla="val 15446"/>
                <a:gd name="adj4" fmla="val 73166"/>
              </a:avLst>
            </a:prstGeom>
            <a:noFill/>
            <a:ln w="571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79EE2ED-058F-43B9-A1D0-7CB41237506A}"/>
                </a:ext>
              </a:extLst>
            </p:cNvPr>
            <p:cNvGrpSpPr/>
            <p:nvPr/>
          </p:nvGrpSpPr>
          <p:grpSpPr>
            <a:xfrm>
              <a:off x="3610503" y="1037399"/>
              <a:ext cx="1728192" cy="1404650"/>
              <a:chOff x="696426" y="932633"/>
              <a:chExt cx="1728192" cy="140465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F94F50-12C1-4569-83DF-38C55B8FA00C}"/>
                  </a:ext>
                </a:extLst>
              </p:cNvPr>
              <p:cNvSpPr/>
              <p:nvPr/>
            </p:nvSpPr>
            <p:spPr>
              <a:xfrm>
                <a:off x="696426" y="1361974"/>
                <a:ext cx="1728192" cy="975309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15A41F3-3F00-4CD9-A9ED-EE184C566842}"/>
                  </a:ext>
                </a:extLst>
              </p:cNvPr>
              <p:cNvSpPr txBox="1"/>
              <p:nvPr/>
            </p:nvSpPr>
            <p:spPr>
              <a:xfrm>
                <a:off x="955227" y="1773781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</a:rPr>
                  <a:t>回傳參數</a:t>
                </a:r>
              </a:p>
            </p:txBody>
          </p:sp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665136C-9C00-457B-9DD0-44430655DED7}"/>
                  </a:ext>
                </a:extLst>
              </p:cNvPr>
              <p:cNvSpPr/>
              <p:nvPr/>
            </p:nvSpPr>
            <p:spPr>
              <a:xfrm>
                <a:off x="795679" y="932633"/>
                <a:ext cx="1529685" cy="680875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err="1">
                    <a:solidFill>
                      <a:schemeClr val="bg1"/>
                    </a:solidFill>
                  </a:rPr>
                  <a:t>ECPay</a:t>
                </a:r>
                <a:endParaRPr lang="zh-TW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3536C80-FDDF-492A-99B3-D10912B97B8C}"/>
                </a:ext>
              </a:extLst>
            </p:cNvPr>
            <p:cNvGrpSpPr/>
            <p:nvPr/>
          </p:nvGrpSpPr>
          <p:grpSpPr>
            <a:xfrm>
              <a:off x="3240907" y="3976992"/>
              <a:ext cx="2467381" cy="902825"/>
              <a:chOff x="3243982" y="2258024"/>
              <a:chExt cx="2213491" cy="130414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4267AC3-6C04-465F-AF24-DAE30117DC5B}"/>
                  </a:ext>
                </a:extLst>
              </p:cNvPr>
              <p:cNvSpPr/>
              <p:nvPr/>
            </p:nvSpPr>
            <p:spPr>
              <a:xfrm>
                <a:off x="3243982" y="2258024"/>
                <a:ext cx="2213491" cy="933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altLang="zh-TW" b="1" dirty="0">
                    <a:solidFill>
                      <a:srgbClr val="0F0F0F"/>
                    </a:solidFill>
                  </a:rPr>
                  <a:t>ngrok </a:t>
                </a:r>
                <a:r>
                  <a:rPr lang="zh-TW" altLang="en-US" b="1" dirty="0">
                    <a:solidFill>
                      <a:srgbClr val="0F0F0F"/>
                    </a:solidFill>
                  </a:rPr>
                  <a:t>生成的網址 </a:t>
                </a:r>
                <a:endParaRPr lang="en-US" altLang="zh-TW" b="1" dirty="0">
                  <a:solidFill>
                    <a:srgbClr val="0F0F0F"/>
                  </a:solidFill>
                </a:endParaRPr>
              </a:p>
              <a:p>
                <a:pPr algn="ctr"/>
                <a:r>
                  <a:rPr lang="zh-TW" altLang="en-US" b="1" dirty="0">
                    <a:solidFill>
                      <a:srgbClr val="0F0F0F"/>
                    </a:solidFill>
                  </a:rPr>
                  <a:t>作為回調地址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4D7E716-10AC-4E92-8145-D0B29DEB13FE}"/>
                  </a:ext>
                </a:extLst>
              </p:cNvPr>
              <p:cNvSpPr/>
              <p:nvPr/>
            </p:nvSpPr>
            <p:spPr>
              <a:xfrm>
                <a:off x="3691880" y="3028661"/>
                <a:ext cx="1672059" cy="533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b="1" dirty="0">
                    <a:solidFill>
                      <a:srgbClr val="0F0F0F"/>
                    </a:solidFill>
                  </a:rPr>
                  <a:t>接收回調通知</a:t>
                </a: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AD4CEA11-4927-4CE0-9D04-5BBC739F63B7}"/>
                </a:ext>
              </a:extLst>
            </p:cNvPr>
            <p:cNvGrpSpPr/>
            <p:nvPr/>
          </p:nvGrpSpPr>
          <p:grpSpPr>
            <a:xfrm>
              <a:off x="6709905" y="960665"/>
              <a:ext cx="3383351" cy="5119586"/>
              <a:chOff x="6150985" y="908849"/>
              <a:chExt cx="3271483" cy="5119586"/>
            </a:xfrm>
          </p:grpSpPr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0B517143-D6BE-4FF0-A751-F0FA18A6E074}"/>
                  </a:ext>
                </a:extLst>
              </p:cNvPr>
              <p:cNvSpPr/>
              <p:nvPr/>
            </p:nvSpPr>
            <p:spPr>
              <a:xfrm>
                <a:off x="6903693" y="908849"/>
                <a:ext cx="1529685" cy="680875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solidFill>
                      <a:schemeClr val="bg1"/>
                    </a:solidFill>
                  </a:rPr>
                  <a:t>後端</a:t>
                </a:r>
                <a:r>
                  <a:rPr lang="en-US" altLang="zh-TW" sz="2000" b="1" dirty="0">
                    <a:solidFill>
                      <a:schemeClr val="bg1"/>
                    </a:solidFill>
                  </a:rPr>
                  <a:t>Controller</a:t>
                </a:r>
                <a:endParaRPr lang="zh-TW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DFF43E1-4BBB-465F-8B1D-DA2BDFF9E6D8}"/>
                  </a:ext>
                </a:extLst>
              </p:cNvPr>
              <p:cNvSpPr/>
              <p:nvPr/>
            </p:nvSpPr>
            <p:spPr>
              <a:xfrm>
                <a:off x="6941997" y="1729836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接收回調請求</a:t>
                </a:r>
                <a:endParaRPr lang="en-US" altLang="zh-TW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A8CF5D2-6B1B-4E23-9756-EB01EDCEBBBC}"/>
                  </a:ext>
                </a:extLst>
              </p:cNvPr>
              <p:cNvSpPr txBox="1"/>
              <p:nvPr/>
            </p:nvSpPr>
            <p:spPr>
              <a:xfrm>
                <a:off x="7212555" y="2139094"/>
                <a:ext cx="1179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記錄參數</a:t>
                </a:r>
                <a:endParaRPr lang="zh-TW" altLang="en-US" b="1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F9EC39C-EC50-4C49-9F88-E5A3B27E60A4}"/>
                  </a:ext>
                </a:extLst>
              </p:cNvPr>
              <p:cNvSpPr txBox="1"/>
              <p:nvPr/>
            </p:nvSpPr>
            <p:spPr>
              <a:xfrm>
                <a:off x="6150985" y="3463230"/>
                <a:ext cx="3271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由</a:t>
                </a:r>
                <a:r>
                  <a:rPr lang="fr-FR" altLang="zh-TW" b="1" dirty="0">
                    <a:solidFill>
                      <a:schemeClr val="bg1"/>
                    </a:solidFill>
                  </a:rPr>
                  <a:t>RtnCode</a:t>
                </a:r>
                <a:r>
                  <a:rPr lang="zh-TW" altLang="en-US" b="1" dirty="0">
                    <a:solidFill>
                      <a:schemeClr val="bg1"/>
                    </a:solidFill>
                  </a:rPr>
                  <a:t>判斷是否支付成功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1B825-18D2-46A2-9178-2E72BB43466E}"/>
                  </a:ext>
                </a:extLst>
              </p:cNvPr>
              <p:cNvSpPr/>
              <p:nvPr/>
            </p:nvSpPr>
            <p:spPr>
              <a:xfrm>
                <a:off x="6234913" y="4521934"/>
                <a:ext cx="30144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依訂單編號找到對應的訂單</a:t>
                </a:r>
                <a:endParaRPr lang="zh-TW" altLang="en-US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EEDE70A-B391-4AA4-B538-ED19005F5EEB}"/>
                  </a:ext>
                </a:extLst>
              </p:cNvPr>
              <p:cNvSpPr/>
              <p:nvPr/>
            </p:nvSpPr>
            <p:spPr>
              <a:xfrm>
                <a:off x="6511989" y="5428040"/>
                <a:ext cx="2429677" cy="600395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8F1A6A3-035B-4AF1-8D01-32890FB2D2CF}"/>
                  </a:ext>
                </a:extLst>
              </p:cNvPr>
              <p:cNvSpPr txBox="1"/>
              <p:nvPr/>
            </p:nvSpPr>
            <p:spPr>
              <a:xfrm>
                <a:off x="7001896" y="5543571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更新訂單狀態</a:t>
                </a: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B0064711-CF54-4034-A9F7-CE709A4BB0CF}"/>
                </a:ext>
              </a:extLst>
            </p:cNvPr>
            <p:cNvGrpSpPr/>
            <p:nvPr/>
          </p:nvGrpSpPr>
          <p:grpSpPr>
            <a:xfrm>
              <a:off x="511100" y="1015949"/>
              <a:ext cx="1728192" cy="1404650"/>
              <a:chOff x="696426" y="932633"/>
              <a:chExt cx="1728192" cy="140465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BE02554-570A-4213-8525-B103FBB71079}"/>
                  </a:ext>
                </a:extLst>
              </p:cNvPr>
              <p:cNvSpPr/>
              <p:nvPr/>
            </p:nvSpPr>
            <p:spPr>
              <a:xfrm>
                <a:off x="696426" y="1361974"/>
                <a:ext cx="1728192" cy="975309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77C1F38E-EEAA-44EA-A403-AC4F21BABD5A}"/>
                  </a:ext>
                </a:extLst>
              </p:cNvPr>
              <p:cNvSpPr txBox="1"/>
              <p:nvPr/>
            </p:nvSpPr>
            <p:spPr>
              <a:xfrm>
                <a:off x="955227" y="1773781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</a:rPr>
                  <a:t>發送訂單</a:t>
                </a:r>
              </a:p>
            </p:txBody>
          </p:sp>
          <p:sp>
            <p:nvSpPr>
              <p:cNvPr id="30" name="矩形: 圓角 29">
                <a:extLst>
                  <a:ext uri="{FF2B5EF4-FFF2-40B4-BE49-F238E27FC236}">
                    <a16:creationId xmlns:a16="http://schemas.microsoft.com/office/drawing/2014/main" id="{E6E97488-0AB9-4486-872C-EB874032312A}"/>
                  </a:ext>
                </a:extLst>
              </p:cNvPr>
              <p:cNvSpPr/>
              <p:nvPr/>
            </p:nvSpPr>
            <p:spPr>
              <a:xfrm>
                <a:off x="795679" y="932633"/>
                <a:ext cx="1529685" cy="680875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solidFill>
                      <a:schemeClr val="bg1"/>
                    </a:solidFill>
                  </a:rPr>
                  <a:t>支付請求</a:t>
                </a:r>
              </a:p>
            </p:txBody>
          </p:sp>
        </p:grp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D7C98C6E-4B4F-4A84-B0D8-C9A8B4A11EB8}"/>
                </a:ext>
              </a:extLst>
            </p:cNvPr>
            <p:cNvSpPr/>
            <p:nvPr/>
          </p:nvSpPr>
          <p:spPr>
            <a:xfrm>
              <a:off x="5357228" y="1709882"/>
              <a:ext cx="1551186" cy="233192"/>
            </a:xfrm>
            <a:prstGeom prst="rightArrow">
              <a:avLst>
                <a:gd name="adj1" fmla="val 43477"/>
                <a:gd name="adj2" fmla="val 131535"/>
              </a:avLst>
            </a:prstGeom>
            <a:solidFill>
              <a:schemeClr val="bg1"/>
            </a:solidFill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413A4E4-E055-4B31-8528-34CCB04252BA}"/>
                </a:ext>
              </a:extLst>
            </p:cNvPr>
            <p:cNvSpPr txBox="1"/>
            <p:nvPr/>
          </p:nvSpPr>
          <p:spPr>
            <a:xfrm>
              <a:off x="2226244" y="1977438"/>
              <a:ext cx="1355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>
                  <a:solidFill>
                    <a:schemeClr val="bg1"/>
                  </a:solidFill>
                </a:rPr>
                <a:t>ECPay</a:t>
              </a:r>
              <a:r>
                <a:rPr lang="en-US" altLang="zh-TW" b="1" dirty="0">
                  <a:solidFill>
                    <a:schemeClr val="bg1"/>
                  </a:solidFill>
                </a:rPr>
                <a:t> API</a:t>
              </a:r>
              <a:endParaRPr lang="zh-TW" altLang="en-US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C63E13C-E436-46AD-B53D-6B1759CC84E0}"/>
                </a:ext>
              </a:extLst>
            </p:cNvPr>
            <p:cNvSpPr txBox="1"/>
            <p:nvPr/>
          </p:nvSpPr>
          <p:spPr>
            <a:xfrm>
              <a:off x="5471422" y="199282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b="1" dirty="0">
                  <a:solidFill>
                    <a:schemeClr val="bg1"/>
                  </a:solidFill>
                  <a:latin typeface="Arial Unicode MS"/>
                </a:rPr>
                <a:t>ReturnURL</a:t>
              </a:r>
              <a:r>
                <a:rPr lang="zh-TW" altLang="zh-TW" sz="1600" b="1" dirty="0">
                  <a:solidFill>
                    <a:schemeClr val="bg1"/>
                  </a:solidFill>
                </a:rPr>
                <a:t> </a:t>
              </a:r>
              <a:endParaRPr lang="zh-TW" altLang="zh-TW" sz="16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AB68C343-9092-4580-88FC-2514F6C6DF68}"/>
                </a:ext>
              </a:extLst>
            </p:cNvPr>
            <p:cNvSpPr/>
            <p:nvPr/>
          </p:nvSpPr>
          <p:spPr>
            <a:xfrm>
              <a:off x="2275168" y="1715886"/>
              <a:ext cx="1326069" cy="219732"/>
            </a:xfrm>
            <a:prstGeom prst="rightArrow">
              <a:avLst>
                <a:gd name="adj1" fmla="val 43477"/>
                <a:gd name="adj2" fmla="val 131535"/>
              </a:avLst>
            </a:prstGeom>
            <a:solidFill>
              <a:schemeClr val="bg1"/>
            </a:solidFill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圖說文字: 向下箭號 39">
              <a:extLst>
                <a:ext uri="{FF2B5EF4-FFF2-40B4-BE49-F238E27FC236}">
                  <a16:creationId xmlns:a16="http://schemas.microsoft.com/office/drawing/2014/main" id="{BFAFEF35-3DEE-43A3-A864-829178CBFD3E}"/>
                </a:ext>
              </a:extLst>
            </p:cNvPr>
            <p:cNvSpPr/>
            <p:nvPr/>
          </p:nvSpPr>
          <p:spPr>
            <a:xfrm>
              <a:off x="6738126" y="3332998"/>
              <a:ext cx="3117559" cy="986986"/>
            </a:xfrm>
            <a:prstGeom prst="downArrowCallout">
              <a:avLst>
                <a:gd name="adj1" fmla="val 22210"/>
                <a:gd name="adj2" fmla="val 22222"/>
                <a:gd name="adj3" fmla="val 15446"/>
                <a:gd name="adj4" fmla="val 61473"/>
              </a:avLst>
            </a:prstGeom>
            <a:noFill/>
            <a:ln w="571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圖說文字: 向下箭號 40">
              <a:extLst>
                <a:ext uri="{FF2B5EF4-FFF2-40B4-BE49-F238E27FC236}">
                  <a16:creationId xmlns:a16="http://schemas.microsoft.com/office/drawing/2014/main" id="{998C2E81-45A4-4F70-B231-0594DCE04286}"/>
                </a:ext>
              </a:extLst>
            </p:cNvPr>
            <p:cNvSpPr/>
            <p:nvPr/>
          </p:nvSpPr>
          <p:spPr>
            <a:xfrm>
              <a:off x="6745292" y="4413017"/>
              <a:ext cx="3117559" cy="986986"/>
            </a:xfrm>
            <a:prstGeom prst="downArrowCallout">
              <a:avLst>
                <a:gd name="adj1" fmla="val 22210"/>
                <a:gd name="adj2" fmla="val 22222"/>
                <a:gd name="adj3" fmla="val 15446"/>
                <a:gd name="adj4" fmla="val 61473"/>
              </a:avLst>
            </a:prstGeom>
            <a:noFill/>
            <a:ln w="571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22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560D-CDD1-2BCF-114D-1C1802DD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E109A68-379B-05AF-C710-EF9B959222EA}"/>
              </a:ext>
            </a:extLst>
          </p:cNvPr>
          <p:cNvGrpSpPr/>
          <p:nvPr/>
        </p:nvGrpSpPr>
        <p:grpSpPr>
          <a:xfrm>
            <a:off x="2216696" y="1772816"/>
            <a:ext cx="2571385" cy="646331"/>
            <a:chOff x="1208584" y="1124744"/>
            <a:chExt cx="2571385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6E0EE28-09B8-5B6B-72FB-8EB3942EBD5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D5DC74-F6A3-94F0-B218-7F6004AE515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592586-0610-DB9E-2C24-824E7BC2A268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9CCF67-870B-2B12-5F36-2D25CD280D63}"/>
                </a:ext>
              </a:extLst>
            </p:cNvPr>
            <p:cNvSpPr txBox="1"/>
            <p:nvPr/>
          </p:nvSpPr>
          <p:spPr>
            <a:xfrm>
              <a:off x="1748644" y="112474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評論功能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6D901C-05EF-A1CD-193A-7FD1D0DBD106}"/>
              </a:ext>
            </a:extLst>
          </p:cNvPr>
          <p:cNvSpPr txBox="1"/>
          <p:nvPr/>
        </p:nvSpPr>
        <p:spPr>
          <a:xfrm>
            <a:off x="2765879" y="2592138"/>
            <a:ext cx="3515706" cy="195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新增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編輯評論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搜尋排序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關鍵字篩選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按讚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收藏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檢舉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A82A6C7-5FCD-E4E5-D9D0-CD4A10F533D3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8E4EF8A-612F-810B-9E67-6EF6FA19DB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2E69ED7-F6E8-1EEA-E2AA-F0E35838B340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BA1F0E-5F79-ECF2-10BA-666A082CC6D1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519269-9CB7-7285-7691-764FB6F7BF3A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陳宥琁</a:t>
            </a:r>
          </a:p>
        </p:txBody>
      </p:sp>
    </p:spTree>
    <p:extLst>
      <p:ext uri="{BB962C8B-B14F-4D97-AF65-F5344CB8AC3E}">
        <p14:creationId xmlns:p14="http://schemas.microsoft.com/office/powerpoint/2010/main" val="57970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520" y="73536"/>
            <a:ext cx="8640960" cy="764704"/>
          </a:xfrm>
        </p:spPr>
        <p:txBody>
          <a:bodyPr/>
          <a:lstStyle/>
          <a:p>
            <a:r>
              <a:rPr lang="zh-TW" altLang="en-US" dirty="0"/>
              <a:t>評論系統</a:t>
            </a:r>
          </a:p>
        </p:txBody>
      </p:sp>
    </p:spTree>
    <p:extLst>
      <p:ext uri="{BB962C8B-B14F-4D97-AF65-F5344CB8AC3E}">
        <p14:creationId xmlns:p14="http://schemas.microsoft.com/office/powerpoint/2010/main" val="272372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47B64A9D-B89A-4654-A0A7-89DAC8623C3F}"/>
              </a:ext>
            </a:extLst>
          </p:cNvPr>
          <p:cNvSpPr txBox="1"/>
          <p:nvPr/>
        </p:nvSpPr>
        <p:spPr>
          <a:xfrm>
            <a:off x="2429646" y="5227990"/>
            <a:ext cx="701360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</a:rPr>
              <a:t>查詢資料表，獲取用戶對該文章的按讚、收藏狀態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29646" y="5230783"/>
            <a:ext cx="701360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</a:rPr>
              <a:t>文章作者：顯示點讚、收藏、檢舉、編輯文章、刪除文章按鈕</a:t>
            </a:r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A2F8BAF-7403-49AB-937F-3168E2DEAD58}"/>
              </a:ext>
            </a:extLst>
          </p:cNvPr>
          <p:cNvGrpSpPr/>
          <p:nvPr/>
        </p:nvGrpSpPr>
        <p:grpSpPr>
          <a:xfrm>
            <a:off x="2429646" y="5230784"/>
            <a:ext cx="5544100" cy="974237"/>
            <a:chOff x="2429646" y="5230784"/>
            <a:chExt cx="5544100" cy="974237"/>
          </a:xfrm>
        </p:grpSpPr>
        <p:sp>
          <p:nvSpPr>
            <p:cNvPr id="7" name="文字方塊 6"/>
            <p:cNvSpPr txBox="1"/>
            <p:nvPr/>
          </p:nvSpPr>
          <p:spPr>
            <a:xfrm>
              <a:off x="2429646" y="5230784"/>
              <a:ext cx="5544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600" dirty="0">
                  <a:solidFill>
                    <a:schemeClr val="bg1"/>
                  </a:solidFill>
                </a:rPr>
                <a:t>未登入用戶：僅點讚按鈕，點擊會提示需登入才能點讚</a:t>
              </a:r>
              <a:endParaRPr lang="en-US" altLang="zh-TW" sz="16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" name="物件 2"/>
            <p:cNvGraphicFramePr>
              <a:graphicFrameLocks noChangeAspect="1"/>
            </p:cNvGraphicFramePr>
            <p:nvPr/>
          </p:nvGraphicFramePr>
          <p:xfrm>
            <a:off x="2794908" y="5607471"/>
            <a:ext cx="4316184" cy="59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r:id="rId3" imgW="9815760" imgH="1358640" progId="">
                    <p:embed/>
                  </p:oleObj>
                </mc:Choice>
                <mc:Fallback>
                  <p:oleObj r:id="rId3" imgW="9815760" imgH="1358640" progId="">
                    <p:embed/>
                    <p:pic>
                      <p:nvPicPr>
                        <p:cNvPr id="3" name="物件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94908" y="5607471"/>
                          <a:ext cx="4316184" cy="597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評論系統</a:t>
            </a:r>
            <a:r>
              <a:rPr lang="en-US" altLang="zh-TW" dirty="0"/>
              <a:t>-</a:t>
            </a:r>
            <a:r>
              <a:rPr lang="zh-TW" altLang="en-US" dirty="0"/>
              <a:t>評論全文</a:t>
            </a:r>
          </a:p>
        </p:txBody>
      </p:sp>
      <p:sp>
        <p:nvSpPr>
          <p:cNvPr id="23" name="內容版面配置區 2"/>
          <p:cNvSpPr>
            <a:spLocks noGrp="1"/>
          </p:cNvSpPr>
          <p:nvPr>
            <p:ph idx="1"/>
          </p:nvPr>
        </p:nvSpPr>
        <p:spPr>
          <a:xfrm>
            <a:off x="632520" y="996955"/>
            <a:ext cx="8640960" cy="535866"/>
          </a:xfrm>
        </p:spPr>
        <p:txBody>
          <a:bodyPr>
            <a:normAutofit/>
          </a:bodyPr>
          <a:lstStyle/>
          <a:p>
            <a:r>
              <a:rPr lang="zh-TW" altLang="en-US" dirty="0"/>
              <a:t>根據使用者權限改變畫面渲染</a:t>
            </a:r>
            <a:endParaRPr lang="en-US" altLang="zh-TW" dirty="0"/>
          </a:p>
        </p:txBody>
      </p:sp>
      <p:sp>
        <p:nvSpPr>
          <p:cNvPr id="18" name="圓角矩形 14">
            <a:extLst>
              <a:ext uri="{FF2B5EF4-FFF2-40B4-BE49-F238E27FC236}">
                <a16:creationId xmlns:a16="http://schemas.microsoft.com/office/drawing/2014/main" id="{7793826B-E407-44C3-917A-28DF427B8808}"/>
              </a:ext>
            </a:extLst>
          </p:cNvPr>
          <p:cNvSpPr/>
          <p:nvPr/>
        </p:nvSpPr>
        <p:spPr>
          <a:xfrm>
            <a:off x="3525484" y="1865206"/>
            <a:ext cx="2770808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從 </a:t>
            </a:r>
            <a:r>
              <a:rPr lang="en-US" altLang="zh-TW" sz="1400" b="1" dirty="0" err="1">
                <a:solidFill>
                  <a:srgbClr val="292929"/>
                </a:solidFill>
              </a:rPr>
              <a:t>HttpSession</a:t>
            </a:r>
            <a:r>
              <a:rPr lang="en-US" altLang="zh-TW" sz="1400" b="1" dirty="0">
                <a:solidFill>
                  <a:srgbClr val="292929"/>
                </a:solidFill>
              </a:rPr>
              <a:t> </a:t>
            </a:r>
            <a:r>
              <a:rPr lang="zh-TW" altLang="en-US" sz="1400" b="1" dirty="0">
                <a:solidFill>
                  <a:srgbClr val="292929"/>
                </a:solidFill>
              </a:rPr>
              <a:t>取得 </a:t>
            </a:r>
            <a:r>
              <a:rPr lang="en-US" altLang="zh-TW" sz="1400" b="1" dirty="0" err="1">
                <a:solidFill>
                  <a:srgbClr val="292929"/>
                </a:solidFill>
              </a:rPr>
              <a:t>Uid</a:t>
            </a:r>
            <a:r>
              <a:rPr lang="en-US" altLang="zh-TW" sz="1400" b="1" dirty="0">
                <a:solidFill>
                  <a:srgbClr val="292929"/>
                </a:solidFill>
              </a:rPr>
              <a:t> </a:t>
            </a:r>
            <a:r>
              <a:rPr lang="zh-TW" altLang="en-US" sz="1400" b="1" dirty="0">
                <a:solidFill>
                  <a:srgbClr val="292929"/>
                </a:solidFill>
              </a:rPr>
              <a:t>憑證</a:t>
            </a:r>
            <a:r>
              <a:rPr lang="en-US" altLang="zh-TW" sz="1400" b="1" dirty="0">
                <a:solidFill>
                  <a:srgbClr val="292929"/>
                </a:solidFill>
              </a:rPr>
              <a:t> </a:t>
            </a:r>
          </a:p>
        </p:txBody>
      </p: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490CA823-C630-4824-B2DD-CD82B13F0C91}"/>
              </a:ext>
            </a:extLst>
          </p:cNvPr>
          <p:cNvGrpSpPr/>
          <p:nvPr/>
        </p:nvGrpSpPr>
        <p:grpSpPr>
          <a:xfrm>
            <a:off x="1673819" y="2327914"/>
            <a:ext cx="3237069" cy="1291890"/>
            <a:chOff x="1673819" y="2327914"/>
            <a:chExt cx="3237069" cy="1291890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C7FBBA7-66EE-4F6E-9AC2-BBF7BA7087B3}"/>
                </a:ext>
              </a:extLst>
            </p:cNvPr>
            <p:cNvSpPr txBox="1"/>
            <p:nvPr/>
          </p:nvSpPr>
          <p:spPr>
            <a:xfrm>
              <a:off x="3339818" y="2482841"/>
              <a:ext cx="1221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</a:rPr>
                <a:t>成功取得 </a:t>
              </a:r>
              <a:r>
                <a:rPr lang="en-US" altLang="zh-TW" sz="1400" dirty="0" err="1">
                  <a:solidFill>
                    <a:schemeClr val="accent1"/>
                  </a:solidFill>
                </a:rPr>
                <a:t>Uid</a:t>
              </a:r>
              <a:endParaRPr lang="zh-TW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圓角矩形 60">
              <a:extLst>
                <a:ext uri="{FF2B5EF4-FFF2-40B4-BE49-F238E27FC236}">
                  <a16:creationId xmlns:a16="http://schemas.microsoft.com/office/drawing/2014/main" id="{7DFDD43B-0777-4F02-B8CE-F0820542981B}"/>
                </a:ext>
              </a:extLst>
            </p:cNvPr>
            <p:cNvSpPr/>
            <p:nvPr/>
          </p:nvSpPr>
          <p:spPr>
            <a:xfrm>
              <a:off x="1673819" y="3157097"/>
              <a:ext cx="2597000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透過 </a:t>
              </a:r>
              <a:r>
                <a:rPr lang="en-US" altLang="zh-TW" sz="1400" b="1" dirty="0" err="1">
                  <a:solidFill>
                    <a:srgbClr val="292929"/>
                  </a:solidFill>
                </a:rPr>
                <a:t>Uid</a:t>
              </a:r>
              <a:r>
                <a:rPr lang="zh-TW" altLang="en-US" sz="1400" b="1" dirty="0">
                  <a:solidFill>
                    <a:srgbClr val="292929"/>
                  </a:solidFill>
                </a:rPr>
                <a:t> 查詢是否為文章作者</a:t>
              </a:r>
            </a:p>
          </p:txBody>
        </p:sp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7CA0A8B0-96A1-48C6-A206-450C7DC83C26}"/>
                </a:ext>
              </a:extLst>
            </p:cNvPr>
            <p:cNvCxnSpPr>
              <a:cxnSpLocks/>
              <a:stCxn id="18" idx="2"/>
              <a:endCxn id="37" idx="0"/>
            </p:cNvCxnSpPr>
            <p:nvPr/>
          </p:nvCxnSpPr>
          <p:spPr>
            <a:xfrm rot="5400000">
              <a:off x="3527012" y="1773221"/>
              <a:ext cx="829184" cy="1938569"/>
            </a:xfrm>
            <a:prstGeom prst="bentConnector3">
              <a:avLst>
                <a:gd name="adj1" fmla="val 6194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F7F4D8B5-4B59-47F6-80B3-526867258726}"/>
              </a:ext>
            </a:extLst>
          </p:cNvPr>
          <p:cNvGrpSpPr/>
          <p:nvPr/>
        </p:nvGrpSpPr>
        <p:grpSpPr>
          <a:xfrm>
            <a:off x="4910888" y="2358415"/>
            <a:ext cx="3255431" cy="1261389"/>
            <a:chOff x="4910888" y="2358415"/>
            <a:chExt cx="3255431" cy="1261389"/>
          </a:xfrm>
        </p:grpSpPr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85C605F1-137C-4CCC-B164-CFE7A1FFF4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75379" y="1793924"/>
              <a:ext cx="828220" cy="1957202"/>
            </a:xfrm>
            <a:prstGeom prst="bentConnector3">
              <a:avLst>
                <a:gd name="adj1" fmla="val 5822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圓角矩形 60">
              <a:extLst>
                <a:ext uri="{FF2B5EF4-FFF2-40B4-BE49-F238E27FC236}">
                  <a16:creationId xmlns:a16="http://schemas.microsoft.com/office/drawing/2014/main" id="{08FD0AFD-12F6-4C68-B44A-99FB55ADC60F}"/>
                </a:ext>
              </a:extLst>
            </p:cNvPr>
            <p:cNvSpPr/>
            <p:nvPr/>
          </p:nvSpPr>
          <p:spPr>
            <a:xfrm>
              <a:off x="5569319" y="3157097"/>
              <a:ext cx="2597000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渲染未登入用戶畫面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7CE2875A-098B-48E0-9D93-EDBD41877F2E}"/>
                </a:ext>
              </a:extLst>
            </p:cNvPr>
            <p:cNvSpPr txBox="1"/>
            <p:nvPr/>
          </p:nvSpPr>
          <p:spPr>
            <a:xfrm>
              <a:off x="5201696" y="2482841"/>
              <a:ext cx="1370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</a:rPr>
                <a:t>查無 </a:t>
              </a:r>
              <a:r>
                <a:rPr lang="en-US" altLang="zh-TW" sz="1400" dirty="0">
                  <a:solidFill>
                    <a:schemeClr val="accent1"/>
                  </a:solidFill>
                </a:rPr>
                <a:t>/</a:t>
              </a:r>
              <a:r>
                <a:rPr lang="zh-TW" altLang="en-US" sz="1400" dirty="0">
                  <a:solidFill>
                    <a:schemeClr val="accent1"/>
                  </a:solidFill>
                </a:rPr>
                <a:t> 沒有 </a:t>
              </a:r>
              <a:r>
                <a:rPr lang="en-US" altLang="zh-TW" sz="1400" dirty="0" err="1">
                  <a:solidFill>
                    <a:schemeClr val="accent1"/>
                  </a:solidFill>
                </a:rPr>
                <a:t>Uid</a:t>
              </a:r>
              <a:endParaRPr lang="zh-TW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BC4E3C29-819B-4DE8-8A60-937C0EB47397}"/>
              </a:ext>
            </a:extLst>
          </p:cNvPr>
          <p:cNvGrpSpPr/>
          <p:nvPr/>
        </p:nvGrpSpPr>
        <p:grpSpPr>
          <a:xfrm>
            <a:off x="579956" y="3619805"/>
            <a:ext cx="2392363" cy="1346754"/>
            <a:chOff x="579956" y="3619805"/>
            <a:chExt cx="2392363" cy="1346754"/>
          </a:xfrm>
        </p:grpSpPr>
        <p:sp>
          <p:nvSpPr>
            <p:cNvPr id="75" name="圓角矩形 60">
              <a:extLst>
                <a:ext uri="{FF2B5EF4-FFF2-40B4-BE49-F238E27FC236}">
                  <a16:creationId xmlns:a16="http://schemas.microsoft.com/office/drawing/2014/main" id="{045AB7C5-B6B2-468B-87AD-8039C0C9149E}"/>
                </a:ext>
              </a:extLst>
            </p:cNvPr>
            <p:cNvSpPr/>
            <p:nvPr/>
          </p:nvSpPr>
          <p:spPr>
            <a:xfrm>
              <a:off x="579956" y="4503852"/>
              <a:ext cx="1933260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渲染作者畫面</a:t>
              </a:r>
            </a:p>
          </p:txBody>
        </p:sp>
        <p:cxnSp>
          <p:nvCxnSpPr>
            <p:cNvPr id="85" name="接點: 肘形 84">
              <a:extLst>
                <a:ext uri="{FF2B5EF4-FFF2-40B4-BE49-F238E27FC236}">
                  <a16:creationId xmlns:a16="http://schemas.microsoft.com/office/drawing/2014/main" id="{9DFFE2FD-AA0D-44B2-A280-F533312295B2}"/>
                </a:ext>
              </a:extLst>
            </p:cNvPr>
            <p:cNvCxnSpPr>
              <a:cxnSpLocks/>
              <a:stCxn id="37" idx="2"/>
              <a:endCxn id="75" idx="0"/>
            </p:cNvCxnSpPr>
            <p:nvPr/>
          </p:nvCxnSpPr>
          <p:spPr>
            <a:xfrm rot="5400000">
              <a:off x="1817429" y="3348962"/>
              <a:ext cx="884048" cy="142573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F49D6D36-D9E4-442D-8E03-FCE42AA232F0}"/>
                </a:ext>
              </a:extLst>
            </p:cNvPr>
            <p:cNvSpPr txBox="1"/>
            <p:nvPr/>
          </p:nvSpPr>
          <p:spPr>
            <a:xfrm>
              <a:off x="2077351" y="37294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</a:rPr>
                <a:t>是</a:t>
              </a: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F709F950-8014-4040-B2D7-17FE14036AC1}"/>
              </a:ext>
            </a:extLst>
          </p:cNvPr>
          <p:cNvGrpSpPr/>
          <p:nvPr/>
        </p:nvGrpSpPr>
        <p:grpSpPr>
          <a:xfrm>
            <a:off x="2972318" y="3619804"/>
            <a:ext cx="2409430" cy="1346755"/>
            <a:chOff x="2972318" y="3619804"/>
            <a:chExt cx="2409430" cy="1346755"/>
          </a:xfrm>
        </p:grpSpPr>
        <p:sp>
          <p:nvSpPr>
            <p:cNvPr id="76" name="圓角矩形 60">
              <a:extLst>
                <a:ext uri="{FF2B5EF4-FFF2-40B4-BE49-F238E27FC236}">
                  <a16:creationId xmlns:a16="http://schemas.microsoft.com/office/drawing/2014/main" id="{7DFD1AE3-6447-4C9D-BF88-94E691C3FCD8}"/>
                </a:ext>
              </a:extLst>
            </p:cNvPr>
            <p:cNvSpPr/>
            <p:nvPr/>
          </p:nvSpPr>
          <p:spPr>
            <a:xfrm>
              <a:off x="3448488" y="4503852"/>
              <a:ext cx="1933260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渲染一般會員畫面</a:t>
              </a:r>
            </a:p>
          </p:txBody>
        </p:sp>
        <p:cxnSp>
          <p:nvCxnSpPr>
            <p:cNvPr id="88" name="接點: 肘形 87">
              <a:extLst>
                <a:ext uri="{FF2B5EF4-FFF2-40B4-BE49-F238E27FC236}">
                  <a16:creationId xmlns:a16="http://schemas.microsoft.com/office/drawing/2014/main" id="{7A715313-9055-4D92-A509-DDC174F81EE7}"/>
                </a:ext>
              </a:extLst>
            </p:cNvPr>
            <p:cNvCxnSpPr>
              <a:cxnSpLocks/>
              <a:stCxn id="37" idx="2"/>
              <a:endCxn id="76" idx="0"/>
            </p:cNvCxnSpPr>
            <p:nvPr/>
          </p:nvCxnSpPr>
          <p:spPr>
            <a:xfrm rot="16200000" flipH="1">
              <a:off x="3251694" y="3340428"/>
              <a:ext cx="884048" cy="144279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08FF8350-D19D-4BDF-AD79-1399ED3B81DC}"/>
                </a:ext>
              </a:extLst>
            </p:cNvPr>
            <p:cNvSpPr txBox="1"/>
            <p:nvPr/>
          </p:nvSpPr>
          <p:spPr>
            <a:xfrm>
              <a:off x="3511618" y="37294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</a:rPr>
                <a:t>否</a:t>
              </a:r>
            </a:p>
          </p:txBody>
        </p: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00FCF8BF-7A3F-42FF-B5D7-9D447DA5518A}"/>
              </a:ext>
            </a:extLst>
          </p:cNvPr>
          <p:cNvGrpSpPr/>
          <p:nvPr/>
        </p:nvGrpSpPr>
        <p:grpSpPr>
          <a:xfrm>
            <a:off x="2433070" y="5230783"/>
            <a:ext cx="4678022" cy="971445"/>
            <a:chOff x="2433070" y="5230783"/>
            <a:chExt cx="4678022" cy="971445"/>
          </a:xfrm>
        </p:grpSpPr>
        <p:graphicFrame>
          <p:nvGraphicFramePr>
            <p:cNvPr id="4" name="物件 3"/>
            <p:cNvGraphicFramePr>
              <a:graphicFrameLocks noChangeAspect="1"/>
            </p:cNvGraphicFramePr>
            <p:nvPr/>
          </p:nvGraphicFramePr>
          <p:xfrm>
            <a:off x="2794911" y="5610263"/>
            <a:ext cx="4316181" cy="591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" r:id="rId5" imgW="9815760" imgH="1345680" progId="">
                    <p:embed/>
                  </p:oleObj>
                </mc:Choice>
                <mc:Fallback>
                  <p:oleObj r:id="rId5" imgW="9815760" imgH="1345680" progId="">
                    <p:embed/>
                    <p:pic>
                      <p:nvPicPr>
                        <p:cNvPr id="4" name="物件 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94911" y="5610263"/>
                          <a:ext cx="4316181" cy="591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字方塊 9"/>
            <p:cNvSpPr txBox="1"/>
            <p:nvPr/>
          </p:nvSpPr>
          <p:spPr>
            <a:xfrm>
              <a:off x="2433070" y="5230783"/>
              <a:ext cx="4277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1600" dirty="0">
                  <a:solidFill>
                    <a:schemeClr val="bg1"/>
                  </a:solidFill>
                </a:rPr>
                <a:t>一般會員：顯示點讚、收藏、檢舉按鈕</a:t>
              </a:r>
            </a:p>
          </p:txBody>
        </p:sp>
      </p:grp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794908" y="5608753"/>
          <a:ext cx="4316184" cy="5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r:id="rId7" imgW="9815760" imgH="1358640" progId="">
                  <p:embed/>
                </p:oleObj>
              </mc:Choice>
              <mc:Fallback>
                <p:oleObj r:id="rId7" imgW="9815760" imgH="1358640" progId="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4908" y="5608753"/>
                        <a:ext cx="4316184" cy="59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" name="圖片 142">
            <a:extLst>
              <a:ext uri="{FF2B5EF4-FFF2-40B4-BE49-F238E27FC236}">
                <a16:creationId xmlns:a16="http://schemas.microsoft.com/office/drawing/2014/main" id="{77087080-FA12-4149-B8E0-152D755C15A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05" t="20587" r="58452" b="18446"/>
          <a:stretch/>
        </p:blipFill>
        <p:spPr>
          <a:xfrm>
            <a:off x="2864767" y="5733256"/>
            <a:ext cx="475051" cy="360040"/>
          </a:xfrm>
          <a:prstGeom prst="rect">
            <a:avLst/>
          </a:prstGeom>
        </p:spPr>
      </p:pic>
      <p:pic>
        <p:nvPicPr>
          <p:cNvPr id="144" name="圖片 143">
            <a:extLst>
              <a:ext uri="{FF2B5EF4-FFF2-40B4-BE49-F238E27FC236}">
                <a16:creationId xmlns:a16="http://schemas.microsoft.com/office/drawing/2014/main" id="{EFC58480-2C78-4880-9F33-5591C51F770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1614" t="20707" r="11587" b="29743"/>
          <a:stretch/>
        </p:blipFill>
        <p:spPr>
          <a:xfrm>
            <a:off x="3746543" y="5742530"/>
            <a:ext cx="216024" cy="2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1" grpId="0"/>
      <p:bldP spid="1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EC25002-0F19-D21F-9C48-ED1EEEC9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2008"/>
            <a:ext cx="8640960" cy="764704"/>
          </a:xfrm>
        </p:spPr>
        <p:txBody>
          <a:bodyPr/>
          <a:lstStyle/>
          <a:p>
            <a:r>
              <a:rPr lang="en-US" altLang="zh-TW" dirty="0"/>
              <a:t>Cloud Storage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C06B73-4F80-3321-4A8B-35C838F9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57" y="1850718"/>
            <a:ext cx="914400" cy="914400"/>
          </a:xfrm>
          <a:prstGeom prst="rect">
            <a:avLst/>
          </a:prstGeom>
        </p:spPr>
      </p:pic>
      <p:pic>
        <p:nvPicPr>
          <p:cNvPr id="14" name="圖形 13" descr="資料庫 以實心填滿">
            <a:extLst>
              <a:ext uri="{FF2B5EF4-FFF2-40B4-BE49-F238E27FC236}">
                <a16:creationId xmlns:a16="http://schemas.microsoft.com/office/drawing/2014/main" id="{FE11A73E-3746-2645-420B-08E3B4EA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6237" y="5046821"/>
            <a:ext cx="1008000" cy="1008000"/>
          </a:xfrm>
          <a:prstGeom prst="rect">
            <a:avLst/>
          </a:prstGeom>
        </p:spPr>
      </p:pic>
      <p:pic>
        <p:nvPicPr>
          <p:cNvPr id="18" name="圖形 17" descr="伺服器 以實心填滿">
            <a:extLst>
              <a:ext uri="{FF2B5EF4-FFF2-40B4-BE49-F238E27FC236}">
                <a16:creationId xmlns:a16="http://schemas.microsoft.com/office/drawing/2014/main" id="{06C2F035-7AF8-588D-3A2F-F94064B6B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204" y="5097287"/>
            <a:ext cx="914400" cy="914400"/>
          </a:xfrm>
          <a:prstGeom prst="rect">
            <a:avLst/>
          </a:prstGeom>
        </p:spPr>
      </p:pic>
      <p:pic>
        <p:nvPicPr>
          <p:cNvPr id="20" name="圖形 19" descr="螢幕 以實心填滿">
            <a:extLst>
              <a:ext uri="{FF2B5EF4-FFF2-40B4-BE49-F238E27FC236}">
                <a16:creationId xmlns:a16="http://schemas.microsoft.com/office/drawing/2014/main" id="{B43394A8-F8FA-92C0-2948-8504E4051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502" y="1867205"/>
            <a:ext cx="914400" cy="9144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5F0E91-3143-FFE1-1793-FE89B09CFC73}"/>
              </a:ext>
            </a:extLst>
          </p:cNvPr>
          <p:cNvSpPr txBox="1"/>
          <p:nvPr/>
        </p:nvSpPr>
        <p:spPr>
          <a:xfrm>
            <a:off x="6168679" y="1488252"/>
            <a:ext cx="17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4"/>
                </a:solidFill>
              </a:rPr>
              <a:t>Firebase storage</a:t>
            </a:r>
            <a:endParaRPr lang="zh-TW" altLang="en-US" sz="1600" dirty="0">
              <a:solidFill>
                <a:schemeClr val="accent4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B4C29BB-7CE2-126A-F064-86F9D2AD768F}"/>
              </a:ext>
            </a:extLst>
          </p:cNvPr>
          <p:cNvSpPr txBox="1"/>
          <p:nvPr/>
        </p:nvSpPr>
        <p:spPr>
          <a:xfrm>
            <a:off x="6406538" y="475873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92D050"/>
                </a:solidFill>
              </a:rPr>
              <a:t>資料庫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DABF5C-7A5A-E765-DC2B-C2CDF2DD98D0}"/>
              </a:ext>
            </a:extLst>
          </p:cNvPr>
          <p:cNvSpPr txBox="1"/>
          <p:nvPr/>
        </p:nvSpPr>
        <p:spPr>
          <a:xfrm>
            <a:off x="4396886" y="47587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00B0F0"/>
                </a:solidFill>
              </a:rPr>
              <a:t>後端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0FCA21D-B10B-B406-9724-57F236805EC0}"/>
              </a:ext>
            </a:extLst>
          </p:cNvPr>
          <p:cNvSpPr txBox="1"/>
          <p:nvPr/>
        </p:nvSpPr>
        <p:spPr>
          <a:xfrm>
            <a:off x="1333184" y="15286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4"/>
                </a:solidFill>
              </a:rPr>
              <a:t>前端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1A8B071-501D-A9C1-9A97-33CEC8AA0C87}"/>
              </a:ext>
            </a:extLst>
          </p:cNvPr>
          <p:cNvSpPr txBox="1"/>
          <p:nvPr/>
        </p:nvSpPr>
        <p:spPr>
          <a:xfrm>
            <a:off x="5051048" y="5067901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存取資料庫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8CC0DA0-4B5C-4783-8FEA-EB5C2A0B7185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V="1">
            <a:off x="5151604" y="5550821"/>
            <a:ext cx="1144633" cy="3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4181CBA-E32F-4A0B-AA67-64889542A895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2087902" y="2307918"/>
            <a:ext cx="4661655" cy="16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9DAC61A-A3B4-4577-A7F4-84E2C17E86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4991921" y="2895193"/>
            <a:ext cx="2794543" cy="2032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1AF4693-9520-4687-9DF3-986FDC1E0B78}"/>
              </a:ext>
            </a:extLst>
          </p:cNvPr>
          <p:cNvCxnSpPr>
            <a:cxnSpLocks/>
            <a:stCxn id="30" idx="1"/>
            <a:endCxn id="20" idx="2"/>
          </p:cNvCxnSpPr>
          <p:nvPr/>
        </p:nvCxnSpPr>
        <p:spPr>
          <a:xfrm flipH="1" flipV="1">
            <a:off x="1630702" y="2781605"/>
            <a:ext cx="2766184" cy="2146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82233B8-A3E2-4593-B7E5-F66799BF6A16}"/>
              </a:ext>
            </a:extLst>
          </p:cNvPr>
          <p:cNvSpPr txBox="1"/>
          <p:nvPr/>
        </p:nvSpPr>
        <p:spPr>
          <a:xfrm>
            <a:off x="3686508" y="1850718"/>
            <a:ext cx="204414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藉由</a:t>
            </a:r>
            <a:r>
              <a:rPr lang="en-US" altLang="zh-TW" dirty="0">
                <a:solidFill>
                  <a:schemeClr val="bg1"/>
                </a:solidFill>
              </a:rPr>
              <a:t>SDK</a:t>
            </a:r>
            <a:r>
              <a:rPr lang="zh-TW" altLang="en-US" dirty="0">
                <a:solidFill>
                  <a:schemeClr val="bg1"/>
                </a:solidFill>
              </a:rPr>
              <a:t>上傳檔案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D4F51FB-64D6-46BD-9415-953DA435DE93}"/>
              </a:ext>
            </a:extLst>
          </p:cNvPr>
          <p:cNvSpPr txBox="1"/>
          <p:nvPr/>
        </p:nvSpPr>
        <p:spPr>
          <a:xfrm>
            <a:off x="6527753" y="3818614"/>
            <a:ext cx="136447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取得圖片</a:t>
            </a:r>
            <a:r>
              <a:rPr lang="en-US" altLang="zh-TW" dirty="0" err="1">
                <a:solidFill>
                  <a:schemeClr val="bg1"/>
                </a:solidFill>
              </a:rPr>
              <a:t>url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DA6EF97-8FBF-470C-8368-8BAB38A71EFE}"/>
              </a:ext>
            </a:extLst>
          </p:cNvPr>
          <p:cNvSpPr txBox="1"/>
          <p:nvPr/>
        </p:nvSpPr>
        <p:spPr>
          <a:xfrm>
            <a:off x="1334061" y="3818614"/>
            <a:ext cx="174919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直接設定</a:t>
            </a:r>
            <a:r>
              <a:rPr lang="en-US" altLang="zh-TW" dirty="0">
                <a:solidFill>
                  <a:schemeClr val="bg1"/>
                </a:solidFill>
              </a:rPr>
              <a:t>&lt;</a:t>
            </a:r>
            <a:r>
              <a:rPr lang="en-US" altLang="zh-TW" dirty="0" err="1">
                <a:solidFill>
                  <a:schemeClr val="bg1"/>
                </a:solidFill>
              </a:rPr>
              <a:t>img</a:t>
            </a:r>
            <a:r>
              <a:rPr lang="en-US" altLang="zh-TW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2052" name="Picture 4" descr="Cloudinary&quot; Icon - Download for free – Iconduck">
            <a:extLst>
              <a:ext uri="{FF2B5EF4-FFF2-40B4-BE49-F238E27FC236}">
                <a16:creationId xmlns:a16="http://schemas.microsoft.com/office/drawing/2014/main" id="{CE40F85F-7B25-4248-89D5-C556904B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78" y="1850718"/>
            <a:ext cx="1320502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F66C651D-F858-47CF-BA00-C753A2F14AE6}"/>
              </a:ext>
            </a:extLst>
          </p:cNvPr>
          <p:cNvSpPr txBox="1"/>
          <p:nvPr/>
        </p:nvSpPr>
        <p:spPr>
          <a:xfrm>
            <a:off x="8031979" y="1488252"/>
            <a:ext cx="1162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err="1">
                <a:solidFill>
                  <a:schemeClr val="accent4"/>
                </a:solidFill>
              </a:rPr>
              <a:t>Cloudinary</a:t>
            </a:r>
            <a:endParaRPr lang="zh-TW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560D-CDD1-2BCF-114D-1C1802DD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E109A68-379B-05AF-C710-EF9B959222EA}"/>
              </a:ext>
            </a:extLst>
          </p:cNvPr>
          <p:cNvGrpSpPr/>
          <p:nvPr/>
        </p:nvGrpSpPr>
        <p:grpSpPr>
          <a:xfrm>
            <a:off x="2216696" y="1772816"/>
            <a:ext cx="2699626" cy="646331"/>
            <a:chOff x="1208584" y="1124744"/>
            <a:chExt cx="2699626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6E0EE28-09B8-5B6B-72FB-8EB3942EBD5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D5DC74-F6A3-94F0-B218-7F6004AE515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592586-0610-DB9E-2C24-824E7BC2A268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9CCF67-870B-2B12-5F36-2D25CD280D63}"/>
                </a:ext>
              </a:extLst>
            </p:cNvPr>
            <p:cNvSpPr txBox="1"/>
            <p:nvPr/>
          </p:nvSpPr>
          <p:spPr>
            <a:xfrm>
              <a:off x="1748644" y="1124744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聯繫</a:t>
              </a:r>
              <a:r>
                <a:rPr lang="en-US" altLang="zh-TW" sz="3600" b="1" dirty="0">
                  <a:solidFill>
                    <a:srgbClr val="FFC000"/>
                  </a:solidFill>
                </a:rPr>
                <a:t>/</a:t>
              </a:r>
              <a:r>
                <a:rPr lang="zh-TW" altLang="en-US" sz="3600" b="1" dirty="0">
                  <a:solidFill>
                    <a:srgbClr val="FFC000"/>
                  </a:solidFill>
                </a:rPr>
                <a:t>後台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6D901C-05EF-A1CD-193A-7FD1D0DBD106}"/>
              </a:ext>
            </a:extLst>
          </p:cNvPr>
          <p:cNvSpPr txBox="1"/>
          <p:nvPr/>
        </p:nvSpPr>
        <p:spPr>
          <a:xfrm>
            <a:off x="2936776" y="2564904"/>
            <a:ext cx="1620957" cy="130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意見回饋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A82A6C7-5FCD-E4E5-D9D0-CD4A10F533D3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8E4EF8A-612F-810B-9E67-6EF6FA19DB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2E69ED7-F6E8-1EEA-E2AA-F0E35838B340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BA1F0E-5F79-ECF2-10BA-666A082CC6D1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519269-9CB7-7285-7691-764FB6F7BF3A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楊凱宇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73A12D-179D-4602-9C98-1C8F86091C90}"/>
              </a:ext>
            </a:extLst>
          </p:cNvPr>
          <p:cNvSpPr txBox="1"/>
          <p:nvPr/>
        </p:nvSpPr>
        <p:spPr>
          <a:xfrm>
            <a:off x="2936776" y="3210658"/>
            <a:ext cx="1620957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後台管理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聯繫我們</a:t>
            </a:r>
            <a:r>
              <a:rPr lang="en-US" altLang="zh-TW" dirty="0"/>
              <a:t>-</a:t>
            </a:r>
            <a:r>
              <a:rPr lang="zh-TW" altLang="en-US" dirty="0"/>
              <a:t>表單自動確認信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1310" t="5037" b="4974"/>
          <a:stretch/>
        </p:blipFill>
        <p:spPr>
          <a:xfrm>
            <a:off x="3163637" y="764704"/>
            <a:ext cx="3578726" cy="58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7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F6A7170-9A5B-4285-67B9-8CA731CBCF2B}"/>
              </a:ext>
            </a:extLst>
          </p:cNvPr>
          <p:cNvSpPr txBox="1"/>
          <p:nvPr/>
        </p:nvSpPr>
        <p:spPr>
          <a:xfrm>
            <a:off x="3892799" y="24666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3600" b="1" spc="300" dirty="0">
                <a:solidFill>
                  <a:srgbClr val="FFC000"/>
                </a:solidFill>
                <a:latin typeface="+mn-ea"/>
                <a:cs typeface="+mj-cs"/>
              </a:rPr>
              <a:t>專案分工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EA6FDF8-6C9F-D9F0-369B-F8AB2C3D235F}"/>
              </a:ext>
            </a:extLst>
          </p:cNvPr>
          <p:cNvGrpSpPr/>
          <p:nvPr/>
        </p:nvGrpSpPr>
        <p:grpSpPr>
          <a:xfrm>
            <a:off x="566715" y="4307150"/>
            <a:ext cx="2372129" cy="2025559"/>
            <a:chOff x="1928664" y="1412776"/>
            <a:chExt cx="2372129" cy="2025559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ADCBCD7-44D3-809E-6839-26137DFFB5BA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楊凱宇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22FDEFF-EFE8-9556-242C-CEEF23D98AC4}"/>
                </a:ext>
              </a:extLst>
            </p:cNvPr>
            <p:cNvSpPr txBox="1"/>
            <p:nvPr/>
          </p:nvSpPr>
          <p:spPr>
            <a:xfrm>
              <a:off x="2288704" y="1770250"/>
              <a:ext cx="2012089" cy="166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第三方登入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 err="1">
                  <a:solidFill>
                    <a:srgbClr val="FFFFFF"/>
                  </a:solidFill>
                </a:rPr>
                <a:t>Ecpay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後臺管理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CAF2C0E-ADCE-FA17-276D-4C2A0F2061D8}"/>
              </a:ext>
            </a:extLst>
          </p:cNvPr>
          <p:cNvGrpSpPr/>
          <p:nvPr/>
        </p:nvGrpSpPr>
        <p:grpSpPr>
          <a:xfrm>
            <a:off x="3728463" y="4307150"/>
            <a:ext cx="2449073" cy="2025559"/>
            <a:chOff x="1928664" y="1412776"/>
            <a:chExt cx="2449073" cy="2025559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DC92438-8B32-48F2-D79D-D0D282532034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陳柏逸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736824A-A816-C3FA-1919-6D356225723B}"/>
                </a:ext>
              </a:extLst>
            </p:cNvPr>
            <p:cNvSpPr txBox="1"/>
            <p:nvPr/>
          </p:nvSpPr>
          <p:spPr>
            <a:xfrm>
              <a:off x="2288704" y="1770250"/>
              <a:ext cx="2089033" cy="166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會員系統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第三方登入整合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後臺管理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F756CAC-0594-E685-319E-1D19C7EBB1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" b="19504"/>
          <a:stretch/>
        </p:blipFill>
        <p:spPr>
          <a:xfrm>
            <a:off x="704528" y="2132856"/>
            <a:ext cx="1706898" cy="1706898"/>
          </a:xfrm>
          <a:prstGeom prst="flowChartConnector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DE18E1D-4021-8EC3-5B92-DD8D31250D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5" b="19637"/>
          <a:stretch/>
        </p:blipFill>
        <p:spPr>
          <a:xfrm>
            <a:off x="4016896" y="2129352"/>
            <a:ext cx="1706898" cy="1706898"/>
          </a:xfrm>
          <a:prstGeom prst="flowChartConnector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CB1116-D948-4F06-A926-6DCBA6C0BD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7329264" y="2129352"/>
            <a:ext cx="1706898" cy="1706898"/>
          </a:xfrm>
          <a:prstGeom prst="flowChartConnector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266280-AB3A-4A72-A880-F094B846B003}"/>
              </a:ext>
            </a:extLst>
          </p:cNvPr>
          <p:cNvGrpSpPr/>
          <p:nvPr/>
        </p:nvGrpSpPr>
        <p:grpSpPr>
          <a:xfrm>
            <a:off x="7041232" y="4307150"/>
            <a:ext cx="2372129" cy="2025559"/>
            <a:chOff x="1928664" y="1412776"/>
            <a:chExt cx="2372129" cy="2025559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0DC2B61-B83F-4E8D-B4CC-8B3654D0B400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黃俐儒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4805B29-F1C5-4256-AB4A-D3A797126DD1}"/>
                </a:ext>
              </a:extLst>
            </p:cNvPr>
            <p:cNvSpPr txBox="1"/>
            <p:nvPr/>
          </p:nvSpPr>
          <p:spPr>
            <a:xfrm>
              <a:off x="2288704" y="1770250"/>
              <a:ext cx="2012089" cy="166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訂購系統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付款整合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後臺管理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991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聯繫我們</a:t>
            </a:r>
            <a:r>
              <a:rPr lang="en-US" altLang="zh-TW" dirty="0"/>
              <a:t>-</a:t>
            </a:r>
            <a:r>
              <a:rPr lang="zh-TW" altLang="en-US" dirty="0"/>
              <a:t>表單自動確認信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200132" y="2017527"/>
            <a:ext cx="1014669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送出表單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040306" y="1839550"/>
            <a:ext cx="1334320" cy="1650697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09953" y="1448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4"/>
                </a:solidFill>
              </a:rPr>
              <a:t>前端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214801" y="1448100"/>
            <a:ext cx="3691708" cy="4429172"/>
            <a:chOff x="2214801" y="1448100"/>
            <a:chExt cx="3691708" cy="4429172"/>
          </a:xfrm>
        </p:grpSpPr>
        <p:sp>
          <p:nvSpPr>
            <p:cNvPr id="16" name="圓角矩形 15"/>
            <p:cNvSpPr/>
            <p:nvPr/>
          </p:nvSpPr>
          <p:spPr>
            <a:xfrm>
              <a:off x="3915271" y="1839551"/>
              <a:ext cx="1991238" cy="4037721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408187" y="144810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</a:rPr>
                <a:t>伺服器端</a:t>
              </a: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4134039" y="2017527"/>
              <a:ext cx="1553697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取得表單資訊</a:t>
              </a:r>
            </a:p>
          </p:txBody>
        </p:sp>
        <p:cxnSp>
          <p:nvCxnSpPr>
            <p:cNvPr id="19" name="直線單箭頭接點 18"/>
            <p:cNvCxnSpPr>
              <a:stCxn id="7" idx="3"/>
              <a:endCxn id="15" idx="1"/>
            </p:cNvCxnSpPr>
            <p:nvPr/>
          </p:nvCxnSpPr>
          <p:spPr>
            <a:xfrm>
              <a:off x="2214801" y="2248881"/>
              <a:ext cx="19192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593399" y="1628879"/>
              <a:ext cx="10742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Fetch API</a:t>
              </a:r>
            </a:p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POST</a:t>
              </a:r>
              <a:endParaRPr lang="zh-TW" altLang="en-US" sz="1600" dirty="0" err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687736" y="1448100"/>
            <a:ext cx="3177958" cy="2031139"/>
            <a:chOff x="5687736" y="1448100"/>
            <a:chExt cx="3177958" cy="2031139"/>
          </a:xfrm>
        </p:grpSpPr>
        <p:sp>
          <p:nvSpPr>
            <p:cNvPr id="34" name="圓角矩形 33"/>
            <p:cNvSpPr/>
            <p:nvPr/>
          </p:nvSpPr>
          <p:spPr>
            <a:xfrm>
              <a:off x="7736695" y="2426855"/>
              <a:ext cx="1014669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新增資料</a:t>
              </a: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922315" y="2491584"/>
              <a:ext cx="1684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Spring Data JPA</a:t>
              </a: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7622364" y="1839551"/>
              <a:ext cx="1243330" cy="1639688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7843919" y="14481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</a:rPr>
                <a:t>資料庫</a:t>
              </a:r>
            </a:p>
          </p:txBody>
        </p:sp>
        <p:cxnSp>
          <p:nvCxnSpPr>
            <p:cNvPr id="46" name="肘形接點 45"/>
            <p:cNvCxnSpPr>
              <a:stCxn id="15" idx="3"/>
              <a:endCxn id="34" idx="0"/>
            </p:cNvCxnSpPr>
            <p:nvPr/>
          </p:nvCxnSpPr>
          <p:spPr>
            <a:xfrm>
              <a:off x="5687736" y="2248881"/>
              <a:ext cx="2556294" cy="17797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6210438" y="18148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存入資料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134039" y="2830138"/>
            <a:ext cx="4109991" cy="660110"/>
            <a:chOff x="4134039" y="2830138"/>
            <a:chExt cx="4109991" cy="660110"/>
          </a:xfrm>
        </p:grpSpPr>
        <p:sp>
          <p:nvSpPr>
            <p:cNvPr id="61" name="圓角矩形 60"/>
            <p:cNvSpPr/>
            <p:nvPr/>
          </p:nvSpPr>
          <p:spPr>
            <a:xfrm>
              <a:off x="4134039" y="2830138"/>
              <a:ext cx="1553697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獲得回傳資料</a:t>
              </a:r>
            </a:p>
          </p:txBody>
        </p:sp>
        <p:cxnSp>
          <p:nvCxnSpPr>
            <p:cNvPr id="64" name="肘形接點 63"/>
            <p:cNvCxnSpPr>
              <a:stCxn id="61" idx="3"/>
              <a:endCxn id="34" idx="2"/>
            </p:cNvCxnSpPr>
            <p:nvPr/>
          </p:nvCxnSpPr>
          <p:spPr>
            <a:xfrm flipV="1">
              <a:off x="5687736" y="2889562"/>
              <a:ext cx="2556294" cy="171930"/>
            </a:xfrm>
            <a:prstGeom prst="bentConnector2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6210438" y="31209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回傳資料</a:t>
              </a: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4010787" y="3292845"/>
            <a:ext cx="1800200" cy="2451049"/>
            <a:chOff x="4010787" y="3292845"/>
            <a:chExt cx="1800200" cy="2451049"/>
          </a:xfrm>
        </p:grpSpPr>
        <p:sp>
          <p:nvSpPr>
            <p:cNvPr id="78" name="圓角矩形 77"/>
            <p:cNvSpPr/>
            <p:nvPr/>
          </p:nvSpPr>
          <p:spPr>
            <a:xfrm>
              <a:off x="4134039" y="3832339"/>
              <a:ext cx="1553697" cy="57833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設置 </a:t>
              </a:r>
              <a:r>
                <a:rPr lang="en-US" altLang="zh-TW" sz="1400" dirty="0" err="1">
                  <a:solidFill>
                    <a:srgbClr val="292929"/>
                  </a:solidFill>
                </a:rPr>
                <a:t>MimeMessage</a:t>
              </a:r>
              <a:endParaRPr lang="zh-TW" altLang="en-US" sz="1400" dirty="0">
                <a:solidFill>
                  <a:srgbClr val="292929"/>
                </a:solidFill>
              </a:endParaRPr>
            </a:p>
          </p:txBody>
        </p:sp>
        <p:cxnSp>
          <p:nvCxnSpPr>
            <p:cNvPr id="80" name="直線單箭頭接點 79"/>
            <p:cNvCxnSpPr>
              <a:stCxn id="61" idx="2"/>
              <a:endCxn id="78" idx="0"/>
            </p:cNvCxnSpPr>
            <p:nvPr/>
          </p:nvCxnSpPr>
          <p:spPr>
            <a:xfrm>
              <a:off x="4910888" y="3292845"/>
              <a:ext cx="0" cy="539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圓角矩形 81"/>
            <p:cNvSpPr/>
            <p:nvPr/>
          </p:nvSpPr>
          <p:spPr>
            <a:xfrm>
              <a:off x="4010787" y="3520875"/>
              <a:ext cx="1800200" cy="222301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4134039" y="4557149"/>
              <a:ext cx="1553697" cy="57833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rgbClr val="292929"/>
                  </a:solidFill>
                </a:rPr>
                <a:t>Thymeleaf</a:t>
              </a:r>
              <a:endParaRPr lang="en-US" altLang="zh-TW" sz="1400" dirty="0">
                <a:solidFill>
                  <a:srgbClr val="292929"/>
                </a:solidFill>
              </a:endParaRPr>
            </a:p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信件模板渲染</a:t>
              </a:r>
            </a:p>
          </p:txBody>
        </p:sp>
        <p:cxnSp>
          <p:nvCxnSpPr>
            <p:cNvPr id="86" name="直線單箭頭接點 85"/>
            <p:cNvCxnSpPr>
              <a:stCxn id="78" idx="2"/>
              <a:endCxn id="85" idx="0"/>
            </p:cNvCxnSpPr>
            <p:nvPr/>
          </p:nvCxnSpPr>
          <p:spPr>
            <a:xfrm>
              <a:off x="4910888" y="4410678"/>
              <a:ext cx="0" cy="146471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/>
            <p:cNvSpPr txBox="1"/>
            <p:nvPr/>
          </p:nvSpPr>
          <p:spPr>
            <a:xfrm>
              <a:off x="4071664" y="5243262"/>
              <a:ext cx="16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>
                  <a:solidFill>
                    <a:schemeClr val="accent6"/>
                  </a:solidFill>
                  <a:latin typeface="+mn-ea"/>
                </a:rPr>
                <a:t>JavaMailSender</a:t>
              </a:r>
              <a:endParaRPr lang="zh-TW" altLang="en-US" sz="1600" dirty="0" err="1">
                <a:solidFill>
                  <a:schemeClr val="accent6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193169" y="2826815"/>
            <a:ext cx="2940870" cy="660149"/>
            <a:chOff x="1193169" y="2826815"/>
            <a:chExt cx="2940870" cy="660149"/>
          </a:xfrm>
        </p:grpSpPr>
        <p:sp>
          <p:nvSpPr>
            <p:cNvPr id="118" name="圓角矩形 117"/>
            <p:cNvSpPr/>
            <p:nvPr/>
          </p:nvSpPr>
          <p:spPr>
            <a:xfrm>
              <a:off x="1193169" y="2826815"/>
              <a:ext cx="1014669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更新畫面</a:t>
              </a:r>
            </a:p>
          </p:txBody>
        </p:sp>
        <p:cxnSp>
          <p:nvCxnSpPr>
            <p:cNvPr id="120" name="直線單箭頭接點 119"/>
            <p:cNvCxnSpPr>
              <a:stCxn id="118" idx="3"/>
              <a:endCxn id="61" idx="1"/>
            </p:cNvCxnSpPr>
            <p:nvPr/>
          </p:nvCxnSpPr>
          <p:spPr>
            <a:xfrm>
              <a:off x="2207838" y="3058169"/>
              <a:ext cx="1926201" cy="3323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/>
            <p:cNvSpPr txBox="1"/>
            <p:nvPr/>
          </p:nvSpPr>
          <p:spPr>
            <a:xfrm>
              <a:off x="2590953" y="31176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回傳結果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A99D57-51C1-48A8-B986-47FC1FF752C2}"/>
              </a:ext>
            </a:extLst>
          </p:cNvPr>
          <p:cNvGrpSpPr/>
          <p:nvPr/>
        </p:nvGrpSpPr>
        <p:grpSpPr>
          <a:xfrm>
            <a:off x="500392" y="4472078"/>
            <a:ext cx="3510397" cy="771184"/>
            <a:chOff x="500392" y="4472078"/>
            <a:chExt cx="3510397" cy="771184"/>
          </a:xfrm>
        </p:grpSpPr>
        <p:sp>
          <p:nvSpPr>
            <p:cNvPr id="21" name="圓角矩形 20"/>
            <p:cNvSpPr/>
            <p:nvPr/>
          </p:nvSpPr>
          <p:spPr>
            <a:xfrm>
              <a:off x="1271337" y="4646136"/>
              <a:ext cx="854682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292929"/>
                  </a:solidFill>
                </a:rPr>
                <a:t>Email</a:t>
              </a:r>
              <a:endParaRPr lang="zh-TW" altLang="en-US" dirty="0">
                <a:solidFill>
                  <a:srgbClr val="292929"/>
                </a:solidFill>
              </a:endParaRPr>
            </a:p>
          </p:txBody>
        </p:sp>
        <p:cxnSp>
          <p:nvCxnSpPr>
            <p:cNvPr id="95" name="直線單箭頭接點 94"/>
            <p:cNvCxnSpPr>
              <a:cxnSpLocks/>
              <a:endCxn id="21" idx="3"/>
            </p:cNvCxnSpPr>
            <p:nvPr/>
          </p:nvCxnSpPr>
          <p:spPr>
            <a:xfrm flipH="1">
              <a:off x="2126019" y="4871549"/>
              <a:ext cx="1884770" cy="5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2252860" y="4919027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+mn-ea"/>
                </a:rPr>
                <a:t>寄送 </a:t>
              </a:r>
              <a:r>
                <a:rPr lang="en-US" altLang="zh-TW" sz="1400" dirty="0">
                  <a:solidFill>
                    <a:schemeClr val="bg1"/>
                  </a:solidFill>
                  <a:latin typeface="+mn-ea"/>
                </a:rPr>
                <a:t>TLS </a:t>
              </a:r>
              <a:r>
                <a:rPr lang="zh-TW" altLang="en-US" sz="1400" dirty="0">
                  <a:solidFill>
                    <a:schemeClr val="bg1"/>
                  </a:solidFill>
                  <a:latin typeface="+mn-ea"/>
                </a:rPr>
                <a:t>加密信件</a:t>
              </a:r>
              <a:endParaRPr lang="en-US" altLang="zh-TW" sz="1400" dirty="0">
                <a:solidFill>
                  <a:schemeClr val="accent4"/>
                </a:solidFill>
                <a:latin typeface="+mn-ea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275506" y="4528465"/>
              <a:ext cx="160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accent1"/>
                  </a:solidFill>
                </a:rPr>
                <a:t>使用 </a:t>
              </a:r>
              <a:r>
                <a:rPr lang="en-US" altLang="zh-TW" sz="1400" dirty="0">
                  <a:solidFill>
                    <a:schemeClr val="accent1"/>
                  </a:solidFill>
                </a:rPr>
                <a:t>Gmail SMTP</a:t>
              </a:r>
              <a:endParaRPr lang="en-US" altLang="zh-TW" sz="140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10" name="圖形 9" descr="使用者">
              <a:extLst>
                <a:ext uri="{FF2B5EF4-FFF2-40B4-BE49-F238E27FC236}">
                  <a16:creationId xmlns:a16="http://schemas.microsoft.com/office/drawing/2014/main" id="{0FF33A5F-26E3-413C-B97F-B3D7602F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392" y="4472078"/>
              <a:ext cx="771184" cy="77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86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聯繫我們</a:t>
            </a:r>
            <a:r>
              <a:rPr lang="en-US" altLang="zh-TW" dirty="0"/>
              <a:t>-</a:t>
            </a:r>
            <a:r>
              <a:rPr lang="zh-TW" altLang="en-US" dirty="0"/>
              <a:t>表單自動確認信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22" y="835948"/>
            <a:ext cx="6185155" cy="56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21ED025-6F58-9410-C8F7-E3782E1B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2008"/>
            <a:ext cx="8640960" cy="764704"/>
          </a:xfrm>
        </p:spPr>
        <p:txBody>
          <a:bodyPr/>
          <a:lstStyle/>
          <a:p>
            <a:r>
              <a:rPr lang="zh-TW" altLang="en-US" dirty="0"/>
              <a:t>後台介紹</a:t>
            </a:r>
          </a:p>
        </p:txBody>
      </p:sp>
    </p:spTree>
    <p:extLst>
      <p:ext uri="{BB962C8B-B14F-4D97-AF65-F5344CB8AC3E}">
        <p14:creationId xmlns:p14="http://schemas.microsoft.com/office/powerpoint/2010/main" val="779160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F6A7170-9A5B-4285-67B9-8CA731CBCF2B}"/>
              </a:ext>
            </a:extLst>
          </p:cNvPr>
          <p:cNvSpPr txBox="1"/>
          <p:nvPr/>
        </p:nvSpPr>
        <p:spPr>
          <a:xfrm>
            <a:off x="3892799" y="24666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3600" b="1" spc="300" dirty="0">
                <a:solidFill>
                  <a:srgbClr val="FFC000"/>
                </a:solidFill>
                <a:latin typeface="+mn-ea"/>
                <a:cs typeface="+mj-cs"/>
              </a:rPr>
              <a:t>專案分工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64BB021-14A0-9B4C-A227-023E5AE5198E}"/>
              </a:ext>
            </a:extLst>
          </p:cNvPr>
          <p:cNvGrpSpPr/>
          <p:nvPr/>
        </p:nvGrpSpPr>
        <p:grpSpPr>
          <a:xfrm>
            <a:off x="6249144" y="3789040"/>
            <a:ext cx="2372129" cy="2025559"/>
            <a:chOff x="1928664" y="1412776"/>
            <a:chExt cx="2372129" cy="202555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E0FEC08-C8D8-067D-9814-0DB08320F143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陳宥琁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2EE0CE1-CE21-3091-B1BB-67965B974D3B}"/>
                </a:ext>
              </a:extLst>
            </p:cNvPr>
            <p:cNvSpPr txBox="1"/>
            <p:nvPr/>
          </p:nvSpPr>
          <p:spPr>
            <a:xfrm>
              <a:off x="2288704" y="1770250"/>
              <a:ext cx="2012089" cy="166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評論系統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客服</a:t>
              </a:r>
              <a:r>
                <a:rPr lang="en-US" altLang="zh-TW" b="1" dirty="0">
                  <a:solidFill>
                    <a:srgbClr val="FFFFFF"/>
                  </a:solidFill>
                </a:rPr>
                <a:t>Email</a:t>
              </a: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後臺管理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DAD8AF9-CA94-41B9-A89A-E9115DB477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3" t="-2" r="23860" b="22530"/>
          <a:stretch/>
        </p:blipFill>
        <p:spPr>
          <a:xfrm>
            <a:off x="6609184" y="1628800"/>
            <a:ext cx="1706898" cy="1706898"/>
          </a:xfrm>
          <a:prstGeom prst="flowChartConnector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E17A95BF-214D-4B99-A040-DE2E6F218761}"/>
              </a:ext>
            </a:extLst>
          </p:cNvPr>
          <p:cNvGrpSpPr/>
          <p:nvPr/>
        </p:nvGrpSpPr>
        <p:grpSpPr>
          <a:xfrm>
            <a:off x="2000672" y="3789040"/>
            <a:ext cx="2372129" cy="1704959"/>
            <a:chOff x="1928664" y="1412776"/>
            <a:chExt cx="2372129" cy="1704959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93F43DA-9AC3-4C1B-995D-D048976EA5F8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紀庚佑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678B2DF-0D17-4B49-8CFA-9B76303FF5C6}"/>
                </a:ext>
              </a:extLst>
            </p:cNvPr>
            <p:cNvSpPr txBox="1"/>
            <p:nvPr/>
          </p:nvSpPr>
          <p:spPr>
            <a:xfrm>
              <a:off x="2288704" y="1770250"/>
              <a:ext cx="2012089" cy="1347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機票搜尋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專案合併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26EA1-E685-3D8F-0D6A-7560A41A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A7CDC7-90BB-BF05-96B3-20C1BD0A7C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18864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動機及目標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ED07A90-126F-4C4A-AA95-A8DA6F683FDE}"/>
              </a:ext>
            </a:extLst>
          </p:cNvPr>
          <p:cNvSpPr/>
          <p:nvPr/>
        </p:nvSpPr>
        <p:spPr>
          <a:xfrm>
            <a:off x="1054122" y="2070562"/>
            <a:ext cx="3456384" cy="432048"/>
          </a:xfrm>
          <a:prstGeom prst="roundRect">
            <a:avLst/>
          </a:prstGeom>
          <a:solidFill>
            <a:srgbClr val="F8B6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50000"/>
                  </a:schemeClr>
                </a:solidFill>
              </a:rPr>
              <a:t>製作動機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3C11595-6458-429D-B59F-E8D13F997549}"/>
              </a:ext>
            </a:extLst>
          </p:cNvPr>
          <p:cNvGrpSpPr/>
          <p:nvPr/>
        </p:nvGrpSpPr>
        <p:grpSpPr>
          <a:xfrm>
            <a:off x="5395493" y="2502610"/>
            <a:ext cx="3877987" cy="371207"/>
            <a:chOff x="5526647" y="1921478"/>
            <a:chExt cx="4608232" cy="371207"/>
          </a:xfrm>
          <a:solidFill>
            <a:srgbClr val="F8B600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1F50D3-327A-41BD-ACE7-B3EF9D1C9435}"/>
                </a:ext>
              </a:extLst>
            </p:cNvPr>
            <p:cNvSpPr/>
            <p:nvPr/>
          </p:nvSpPr>
          <p:spPr>
            <a:xfrm>
              <a:off x="5526650" y="1921478"/>
              <a:ext cx="4608229" cy="360040"/>
            </a:xfrm>
            <a:prstGeom prst="rect">
              <a:avLst/>
            </a:prstGeom>
            <a:grpFill/>
            <a:ln w="12700">
              <a:solidFill>
                <a:srgbClr val="F8B6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71D0453-03B4-41AD-9AC5-172C1F39ADBF}"/>
                </a:ext>
              </a:extLst>
            </p:cNvPr>
            <p:cNvSpPr txBox="1"/>
            <p:nvPr/>
          </p:nvSpPr>
          <p:spPr>
            <a:xfrm>
              <a:off x="5526647" y="1923353"/>
              <a:ext cx="46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市面上機票網站大部分只有比價功能</a:t>
              </a:r>
              <a:endParaRPr lang="zh-TW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D045BD2-7607-4229-AE06-A3E3480F8FAE}"/>
              </a:ext>
            </a:extLst>
          </p:cNvPr>
          <p:cNvSpPr/>
          <p:nvPr/>
        </p:nvSpPr>
        <p:spPr>
          <a:xfrm>
            <a:off x="1054122" y="4293096"/>
            <a:ext cx="3456384" cy="432048"/>
          </a:xfrm>
          <a:prstGeom prst="roundRect">
            <a:avLst/>
          </a:prstGeom>
          <a:solidFill>
            <a:srgbClr val="F8B6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50000"/>
                  </a:schemeClr>
                </a:solidFill>
              </a:rPr>
              <a:t>網站目標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DFF3797-9C0A-4F31-B01E-8EDDA5251923}"/>
              </a:ext>
            </a:extLst>
          </p:cNvPr>
          <p:cNvGrpSpPr/>
          <p:nvPr/>
        </p:nvGrpSpPr>
        <p:grpSpPr>
          <a:xfrm>
            <a:off x="5395493" y="3927733"/>
            <a:ext cx="3877987" cy="369332"/>
            <a:chOff x="5422214" y="1914614"/>
            <a:chExt cx="3456386" cy="369332"/>
          </a:xfrm>
          <a:solidFill>
            <a:srgbClr val="F8B600"/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C1337BB-960F-4D85-B37E-BB10A52A6E1C}"/>
                </a:ext>
              </a:extLst>
            </p:cNvPr>
            <p:cNvSpPr/>
            <p:nvPr/>
          </p:nvSpPr>
          <p:spPr>
            <a:xfrm>
              <a:off x="5422216" y="1916832"/>
              <a:ext cx="3456384" cy="360040"/>
            </a:xfrm>
            <a:prstGeom prst="rect">
              <a:avLst/>
            </a:prstGeom>
            <a:grpFill/>
            <a:ln w="12700">
              <a:solidFill>
                <a:srgbClr val="F8B6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490602D-7216-4BFB-91E0-D0E2A56C2097}"/>
                </a:ext>
              </a:extLst>
            </p:cNvPr>
            <p:cNvSpPr txBox="1"/>
            <p:nvPr/>
          </p:nvSpPr>
          <p:spPr>
            <a:xfrm>
              <a:off x="5422214" y="1914614"/>
              <a:ext cx="2016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結合比價及訂購功能</a:t>
              </a:r>
              <a:endParaRPr lang="zh-TW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121238E-C0BF-45E3-A6DB-04A6FDEAE189}"/>
              </a:ext>
            </a:extLst>
          </p:cNvPr>
          <p:cNvGrpSpPr/>
          <p:nvPr/>
        </p:nvGrpSpPr>
        <p:grpSpPr>
          <a:xfrm>
            <a:off x="5395494" y="4725144"/>
            <a:ext cx="3877985" cy="369332"/>
            <a:chOff x="5422215" y="1916832"/>
            <a:chExt cx="3456384" cy="369332"/>
          </a:xfrm>
          <a:solidFill>
            <a:srgbClr val="F8B600"/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43CABA-41DF-443D-A638-380E08CDAD71}"/>
                </a:ext>
              </a:extLst>
            </p:cNvPr>
            <p:cNvSpPr/>
            <p:nvPr/>
          </p:nvSpPr>
          <p:spPr>
            <a:xfrm>
              <a:off x="5422215" y="1916832"/>
              <a:ext cx="3456384" cy="360040"/>
            </a:xfrm>
            <a:prstGeom prst="rect">
              <a:avLst/>
            </a:prstGeom>
            <a:grpFill/>
            <a:ln w="12700">
              <a:solidFill>
                <a:srgbClr val="F8B6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2EE3729-9CDF-4325-AC26-06EA61AE2DC3}"/>
                </a:ext>
              </a:extLst>
            </p:cNvPr>
            <p:cNvSpPr txBox="1"/>
            <p:nvPr/>
          </p:nvSpPr>
          <p:spPr>
            <a:xfrm>
              <a:off x="5430385" y="1916832"/>
              <a:ext cx="1810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增設會員評論功能</a:t>
              </a:r>
              <a:endParaRPr lang="zh-TW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D92308A-08CE-4410-AFDA-02F7D0C347F2}"/>
              </a:ext>
            </a:extLst>
          </p:cNvPr>
          <p:cNvGrpSpPr/>
          <p:nvPr/>
        </p:nvGrpSpPr>
        <p:grpSpPr>
          <a:xfrm>
            <a:off x="5395493" y="1695685"/>
            <a:ext cx="3877987" cy="375389"/>
            <a:chOff x="5422213" y="1916832"/>
            <a:chExt cx="3456386" cy="375389"/>
          </a:xfrm>
          <a:solidFill>
            <a:srgbClr val="F8B600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CAB9946-6FB3-4F4D-B87A-D4096F3A27DF}"/>
                </a:ext>
              </a:extLst>
            </p:cNvPr>
            <p:cNvSpPr/>
            <p:nvPr/>
          </p:nvSpPr>
          <p:spPr>
            <a:xfrm>
              <a:off x="5422215" y="1916832"/>
              <a:ext cx="3456384" cy="360040"/>
            </a:xfrm>
            <a:prstGeom prst="rect">
              <a:avLst/>
            </a:prstGeom>
            <a:grpFill/>
            <a:ln w="12700">
              <a:solidFill>
                <a:srgbClr val="F8B6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8987274-5400-4B47-97EB-48B3A6C66A17}"/>
                </a:ext>
              </a:extLst>
            </p:cNvPr>
            <p:cNvSpPr txBox="1"/>
            <p:nvPr/>
          </p:nvSpPr>
          <p:spPr>
            <a:xfrm>
              <a:off x="5422213" y="1922889"/>
              <a:ext cx="2221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解封後，出國人數增加</a:t>
              </a:r>
              <a:endParaRPr lang="zh-TW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107D108-FFC4-4901-80F5-D04853CF56AB}"/>
              </a:ext>
            </a:extLst>
          </p:cNvPr>
          <p:cNvGrpSpPr/>
          <p:nvPr/>
        </p:nvGrpSpPr>
        <p:grpSpPr>
          <a:xfrm>
            <a:off x="4510506" y="1875705"/>
            <a:ext cx="884989" cy="806925"/>
            <a:chOff x="4510506" y="1875705"/>
            <a:chExt cx="884989" cy="806925"/>
          </a:xfrm>
          <a:solidFill>
            <a:srgbClr val="F8B600"/>
          </a:solidFill>
        </p:grpSpPr>
        <p:cxnSp>
          <p:nvCxnSpPr>
            <p:cNvPr id="28" name="接點: 肘形 27">
              <a:extLst>
                <a:ext uri="{FF2B5EF4-FFF2-40B4-BE49-F238E27FC236}">
                  <a16:creationId xmlns:a16="http://schemas.microsoft.com/office/drawing/2014/main" id="{E7973E6E-7BF0-40F9-B28A-5892E86C8DAE}"/>
                </a:ext>
              </a:extLst>
            </p:cNvPr>
            <p:cNvCxnSpPr>
              <a:stCxn id="2" idx="3"/>
              <a:endCxn id="15" idx="1"/>
            </p:cNvCxnSpPr>
            <p:nvPr/>
          </p:nvCxnSpPr>
          <p:spPr>
            <a:xfrm flipV="1">
              <a:off x="4510506" y="1875705"/>
              <a:ext cx="884989" cy="410881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7F05E57F-9BF3-470B-9062-29BD39E7B0A8}"/>
                </a:ext>
              </a:extLst>
            </p:cNvPr>
            <p:cNvCxnSpPr>
              <a:stCxn id="2" idx="3"/>
              <a:endCxn id="18" idx="1"/>
            </p:cNvCxnSpPr>
            <p:nvPr/>
          </p:nvCxnSpPr>
          <p:spPr>
            <a:xfrm>
              <a:off x="4510506" y="2286586"/>
              <a:ext cx="884989" cy="396044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63B2FDB-62D1-410F-B871-76B129F8FAED}"/>
              </a:ext>
            </a:extLst>
          </p:cNvPr>
          <p:cNvGrpSpPr/>
          <p:nvPr/>
        </p:nvGrpSpPr>
        <p:grpSpPr>
          <a:xfrm>
            <a:off x="4510505" y="4109971"/>
            <a:ext cx="884990" cy="795193"/>
            <a:chOff x="4510506" y="1880019"/>
            <a:chExt cx="884990" cy="795193"/>
          </a:xfrm>
          <a:solidFill>
            <a:srgbClr val="F8B600"/>
          </a:solidFill>
        </p:grpSpPr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860EF465-55EE-442A-BA24-835ED4426293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510506" y="1880019"/>
              <a:ext cx="884990" cy="406568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接點: 肘形 33">
              <a:extLst>
                <a:ext uri="{FF2B5EF4-FFF2-40B4-BE49-F238E27FC236}">
                  <a16:creationId xmlns:a16="http://schemas.microsoft.com/office/drawing/2014/main" id="{2B5A7345-C4D7-4F3F-AE62-AF241C505EED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4510507" y="2279168"/>
              <a:ext cx="884988" cy="396044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461C8C-63D1-499D-92DF-7A84C6DAE923}"/>
              </a:ext>
            </a:extLst>
          </p:cNvPr>
          <p:cNvCxnSpPr>
            <a:cxnSpLocks/>
          </p:cNvCxnSpPr>
          <p:nvPr/>
        </p:nvCxnSpPr>
        <p:spPr>
          <a:xfrm>
            <a:off x="2792760" y="2682630"/>
            <a:ext cx="0" cy="1410891"/>
          </a:xfrm>
          <a:prstGeom prst="straightConnector1">
            <a:avLst/>
          </a:prstGeom>
          <a:ln w="76200">
            <a:solidFill>
              <a:srgbClr val="F8B6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97C289-206C-8B73-4CFF-099019B82C13}"/>
              </a:ext>
            </a:extLst>
          </p:cNvPr>
          <p:cNvSpPr/>
          <p:nvPr/>
        </p:nvSpPr>
        <p:spPr>
          <a:xfrm>
            <a:off x="336436" y="6428714"/>
            <a:ext cx="2082087" cy="2471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CDB2787-DF4D-2FD5-D300-7C318F4C51EA}"/>
              </a:ext>
            </a:extLst>
          </p:cNvPr>
          <p:cNvSpPr txBox="1"/>
          <p:nvPr/>
        </p:nvSpPr>
        <p:spPr>
          <a:xfrm>
            <a:off x="3841761" y="110667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3600" b="1" spc="300" dirty="0">
                <a:solidFill>
                  <a:srgbClr val="FFC000"/>
                </a:solidFill>
                <a:latin typeface="+mn-ea"/>
                <a:cs typeface="+mj-cs"/>
              </a:rPr>
              <a:t>網站架構</a:t>
            </a:r>
          </a:p>
        </p:txBody>
      </p:sp>
      <p:grpSp>
        <p:nvGrpSpPr>
          <p:cNvPr id="462" name="群組 461">
            <a:extLst>
              <a:ext uri="{FF2B5EF4-FFF2-40B4-BE49-F238E27FC236}">
                <a16:creationId xmlns:a16="http://schemas.microsoft.com/office/drawing/2014/main" id="{8840C5DF-87E9-B262-996B-447052E46AA2}"/>
              </a:ext>
            </a:extLst>
          </p:cNvPr>
          <p:cNvGrpSpPr/>
          <p:nvPr/>
        </p:nvGrpSpPr>
        <p:grpSpPr>
          <a:xfrm>
            <a:off x="498311" y="1124744"/>
            <a:ext cx="8909378" cy="4966280"/>
            <a:chOff x="531797" y="894329"/>
            <a:chExt cx="8909378" cy="49662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BD4E86D-CFF8-4662-963D-01E417BF172C}"/>
                </a:ext>
              </a:extLst>
            </p:cNvPr>
            <p:cNvSpPr/>
            <p:nvPr/>
          </p:nvSpPr>
          <p:spPr>
            <a:xfrm>
              <a:off x="4001980" y="894329"/>
              <a:ext cx="2032370" cy="580279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>
                      <a:lumMod val="50000"/>
                    </a:schemeClr>
                  </a:solidFill>
                </a:rPr>
                <a:t>Travel Nest</a:t>
              </a:r>
              <a:endParaRPr lang="zh-TW" altLang="en-US" sz="2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5497E10-F227-44FC-BC66-2DD7BD2E7950}"/>
                </a:ext>
              </a:extLst>
            </p:cNvPr>
            <p:cNvSpPr/>
            <p:nvPr/>
          </p:nvSpPr>
          <p:spPr>
            <a:xfrm>
              <a:off x="611555" y="1989203"/>
              <a:ext cx="1021464" cy="440707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首頁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9D0DAB1-BE37-4C35-A31B-EC0C4C01C4EB}"/>
                </a:ext>
              </a:extLst>
            </p:cNvPr>
            <p:cNvSpPr/>
            <p:nvPr/>
          </p:nvSpPr>
          <p:spPr>
            <a:xfrm>
              <a:off x="2147405" y="1980021"/>
              <a:ext cx="1021465" cy="440706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關於我們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EB941F-9B0F-43D3-85EE-F2515CA2C3E6}"/>
                </a:ext>
              </a:extLst>
            </p:cNvPr>
            <p:cNvSpPr/>
            <p:nvPr/>
          </p:nvSpPr>
          <p:spPr>
            <a:xfrm>
              <a:off x="777787" y="2792952"/>
              <a:ext cx="1079137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主視覺</a:t>
              </a:r>
            </a:p>
          </p:txBody>
        </p:sp>
        <p:cxnSp>
          <p:nvCxnSpPr>
            <p:cNvPr id="4" name="接點: 肘形 3">
              <a:extLst>
                <a:ext uri="{FF2B5EF4-FFF2-40B4-BE49-F238E27FC236}">
                  <a16:creationId xmlns:a16="http://schemas.microsoft.com/office/drawing/2014/main" id="{AE1C0086-33E4-4A4A-932F-5DE3764F2F7E}"/>
                </a:ext>
              </a:extLst>
            </p:cNvPr>
            <p:cNvCxnSpPr>
              <a:cxnSpLocks/>
              <a:stCxn id="2" idx="2"/>
              <a:endCxn id="21" idx="0"/>
            </p:cNvCxnSpPr>
            <p:nvPr/>
          </p:nvCxnSpPr>
          <p:spPr>
            <a:xfrm rot="5400000">
              <a:off x="2812929" y="-216034"/>
              <a:ext cx="514595" cy="3895878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6D3DE1-C797-4520-9BD6-1DEA1B2797B0}"/>
                </a:ext>
              </a:extLst>
            </p:cNvPr>
            <p:cNvSpPr/>
            <p:nvPr/>
          </p:nvSpPr>
          <p:spPr>
            <a:xfrm>
              <a:off x="772569" y="3447654"/>
              <a:ext cx="1079137" cy="34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機票搜尋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082CD0B-9D5F-4010-ABED-931DEC34A5E5}"/>
                </a:ext>
              </a:extLst>
            </p:cNvPr>
            <p:cNvSpPr/>
            <p:nvPr/>
          </p:nvSpPr>
          <p:spPr>
            <a:xfrm>
              <a:off x="763810" y="4121986"/>
              <a:ext cx="1079137" cy="34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熱門景點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20B8D31-2E41-4542-B5D1-762B7EE788D9}"/>
                </a:ext>
              </a:extLst>
            </p:cNvPr>
            <p:cNvSpPr/>
            <p:nvPr/>
          </p:nvSpPr>
          <p:spPr>
            <a:xfrm>
              <a:off x="756236" y="4812958"/>
              <a:ext cx="1079137" cy="325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旅遊新聞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20B16E3-23B3-4EDA-BE71-9FD0D4ECE38A}"/>
                </a:ext>
              </a:extLst>
            </p:cNvPr>
            <p:cNvSpPr/>
            <p:nvPr/>
          </p:nvSpPr>
          <p:spPr>
            <a:xfrm>
              <a:off x="756235" y="5534728"/>
              <a:ext cx="1079137" cy="325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最新評論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50D9B46-3A17-4680-AF01-8F72EFF170AE}"/>
                </a:ext>
              </a:extLst>
            </p:cNvPr>
            <p:cNvSpPr/>
            <p:nvPr/>
          </p:nvSpPr>
          <p:spPr>
            <a:xfrm>
              <a:off x="2278384" y="2776209"/>
              <a:ext cx="1072702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公司簡介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5635D77-B2A6-484A-9293-F3002310F085}"/>
                </a:ext>
              </a:extLst>
            </p:cNvPr>
            <p:cNvSpPr/>
            <p:nvPr/>
          </p:nvSpPr>
          <p:spPr>
            <a:xfrm>
              <a:off x="2265876" y="3450290"/>
              <a:ext cx="1072702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經營理念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44FE0F3-08EF-4831-9394-D193E48D7B17}"/>
                </a:ext>
              </a:extLst>
            </p:cNvPr>
            <p:cNvSpPr/>
            <p:nvPr/>
          </p:nvSpPr>
          <p:spPr>
            <a:xfrm>
              <a:off x="2260300" y="4125815"/>
              <a:ext cx="1072702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網站聲明</a:t>
              </a:r>
            </a:p>
          </p:txBody>
        </p: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0F594C08-89A2-4131-87FB-4A5888AFDB05}"/>
                </a:ext>
              </a:extLst>
            </p:cNvPr>
            <p:cNvCxnSpPr>
              <a:cxnSpLocks/>
              <a:stCxn id="30" idx="2"/>
              <a:endCxn id="52" idx="1"/>
            </p:cNvCxnSpPr>
            <p:nvPr/>
          </p:nvCxnSpPr>
          <p:spPr>
            <a:xfrm rot="5400000">
              <a:off x="2205619" y="2493492"/>
              <a:ext cx="525284" cy="379754"/>
            </a:xfrm>
            <a:prstGeom prst="bentConnector4">
              <a:avLst>
                <a:gd name="adj1" fmla="val 33837"/>
                <a:gd name="adj2" fmla="val 160197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BDE57EC9-B2E0-4C77-9430-295B5BC1B791}"/>
                </a:ext>
              </a:extLst>
            </p:cNvPr>
            <p:cNvCxnSpPr>
              <a:cxnSpLocks/>
              <a:stCxn id="2" idx="2"/>
              <a:endCxn id="30" idx="0"/>
            </p:cNvCxnSpPr>
            <p:nvPr/>
          </p:nvCxnSpPr>
          <p:spPr>
            <a:xfrm rot="5400000">
              <a:off x="3585446" y="547301"/>
              <a:ext cx="505413" cy="23600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B2F582C-3260-42F5-B8BA-2723034CF33D}"/>
                </a:ext>
              </a:extLst>
            </p:cNvPr>
            <p:cNvSpPr/>
            <p:nvPr/>
          </p:nvSpPr>
          <p:spPr>
            <a:xfrm>
              <a:off x="3637204" y="1988837"/>
              <a:ext cx="1011861" cy="440704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搜尋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77A7FAF-D07A-4990-8C5A-833944CC4E27}"/>
                </a:ext>
              </a:extLst>
            </p:cNvPr>
            <p:cNvSpPr/>
            <p:nvPr/>
          </p:nvSpPr>
          <p:spPr>
            <a:xfrm>
              <a:off x="5191969" y="1988837"/>
              <a:ext cx="1011861" cy="440703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評論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94FEEAE-8172-4747-82D7-C707E6D1E9A6}"/>
                </a:ext>
              </a:extLst>
            </p:cNvPr>
            <p:cNvSpPr/>
            <p:nvPr/>
          </p:nvSpPr>
          <p:spPr>
            <a:xfrm>
              <a:off x="8362343" y="1991201"/>
              <a:ext cx="1011861" cy="440699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會員專區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6E52AC3-2B30-41EA-A4CF-9D67562215A0}"/>
                </a:ext>
              </a:extLst>
            </p:cNvPr>
            <p:cNvSpPr/>
            <p:nvPr/>
          </p:nvSpPr>
          <p:spPr>
            <a:xfrm>
              <a:off x="3777793" y="2772160"/>
              <a:ext cx="1072702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目的地選擇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6036B21-A793-4BA2-AECC-3A1AD48C4929}"/>
                </a:ext>
              </a:extLst>
            </p:cNvPr>
            <p:cNvSpPr/>
            <p:nvPr/>
          </p:nvSpPr>
          <p:spPr>
            <a:xfrm>
              <a:off x="3765285" y="3493531"/>
              <a:ext cx="1072702" cy="316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日期選擇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84ABEF9-0D5B-4F4C-A0E8-C04707B64AED}"/>
                </a:ext>
              </a:extLst>
            </p:cNvPr>
            <p:cNvSpPr/>
            <p:nvPr/>
          </p:nvSpPr>
          <p:spPr>
            <a:xfrm>
              <a:off x="3759929" y="4119170"/>
              <a:ext cx="1072702" cy="3466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航空選擇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18FBAE7-1388-403D-9893-F13C89BA915E}"/>
                </a:ext>
              </a:extLst>
            </p:cNvPr>
            <p:cNvSpPr/>
            <p:nvPr/>
          </p:nvSpPr>
          <p:spPr>
            <a:xfrm>
              <a:off x="5278878" y="2761749"/>
              <a:ext cx="986894" cy="3500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評論欣賞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5619442-E678-4A5D-8312-CE2D797E8C9D}"/>
                </a:ext>
              </a:extLst>
            </p:cNvPr>
            <p:cNvSpPr/>
            <p:nvPr/>
          </p:nvSpPr>
          <p:spPr>
            <a:xfrm>
              <a:off x="5301143" y="3477960"/>
              <a:ext cx="986894" cy="316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評論搜尋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AD2FCCF-502F-43D8-933D-762FDEC54D4E}"/>
                </a:ext>
              </a:extLst>
            </p:cNvPr>
            <p:cNvSpPr/>
            <p:nvPr/>
          </p:nvSpPr>
          <p:spPr>
            <a:xfrm>
              <a:off x="5301143" y="4132863"/>
              <a:ext cx="986895" cy="332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評論撰寫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4B65028-8138-4336-9A33-28819B2FE4B4}"/>
                </a:ext>
              </a:extLst>
            </p:cNvPr>
            <p:cNvSpPr/>
            <p:nvPr/>
          </p:nvSpPr>
          <p:spPr>
            <a:xfrm>
              <a:off x="8416684" y="2761749"/>
              <a:ext cx="986894" cy="3500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帳號資料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953DA09-E787-49F6-8130-158AF714431C}"/>
                </a:ext>
              </a:extLst>
            </p:cNvPr>
            <p:cNvSpPr/>
            <p:nvPr/>
          </p:nvSpPr>
          <p:spPr>
            <a:xfrm>
              <a:off x="8454281" y="3429382"/>
              <a:ext cx="986894" cy="360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訂單管理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5776465-04F1-47D5-AA44-A3E063D9E499}"/>
                </a:ext>
              </a:extLst>
            </p:cNvPr>
            <p:cNvSpPr/>
            <p:nvPr/>
          </p:nvSpPr>
          <p:spPr>
            <a:xfrm>
              <a:off x="8454281" y="4138490"/>
              <a:ext cx="986894" cy="326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我的評論</a:t>
              </a:r>
            </a:p>
          </p:txBody>
        </p:sp>
        <p:cxnSp>
          <p:nvCxnSpPr>
            <p:cNvPr id="84" name="接點: 肘形 83">
              <a:extLst>
                <a:ext uri="{FF2B5EF4-FFF2-40B4-BE49-F238E27FC236}">
                  <a16:creationId xmlns:a16="http://schemas.microsoft.com/office/drawing/2014/main" id="{DAB78EE9-3E3A-49C7-84DD-02F7DBDB0909}"/>
                </a:ext>
              </a:extLst>
            </p:cNvPr>
            <p:cNvCxnSpPr>
              <a:cxnSpLocks/>
              <a:stCxn id="2" idx="2"/>
              <a:endCxn id="63" idx="0"/>
            </p:cNvCxnSpPr>
            <p:nvPr/>
          </p:nvCxnSpPr>
          <p:spPr>
            <a:xfrm rot="5400000">
              <a:off x="4323536" y="1294207"/>
              <a:ext cx="514229" cy="875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接點: 肘形 87">
              <a:extLst>
                <a:ext uri="{FF2B5EF4-FFF2-40B4-BE49-F238E27FC236}">
                  <a16:creationId xmlns:a16="http://schemas.microsoft.com/office/drawing/2014/main" id="{2F6C6868-F207-4E72-A167-D5EECDE83B31}"/>
                </a:ext>
              </a:extLst>
            </p:cNvPr>
            <p:cNvCxnSpPr>
              <a:cxnSpLocks/>
              <a:stCxn id="2" idx="2"/>
              <a:endCxn id="64" idx="0"/>
            </p:cNvCxnSpPr>
            <p:nvPr/>
          </p:nvCxnSpPr>
          <p:spPr>
            <a:xfrm rot="16200000" flipH="1">
              <a:off x="5100918" y="1391854"/>
              <a:ext cx="514229" cy="6797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接點: 肘形 91">
              <a:extLst>
                <a:ext uri="{FF2B5EF4-FFF2-40B4-BE49-F238E27FC236}">
                  <a16:creationId xmlns:a16="http://schemas.microsoft.com/office/drawing/2014/main" id="{BF7FD127-CA44-4DE7-A0E4-DAD4178747C9}"/>
                </a:ext>
              </a:extLst>
            </p:cNvPr>
            <p:cNvCxnSpPr>
              <a:cxnSpLocks/>
              <a:stCxn id="2" idx="2"/>
              <a:endCxn id="65" idx="0"/>
            </p:cNvCxnSpPr>
            <p:nvPr/>
          </p:nvCxnSpPr>
          <p:spPr>
            <a:xfrm rot="16200000" flipH="1">
              <a:off x="6684923" y="-192151"/>
              <a:ext cx="516593" cy="3850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6FDC9E11-DF39-4E31-9DC7-B03F4F8BC7EA}"/>
                </a:ext>
              </a:extLst>
            </p:cNvPr>
            <p:cNvCxnSpPr>
              <a:cxnSpLocks/>
              <a:stCxn id="63" idx="2"/>
              <a:endCxn id="68" idx="1"/>
            </p:cNvCxnSpPr>
            <p:nvPr/>
          </p:nvCxnSpPr>
          <p:spPr>
            <a:xfrm rot="5400000">
              <a:off x="3704254" y="2503080"/>
              <a:ext cx="512421" cy="365342"/>
            </a:xfrm>
            <a:prstGeom prst="bentConnector4">
              <a:avLst>
                <a:gd name="adj1" fmla="val 33431"/>
                <a:gd name="adj2" fmla="val 162572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接點: 肘形 128">
              <a:extLst>
                <a:ext uri="{FF2B5EF4-FFF2-40B4-BE49-F238E27FC236}">
                  <a16:creationId xmlns:a16="http://schemas.microsoft.com/office/drawing/2014/main" id="{70741AF0-BC1B-4ADC-83DB-43C2E0ED61EC}"/>
                </a:ext>
              </a:extLst>
            </p:cNvPr>
            <p:cNvCxnSpPr>
              <a:cxnSpLocks/>
              <a:stCxn id="64" idx="2"/>
              <a:endCxn id="73" idx="1"/>
            </p:cNvCxnSpPr>
            <p:nvPr/>
          </p:nvCxnSpPr>
          <p:spPr>
            <a:xfrm rot="5400000">
              <a:off x="5234781" y="2473637"/>
              <a:ext cx="507217" cy="419022"/>
            </a:xfrm>
            <a:prstGeom prst="bentConnector4">
              <a:avLst>
                <a:gd name="adj1" fmla="val 32748"/>
                <a:gd name="adj2" fmla="val 1545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接點: 肘形 144">
              <a:extLst>
                <a:ext uri="{FF2B5EF4-FFF2-40B4-BE49-F238E27FC236}">
                  <a16:creationId xmlns:a16="http://schemas.microsoft.com/office/drawing/2014/main" id="{DD1F96C8-C9B3-453C-9470-4349309DFC61}"/>
                </a:ext>
              </a:extLst>
            </p:cNvPr>
            <p:cNvCxnSpPr>
              <a:cxnSpLocks/>
              <a:stCxn id="65" idx="2"/>
              <a:endCxn id="78" idx="1"/>
            </p:cNvCxnSpPr>
            <p:nvPr/>
          </p:nvCxnSpPr>
          <p:spPr>
            <a:xfrm rot="5400000">
              <a:off x="8390051" y="2458533"/>
              <a:ext cx="504857" cy="451590"/>
            </a:xfrm>
            <a:prstGeom prst="bentConnector4">
              <a:avLst>
                <a:gd name="adj1" fmla="val 32667"/>
                <a:gd name="adj2" fmla="val 150621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53A8178-AE3A-4786-AD19-5AC72FF20B76}"/>
                </a:ext>
              </a:extLst>
            </p:cNvPr>
            <p:cNvSpPr/>
            <p:nvPr/>
          </p:nvSpPr>
          <p:spPr>
            <a:xfrm>
              <a:off x="6746734" y="1988842"/>
              <a:ext cx="1011861" cy="440699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聯絡我們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7A47F64E-D7E5-4BCF-8B7D-CD018633DBFA}"/>
                </a:ext>
              </a:extLst>
            </p:cNvPr>
            <p:cNvSpPr/>
            <p:nvPr/>
          </p:nvSpPr>
          <p:spPr>
            <a:xfrm>
              <a:off x="6771701" y="2768769"/>
              <a:ext cx="986894" cy="3500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意見提問</a:t>
              </a:r>
            </a:p>
          </p:txBody>
        </p:sp>
        <p:cxnSp>
          <p:nvCxnSpPr>
            <p:cNvPr id="159" name="接點: 肘形 158">
              <a:extLst>
                <a:ext uri="{FF2B5EF4-FFF2-40B4-BE49-F238E27FC236}">
                  <a16:creationId xmlns:a16="http://schemas.microsoft.com/office/drawing/2014/main" id="{3FD7AF5F-DD2B-4FF4-866C-800850D1C18D}"/>
                </a:ext>
              </a:extLst>
            </p:cNvPr>
            <p:cNvCxnSpPr>
              <a:cxnSpLocks/>
              <a:stCxn id="153" idx="2"/>
              <a:endCxn id="155" idx="1"/>
            </p:cNvCxnSpPr>
            <p:nvPr/>
          </p:nvCxnSpPr>
          <p:spPr>
            <a:xfrm rot="5400000">
              <a:off x="6755065" y="2446177"/>
              <a:ext cx="514236" cy="480964"/>
            </a:xfrm>
            <a:prstGeom prst="bentConnector4">
              <a:avLst>
                <a:gd name="adj1" fmla="val 32984"/>
                <a:gd name="adj2" fmla="val 14753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接點: 肘形 133">
              <a:extLst>
                <a:ext uri="{FF2B5EF4-FFF2-40B4-BE49-F238E27FC236}">
                  <a16:creationId xmlns:a16="http://schemas.microsoft.com/office/drawing/2014/main" id="{F983705D-B269-1D53-A185-B108AEC35905}"/>
                </a:ext>
              </a:extLst>
            </p:cNvPr>
            <p:cNvCxnSpPr>
              <a:cxnSpLocks/>
              <a:endCxn id="153" idx="0"/>
            </p:cNvCxnSpPr>
            <p:nvPr/>
          </p:nvCxnSpPr>
          <p:spPr>
            <a:xfrm rot="16200000" flipH="1">
              <a:off x="7123720" y="1859896"/>
              <a:ext cx="257889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接點: 肘形 193">
              <a:extLst>
                <a:ext uri="{FF2B5EF4-FFF2-40B4-BE49-F238E27FC236}">
                  <a16:creationId xmlns:a16="http://schemas.microsoft.com/office/drawing/2014/main" id="{CA4AA666-4F54-354E-3190-207BC5C9ADEE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rot="16200000" flipH="1">
              <a:off x="1819869" y="3174085"/>
              <a:ext cx="678130" cy="213884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接點: 肘形 197">
              <a:extLst>
                <a:ext uri="{FF2B5EF4-FFF2-40B4-BE49-F238E27FC236}">
                  <a16:creationId xmlns:a16="http://schemas.microsoft.com/office/drawing/2014/main" id="{AFE903B6-A685-A41C-C539-EAE17C7C2C1F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rot="16200000" flipH="1">
              <a:off x="1820519" y="3855836"/>
              <a:ext cx="678162" cy="201400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接點: 肘形 259">
              <a:extLst>
                <a:ext uri="{FF2B5EF4-FFF2-40B4-BE49-F238E27FC236}">
                  <a16:creationId xmlns:a16="http://schemas.microsoft.com/office/drawing/2014/main" id="{9AAEF257-093D-1ED9-99AD-8E0927322C34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16200000" flipH="1">
              <a:off x="3306341" y="3192824"/>
              <a:ext cx="707993" cy="209895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接點: 肘形 263">
              <a:extLst>
                <a:ext uri="{FF2B5EF4-FFF2-40B4-BE49-F238E27FC236}">
                  <a16:creationId xmlns:a16="http://schemas.microsoft.com/office/drawing/2014/main" id="{AC4AE9B1-7836-8D22-A8EA-865DD4A07C03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rot="16200000" flipH="1">
              <a:off x="3339101" y="3871668"/>
              <a:ext cx="640728" cy="200927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接點: 肘形 277">
              <a:extLst>
                <a:ext uri="{FF2B5EF4-FFF2-40B4-BE49-F238E27FC236}">
                  <a16:creationId xmlns:a16="http://schemas.microsoft.com/office/drawing/2014/main" id="{1FDB834E-E02A-3DEB-85FF-4C614F228627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rot="16200000" flipH="1">
              <a:off x="4828249" y="3163304"/>
              <a:ext cx="699442" cy="246345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接點: 肘形 279">
              <a:extLst>
                <a:ext uri="{FF2B5EF4-FFF2-40B4-BE49-F238E27FC236}">
                  <a16:creationId xmlns:a16="http://schemas.microsoft.com/office/drawing/2014/main" id="{7565E5BF-76CC-DE44-92FD-008E746E5227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 rot="16200000" flipH="1">
              <a:off x="4838451" y="3836449"/>
              <a:ext cx="682870" cy="242513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接點: 肘形 286">
              <a:extLst>
                <a:ext uri="{FF2B5EF4-FFF2-40B4-BE49-F238E27FC236}">
                  <a16:creationId xmlns:a16="http://schemas.microsoft.com/office/drawing/2014/main" id="{7584CD58-FF8F-D735-18FF-F3D9CEEE29B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5400000">
              <a:off x="726141" y="2235566"/>
              <a:ext cx="201803" cy="590491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接點: 肘形 288">
              <a:extLst>
                <a:ext uri="{FF2B5EF4-FFF2-40B4-BE49-F238E27FC236}">
                  <a16:creationId xmlns:a16="http://schemas.microsoft.com/office/drawing/2014/main" id="{CCB416CB-C00C-A09D-A913-00EFD32CB39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rot="16200000" flipH="1">
              <a:off x="313981" y="3161504"/>
              <a:ext cx="683336" cy="233840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接點: 肘形 293">
              <a:extLst>
                <a:ext uri="{FF2B5EF4-FFF2-40B4-BE49-F238E27FC236}">
                  <a16:creationId xmlns:a16="http://schemas.microsoft.com/office/drawing/2014/main" id="{33CBB761-FE2B-F7F1-64DA-1F2D8E34B185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16200000" flipH="1">
              <a:off x="311668" y="3842282"/>
              <a:ext cx="676968" cy="22731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接點: 肘形 296">
              <a:extLst>
                <a:ext uri="{FF2B5EF4-FFF2-40B4-BE49-F238E27FC236}">
                  <a16:creationId xmlns:a16="http://schemas.microsoft.com/office/drawing/2014/main" id="{3103C792-7DB5-C29D-3F03-E7095DECB53F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rot="16200000" flipH="1">
              <a:off x="294576" y="4514239"/>
              <a:ext cx="701106" cy="222214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接點: 肘形 305">
              <a:extLst>
                <a:ext uri="{FF2B5EF4-FFF2-40B4-BE49-F238E27FC236}">
                  <a16:creationId xmlns:a16="http://schemas.microsoft.com/office/drawing/2014/main" id="{B964D306-35F1-DD3D-6E50-09716B6B1ED8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 rot="16200000" flipH="1">
              <a:off x="7973699" y="3129055"/>
              <a:ext cx="689859" cy="27130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接點: 肘形 307">
              <a:extLst>
                <a:ext uri="{FF2B5EF4-FFF2-40B4-BE49-F238E27FC236}">
                  <a16:creationId xmlns:a16="http://schemas.microsoft.com/office/drawing/2014/main" id="{EA8B9616-CF22-2E56-52C9-4FE54599D3D9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 rot="16200000" flipH="1">
              <a:off x="7975786" y="3823459"/>
              <a:ext cx="685685" cy="27130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接點: 肘形 430">
              <a:extLst>
                <a:ext uri="{FF2B5EF4-FFF2-40B4-BE49-F238E27FC236}">
                  <a16:creationId xmlns:a16="http://schemas.microsoft.com/office/drawing/2014/main" id="{D767F3CF-4D1E-FDBF-6ECD-AF0C3860AA8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rot="16200000" flipH="1">
              <a:off x="494920" y="2679887"/>
              <a:ext cx="326676" cy="239058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接點: 肘形 447">
              <a:extLst>
                <a:ext uri="{FF2B5EF4-FFF2-40B4-BE49-F238E27FC236}">
                  <a16:creationId xmlns:a16="http://schemas.microsoft.com/office/drawing/2014/main" id="{5092C2A8-D374-D442-4628-62C6B36A459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rot="16200000" flipH="1">
              <a:off x="282744" y="5224177"/>
              <a:ext cx="722545" cy="224438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0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0877-5FD2-BFFA-1C24-45E0AE5E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740DC029-9C39-5FF4-C057-702D642CEA35}"/>
              </a:ext>
            </a:extLst>
          </p:cNvPr>
          <p:cNvSpPr txBox="1"/>
          <p:nvPr/>
        </p:nvSpPr>
        <p:spPr>
          <a:xfrm>
            <a:off x="3860393" y="266866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3600" b="1" spc="300" dirty="0">
                <a:solidFill>
                  <a:srgbClr val="FFC000"/>
                </a:solidFill>
                <a:latin typeface="+mn-ea"/>
                <a:cs typeface="+mj-cs"/>
              </a:rPr>
              <a:t>技術運用</a:t>
            </a: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832FAE8E-EC27-45DE-AF75-AC2321D72192}"/>
              </a:ext>
            </a:extLst>
          </p:cNvPr>
          <p:cNvGrpSpPr/>
          <p:nvPr/>
        </p:nvGrpSpPr>
        <p:grpSpPr>
          <a:xfrm>
            <a:off x="565342" y="1340768"/>
            <a:ext cx="8784976" cy="936104"/>
            <a:chOff x="560512" y="1150221"/>
            <a:chExt cx="8784976" cy="93610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5E9FCEB-E67A-4EFB-9BFD-A6BAFB3F9A89}"/>
                </a:ext>
              </a:extLst>
            </p:cNvPr>
            <p:cNvSpPr/>
            <p:nvPr/>
          </p:nvSpPr>
          <p:spPr>
            <a:xfrm>
              <a:off x="560512" y="1150221"/>
              <a:ext cx="8784976" cy="9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五邊形 10">
              <a:extLst>
                <a:ext uri="{FF2B5EF4-FFF2-40B4-BE49-F238E27FC236}">
                  <a16:creationId xmlns:a16="http://schemas.microsoft.com/office/drawing/2014/main" id="{EE000333-AF5F-4612-ADB3-9089BBD1CEA6}"/>
                </a:ext>
              </a:extLst>
            </p:cNvPr>
            <p:cNvSpPr/>
            <p:nvPr/>
          </p:nvSpPr>
          <p:spPr>
            <a:xfrm>
              <a:off x="560512" y="1150221"/>
              <a:ext cx="1368152" cy="936104"/>
            </a:xfrm>
            <a:prstGeom prst="homePlat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開發環境</a:t>
              </a:r>
            </a:p>
          </p:txBody>
        </p:sp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C3CE19FE-950B-4AAC-AE1D-EC2C775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80" y="1158232"/>
              <a:ext cx="2165551" cy="92809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CFDC4B2-1F99-4A37-81E9-9663AAF3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535" y="1232929"/>
              <a:ext cx="1712640" cy="770688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45B5013A-56F3-445A-805B-49257B86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903" y="1334042"/>
              <a:ext cx="2589659" cy="568462"/>
            </a:xfrm>
            <a:prstGeom prst="rect">
              <a:avLst/>
            </a:prstGeom>
          </p:spPr>
        </p:pic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ACFB7BA-ADE5-450F-810B-3B348B2F3569}"/>
              </a:ext>
            </a:extLst>
          </p:cNvPr>
          <p:cNvGrpSpPr/>
          <p:nvPr/>
        </p:nvGrpSpPr>
        <p:grpSpPr>
          <a:xfrm>
            <a:off x="565446" y="3880303"/>
            <a:ext cx="4392384" cy="936105"/>
            <a:chOff x="560512" y="2542514"/>
            <a:chExt cx="5119315" cy="9361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AABBC1-891A-446E-8D4E-C2B3AF386ECC}"/>
                </a:ext>
              </a:extLst>
            </p:cNvPr>
            <p:cNvSpPr/>
            <p:nvPr/>
          </p:nvSpPr>
          <p:spPr>
            <a:xfrm>
              <a:off x="560512" y="2542515"/>
              <a:ext cx="5119315" cy="9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箭號: 五邊形 40">
              <a:extLst>
                <a:ext uri="{FF2B5EF4-FFF2-40B4-BE49-F238E27FC236}">
                  <a16:creationId xmlns:a16="http://schemas.microsoft.com/office/drawing/2014/main" id="{ABA09B97-2C14-47EF-914E-FB471C07A3BB}"/>
                </a:ext>
              </a:extLst>
            </p:cNvPr>
            <p:cNvSpPr/>
            <p:nvPr/>
          </p:nvSpPr>
          <p:spPr>
            <a:xfrm>
              <a:off x="560512" y="2542514"/>
              <a:ext cx="1368152" cy="936103"/>
            </a:xfrm>
            <a:prstGeom prst="homePlat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前端</a:t>
              </a:r>
              <a:endParaRPr lang="en-US" altLang="zh-TW" b="1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開發</a:t>
              </a:r>
            </a:p>
          </p:txBody>
        </p:sp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F159C5BB-BF90-41E7-B1D1-7E88E83D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80" y="2718839"/>
              <a:ext cx="1602714" cy="610690"/>
            </a:xfrm>
            <a:prstGeom prst="rect">
              <a:avLst/>
            </a:prstGeom>
          </p:spPr>
        </p:pic>
      </p:grpSp>
      <p:pic>
        <p:nvPicPr>
          <p:cNvPr id="50" name="圖片 49">
            <a:extLst>
              <a:ext uri="{FF2B5EF4-FFF2-40B4-BE49-F238E27FC236}">
                <a16:creationId xmlns:a16="http://schemas.microsoft.com/office/drawing/2014/main" id="{1DC1D92B-D310-414F-AB8A-02DA56545F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09" y="3791506"/>
            <a:ext cx="1769408" cy="1203197"/>
          </a:xfrm>
          <a:prstGeom prst="rect">
            <a:avLst/>
          </a:prstGeom>
        </p:spPr>
      </p:pic>
      <p:grpSp>
        <p:nvGrpSpPr>
          <p:cNvPr id="59" name="群組 58">
            <a:extLst>
              <a:ext uri="{FF2B5EF4-FFF2-40B4-BE49-F238E27FC236}">
                <a16:creationId xmlns:a16="http://schemas.microsoft.com/office/drawing/2014/main" id="{4FEFAB80-068B-41B9-8B62-5425B0BA14DB}"/>
              </a:ext>
            </a:extLst>
          </p:cNvPr>
          <p:cNvGrpSpPr/>
          <p:nvPr/>
        </p:nvGrpSpPr>
        <p:grpSpPr>
          <a:xfrm>
            <a:off x="5014201" y="3879664"/>
            <a:ext cx="4349140" cy="936742"/>
            <a:chOff x="605325" y="3948424"/>
            <a:chExt cx="5119315" cy="93674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8A213E5-A2F7-4293-A4D2-8063ACDEE3BF}"/>
                </a:ext>
              </a:extLst>
            </p:cNvPr>
            <p:cNvSpPr/>
            <p:nvPr/>
          </p:nvSpPr>
          <p:spPr>
            <a:xfrm>
              <a:off x="605325" y="3949062"/>
              <a:ext cx="5119315" cy="9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箭號: 五邊形 43">
              <a:extLst>
                <a:ext uri="{FF2B5EF4-FFF2-40B4-BE49-F238E27FC236}">
                  <a16:creationId xmlns:a16="http://schemas.microsoft.com/office/drawing/2014/main" id="{4E79F6E9-46FC-4CB6-92AB-06A750672F16}"/>
                </a:ext>
              </a:extLst>
            </p:cNvPr>
            <p:cNvSpPr/>
            <p:nvPr/>
          </p:nvSpPr>
          <p:spPr>
            <a:xfrm>
              <a:off x="605325" y="3948424"/>
              <a:ext cx="1368151" cy="936103"/>
            </a:xfrm>
            <a:prstGeom prst="homePlat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後端</a:t>
              </a:r>
              <a:endParaRPr lang="en-US" altLang="zh-TW" b="1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開發</a:t>
              </a: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00F23742-7B27-4D35-8FDA-23297A2E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3868" y="4148281"/>
              <a:ext cx="2248144" cy="610690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769BC4B3-1C9C-4907-A380-057159A80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776" y="4030532"/>
              <a:ext cx="1304118" cy="695610"/>
            </a:xfrm>
            <a:prstGeom prst="rect">
              <a:avLst/>
            </a:prstGeom>
          </p:spPr>
        </p:pic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6BF5C6F-704C-465E-9EE1-65A7EC40FB71}"/>
              </a:ext>
            </a:extLst>
          </p:cNvPr>
          <p:cNvGrpSpPr/>
          <p:nvPr/>
        </p:nvGrpSpPr>
        <p:grpSpPr>
          <a:xfrm>
            <a:off x="565342" y="2606993"/>
            <a:ext cx="8784976" cy="936111"/>
            <a:chOff x="560512" y="5327096"/>
            <a:chExt cx="8784976" cy="93611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C299E8-0815-4237-A208-D26C310013C1}"/>
                </a:ext>
              </a:extLst>
            </p:cNvPr>
            <p:cNvSpPr/>
            <p:nvPr/>
          </p:nvSpPr>
          <p:spPr>
            <a:xfrm>
              <a:off x="560512" y="5327103"/>
              <a:ext cx="8784976" cy="9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箭號: 五邊形 44">
              <a:extLst>
                <a:ext uri="{FF2B5EF4-FFF2-40B4-BE49-F238E27FC236}">
                  <a16:creationId xmlns:a16="http://schemas.microsoft.com/office/drawing/2014/main" id="{E75F4B07-B968-4040-9E57-24C0DAF6C261}"/>
                </a:ext>
              </a:extLst>
            </p:cNvPr>
            <p:cNvSpPr/>
            <p:nvPr/>
          </p:nvSpPr>
          <p:spPr>
            <a:xfrm>
              <a:off x="560512" y="5327096"/>
              <a:ext cx="1368152" cy="936104"/>
            </a:xfrm>
            <a:prstGeom prst="homePlat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資料庫</a:t>
              </a:r>
              <a:r>
                <a:rPr lang="en-US" altLang="zh-TW" b="1" dirty="0">
                  <a:solidFill>
                    <a:schemeClr val="tx1">
                      <a:lumMod val="50000"/>
                    </a:schemeClr>
                  </a:solidFill>
                </a:rPr>
                <a:t>/API</a:t>
              </a:r>
              <a:endParaRPr lang="zh-TW" altLang="en-US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69B26AEC-09D4-4E3E-AE1A-878EF2E8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988" y="5625071"/>
              <a:ext cx="1594958" cy="436252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38F58B3E-F510-4792-B61C-5D69364B4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079" y="5432146"/>
              <a:ext cx="1343649" cy="806189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C6729464-2F65-477F-A576-6B4A72CA4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624" y="5457010"/>
              <a:ext cx="1295400" cy="676275"/>
            </a:xfrm>
            <a:prstGeom prst="rect">
              <a:avLst/>
            </a:prstGeom>
          </p:spPr>
        </p:pic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421B4FD1-CB38-4F79-9A31-18F65FF6808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76" y="2346116"/>
            <a:ext cx="2388336" cy="1520679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B143D5AC-00BD-1666-AEFC-0B42BF495155}"/>
              </a:ext>
            </a:extLst>
          </p:cNvPr>
          <p:cNvGrpSpPr/>
          <p:nvPr/>
        </p:nvGrpSpPr>
        <p:grpSpPr>
          <a:xfrm>
            <a:off x="565342" y="5133877"/>
            <a:ext cx="3490392" cy="936105"/>
            <a:chOff x="5859822" y="4526650"/>
            <a:chExt cx="3490392" cy="936105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FC1A3771-387A-448A-BE71-01DA2DF335BD}"/>
                </a:ext>
              </a:extLst>
            </p:cNvPr>
            <p:cNvGrpSpPr/>
            <p:nvPr/>
          </p:nvGrpSpPr>
          <p:grpSpPr>
            <a:xfrm>
              <a:off x="5859822" y="4526650"/>
              <a:ext cx="3490392" cy="936105"/>
              <a:chOff x="560512" y="2542514"/>
              <a:chExt cx="5119315" cy="936105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395EF7D-4AF2-4B33-A59E-87C16EA013FC}"/>
                  </a:ext>
                </a:extLst>
              </p:cNvPr>
              <p:cNvSpPr/>
              <p:nvPr/>
            </p:nvSpPr>
            <p:spPr>
              <a:xfrm>
                <a:off x="560512" y="2542515"/>
                <a:ext cx="5119315" cy="9361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箭號: 五邊形 67">
                <a:extLst>
                  <a:ext uri="{FF2B5EF4-FFF2-40B4-BE49-F238E27FC236}">
                    <a16:creationId xmlns:a16="http://schemas.microsoft.com/office/drawing/2014/main" id="{A80F1433-A7AF-4BC9-99B1-43993D104FC8}"/>
                  </a:ext>
                </a:extLst>
              </p:cNvPr>
              <p:cNvSpPr/>
              <p:nvPr/>
            </p:nvSpPr>
            <p:spPr>
              <a:xfrm>
                <a:off x="560512" y="2542514"/>
                <a:ext cx="1368152" cy="936103"/>
              </a:xfrm>
              <a:prstGeom prst="homePlate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專案管理</a:t>
                </a:r>
              </a:p>
            </p:txBody>
          </p:sp>
        </p:grpSp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C21BC4DB-D6B5-401F-8C4D-298DD9265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178" y="4663534"/>
              <a:ext cx="1763876" cy="662334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A9AF4476-E30A-4F57-BE51-CCF783C3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6901638" y="4663534"/>
              <a:ext cx="703380" cy="703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46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21ED025-6F58-9410-C8F7-E3782E1B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2008"/>
            <a:ext cx="8640960" cy="764704"/>
          </a:xfrm>
        </p:spPr>
        <p:txBody>
          <a:bodyPr/>
          <a:lstStyle/>
          <a:p>
            <a:r>
              <a:rPr lang="zh-TW" altLang="en-US" dirty="0"/>
              <a:t>網站介紹</a:t>
            </a:r>
          </a:p>
        </p:txBody>
      </p:sp>
    </p:spTree>
    <p:extLst>
      <p:ext uri="{BB962C8B-B14F-4D97-AF65-F5344CB8AC3E}">
        <p14:creationId xmlns:p14="http://schemas.microsoft.com/office/powerpoint/2010/main" val="263681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A54C-71F2-C72D-EE7B-1F51CCE9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5E6B144-FC13-B6D1-31D1-4DD9A985F74E}"/>
              </a:ext>
            </a:extLst>
          </p:cNvPr>
          <p:cNvGrpSpPr/>
          <p:nvPr/>
        </p:nvGrpSpPr>
        <p:grpSpPr>
          <a:xfrm>
            <a:off x="2216696" y="1772816"/>
            <a:ext cx="2571385" cy="646331"/>
            <a:chOff x="1208584" y="1124744"/>
            <a:chExt cx="2571385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85576DE-28B6-0915-1A48-2513D7B79939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B61DF1-0F7E-DCEA-A021-87A3FF4A2495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6CFA953-0B78-64AB-D716-4A883F9BAE13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B55B2F-7323-4F82-7014-D014F1AB7C81}"/>
                </a:ext>
              </a:extLst>
            </p:cNvPr>
            <p:cNvSpPr txBox="1"/>
            <p:nvPr/>
          </p:nvSpPr>
          <p:spPr>
            <a:xfrm>
              <a:off x="1748644" y="112474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會員功能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F5E85C-3654-5A29-D3DC-D9CE2E767738}"/>
              </a:ext>
            </a:extLst>
          </p:cNvPr>
          <p:cNvSpPr txBox="1"/>
          <p:nvPr/>
        </p:nvSpPr>
        <p:spPr>
          <a:xfrm>
            <a:off x="2936776" y="2564904"/>
            <a:ext cx="2438488" cy="195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會員註冊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登入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帳號資料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修改密碼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D23177C-BBF5-0488-1A3E-18E2333D29CA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7D0B798-8085-DC76-65F4-73AD333ECF5E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1C03413-07E5-9D0E-4B8A-6959F8D42F91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21657D-E1CC-96DB-1E0C-79C67E32F8D3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70F1A58-7364-43E6-7DA4-461B3812111F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陳柏逸</a:t>
            </a:r>
          </a:p>
        </p:txBody>
      </p:sp>
    </p:spTree>
    <p:extLst>
      <p:ext uri="{BB962C8B-B14F-4D97-AF65-F5344CB8AC3E}">
        <p14:creationId xmlns:p14="http://schemas.microsoft.com/office/powerpoint/2010/main" val="1093404093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3742</TotalTime>
  <Words>953</Words>
  <Application>Microsoft Office PowerPoint</Application>
  <PresentationFormat>A4 紙張 (210x297 公釐)</PresentationFormat>
  <Paragraphs>272</Paragraphs>
  <Slides>33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Arial Unicode MS</vt:lpstr>
      <vt:lpstr>微軟正黑體</vt:lpstr>
      <vt:lpstr>新細明體</vt:lpstr>
      <vt:lpstr>Arial</vt:lpstr>
      <vt:lpstr>Calibri</vt:lpstr>
      <vt:lpstr>Wingdings</vt:lpstr>
      <vt:lpstr>2020簡報範本_light</vt:lpstr>
      <vt:lpstr>Travel Nest (機票訂購網)</vt:lpstr>
      <vt:lpstr>目錄</vt:lpstr>
      <vt:lpstr>PowerPoint 簡報</vt:lpstr>
      <vt:lpstr>PowerPoint 簡報</vt:lpstr>
      <vt:lpstr>動機及目標</vt:lpstr>
      <vt:lpstr>PowerPoint 簡報</vt:lpstr>
      <vt:lpstr>PowerPoint 簡報</vt:lpstr>
      <vt:lpstr>網站介紹</vt:lpstr>
      <vt:lpstr>PowerPoint 簡報</vt:lpstr>
      <vt:lpstr>會員註冊</vt:lpstr>
      <vt:lpstr>第三方登入-Firebase</vt:lpstr>
      <vt:lpstr>會員資料更新</vt:lpstr>
      <vt:lpstr>攔截器</vt:lpstr>
      <vt:lpstr>PowerPoint 簡報</vt:lpstr>
      <vt:lpstr>搜尋/訂購演示</vt:lpstr>
      <vt:lpstr>PowerPoint 簡報</vt:lpstr>
      <vt:lpstr>篩選與排序</vt:lpstr>
      <vt:lpstr>PowerPoint 簡報</vt:lpstr>
      <vt:lpstr>PowerPoint 簡報</vt:lpstr>
      <vt:lpstr>PowerPoint 簡報</vt:lpstr>
      <vt:lpstr>PowerPoint 簡報</vt:lpstr>
      <vt:lpstr>第三方支付-ECPay</vt:lpstr>
      <vt:lpstr>PowerPoint 簡報</vt:lpstr>
      <vt:lpstr>PowerPoint 簡報</vt:lpstr>
      <vt:lpstr>評論系統</vt:lpstr>
      <vt:lpstr>評論系統-評論全文</vt:lpstr>
      <vt:lpstr>Cloud Storage</vt:lpstr>
      <vt:lpstr>PowerPoint 簡報</vt:lpstr>
      <vt:lpstr>聯繫我們-表單自動確認信</vt:lpstr>
      <vt:lpstr>聯繫我們-表單自動確認信</vt:lpstr>
      <vt:lpstr>聯繫我們-表單自動確認信</vt:lpstr>
      <vt:lpstr>後台介紹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380</cp:revision>
  <dcterms:created xsi:type="dcterms:W3CDTF">2021-04-12T00:49:08Z</dcterms:created>
  <dcterms:modified xsi:type="dcterms:W3CDTF">2024-10-24T08:48:09Z</dcterms:modified>
  <cp:category/>
</cp:coreProperties>
</file>