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0" r:id="rId4"/>
    <p:sldMasterId id="2147483688" r:id="rId5"/>
  </p:sldMasterIdLst>
  <p:notesMasterIdLst>
    <p:notesMasterId r:id="rId8"/>
  </p:notesMasterIdLst>
  <p:sldIdLst>
    <p:sldId id="258" r:id="rId6"/>
    <p:sldId id="1635" r:id="rId7"/>
    <p:sldId id="1252" r:id="rId9"/>
    <p:sldId id="1636" r:id="rId10"/>
    <p:sldId id="1638" r:id="rId11"/>
    <p:sldId id="1688" r:id="rId12"/>
    <p:sldId id="1707" r:id="rId13"/>
    <p:sldId id="1640" r:id="rId14"/>
    <p:sldId id="1639" r:id="rId15"/>
    <p:sldId id="1737" r:id="rId16"/>
    <p:sldId id="1739" r:id="rId17"/>
    <p:sldId id="1738" r:id="rId18"/>
    <p:sldId id="1740" r:id="rId19"/>
    <p:sldId id="1742" r:id="rId20"/>
    <p:sldId id="1743" r:id="rId21"/>
    <p:sldId id="1744" r:id="rId22"/>
    <p:sldId id="1745" r:id="rId23"/>
    <p:sldId id="1741" r:id="rId24"/>
    <p:sldId id="1691" r:id="rId25"/>
    <p:sldId id="1692" r:id="rId26"/>
    <p:sldId id="1641" r:id="rId27"/>
    <p:sldId id="1694" r:id="rId28"/>
    <p:sldId id="1708" r:id="rId29"/>
    <p:sldId id="1643" r:id="rId30"/>
    <p:sldId id="1680" r:id="rId31"/>
    <p:sldId id="1696" r:id="rId32"/>
    <p:sldId id="1695" r:id="rId33"/>
    <p:sldId id="1697" r:id="rId34"/>
    <p:sldId id="1709" r:id="rId35"/>
    <p:sldId id="1644" r:id="rId36"/>
    <p:sldId id="1699" r:id="rId37"/>
    <p:sldId id="1702" r:id="rId38"/>
    <p:sldId id="1703" r:id="rId39"/>
    <p:sldId id="1704" r:id="rId40"/>
    <p:sldId id="1700" r:id="rId41"/>
    <p:sldId id="1701" r:id="rId42"/>
    <p:sldId id="1647" r:id="rId43"/>
    <p:sldId id="1650" r:id="rId44"/>
    <p:sldId id="1698" r:id="rId45"/>
    <p:sldId id="1710" r:id="rId46"/>
    <p:sldId id="1706" r:id="rId47"/>
    <p:sldId id="1705" r:id="rId48"/>
    <p:sldId id="1678" r:id="rId49"/>
    <p:sldId id="1711" r:id="rId50"/>
    <p:sldId id="1679" r:id="rId51"/>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1cf23a8-607c-4120-8829-f28d02ea09d2}">
          <p14:sldIdLst>
            <p14:sldId id="258"/>
            <p14:sldId id="1635"/>
          </p14:sldIdLst>
        </p14:section>
        <p14:section name="vue3简介" id="{bb763c5a-1992-4a9f-a948-8f292082f4a0}">
          <p14:sldIdLst>
            <p14:sldId id="1252"/>
            <p14:sldId id="1636"/>
            <p14:sldId id="1638"/>
            <p14:sldId id="1688"/>
          </p14:sldIdLst>
        </p14:section>
        <p14:section name="reactivity 的思路及最小实现" id="{b0fe7a0c-f712-4f55-ad29-7e7608c674de}">
          <p14:sldIdLst>
            <p14:sldId id="1707"/>
            <p14:sldId id="1640"/>
            <p14:sldId id="1639"/>
            <p14:sldId id="1737"/>
            <p14:sldId id="1739"/>
            <p14:sldId id="1738"/>
            <p14:sldId id="1740"/>
            <p14:sldId id="1742"/>
            <p14:sldId id="1743"/>
            <p14:sldId id="1744"/>
            <p14:sldId id="1745"/>
            <p14:sldId id="1741"/>
            <p14:sldId id="1691"/>
            <p14:sldId id="1692"/>
          </p14:sldIdLst>
        </p14:section>
        <p14:section name="vue2数据劫持的简单实现" id="{de49699f-f611-489f-9e63-a70551912549}">
          <p14:sldIdLst>
            <p14:sldId id="1641"/>
            <p14:sldId id="1694"/>
          </p14:sldIdLst>
        </p14:section>
        <p14:section name="vue3的数据劫持Proxy" id="{e0bd3b7a-9a63-4f0f-a0cb-9affd2b11ebf}">
          <p14:sldIdLst>
            <p14:sldId id="1708"/>
            <p14:sldId id="1643"/>
            <p14:sldId id="1680"/>
            <p14:sldId id="1696"/>
            <p14:sldId id="1695"/>
            <p14:sldId id="1697"/>
          </p14:sldIdLst>
        </p14:section>
        <p14:section name="Reflect" id="{dead8030-13dd-4b6b-b0aa-d115bce86eea}">
          <p14:sldIdLst>
            <p14:sldId id="1709"/>
            <p14:sldId id="1644"/>
            <p14:sldId id="1699"/>
            <p14:sldId id="1702"/>
            <p14:sldId id="1703"/>
            <p14:sldId id="1704"/>
            <p14:sldId id="1700"/>
            <p14:sldId id="1701"/>
          </p14:sldIdLst>
        </p14:section>
        <p14:section name="vue3的数据劫持的简单实现" id="{ec10d69d-098c-4708-959c-cb00e74fed9e}">
          <p14:sldIdLst>
            <p14:sldId id="1647"/>
          </p14:sldIdLst>
        </p14:section>
        <p14:section name="Object.defineProperty() 与 Proxy 对比" id="{d9ff2c96-9af1-4a7e-ae8b-7ecd3376cc4f}">
          <p14:sldIdLst>
            <p14:sldId id="1650"/>
            <p14:sldId id="1698"/>
            <p14:sldId id="1710"/>
            <p14:sldId id="1706"/>
            <p14:sldId id="1705"/>
          </p14:sldIdLst>
        </p14:section>
        <p14:section name="结束" id="{5a725350-8b05-4e86-9012-e55b62b4d847}">
          <p14:sldIdLst>
            <p14:sldId id="1678"/>
            <p14:sldId id="1711"/>
            <p14:sldId id="167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79029" autoAdjust="0"/>
  </p:normalViewPr>
  <p:slideViewPr>
    <p:cSldViewPr snapToGrid="0">
      <p:cViewPr varScale="1">
        <p:scale>
          <a:sx n="68" d="100"/>
          <a:sy n="68" d="100"/>
        </p:scale>
        <p:origin x="10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6" Type="http://schemas.openxmlformats.org/officeDocument/2006/relationships/tags" Target="tags/tag5.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F7DF3-40D4-4518-A311-9156ECC7B6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2634A-37B2-4B95-96F1-9686EB45CE6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https://www.zhangxinxu.com/wordpress/2021/07/js-proxy-reflect/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https://caniuse.com/?search=proxy</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https://caniuse.com/?search=object.defineProperty</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MDN:</a:t>
            </a:r>
            <a:r>
              <a:rPr lang="zh-CN" altLang="en-US"/>
              <a:t>https://developer.mozilla.org/zh-CN/docs/Web/JavaScript/Reference/Global_Objects/Object/defineProperty</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60056" y="526965"/>
            <a:ext cx="10066493" cy="533091"/>
          </a:xfrm>
          <a:prstGeom prst="rect">
            <a:avLst/>
          </a:prstGeom>
        </p:spPr>
        <p:txBody>
          <a:bodyPr/>
          <a:lstStyle>
            <a:lvl1pPr algn="ctr">
              <a:defRPr sz="3200">
                <a:solidFill>
                  <a:schemeClr val="accent1">
                    <a:lumMod val="7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1691235" y="1663784"/>
            <a:ext cx="8828410" cy="2385268"/>
          </a:xfrm>
          <a:prstGeom prst="rect">
            <a:avLst/>
          </a:prstGeom>
        </p:spPr>
        <p:txBody>
          <a:bodyPr>
            <a:spAutoFit/>
          </a:bodyPr>
          <a:lstStyle>
            <a:lvl1pPr marL="228600" indent="-228600">
              <a:lnSpc>
                <a:spcPct val="150000"/>
              </a:lnSpc>
              <a:buFont typeface="Arial" panose="020B0604020202020204" pitchFamily="34" charset="0"/>
              <a:buChar char="•"/>
              <a:defRPr sz="2000"/>
            </a:lvl1pPr>
            <a:lvl2pPr marL="685800" marR="0" indent="-228600" algn="l" defTabSz="914400" rtl="0" eaLnBrk="0" fontAlgn="base" latinLnBrk="0" hangingPunct="0">
              <a:lnSpc>
                <a:spcPct val="100000"/>
              </a:lnSpc>
              <a:spcBef>
                <a:spcPts val="500"/>
              </a:spcBef>
              <a:spcAft>
                <a:spcPct val="0"/>
              </a:spcAft>
              <a:buClrTx/>
              <a:buSzTx/>
              <a:buFont typeface="Calibri" panose="020F0502020204030204" pitchFamily="34" charset="0"/>
              <a:buChar char="-"/>
              <a:defRPr sz="1600"/>
            </a:lvl2pPr>
            <a:lvl3pPr marL="914400" indent="0">
              <a:buNone/>
              <a:defRPr/>
            </a:lvl3pPr>
          </a:lstStyle>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26" name="Shape 26"/>
          <p:cNvSpPr>
            <a:spLocks noGrp="1"/>
          </p:cNvSpPr>
          <p:nvPr>
            <p:ph type="title" hasCustomPrompt="1"/>
          </p:nvPr>
        </p:nvSpPr>
        <p:spPr>
          <a:xfrm>
            <a:off x="1060056" y="526964"/>
            <a:ext cx="10066494" cy="533092"/>
          </a:xfrm>
          <a:prstGeom prst="rect">
            <a:avLst/>
          </a:prstGeom>
        </p:spPr>
        <p:txBody>
          <a:bodyPr anchor="t">
            <a:normAutofit/>
          </a:bodyPr>
          <a:lstStyle>
            <a:lvl1pPr algn="ctr">
              <a:defRPr sz="3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Title Text</a:t>
            </a:r>
          </a:p>
        </p:txBody>
      </p:sp>
      <p:sp>
        <p:nvSpPr>
          <p:cNvPr id="27" name="Shape 27"/>
          <p:cNvSpPr>
            <a:spLocks noGrp="1"/>
          </p:cNvSpPr>
          <p:nvPr>
            <p:ph type="body" sz="half" idx="1" hasCustomPrompt="1"/>
          </p:nvPr>
        </p:nvSpPr>
        <p:spPr>
          <a:xfrm>
            <a:off x="1691234" y="1663783"/>
            <a:ext cx="8828411" cy="2385269"/>
          </a:xfrm>
          <a:prstGeom prst="rect">
            <a:avLst/>
          </a:prstGeom>
        </p:spPr>
        <p:txBody>
          <a:bodyPr>
            <a:normAutofit/>
          </a:bodyPr>
          <a:lstStyle>
            <a:lvl1pPr>
              <a:lnSpc>
                <a:spcPct val="150000"/>
              </a:lnSpc>
              <a:defRPr sz="2000"/>
            </a:lvl1pPr>
            <a:lvl2pPr marL="742950" indent="-285750">
              <a:lnSpc>
                <a:spcPct val="150000"/>
              </a:lnSpc>
              <a:buChar char="-"/>
              <a:defRPr sz="2000"/>
            </a:lvl2pPr>
            <a:lvl3pPr marL="0" indent="914400">
              <a:lnSpc>
                <a:spcPct val="150000"/>
              </a:lnSpc>
              <a:buSzTx/>
              <a:buNone/>
              <a:defRPr sz="2000"/>
            </a:lvl3pPr>
            <a:lvl4pPr marL="1625600" indent="-254000">
              <a:lnSpc>
                <a:spcPct val="150000"/>
              </a:lnSpc>
              <a:defRPr sz="2000"/>
            </a:lvl4pPr>
            <a:lvl5pPr marL="2082800" indent="-254000">
              <a:lnSpc>
                <a:spcPct val="150000"/>
              </a:lnSpc>
              <a:defRPr sz="2000"/>
            </a:lvl5pPr>
          </a:lstStyle>
          <a:p>
            <a:r>
              <a:t>Body Level One</a:t>
            </a:r>
          </a:p>
          <a:p>
            <a:pPr lvl="1"/>
            <a:r>
              <a:t>Body Level Two</a:t>
            </a:r>
          </a:p>
          <a:p>
            <a:pPr lvl="2"/>
            <a:r>
              <a:t>Body Level Three</a:t>
            </a:r>
          </a:p>
          <a:p>
            <a:pPr lvl="3"/>
            <a:r>
              <a:t>Body Level Four</a:t>
            </a:r>
          </a:p>
          <a:p>
            <a:pPr lvl="4"/>
            <a:r>
              <a:t>Body Level Five</a:t>
            </a:r>
          </a:p>
        </p:txBody>
      </p:sp>
      <p:sp>
        <p:nvSpPr>
          <p:cNvPr id="28" name="Shape 28"/>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35" name="Shape 35"/>
          <p:cNvSpPr>
            <a:spLocks noGrp="1"/>
          </p:cNvSpPr>
          <p:nvPr>
            <p:ph type="title" hasCustomPrompt="1"/>
          </p:nvPr>
        </p:nvSpPr>
        <p:spPr>
          <a:xfrm>
            <a:off x="839787" y="365125"/>
            <a:ext cx="10515601" cy="1325563"/>
          </a:xfrm>
          <a:prstGeom prst="rect">
            <a:avLst/>
          </a:prstGeom>
        </p:spPr>
        <p:txBody>
          <a:bodyPr anchor="t">
            <a:normAutofit/>
          </a:bodyPr>
          <a:lstStyle/>
          <a:p>
            <a:r>
              <a:t>Title Text</a:t>
            </a:r>
          </a:p>
        </p:txBody>
      </p:sp>
      <p:sp>
        <p:nvSpPr>
          <p:cNvPr id="36" name="Shape 36"/>
          <p:cNvSpPr>
            <a:spLocks noGrp="1"/>
          </p:cNvSpPr>
          <p:nvPr>
            <p:ph type="body" sz="quarter" idx="1" hasCustomPrompt="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7" name="Shape 37"/>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pPr>
          </a:p>
        </p:txBody>
      </p:sp>
      <p:sp>
        <p:nvSpPr>
          <p:cNvPr id="38" name="Shape 38"/>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45" name="Shape 45"/>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46" name="Shape 46"/>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53" name="Shape 53"/>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60" name="Shape 60"/>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61" name="Shape 61"/>
          <p:cNvSpPr>
            <a:spLocks noGrp="1"/>
          </p:cNvSpPr>
          <p:nvPr>
            <p:ph type="pic" sz="half" idx="13"/>
          </p:nvPr>
        </p:nvSpPr>
        <p:spPr>
          <a:xfrm>
            <a:off x="5183187" y="987425"/>
            <a:ext cx="6172201" cy="4873625"/>
          </a:xfrm>
          <a:prstGeom prst="rect">
            <a:avLst/>
          </a:prstGeom>
        </p:spPr>
        <p:txBody>
          <a:bodyPr lIns="91439" rIns="91439"/>
          <a:lstStyle/>
          <a:p/>
        </p:txBody>
      </p:sp>
      <p:sp>
        <p:nvSpPr>
          <p:cNvPr id="62" name="Shape 62"/>
          <p:cNvSpPr>
            <a:spLocks noGrp="1"/>
          </p:cNvSpPr>
          <p:nvPr>
            <p:ph type="body" sz="quarter" idx="1" hasCustomPrompt="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63" name="Shape 63"/>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70" name="Shape 70"/>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71" name="Shape 71"/>
          <p:cNvSpPr>
            <a:spLocks noGrp="1"/>
          </p:cNvSpPr>
          <p:nvPr>
            <p:ph type="body" idx="1" hasCustomPrompt="1"/>
          </p:nvPr>
        </p:nvSpPr>
        <p:spPr>
          <a:xfrm>
            <a:off x="838200" y="1825625"/>
            <a:ext cx="10515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79" name="Shape 79"/>
          <p:cNvSpPr>
            <a:spLocks noGrp="1"/>
          </p:cNvSpPr>
          <p:nvPr>
            <p:ph type="title" hasCustomPrompt="1"/>
          </p:nvPr>
        </p:nvSpPr>
        <p:spPr>
          <a:xfrm>
            <a:off x="8724900" y="365125"/>
            <a:ext cx="2628900" cy="5811838"/>
          </a:xfrm>
          <a:prstGeom prst="rect">
            <a:avLst/>
          </a:prstGeom>
        </p:spPr>
        <p:txBody>
          <a:bodyPr anchor="t">
            <a:normAutofit/>
          </a:bodyPr>
          <a:lstStyle/>
          <a:p>
            <a:r>
              <a:t>Title Text</a:t>
            </a:r>
          </a:p>
        </p:txBody>
      </p:sp>
      <p:sp>
        <p:nvSpPr>
          <p:cNvPr id="80" name="Shape 80"/>
          <p:cNvSpPr>
            <a:spLocks noGrp="1"/>
          </p:cNvSpPr>
          <p:nvPr>
            <p:ph type="body" idx="1" hasCustomPrompt="1"/>
          </p:nvPr>
        </p:nvSpPr>
        <p:spPr>
          <a:xfrm>
            <a:off x="838200" y="365125"/>
            <a:ext cx="7734300" cy="58118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1" name="Shape 8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pic>
        <p:nvPicPr>
          <p:cNvPr id="88"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89" name="Shape 89"/>
          <p:cNvSpPr/>
          <p:nvPr/>
        </p:nvSpPr>
        <p:spPr>
          <a:xfrm flipH="1">
            <a:off x="1583869" y="2267712"/>
            <a:ext cx="538844" cy="2322576"/>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0" name="Shape 90"/>
          <p:cNvSpPr/>
          <p:nvPr/>
        </p:nvSpPr>
        <p:spPr>
          <a:xfrm>
            <a:off x="808263" y="2267711"/>
            <a:ext cx="1641023" cy="2322578"/>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1" name="Shape 91"/>
          <p:cNvSpPr/>
          <p:nvPr/>
        </p:nvSpPr>
        <p:spPr>
          <a:xfrm>
            <a:off x="1" y="0"/>
            <a:ext cx="2800351" cy="6858000"/>
          </a:xfrm>
          <a:prstGeom prst="rect">
            <a:avLst/>
          </a:prstGeom>
          <a:solidFill>
            <a:srgbClr val="2F5597"/>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pic>
        <p:nvPicPr>
          <p:cNvPr id="92" name="image2.png"/>
          <p:cNvPicPr>
            <a:picLocks noChangeAspect="1"/>
          </p:cNvPicPr>
          <p:nvPr/>
        </p:nvPicPr>
        <p:blipFill>
          <a:blip r:embed="rId3"/>
          <a:stretch>
            <a:fillRect/>
          </a:stretch>
        </p:blipFill>
        <p:spPr>
          <a:xfrm>
            <a:off x="1061609" y="2716745"/>
            <a:ext cx="673894" cy="673894"/>
          </a:xfrm>
          <a:prstGeom prst="rect">
            <a:avLst/>
          </a:prstGeom>
          <a:ln w="12700">
            <a:miter lim="400000"/>
            <a:headEnd/>
            <a:tailEnd/>
          </a:ln>
        </p:spPr>
      </p:pic>
      <p:sp>
        <p:nvSpPr>
          <p:cNvPr id="93" name="Shape 93"/>
          <p:cNvSpPr/>
          <p:nvPr/>
        </p:nvSpPr>
        <p:spPr>
          <a:xfrm>
            <a:off x="964987" y="3467580"/>
            <a:ext cx="863813" cy="307341"/>
          </a:xfrm>
          <a:prstGeom prst="rect">
            <a:avLst/>
          </a:prstGeom>
          <a:ln w="12700">
            <a:miter lim="400000"/>
          </a:ln>
        </p:spPr>
        <p:txBody>
          <a:bodyPr lIns="45719" rIns="45719">
            <a:spAutoFit/>
          </a:bodyPr>
          <a:lstStyle>
            <a:lvl1pPr algn="just">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公瑾科技</a:t>
            </a:r>
          </a:p>
        </p:txBody>
      </p:sp>
      <p:sp>
        <p:nvSpPr>
          <p:cNvPr id="94" name="Shape 94"/>
          <p:cNvSpPr/>
          <p:nvPr/>
        </p:nvSpPr>
        <p:spPr>
          <a:xfrm>
            <a:off x="1" y="3824345"/>
            <a:ext cx="2800349" cy="1498154"/>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5" name="Shape 95"/>
          <p:cNvSpPr/>
          <p:nvPr/>
        </p:nvSpPr>
        <p:spPr>
          <a:xfrm>
            <a:off x="3" y="3013089"/>
            <a:ext cx="735035" cy="384491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6" name="Shape 96"/>
          <p:cNvSpPr/>
          <p:nvPr/>
        </p:nvSpPr>
        <p:spPr>
          <a:xfrm flipH="1">
            <a:off x="733244" y="3079629"/>
            <a:ext cx="2067105" cy="377837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7" name="Shape 97"/>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pic>
        <p:nvPicPr>
          <p:cNvPr id="104"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05" name="Shape 105"/>
          <p:cNvSpPr/>
          <p:nvPr/>
        </p:nvSpPr>
        <p:spPr>
          <a:xfrm flipH="1">
            <a:off x="1583869" y="2267712"/>
            <a:ext cx="538844" cy="2322576"/>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06" name="Shape 106"/>
          <p:cNvSpPr/>
          <p:nvPr/>
        </p:nvSpPr>
        <p:spPr>
          <a:xfrm>
            <a:off x="808263" y="2267711"/>
            <a:ext cx="1641023" cy="2322578"/>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07" name="Shape 107"/>
          <p:cNvSpPr/>
          <p:nvPr/>
        </p:nvSpPr>
        <p:spPr>
          <a:xfrm>
            <a:off x="1" y="0"/>
            <a:ext cx="2800351" cy="6858000"/>
          </a:xfrm>
          <a:prstGeom prst="rect">
            <a:avLst/>
          </a:prstGeom>
          <a:solidFill>
            <a:srgbClr val="2F5597"/>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pic>
        <p:nvPicPr>
          <p:cNvPr id="108" name="image2.png"/>
          <p:cNvPicPr>
            <a:picLocks noChangeAspect="1"/>
          </p:cNvPicPr>
          <p:nvPr/>
        </p:nvPicPr>
        <p:blipFill>
          <a:blip r:embed="rId3"/>
          <a:stretch>
            <a:fillRect/>
          </a:stretch>
        </p:blipFill>
        <p:spPr>
          <a:xfrm>
            <a:off x="1061609" y="2716745"/>
            <a:ext cx="673894" cy="673894"/>
          </a:xfrm>
          <a:prstGeom prst="rect">
            <a:avLst/>
          </a:prstGeom>
          <a:ln w="12700">
            <a:miter lim="400000"/>
            <a:headEnd/>
            <a:tailEnd/>
          </a:ln>
        </p:spPr>
      </p:pic>
      <p:sp>
        <p:nvSpPr>
          <p:cNvPr id="109" name="Shape 109"/>
          <p:cNvSpPr/>
          <p:nvPr/>
        </p:nvSpPr>
        <p:spPr>
          <a:xfrm>
            <a:off x="964987" y="3467580"/>
            <a:ext cx="863813" cy="307341"/>
          </a:xfrm>
          <a:prstGeom prst="rect">
            <a:avLst/>
          </a:prstGeom>
          <a:ln w="12700">
            <a:miter lim="400000"/>
          </a:ln>
        </p:spPr>
        <p:txBody>
          <a:bodyPr lIns="45719" rIns="45719">
            <a:spAutoFit/>
          </a:bodyPr>
          <a:lstStyle>
            <a:lvl1pPr algn="just">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公瑾科技</a:t>
            </a:r>
          </a:p>
        </p:txBody>
      </p:sp>
      <p:sp>
        <p:nvSpPr>
          <p:cNvPr id="110" name="Shape 110"/>
          <p:cNvSpPr/>
          <p:nvPr/>
        </p:nvSpPr>
        <p:spPr>
          <a:xfrm>
            <a:off x="1" y="3824345"/>
            <a:ext cx="2800349" cy="1498154"/>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11" name="Shape 111"/>
          <p:cNvSpPr/>
          <p:nvPr/>
        </p:nvSpPr>
        <p:spPr>
          <a:xfrm>
            <a:off x="3" y="3013089"/>
            <a:ext cx="735035" cy="384491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12" name="Shape 112"/>
          <p:cNvSpPr/>
          <p:nvPr/>
        </p:nvSpPr>
        <p:spPr>
          <a:xfrm flipH="1">
            <a:off x="733244" y="3079629"/>
            <a:ext cx="2067105" cy="377837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13" name="Shape 113"/>
          <p:cNvSpPr>
            <a:spLocks noGrp="1"/>
          </p:cNvSpPr>
          <p:nvPr>
            <p:ph type="title" hasCustomPrompt="1"/>
          </p:nvPr>
        </p:nvSpPr>
        <p:spPr>
          <a:xfrm>
            <a:off x="3099248" y="2656464"/>
            <a:ext cx="8774184" cy="701732"/>
          </a:xfrm>
          <a:prstGeom prst="rect">
            <a:avLst/>
          </a:prstGeom>
        </p:spPr>
        <p:txBody>
          <a:bodyPr anchor="b">
            <a:normAutofit/>
          </a:bodyPr>
          <a:lstStyle>
            <a:lvl1pPr algn="ctr">
              <a:defRPr b="1">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Title Text</a:t>
            </a:r>
          </a:p>
        </p:txBody>
      </p:sp>
      <p:sp>
        <p:nvSpPr>
          <p:cNvPr id="114" name="Shape 114"/>
          <p:cNvSpPr>
            <a:spLocks noGrp="1"/>
          </p:cNvSpPr>
          <p:nvPr>
            <p:ph type="body" sz="quarter" idx="1" hasCustomPrompt="1"/>
          </p:nvPr>
        </p:nvSpPr>
        <p:spPr>
          <a:xfrm>
            <a:off x="3099247" y="3594141"/>
            <a:ext cx="8774184" cy="313933"/>
          </a:xfrm>
          <a:prstGeom prst="rect">
            <a:avLst/>
          </a:prstGeom>
        </p:spPr>
        <p:txBody>
          <a:bodyPr>
            <a:normAutofit/>
          </a:bodyPr>
          <a:lstStyle>
            <a:lvl1pPr marL="0" indent="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vl2pPr marL="0" indent="4572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2pPr>
            <a:lvl3pPr marL="0" indent="9144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3pPr>
            <a:lvl4pPr marL="0" indent="13716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4pPr>
            <a:lvl5pPr marL="0" indent="18288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5pPr>
          </a:lstStyle>
          <a:p>
            <a:r>
              <a:t>Body Level One</a:t>
            </a:r>
          </a:p>
          <a:p>
            <a:pPr lvl="1"/>
            <a:r>
              <a:t>Body Level Two</a:t>
            </a:r>
          </a:p>
          <a:p>
            <a:pPr lvl="2"/>
            <a:r>
              <a:t>Body Level Three</a:t>
            </a:r>
          </a:p>
          <a:p>
            <a:pPr lvl="3"/>
            <a:r>
              <a:t>Body Level Four</a:t>
            </a:r>
          </a:p>
          <a:p>
            <a:pPr lvl="4"/>
            <a:r>
              <a:t>Body Level Five</a:t>
            </a:r>
          </a:p>
        </p:txBody>
      </p:sp>
      <p:sp>
        <p:nvSpPr>
          <p:cNvPr id="115" name="Shape 115"/>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236855" y="1132885"/>
            <a:ext cx="6816866" cy="4774301"/>
          </a:xfrm>
          <a:prstGeom prst="rect">
            <a:avLst/>
          </a:prstGeom>
        </p:spPr>
        <p:txBody>
          <a:bodyPr/>
          <a:lstStyle>
            <a:lvl1pPr marL="571500" indent="-571500">
              <a:lnSpc>
                <a:spcPct val="200000"/>
              </a:lnSpc>
              <a:buSzPct val="100000"/>
              <a:buFont typeface="+mj-ea"/>
              <a:buAutoNum type="ea1JpnChsDbPeriod"/>
              <a:defRPr sz="2200">
                <a:solidFill>
                  <a:schemeClr val="accent1">
                    <a:lumMod val="75000"/>
                  </a:schemeClr>
                </a:solidFill>
                <a:latin typeface="微软雅黑" panose="020B0503020204020204" pitchFamily="34" charset="-122"/>
                <a:ea typeface="微软雅黑" panose="020B0503020204020204" pitchFamily="34" charset="-122"/>
              </a:defRPr>
            </a:lvl1pPr>
            <a:lvl2pPr>
              <a:defRPr>
                <a:solidFill>
                  <a:schemeClr val="accent1">
                    <a:lumMod val="75000"/>
                  </a:schemeClr>
                </a:solidFill>
                <a:latin typeface="微软雅黑" panose="020B0503020204020204" pitchFamily="34" charset="-122"/>
                <a:ea typeface="微软雅黑" panose="020B0503020204020204" pitchFamily="34" charset="-122"/>
              </a:defRPr>
            </a:lvl2pPr>
            <a:lvl3pPr>
              <a:defRPr>
                <a:solidFill>
                  <a:schemeClr val="accent1">
                    <a:lumMod val="75000"/>
                  </a:schemeClr>
                </a:solidFill>
                <a:latin typeface="微软雅黑" panose="020B0503020204020204" pitchFamily="34" charset="-122"/>
                <a:ea typeface="微软雅黑" panose="020B0503020204020204" pitchFamily="34" charset="-122"/>
              </a:defRPr>
            </a:lvl3pPr>
            <a:lvl4pPr>
              <a:defRPr>
                <a:solidFill>
                  <a:schemeClr val="accent1">
                    <a:lumMod val="75000"/>
                  </a:schemeClr>
                </a:solidFill>
                <a:latin typeface="微软雅黑" panose="020B0503020204020204" pitchFamily="34" charset="-122"/>
                <a:ea typeface="微软雅黑" panose="020B0503020204020204" pitchFamily="34" charset="-122"/>
              </a:defRPr>
            </a:lvl4pPr>
            <a:lvl5pPr>
              <a:defRPr>
                <a:solidFill>
                  <a:schemeClr val="accent1">
                    <a:lumMod val="7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en-US" altLang="zh-CN" dirty="0"/>
          </a:p>
          <a:p>
            <a:pPr lvl="0"/>
            <a:endParaRPr lang="en-US" altLang="zh-CN" dirty="0"/>
          </a:p>
          <a:p>
            <a:pPr lvl="0"/>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内容与标题">
    <p:spTree>
      <p:nvGrpSpPr>
        <p:cNvPr id="1" name=""/>
        <p:cNvGrpSpPr/>
        <p:nvPr/>
      </p:nvGrpSpPr>
      <p:grpSpPr>
        <a:xfrm>
          <a:off x="0" y="0"/>
          <a:ext cx="0" cy="0"/>
          <a:chOff x="0" y="0"/>
          <a:chExt cx="0" cy="0"/>
        </a:xfrm>
      </p:grpSpPr>
      <p:pic>
        <p:nvPicPr>
          <p:cNvPr id="136"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37" name="Shape 137"/>
          <p:cNvSpPr/>
          <p:nvPr/>
        </p:nvSpPr>
        <p:spPr>
          <a:xfrm>
            <a:off x="266622" y="215454"/>
            <a:ext cx="216000" cy="402167"/>
          </a:xfrm>
          <a:prstGeom prst="rect">
            <a:avLst/>
          </a:prstGeom>
          <a:solidFill>
            <a:schemeClr val="accent4"/>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38" name="Shape 138"/>
          <p:cNvSpPr/>
          <p:nvPr/>
        </p:nvSpPr>
        <p:spPr>
          <a:xfrm>
            <a:off x="941000" y="189431"/>
            <a:ext cx="1655552" cy="510540"/>
          </a:xfrm>
          <a:prstGeom prst="rect">
            <a:avLst/>
          </a:prstGeom>
          <a:ln w="12700">
            <a:miter lim="400000"/>
          </a:ln>
        </p:spPr>
        <p:txBody>
          <a:bodyPr lIns="45719" rIns="45719">
            <a:spAutoFit/>
          </a:bodyPr>
          <a:lstStyle>
            <a:lvl1pPr algn="ctr">
              <a:spcBef>
                <a:spcPts val="1400"/>
              </a:spcBef>
              <a:defRPr sz="2400" b="1">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Aft>
                <a:spcPct val="0"/>
              </a:spcAft>
            </a:pPr>
            <a:r>
              <a:t>修改历史</a:t>
            </a:r>
          </a:p>
        </p:txBody>
      </p:sp>
      <p:sp>
        <p:nvSpPr>
          <p:cNvPr id="139" name="Shape 139"/>
          <p:cNvSpPr/>
          <p:nvPr/>
        </p:nvSpPr>
        <p:spPr>
          <a:xfrm>
            <a:off x="0" y="215454"/>
            <a:ext cx="216000" cy="402167"/>
          </a:xfrm>
          <a:prstGeom prst="rect">
            <a:avLst/>
          </a:prstGeom>
          <a:solidFill>
            <a:srgbClr val="2F5597"/>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40" name="Shape 140"/>
          <p:cNvSpPr/>
          <p:nvPr/>
        </p:nvSpPr>
        <p:spPr>
          <a:xfrm>
            <a:off x="538833" y="215454"/>
            <a:ext cx="402167" cy="402167"/>
          </a:xfrm>
          <a:prstGeom prst="rect">
            <a:avLst/>
          </a:prstGeom>
          <a:solidFill>
            <a:srgbClr val="2F5597"/>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41" name="Shape 141"/>
          <p:cNvSpPr/>
          <p:nvPr/>
        </p:nvSpPr>
        <p:spPr>
          <a:xfrm>
            <a:off x="2596551" y="215454"/>
            <a:ext cx="9595450" cy="402167"/>
          </a:xfrm>
          <a:prstGeom prst="rect">
            <a:avLst/>
          </a:prstGeom>
          <a:solidFill>
            <a:srgbClr val="2F5597"/>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42" name="Shape 142"/>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143" name="Shape 143"/>
          <p:cNvSpPr>
            <a:spLocks noGrp="1"/>
          </p:cNvSpPr>
          <p:nvPr>
            <p:ph type="body" sz="half" idx="1" hasCustomPrompt="1"/>
          </p:nvPr>
        </p:nvSpPr>
        <p:spPr>
          <a:xfrm>
            <a:off x="5183187" y="987425"/>
            <a:ext cx="6172201" cy="4873625"/>
          </a:xfrm>
          <a:prstGeom prst="rect">
            <a:avLst/>
          </a:prstGeom>
        </p:spPr>
        <p:txBody>
          <a:bodyPr>
            <a:normAutofit/>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44" name="Shape 144"/>
          <p:cNvSpPr>
            <a:spLocks noGrp="1"/>
          </p:cNvSpPr>
          <p:nvPr>
            <p:ph type="body" sz="quarter" idx="13"/>
          </p:nvPr>
        </p:nvSpPr>
        <p:spPr>
          <a:xfrm>
            <a:off x="839787" y="2057400"/>
            <a:ext cx="3932238" cy="3811588"/>
          </a:xfrm>
          <a:prstGeom prst="rect">
            <a:avLst/>
          </a:prstGeom>
        </p:spPr>
        <p:txBody>
          <a:bodyPr>
            <a:normAutofit/>
          </a:bodyPr>
          <a:lstStyle/>
          <a:p>
            <a:pPr marL="0" indent="0">
              <a:buSzTx/>
              <a:buFontTx/>
              <a:buNone/>
              <a:defRPr sz="1600"/>
            </a:pPr>
          </a:p>
        </p:txBody>
      </p:sp>
      <p:sp>
        <p:nvSpPr>
          <p:cNvPr id="145" name="Shape 145"/>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pic>
        <p:nvPicPr>
          <p:cNvPr id="152"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53" name="Shape 153"/>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54" name="Shape 154"/>
          <p:cNvSpPr/>
          <p:nvPr/>
        </p:nvSpPr>
        <p:spPr>
          <a:xfrm>
            <a:off x="791716" y="504372"/>
            <a:ext cx="56454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55" name="Shape 155"/>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56" name="Shape 156"/>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57" name="Shape 157"/>
          <p:cNvSpPr/>
          <p:nvPr/>
        </p:nvSpPr>
        <p:spPr>
          <a:xfrm>
            <a:off x="864000" y="2479303"/>
            <a:ext cx="419978" cy="39522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CONTENTS</a:t>
            </a:r>
          </a:p>
        </p:txBody>
      </p:sp>
      <p:sp>
        <p:nvSpPr>
          <p:cNvPr id="158" name="Shape 158"/>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1_两栏内容">
    <p:spTree>
      <p:nvGrpSpPr>
        <p:cNvPr id="1" name=""/>
        <p:cNvGrpSpPr/>
        <p:nvPr/>
      </p:nvGrpSpPr>
      <p:grpSpPr>
        <a:xfrm>
          <a:off x="0" y="0"/>
          <a:ext cx="0" cy="0"/>
          <a:chOff x="0" y="0"/>
          <a:chExt cx="0" cy="0"/>
        </a:xfrm>
      </p:grpSpPr>
      <p:pic>
        <p:nvPicPr>
          <p:cNvPr id="165"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66" name="Shape 166"/>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67" name="Shape 167"/>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68" name="Shape 168"/>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69" name="Shape 169"/>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70" name="Shape 170"/>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171" name="Shape 171"/>
          <p:cNvSpPr>
            <a:spLocks noGrp="1"/>
          </p:cNvSpPr>
          <p:nvPr>
            <p:ph type="body" sz="half" idx="1" hasCustomPrompt="1"/>
          </p:nvPr>
        </p:nvSpPr>
        <p:spPr>
          <a:xfrm>
            <a:off x="4236854" y="1132885"/>
            <a:ext cx="6816868" cy="4774301"/>
          </a:xfrm>
          <a:prstGeom prst="rect">
            <a:avLst/>
          </a:prstGeom>
        </p:spPr>
        <p:txBody>
          <a:bodyPr>
            <a:normAutofit/>
          </a:bodyPr>
          <a:lstStyle>
            <a:lvl1pPr marL="571500" indent="-571500">
              <a:lnSpc>
                <a:spcPct val="200000"/>
              </a:lnSpc>
              <a:buFontTx/>
              <a:buAutoNum type="ea1JpnKorPeriod"/>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vl2pPr marL="666750" indent="-20955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2pPr>
            <a:lvl3pPr marL="1165860" indent="-25146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3pPr>
            <a:lvl4pPr marL="1651000" indent="-27940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4pPr>
            <a:lvl5pPr marL="2108200" indent="-27940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5pPr>
          </a:lstStyle>
          <a:p>
            <a:r>
              <a:t>Body Level One</a:t>
            </a:r>
          </a:p>
          <a:p>
            <a:pPr lvl="1"/>
            <a:r>
              <a:t>Body Level Two</a:t>
            </a:r>
          </a:p>
          <a:p>
            <a:pPr lvl="2"/>
            <a:r>
              <a:t>Body Level Three</a:t>
            </a:r>
          </a:p>
          <a:p>
            <a:pPr lvl="3"/>
            <a:r>
              <a:t>Body Level Four</a:t>
            </a:r>
          </a:p>
          <a:p>
            <a:pPr lvl="4"/>
            <a:r>
              <a:t>Body Level Five</a:t>
            </a:r>
          </a:p>
        </p:txBody>
      </p:sp>
      <p:sp>
        <p:nvSpPr>
          <p:cNvPr id="172" name="Shape 172"/>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1_比较">
    <p:spTree>
      <p:nvGrpSpPr>
        <p:cNvPr id="1" name=""/>
        <p:cNvGrpSpPr/>
        <p:nvPr/>
      </p:nvGrpSpPr>
      <p:grpSpPr>
        <a:xfrm>
          <a:off x="0" y="0"/>
          <a:ext cx="0" cy="0"/>
          <a:chOff x="0" y="0"/>
          <a:chExt cx="0" cy="0"/>
        </a:xfrm>
      </p:grpSpPr>
      <p:pic>
        <p:nvPicPr>
          <p:cNvPr id="17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80" name="Shape 180"/>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81" name="Shape 181"/>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82" name="Shape 182"/>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83" name="Shape 183"/>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84" name="Shape 184"/>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185" name="Shape 185"/>
          <p:cNvSpPr>
            <a:spLocks noGrp="1"/>
          </p:cNvSpPr>
          <p:nvPr>
            <p:ph type="title" hasCustomPrompt="1"/>
          </p:nvPr>
        </p:nvSpPr>
        <p:spPr>
          <a:xfrm>
            <a:off x="839787" y="365125"/>
            <a:ext cx="10515601" cy="1325563"/>
          </a:xfrm>
          <a:prstGeom prst="rect">
            <a:avLst/>
          </a:prstGeom>
        </p:spPr>
        <p:txBody>
          <a:bodyPr anchor="t">
            <a:normAutofit/>
          </a:bodyPr>
          <a:lstStyle/>
          <a:p>
            <a:r>
              <a:t>Title Text</a:t>
            </a:r>
          </a:p>
        </p:txBody>
      </p:sp>
      <p:sp>
        <p:nvSpPr>
          <p:cNvPr id="186" name="Shape 186"/>
          <p:cNvSpPr>
            <a:spLocks noGrp="1"/>
          </p:cNvSpPr>
          <p:nvPr>
            <p:ph type="body" sz="quarter" idx="1" hasCustomPrompt="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87" name="Shape 187"/>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pPr>
          </a:p>
        </p:txBody>
      </p:sp>
      <p:sp>
        <p:nvSpPr>
          <p:cNvPr id="188" name="Shape 188"/>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1_仅标题">
    <p:spTree>
      <p:nvGrpSpPr>
        <p:cNvPr id="1" name=""/>
        <p:cNvGrpSpPr/>
        <p:nvPr/>
      </p:nvGrpSpPr>
      <p:grpSpPr>
        <a:xfrm>
          <a:off x="0" y="0"/>
          <a:ext cx="0" cy="0"/>
          <a:chOff x="0" y="0"/>
          <a:chExt cx="0" cy="0"/>
        </a:xfrm>
      </p:grpSpPr>
      <p:pic>
        <p:nvPicPr>
          <p:cNvPr id="195"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96" name="Shape 196"/>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97" name="Shape 197"/>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98" name="Shape 198"/>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99" name="Shape 199"/>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00" name="Shape 200"/>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01" name="Shape 201"/>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202" name="Shape 20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1_空白">
    <p:spTree>
      <p:nvGrpSpPr>
        <p:cNvPr id="1" name=""/>
        <p:cNvGrpSpPr/>
        <p:nvPr/>
      </p:nvGrpSpPr>
      <p:grpSpPr>
        <a:xfrm>
          <a:off x="0" y="0"/>
          <a:ext cx="0" cy="0"/>
          <a:chOff x="0" y="0"/>
          <a:chExt cx="0" cy="0"/>
        </a:xfrm>
      </p:grpSpPr>
      <p:pic>
        <p:nvPicPr>
          <p:cNvPr id="20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10" name="Shape 210"/>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11" name="Shape 211"/>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12" name="Shape 212"/>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13" name="Shape 213"/>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14" name="Shape 214"/>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15" name="Shape 215"/>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1_内容与标题">
    <p:spTree>
      <p:nvGrpSpPr>
        <p:cNvPr id="1" name=""/>
        <p:cNvGrpSpPr/>
        <p:nvPr/>
      </p:nvGrpSpPr>
      <p:grpSpPr>
        <a:xfrm>
          <a:off x="0" y="0"/>
          <a:ext cx="0" cy="0"/>
          <a:chOff x="0" y="0"/>
          <a:chExt cx="0" cy="0"/>
        </a:xfrm>
      </p:grpSpPr>
      <p:pic>
        <p:nvPicPr>
          <p:cNvPr id="222"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23" name="Shape 223"/>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24" name="Shape 224"/>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25" name="Shape 225"/>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26" name="Shape 226"/>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27" name="Shape 227"/>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28" name="Shape 228"/>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229" name="Shape 229"/>
          <p:cNvSpPr>
            <a:spLocks noGrp="1"/>
          </p:cNvSpPr>
          <p:nvPr>
            <p:ph type="body" sz="half" idx="1" hasCustomPrompt="1"/>
          </p:nvPr>
        </p:nvSpPr>
        <p:spPr>
          <a:xfrm>
            <a:off x="5183187" y="987425"/>
            <a:ext cx="6172201" cy="4873625"/>
          </a:xfrm>
          <a:prstGeom prst="rect">
            <a:avLst/>
          </a:prstGeom>
        </p:spPr>
        <p:txBody>
          <a:bodyPr>
            <a:normAutofit/>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30" name="Shape 230"/>
          <p:cNvSpPr>
            <a:spLocks noGrp="1"/>
          </p:cNvSpPr>
          <p:nvPr>
            <p:ph type="body" sz="quarter" idx="13"/>
          </p:nvPr>
        </p:nvSpPr>
        <p:spPr>
          <a:xfrm>
            <a:off x="839787" y="2057400"/>
            <a:ext cx="3932238" cy="3811588"/>
          </a:xfrm>
          <a:prstGeom prst="rect">
            <a:avLst/>
          </a:prstGeom>
        </p:spPr>
        <p:txBody>
          <a:bodyPr>
            <a:normAutofit/>
          </a:bodyPr>
          <a:lstStyle/>
          <a:p>
            <a:pPr marL="0" indent="0">
              <a:buSzTx/>
              <a:buFontTx/>
              <a:buNone/>
              <a:defRPr sz="1600"/>
            </a:pPr>
          </a:p>
        </p:txBody>
      </p:sp>
      <p:sp>
        <p:nvSpPr>
          <p:cNvPr id="231" name="Shape 23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1_图片与标题">
    <p:spTree>
      <p:nvGrpSpPr>
        <p:cNvPr id="1" name=""/>
        <p:cNvGrpSpPr/>
        <p:nvPr/>
      </p:nvGrpSpPr>
      <p:grpSpPr>
        <a:xfrm>
          <a:off x="0" y="0"/>
          <a:ext cx="0" cy="0"/>
          <a:chOff x="0" y="0"/>
          <a:chExt cx="0" cy="0"/>
        </a:xfrm>
      </p:grpSpPr>
      <p:pic>
        <p:nvPicPr>
          <p:cNvPr id="238"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39" name="Shape 239"/>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40" name="Shape 240"/>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41" name="Shape 241"/>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42" name="Shape 242"/>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43" name="Shape 243"/>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44" name="Shape 244"/>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245" name="Shape 245"/>
          <p:cNvSpPr>
            <a:spLocks noGrp="1"/>
          </p:cNvSpPr>
          <p:nvPr>
            <p:ph type="pic" sz="half" idx="13"/>
          </p:nvPr>
        </p:nvSpPr>
        <p:spPr>
          <a:xfrm>
            <a:off x="5183187" y="987425"/>
            <a:ext cx="6172201" cy="4873625"/>
          </a:xfrm>
          <a:prstGeom prst="rect">
            <a:avLst/>
          </a:prstGeom>
        </p:spPr>
        <p:txBody>
          <a:bodyPr lIns="91439" rIns="91439"/>
          <a:lstStyle/>
          <a:p/>
        </p:txBody>
      </p:sp>
      <p:sp>
        <p:nvSpPr>
          <p:cNvPr id="246" name="Shape 246"/>
          <p:cNvSpPr>
            <a:spLocks noGrp="1"/>
          </p:cNvSpPr>
          <p:nvPr>
            <p:ph type="body" sz="quarter" idx="1" hasCustomPrompt="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47" name="Shape 247"/>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1_标题和竖排文字">
    <p:spTree>
      <p:nvGrpSpPr>
        <p:cNvPr id="1" name=""/>
        <p:cNvGrpSpPr/>
        <p:nvPr/>
      </p:nvGrpSpPr>
      <p:grpSpPr>
        <a:xfrm>
          <a:off x="0" y="0"/>
          <a:ext cx="0" cy="0"/>
          <a:chOff x="0" y="0"/>
          <a:chExt cx="0" cy="0"/>
        </a:xfrm>
      </p:grpSpPr>
      <p:pic>
        <p:nvPicPr>
          <p:cNvPr id="254"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55" name="Shape 255"/>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56" name="Shape 256"/>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57" name="Shape 257"/>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58" name="Shape 258"/>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59" name="Shape 259"/>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60" name="Shape 260"/>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261" name="Shape 261"/>
          <p:cNvSpPr>
            <a:spLocks noGrp="1"/>
          </p:cNvSpPr>
          <p:nvPr>
            <p:ph type="body" idx="1" hasCustomPrompt="1"/>
          </p:nvPr>
        </p:nvSpPr>
        <p:spPr>
          <a:xfrm>
            <a:off x="838200" y="1825625"/>
            <a:ext cx="10515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62" name="Shape 26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1_垂直排列标题与&#10;文本">
    <p:spTree>
      <p:nvGrpSpPr>
        <p:cNvPr id="1" name=""/>
        <p:cNvGrpSpPr/>
        <p:nvPr/>
      </p:nvGrpSpPr>
      <p:grpSpPr>
        <a:xfrm>
          <a:off x="0" y="0"/>
          <a:ext cx="0" cy="0"/>
          <a:chOff x="0" y="0"/>
          <a:chExt cx="0" cy="0"/>
        </a:xfrm>
      </p:grpSpPr>
      <p:pic>
        <p:nvPicPr>
          <p:cNvPr id="26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70" name="Shape 270"/>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71" name="Shape 271"/>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72" name="Shape 272"/>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73" name="Shape 273"/>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74" name="Shape 274"/>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75" name="Shape 275"/>
          <p:cNvSpPr>
            <a:spLocks noGrp="1"/>
          </p:cNvSpPr>
          <p:nvPr>
            <p:ph type="title" hasCustomPrompt="1"/>
          </p:nvPr>
        </p:nvSpPr>
        <p:spPr>
          <a:xfrm>
            <a:off x="8724900" y="365125"/>
            <a:ext cx="2628900" cy="5811838"/>
          </a:xfrm>
          <a:prstGeom prst="rect">
            <a:avLst/>
          </a:prstGeom>
        </p:spPr>
        <p:txBody>
          <a:bodyPr anchor="t">
            <a:normAutofit/>
          </a:bodyPr>
          <a:lstStyle/>
          <a:p>
            <a:r>
              <a:t>Title Text</a:t>
            </a:r>
          </a:p>
        </p:txBody>
      </p:sp>
      <p:sp>
        <p:nvSpPr>
          <p:cNvPr id="276" name="Shape 276"/>
          <p:cNvSpPr>
            <a:spLocks noGrp="1"/>
          </p:cNvSpPr>
          <p:nvPr>
            <p:ph type="body" idx="1" hasCustomPrompt="1"/>
          </p:nvPr>
        </p:nvSpPr>
        <p:spPr>
          <a:xfrm>
            <a:off x="838200" y="365125"/>
            <a:ext cx="7734300" cy="58118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77" name="Shape 277"/>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C4E51DE-A939-45BC-92E1-EE2E5383EFE4}" type="datetimeFigureOut">
              <a:rPr lang="zh-CN" altLang="en-US"/>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B7EF8362-6348-47EA-8B66-E65D3DFA18AD}"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p:cSld name="1_节标题">
    <p:spTree>
      <p:nvGrpSpPr>
        <p:cNvPr id="1" name=""/>
        <p:cNvGrpSpPr/>
        <p:nvPr/>
      </p:nvGrpSpPr>
      <p:grpSpPr>
        <a:xfrm>
          <a:off x="0" y="0"/>
          <a:ext cx="0" cy="0"/>
          <a:chOff x="0" y="0"/>
          <a:chExt cx="0" cy="0"/>
        </a:xfrm>
      </p:grpSpPr>
      <p:pic>
        <p:nvPicPr>
          <p:cNvPr id="304"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05" name="Shape 305"/>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06" name="Shape 306"/>
          <p:cNvSpPr>
            <a:spLocks noGrp="1"/>
          </p:cNvSpPr>
          <p:nvPr>
            <p:ph type="title" hasCustomPrompt="1"/>
          </p:nvPr>
        </p:nvSpPr>
        <p:spPr>
          <a:xfrm>
            <a:off x="831850" y="1709738"/>
            <a:ext cx="10515600" cy="2852737"/>
          </a:xfrm>
          <a:prstGeom prst="rect">
            <a:avLst/>
          </a:prstGeom>
        </p:spPr>
        <p:txBody>
          <a:bodyPr anchor="b">
            <a:normAutofit/>
          </a:bodyPr>
          <a:lstStyle>
            <a:lvl1pPr>
              <a:defRPr sz="6000"/>
            </a:lvl1pPr>
          </a:lstStyle>
          <a:p>
            <a:r>
              <a:t>Title Text</a:t>
            </a:r>
          </a:p>
        </p:txBody>
      </p:sp>
      <p:sp>
        <p:nvSpPr>
          <p:cNvPr id="307" name="Shape 307"/>
          <p:cNvSpPr>
            <a:spLocks noGrp="1"/>
          </p:cNvSpPr>
          <p:nvPr>
            <p:ph type="body" sz="quarter" idx="1" hasCustomPrompt="1"/>
          </p:nvPr>
        </p:nvSpPr>
        <p:spPr>
          <a:xfrm>
            <a:off x="831850" y="4589462"/>
            <a:ext cx="10515600" cy="1500188"/>
          </a:xfrm>
          <a:prstGeom prst="rect">
            <a:avLst/>
          </a:prstGeom>
        </p:spPr>
        <p:txBody>
          <a:bodyPr>
            <a:normAutofit/>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08" name="Shape 308"/>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2_两栏内容">
    <p:spTree>
      <p:nvGrpSpPr>
        <p:cNvPr id="1" name=""/>
        <p:cNvGrpSpPr/>
        <p:nvPr/>
      </p:nvGrpSpPr>
      <p:grpSpPr>
        <a:xfrm>
          <a:off x="0" y="0"/>
          <a:ext cx="0" cy="0"/>
          <a:chOff x="0" y="0"/>
          <a:chExt cx="0" cy="0"/>
        </a:xfrm>
      </p:grpSpPr>
      <p:pic>
        <p:nvPicPr>
          <p:cNvPr id="315"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16" name="Shape 316"/>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17" name="Shape 317"/>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318" name="Shape 318"/>
          <p:cNvSpPr>
            <a:spLocks noGrp="1"/>
          </p:cNvSpPr>
          <p:nvPr>
            <p:ph type="body" sz="half" idx="1" hasCustomPrompt="1"/>
          </p:nvPr>
        </p:nvSpPr>
        <p:spPr>
          <a:xfrm>
            <a:off x="838200" y="1825625"/>
            <a:ext cx="5181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9" name="Shape 319"/>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2_比较">
    <p:spTree>
      <p:nvGrpSpPr>
        <p:cNvPr id="1" name=""/>
        <p:cNvGrpSpPr/>
        <p:nvPr/>
      </p:nvGrpSpPr>
      <p:grpSpPr>
        <a:xfrm>
          <a:off x="0" y="0"/>
          <a:ext cx="0" cy="0"/>
          <a:chOff x="0" y="0"/>
          <a:chExt cx="0" cy="0"/>
        </a:xfrm>
      </p:grpSpPr>
      <p:pic>
        <p:nvPicPr>
          <p:cNvPr id="326"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27" name="Shape 327"/>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28" name="Shape 328"/>
          <p:cNvSpPr>
            <a:spLocks noGrp="1"/>
          </p:cNvSpPr>
          <p:nvPr>
            <p:ph type="title" hasCustomPrompt="1"/>
          </p:nvPr>
        </p:nvSpPr>
        <p:spPr>
          <a:xfrm>
            <a:off x="839787" y="365125"/>
            <a:ext cx="10515601" cy="1325563"/>
          </a:xfrm>
          <a:prstGeom prst="rect">
            <a:avLst/>
          </a:prstGeom>
        </p:spPr>
        <p:txBody>
          <a:bodyPr anchor="t">
            <a:normAutofit/>
          </a:bodyPr>
          <a:lstStyle/>
          <a:p>
            <a:r>
              <a:t>Title Text</a:t>
            </a:r>
          </a:p>
        </p:txBody>
      </p:sp>
      <p:sp>
        <p:nvSpPr>
          <p:cNvPr id="329" name="Shape 329"/>
          <p:cNvSpPr>
            <a:spLocks noGrp="1"/>
          </p:cNvSpPr>
          <p:nvPr>
            <p:ph type="body" sz="quarter" idx="1" hasCustomPrompt="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30" name="Shape 330"/>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pPr>
          </a:p>
        </p:txBody>
      </p:sp>
      <p:sp>
        <p:nvSpPr>
          <p:cNvPr id="331" name="Shape 33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2_仅标题">
    <p:spTree>
      <p:nvGrpSpPr>
        <p:cNvPr id="1" name=""/>
        <p:cNvGrpSpPr/>
        <p:nvPr/>
      </p:nvGrpSpPr>
      <p:grpSpPr>
        <a:xfrm>
          <a:off x="0" y="0"/>
          <a:ext cx="0" cy="0"/>
          <a:chOff x="0" y="0"/>
          <a:chExt cx="0" cy="0"/>
        </a:xfrm>
      </p:grpSpPr>
      <p:pic>
        <p:nvPicPr>
          <p:cNvPr id="338"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39" name="Shape 339"/>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40" name="Shape 340"/>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341" name="Shape 34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p:cSld name="2_内容与标题">
    <p:spTree>
      <p:nvGrpSpPr>
        <p:cNvPr id="1" name=""/>
        <p:cNvGrpSpPr/>
        <p:nvPr/>
      </p:nvGrpSpPr>
      <p:grpSpPr>
        <a:xfrm>
          <a:off x="0" y="0"/>
          <a:ext cx="0" cy="0"/>
          <a:chOff x="0" y="0"/>
          <a:chExt cx="0" cy="0"/>
        </a:xfrm>
      </p:grpSpPr>
      <p:pic>
        <p:nvPicPr>
          <p:cNvPr id="357"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58" name="Shape 358"/>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59" name="Shape 359"/>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360" name="Shape 360"/>
          <p:cNvSpPr>
            <a:spLocks noGrp="1"/>
          </p:cNvSpPr>
          <p:nvPr>
            <p:ph type="body" sz="half" idx="1" hasCustomPrompt="1"/>
          </p:nvPr>
        </p:nvSpPr>
        <p:spPr>
          <a:xfrm>
            <a:off x="5183187" y="987425"/>
            <a:ext cx="6172201" cy="4873625"/>
          </a:xfrm>
          <a:prstGeom prst="rect">
            <a:avLst/>
          </a:prstGeom>
        </p:spPr>
        <p:txBody>
          <a:bodyPr>
            <a:normAutofit/>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61" name="Shape 361"/>
          <p:cNvSpPr>
            <a:spLocks noGrp="1"/>
          </p:cNvSpPr>
          <p:nvPr>
            <p:ph type="body" sz="quarter" idx="13"/>
          </p:nvPr>
        </p:nvSpPr>
        <p:spPr>
          <a:xfrm>
            <a:off x="839787" y="2057400"/>
            <a:ext cx="3932238" cy="3811588"/>
          </a:xfrm>
          <a:prstGeom prst="rect">
            <a:avLst/>
          </a:prstGeom>
        </p:spPr>
        <p:txBody>
          <a:bodyPr>
            <a:normAutofit/>
          </a:bodyPr>
          <a:lstStyle/>
          <a:p>
            <a:pPr marL="0" indent="0">
              <a:buSzTx/>
              <a:buFontTx/>
              <a:buNone/>
              <a:defRPr sz="1600"/>
            </a:pPr>
          </a:p>
        </p:txBody>
      </p:sp>
      <p:sp>
        <p:nvSpPr>
          <p:cNvPr id="362" name="Shape 36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p:cSld name="2_图片与标题">
    <p:spTree>
      <p:nvGrpSpPr>
        <p:cNvPr id="1" name=""/>
        <p:cNvGrpSpPr/>
        <p:nvPr/>
      </p:nvGrpSpPr>
      <p:grpSpPr>
        <a:xfrm>
          <a:off x="0" y="0"/>
          <a:ext cx="0" cy="0"/>
          <a:chOff x="0" y="0"/>
          <a:chExt cx="0" cy="0"/>
        </a:xfrm>
      </p:grpSpPr>
      <p:pic>
        <p:nvPicPr>
          <p:cNvPr id="36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70" name="Shape 370"/>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71" name="Shape 371"/>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372" name="Shape 372"/>
          <p:cNvSpPr>
            <a:spLocks noGrp="1"/>
          </p:cNvSpPr>
          <p:nvPr>
            <p:ph type="pic" sz="half" idx="13"/>
          </p:nvPr>
        </p:nvSpPr>
        <p:spPr>
          <a:xfrm>
            <a:off x="5183187" y="987425"/>
            <a:ext cx="6172201" cy="4873625"/>
          </a:xfrm>
          <a:prstGeom prst="rect">
            <a:avLst/>
          </a:prstGeom>
        </p:spPr>
        <p:txBody>
          <a:bodyPr lIns="91439" rIns="91439"/>
          <a:lstStyle/>
          <a:p/>
        </p:txBody>
      </p:sp>
      <p:sp>
        <p:nvSpPr>
          <p:cNvPr id="373" name="Shape 373"/>
          <p:cNvSpPr>
            <a:spLocks noGrp="1"/>
          </p:cNvSpPr>
          <p:nvPr>
            <p:ph type="body" sz="quarter" idx="1" hasCustomPrompt="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74" name="Shape 374"/>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p:cSld name="2_标题和竖排文字">
    <p:spTree>
      <p:nvGrpSpPr>
        <p:cNvPr id="1" name=""/>
        <p:cNvGrpSpPr/>
        <p:nvPr/>
      </p:nvGrpSpPr>
      <p:grpSpPr>
        <a:xfrm>
          <a:off x="0" y="0"/>
          <a:ext cx="0" cy="0"/>
          <a:chOff x="0" y="0"/>
          <a:chExt cx="0" cy="0"/>
        </a:xfrm>
      </p:grpSpPr>
      <p:pic>
        <p:nvPicPr>
          <p:cNvPr id="381"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82" name="Shape 382"/>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83" name="Shape 383"/>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384" name="Shape 384"/>
          <p:cNvSpPr>
            <a:spLocks noGrp="1"/>
          </p:cNvSpPr>
          <p:nvPr>
            <p:ph type="body" idx="1" hasCustomPrompt="1"/>
          </p:nvPr>
        </p:nvSpPr>
        <p:spPr>
          <a:xfrm>
            <a:off x="838200" y="1825625"/>
            <a:ext cx="10515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85" name="Shape 385"/>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p:cSld name="2_垂直排列标题与&#10;文本">
    <p:spTree>
      <p:nvGrpSpPr>
        <p:cNvPr id="1" name=""/>
        <p:cNvGrpSpPr/>
        <p:nvPr/>
      </p:nvGrpSpPr>
      <p:grpSpPr>
        <a:xfrm>
          <a:off x="0" y="0"/>
          <a:ext cx="0" cy="0"/>
          <a:chOff x="0" y="0"/>
          <a:chExt cx="0" cy="0"/>
        </a:xfrm>
      </p:grpSpPr>
      <p:pic>
        <p:nvPicPr>
          <p:cNvPr id="392"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93" name="Shape 393"/>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94" name="Shape 394"/>
          <p:cNvSpPr>
            <a:spLocks noGrp="1"/>
          </p:cNvSpPr>
          <p:nvPr>
            <p:ph type="title" hasCustomPrompt="1"/>
          </p:nvPr>
        </p:nvSpPr>
        <p:spPr>
          <a:xfrm>
            <a:off x="8724900" y="365125"/>
            <a:ext cx="2628900" cy="5811838"/>
          </a:xfrm>
          <a:prstGeom prst="rect">
            <a:avLst/>
          </a:prstGeom>
        </p:spPr>
        <p:txBody>
          <a:bodyPr anchor="t">
            <a:normAutofit/>
          </a:bodyPr>
          <a:lstStyle/>
          <a:p>
            <a:r>
              <a:t>Title Text</a:t>
            </a:r>
          </a:p>
        </p:txBody>
      </p:sp>
      <p:sp>
        <p:nvSpPr>
          <p:cNvPr id="395" name="Shape 395"/>
          <p:cNvSpPr>
            <a:spLocks noGrp="1"/>
          </p:cNvSpPr>
          <p:nvPr>
            <p:ph type="body" idx="1" hasCustomPrompt="1"/>
          </p:nvPr>
        </p:nvSpPr>
        <p:spPr>
          <a:xfrm>
            <a:off x="838200" y="365125"/>
            <a:ext cx="7734300" cy="58118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96" name="Shape 396"/>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3"/>
          <p:cNvSpPr>
            <a:spLocks noChangeArrowheads="1"/>
          </p:cNvSpPr>
          <p:nvPr userDrawn="1"/>
        </p:nvSpPr>
        <p:spPr bwMode="auto">
          <a:xfrm>
            <a:off x="5118071" y="6459649"/>
            <a:ext cx="17698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1000" dirty="0">
                <a:solidFill>
                  <a:prstClr val="white">
                    <a:lumMod val="65000"/>
                  </a:prstClr>
                </a:solidFill>
                <a:latin typeface="微软雅黑 Light" panose="020B0502040204020203" pitchFamily="34" charset="-122"/>
                <a:ea typeface="微软雅黑 Light" panose="020B0502040204020203" pitchFamily="34" charset="-122"/>
              </a:rPr>
              <a:t>www.kungeek.com</a:t>
            </a:r>
            <a:endParaRPr lang="zh-CN" altLang="en-US" sz="1000" i="1" dirty="0">
              <a:solidFill>
                <a:prstClr val="white">
                  <a:lumMod val="65000"/>
                </a:prstClr>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7AC3FF5-8612-4DDA-BF43-B2C868815861}" type="datetimeFigureOut">
              <a:rPr lang="zh-CN" altLang="en-US">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pPr>
            <a:fld id="{E82B4A11-FB04-4D8F-8B2E-096B82287EAC}" type="slidenum">
              <a:rPr lang="zh-CN" altLang="en-US">
                <a:solidFill>
                  <a:prstClr val="black"/>
                </a:solidFill>
              </a:rPr>
            </a:fld>
            <a:endParaRPr lang="zh-CN"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BEC55DD-A5F1-44B8-94A0-249E60A1EC70}" type="datetimeFigureOut">
              <a:rPr lang="zh-CN" altLang="en-US"/>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2C6D19E5-10D8-4717-8F16-9ADD29BFF3D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7AC3FF5-8612-4DDA-BF43-B2C868815861}"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E82B4A11-FB04-4D8F-8B2E-096B82287EA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91FD503-E5ED-42D0-82BB-2B7B476CFDC8}"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A7BE2488-8A26-4F81-AF9D-0C7EE9DD21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DE8FA21-9051-43CB-A247-60BD27375EA0}"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3AFACAC1-BD1F-4123-807F-E39D7214E28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EFAD800-F6F8-4C9F-9817-94AE1C133AB1}"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62245C58-0A5D-46F3-940E-2A76F6B0EAA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1060056" y="526965"/>
            <a:ext cx="10066493" cy="533091"/>
          </a:xfrm>
          <a:prstGeom prst="rect">
            <a:avLst/>
          </a:prstGeom>
        </p:spPr>
        <p:txBody>
          <a:bodyPr/>
          <a:lstStyle>
            <a:lvl1pPr algn="ctr">
              <a:defRPr sz="3200">
                <a:solidFill>
                  <a:schemeClr val="accent1">
                    <a:lumMod val="7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1691235" y="1663784"/>
            <a:ext cx="8828410" cy="2385268"/>
          </a:xfrm>
          <a:prstGeom prst="rect">
            <a:avLst/>
          </a:prstGeom>
        </p:spPr>
        <p:txBody>
          <a:bodyPr>
            <a:spAutoFit/>
          </a:bodyPr>
          <a:lstStyle>
            <a:lvl1pPr marL="228600" indent="-228600">
              <a:lnSpc>
                <a:spcPct val="150000"/>
              </a:lnSpc>
              <a:buFont typeface="Arial" panose="020B0604020202020204" pitchFamily="34" charset="0"/>
              <a:buChar char="•"/>
              <a:defRPr sz="2000"/>
            </a:lvl1pPr>
            <a:lvl2pPr marL="685800" marR="0" indent="-228600" algn="l" defTabSz="914400" rtl="0" eaLnBrk="0" fontAlgn="base" latinLnBrk="0" hangingPunct="0">
              <a:lnSpc>
                <a:spcPct val="100000"/>
              </a:lnSpc>
              <a:spcBef>
                <a:spcPts val="500"/>
              </a:spcBef>
              <a:spcAft>
                <a:spcPct val="0"/>
              </a:spcAft>
              <a:buClrTx/>
              <a:buSzTx/>
              <a:buFont typeface="Calibri" panose="020F0502020204030204" pitchFamily="34" charset="0"/>
              <a:buChar char="-"/>
              <a:defRPr sz="1600"/>
            </a:lvl2pPr>
            <a:lvl3pPr marL="914400" indent="0">
              <a:buNone/>
              <a:defRPr/>
            </a:lvl3pPr>
          </a:lstStyle>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0" Type="http://schemas.openxmlformats.org/officeDocument/2006/relationships/theme" Target="../theme/theme3.xml"/><Relationship Id="rId3" Type="http://schemas.openxmlformats.org/officeDocument/2006/relationships/slideLayout" Target="../slideLayouts/slideLayout13.xml"/><Relationship Id="rId29" Type="http://schemas.openxmlformats.org/officeDocument/2006/relationships/image" Target="../media/image4.png"/><Relationship Id="rId28" Type="http://schemas.openxmlformats.org/officeDocument/2006/relationships/image" Target="../media/image2.png"/><Relationship Id="rId27" Type="http://schemas.openxmlformats.org/officeDocument/2006/relationships/slideLayout" Target="../slideLayouts/slideLayout37.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0" Type="http://schemas.openxmlformats.org/officeDocument/2006/relationships/slideLayout" Target="../slideLayouts/slideLayout30.xml"/><Relationship Id="rId2" Type="http://schemas.openxmlformats.org/officeDocument/2006/relationships/slideLayout" Target="../slideLayouts/slideLayout12.xml"/><Relationship Id="rId19" Type="http://schemas.openxmlformats.org/officeDocument/2006/relationships/slideLayout" Target="../slideLayouts/slideLayout29.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1.png"/><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284672" y="0"/>
            <a:ext cx="1578634" cy="19353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2"/>
          <p:cNvSpPr txBox="1">
            <a:spLocks noChangeArrowheads="1"/>
          </p:cNvSpPr>
          <p:nvPr userDrawn="1"/>
        </p:nvSpPr>
        <p:spPr bwMode="auto">
          <a:xfrm>
            <a:off x="735851" y="504373"/>
            <a:ext cx="6762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284672" y="2005720"/>
            <a:ext cx="1578634" cy="2066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284672" y="2281803"/>
            <a:ext cx="1578634" cy="4576197"/>
          </a:xfrm>
          <a:prstGeom prst="rect">
            <a:avLst/>
          </a:prstGeom>
          <a:solidFill>
            <a:srgbClr val="345D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2"/>
          <p:cNvSpPr txBox="1">
            <a:spLocks noChangeArrowheads="1"/>
          </p:cNvSpPr>
          <p:nvPr userDrawn="1"/>
        </p:nvSpPr>
        <p:spPr bwMode="auto">
          <a:xfrm>
            <a:off x="735851" y="3511090"/>
            <a:ext cx="677108" cy="180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3200" b="1" dirty="0">
                <a:solidFill>
                  <a:schemeClr val="bg1"/>
                </a:solidFill>
                <a:latin typeface="微软雅黑" panose="020B0503020204020204" pitchFamily="34" charset="-122"/>
                <a:ea typeface="微软雅黑" panose="020B0503020204020204" pitchFamily="34" charset="-122"/>
              </a:rPr>
              <a:t>content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17"/>
          <p:cNvGrpSpPr/>
          <p:nvPr userDrawn="1"/>
        </p:nvGrpSpPr>
        <p:grpSpPr bwMode="auto">
          <a:xfrm>
            <a:off x="1055688" y="1345744"/>
            <a:ext cx="10080625" cy="4834620"/>
            <a:chOff x="1056000" y="1361675"/>
            <a:chExt cx="10079684" cy="4407325"/>
          </a:xfrm>
        </p:grpSpPr>
        <p:sp>
          <p:nvSpPr>
            <p:cNvPr id="11" name="矩形 10"/>
            <p:cNvSpPr/>
            <p:nvPr/>
          </p:nvSpPr>
          <p:spPr>
            <a:xfrm>
              <a:off x="1056000" y="1361675"/>
              <a:ext cx="10079684"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1178228" y="1457656"/>
              <a:ext cx="9834778" cy="4206363"/>
            </a:xfrm>
            <a:prstGeom prst="rect">
              <a:avLst/>
            </a:prstGeom>
            <a:ln>
              <a:noFill/>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13" name="组合 14"/>
          <p:cNvGrpSpPr/>
          <p:nvPr userDrawn="1"/>
        </p:nvGrpSpPr>
        <p:grpSpPr bwMode="auto">
          <a:xfrm>
            <a:off x="1055688" y="1214257"/>
            <a:ext cx="10080625" cy="50529"/>
            <a:chOff x="4145550" y="1403281"/>
            <a:chExt cx="3960000" cy="45719"/>
          </a:xfrm>
          <a:solidFill>
            <a:schemeClr val="accent1">
              <a:lumMod val="75000"/>
            </a:schemeClr>
          </a:solidFill>
        </p:grpSpPr>
        <p:cxnSp>
          <p:nvCxnSpPr>
            <p:cNvPr id="14" name="直接连接符 13"/>
            <p:cNvCxnSpPr/>
            <p:nvPr/>
          </p:nvCxnSpPr>
          <p:spPr>
            <a:xfrm>
              <a:off x="4145550" y="1425352"/>
              <a:ext cx="3960000" cy="0"/>
            </a:xfrm>
            <a:prstGeom prst="line">
              <a:avLst/>
            </a:prstGeom>
            <a:grp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406272" y="1403281"/>
              <a:ext cx="1438557"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矩形 3"/>
          <p:cNvSpPr>
            <a:spLocks noChangeArrowheads="1"/>
          </p:cNvSpPr>
          <p:nvPr userDrawn="1"/>
        </p:nvSpPr>
        <p:spPr bwMode="auto">
          <a:xfrm>
            <a:off x="5118071" y="6459649"/>
            <a:ext cx="17698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chemeClr val="bg1">
                    <a:lumMod val="65000"/>
                  </a:schemeClr>
                </a:solidFill>
                <a:latin typeface="微软雅黑 Light" panose="020B0502040204020203" pitchFamily="34" charset="-122"/>
                <a:ea typeface="微软雅黑 Light" panose="020B0502040204020203" pitchFamily="34" charset="-122"/>
              </a:rPr>
              <a:t>www.kungeek.com</a:t>
            </a:r>
            <a:endParaRPr lang="zh-CN" altLang="en-US" sz="1000" i="1" dirty="0">
              <a:solidFill>
                <a:schemeClr val="bg1">
                  <a:lumMod val="65000"/>
                </a:schemeClr>
              </a:solidFill>
              <a:latin typeface="微软雅黑 Light" panose="020B0502040204020203" pitchFamily="34" charset="-122"/>
              <a:ea typeface="微软雅黑 Light" panose="020B0502040204020203" pitchFamily="34"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8"/>
          <a:stretch>
            <a:fillRect/>
          </a:stretch>
        </p:blipFill>
        <p:spPr>
          <a:xfrm>
            <a:off x="1587" y="0"/>
            <a:ext cx="12188826" cy="6858000"/>
          </a:xfrm>
          <a:prstGeom prst="rect">
            <a:avLst/>
          </a:prstGeom>
          <a:ln w="12700">
            <a:miter lim="400000"/>
            <a:headEnd/>
            <a:tailEnd/>
          </a:ln>
        </p:spPr>
      </p:pic>
      <p:grpSp>
        <p:nvGrpSpPr>
          <p:cNvPr id="5" name="Group 5"/>
          <p:cNvGrpSpPr/>
          <p:nvPr/>
        </p:nvGrpSpPr>
        <p:grpSpPr>
          <a:xfrm>
            <a:off x="1055687" y="1345744"/>
            <a:ext cx="10080626" cy="4834621"/>
            <a:chOff x="0" y="0"/>
            <a:chExt cx="10080625" cy="4834620"/>
          </a:xfrm>
        </p:grpSpPr>
        <p:sp>
          <p:nvSpPr>
            <p:cNvPr id="3" name="Shape 3"/>
            <p:cNvSpPr/>
            <p:nvPr/>
          </p:nvSpPr>
          <p:spPr>
            <a:xfrm>
              <a:off x="0" y="-1"/>
              <a:ext cx="10080625" cy="4834622"/>
            </a:xfrm>
            <a:prstGeom prst="rect">
              <a:avLst/>
            </a:prstGeom>
            <a:blipFill rotWithShape="1">
              <a:blip r:embed="rId29"/>
              <a:srcRect/>
              <a:tile tx="0" ty="0" sx="100000" sy="100000" flip="none" algn="tl"/>
            </a:blipFill>
            <a:ln w="12700" cap="flat">
              <a:noFill/>
              <a:miter lim="400000"/>
            </a:ln>
            <a:effectLst/>
          </p:spPr>
          <p:txBody>
            <a:bodyPr wrap="square" lIns="45719" tIns="45719" rIns="45719" bIns="45719" numCol="1" anchor="ctr">
              <a:noAutofit/>
            </a:bodyP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4" name="Shape 4"/>
            <p:cNvSpPr/>
            <p:nvPr/>
          </p:nvSpPr>
          <p:spPr>
            <a:xfrm>
              <a:off x="122239" y="105286"/>
              <a:ext cx="9835697" cy="46141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eaLnBrk="0" fontAlgn="base" hangingPunct="0">
                <a:spcBef>
                  <a:spcPct val="0"/>
                </a:spcBef>
                <a:spcAft>
                  <a:spcPct val="0"/>
                </a:spcAft>
              </a:pPr>
              <a:endParaRPr>
                <a:solidFill>
                  <a:srgbClr val="000000"/>
                </a:solidFill>
                <a:ea typeface="宋体" panose="02010600030101010101" pitchFamily="2" charset="-122"/>
              </a:endParaRPr>
            </a:p>
          </p:txBody>
        </p:sp>
      </p:grpSp>
      <p:grpSp>
        <p:nvGrpSpPr>
          <p:cNvPr id="8" name="Group 8"/>
          <p:cNvGrpSpPr/>
          <p:nvPr/>
        </p:nvGrpSpPr>
        <p:grpSpPr>
          <a:xfrm>
            <a:off x="1055687" y="1214256"/>
            <a:ext cx="10080626" cy="50530"/>
            <a:chOff x="0" y="0"/>
            <a:chExt cx="10080625" cy="50529"/>
          </a:xfrm>
        </p:grpSpPr>
        <p:sp>
          <p:nvSpPr>
            <p:cNvPr id="6" name="Shape 6"/>
            <p:cNvSpPr/>
            <p:nvPr/>
          </p:nvSpPr>
          <p:spPr>
            <a:xfrm>
              <a:off x="0" y="24393"/>
              <a:ext cx="10080625" cy="1"/>
            </a:xfrm>
            <a:prstGeom prst="line">
              <a:avLst/>
            </a:prstGeom>
            <a:solidFill>
              <a:srgbClr val="2E75B6"/>
            </a:solidFill>
            <a:ln w="6350" cap="flat">
              <a:solidFill>
                <a:srgbClr val="BFBFBF"/>
              </a:solidFill>
              <a:prstDash val="solid"/>
              <a:miter lim="800000"/>
            </a:ln>
            <a:effectLst/>
          </p:spPr>
          <p:txBody>
            <a:bodyPr wrap="square" lIns="45719" tIns="45719" rIns="45719" bIns="45719" numCol="1" anchor="t">
              <a:noAutofit/>
            </a:bodyP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7" name="Shape 7"/>
            <p:cNvSpPr/>
            <p:nvPr/>
          </p:nvSpPr>
          <p:spPr>
            <a:xfrm>
              <a:off x="3209309" y="-1"/>
              <a:ext cx="3662009" cy="50531"/>
            </a:xfrm>
            <a:prstGeom prst="rect">
              <a:avLst/>
            </a:prstGeom>
            <a:solidFill>
              <a:srgbClr val="2E75B6"/>
            </a:solidFill>
            <a:ln w="12700" cap="flat">
              <a:noFill/>
              <a:miter lim="400000"/>
            </a:ln>
            <a:effectLst/>
          </p:spPr>
          <p:txBody>
            <a:bodyPr wrap="square" lIns="45719" tIns="45719" rIns="45719" bIns="45719" numCol="1" anchor="ctr">
              <a:noAutofit/>
            </a:bodyP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grpSp>
      <p:sp>
        <p:nvSpPr>
          <p:cNvPr id="9" name="Shape 9"/>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10" name="Shape 10"/>
          <p:cNvSpPr>
            <a:spLocks noGrp="1"/>
          </p:cNvSpPr>
          <p:nvPr>
            <p:ph type="title"/>
          </p:nvPr>
        </p:nvSpPr>
        <p:spPr>
          <a:xfrm>
            <a:off x="609600" y="92074"/>
            <a:ext cx="10972800" cy="1508126"/>
          </a:xfrm>
          <a:prstGeom prst="rect">
            <a:avLst/>
          </a:prstGeom>
          <a:ln w="12700">
            <a:miter lim="400000"/>
          </a:ln>
        </p:spPr>
        <p:txBody>
          <a:bodyPr lIns="45719" rIns="45719" anchor="ctr"/>
          <a:lstStyle/>
          <a:p>
            <a:r>
              <a:t>Title Text</a:t>
            </a:r>
          </a:p>
        </p:txBody>
      </p:sp>
      <p:sp>
        <p:nvSpPr>
          <p:cNvPr id="11" name="Shape 11"/>
          <p:cNvSpPr>
            <a:spLocks noGrp="1"/>
          </p:cNvSpPr>
          <p:nvPr>
            <p:ph type="body" idx="1"/>
          </p:nvPr>
        </p:nvSpPr>
        <p:spPr>
          <a:xfrm>
            <a:off x="609600" y="1600200"/>
            <a:ext cx="109728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eaLnBrk="0" fontAlgn="base" hangingPunct="0">
              <a:spcBef>
                <a:spcPct val="0"/>
              </a:spcBef>
              <a:spcAft>
                <a:spcPct val="0"/>
              </a:spcAft>
            </a:pPr>
            <a:fld id="{86CB4B4D-7CA3-9044-876B-883B54F8677D}" type="slidenum">
              <a:rPr>
                <a:solidFill>
                  <a:srgbClr val="000000"/>
                </a:solidFill>
                <a:ea typeface="宋体" panose="02010600030101010101" pitchFamily="2" charset="-122"/>
              </a:rPr>
            </a:fld>
            <a:endParaRPr>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4572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9144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13716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18288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userDrawn="1"/>
        </p:nvSpPr>
        <p:spPr bwMode="auto">
          <a:xfrm>
            <a:off x="266622" y="215454"/>
            <a:ext cx="216000" cy="402166"/>
          </a:xfrm>
          <a:prstGeom prst="rect">
            <a:avLst/>
          </a:prstGeom>
          <a:solidFill>
            <a:srgbClr val="FFC000"/>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
        <p:nvSpPr>
          <p:cNvPr id="11" name="Text Box 6"/>
          <p:cNvSpPr txBox="1">
            <a:spLocks noChangeArrowheads="1"/>
          </p:cNvSpPr>
          <p:nvPr userDrawn="1"/>
        </p:nvSpPr>
        <p:spPr bwMode="auto">
          <a:xfrm>
            <a:off x="941000" y="189431"/>
            <a:ext cx="1655551"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zh-CN" altLang="en-US" sz="2400" b="1" dirty="0">
                <a:solidFill>
                  <a:srgbClr val="4472C4">
                    <a:lumMod val="75000"/>
                  </a:srgbClr>
                </a:solidFill>
                <a:latin typeface="微软雅黑" panose="020B0503020204020204" pitchFamily="34" charset="-122"/>
                <a:ea typeface="微软雅黑" panose="020B0503020204020204" pitchFamily="34" charset="-122"/>
              </a:rPr>
              <a:t>修改历史</a:t>
            </a:r>
            <a:endParaRPr lang="en-US" altLang="zh-CN" sz="2400" b="1" dirty="0">
              <a:solidFill>
                <a:srgbClr val="4472C4">
                  <a:lumMod val="75000"/>
                </a:srgbClr>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userDrawn="1"/>
        </p:nvSpPr>
        <p:spPr bwMode="auto">
          <a:xfrm>
            <a:off x="0" y="215454"/>
            <a:ext cx="216000" cy="402166"/>
          </a:xfrm>
          <a:prstGeom prst="rect">
            <a:avLst/>
          </a:prstGeom>
          <a:solidFill>
            <a:schemeClr val="accent5">
              <a:lumMod val="75000"/>
            </a:schemeClr>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
        <p:nvSpPr>
          <p:cNvPr id="13" name="Rectangle 2"/>
          <p:cNvSpPr>
            <a:spLocks noChangeArrowheads="1"/>
          </p:cNvSpPr>
          <p:nvPr userDrawn="1"/>
        </p:nvSpPr>
        <p:spPr bwMode="auto">
          <a:xfrm>
            <a:off x="538833" y="215454"/>
            <a:ext cx="402166" cy="402166"/>
          </a:xfrm>
          <a:prstGeom prst="rect">
            <a:avLst/>
          </a:prstGeom>
          <a:solidFill>
            <a:schemeClr val="accent5">
              <a:lumMod val="75000"/>
            </a:schemeClr>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
        <p:nvSpPr>
          <p:cNvPr id="14" name="Rectangle 2"/>
          <p:cNvSpPr>
            <a:spLocks noChangeArrowheads="1"/>
          </p:cNvSpPr>
          <p:nvPr userDrawn="1"/>
        </p:nvSpPr>
        <p:spPr bwMode="auto">
          <a:xfrm>
            <a:off x="2596551" y="215454"/>
            <a:ext cx="9595449" cy="402166"/>
          </a:xfrm>
          <a:prstGeom prst="rect">
            <a:avLst/>
          </a:prstGeom>
          <a:solidFill>
            <a:schemeClr val="accent5">
              <a:lumMod val="75000"/>
            </a:schemeClr>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p:cNvSpPr>
          <p:nvPr>
            <p:ph type="title"/>
          </p:nvPr>
        </p:nvSpPr>
        <p:spPr>
          <a:prstGeom prst="rect">
            <a:avLst/>
          </a:prstGeom>
        </p:spPr>
        <p:txBody>
          <a:bodyPr>
            <a:normAutofit/>
          </a:bodyPr>
          <a:lstStyle/>
          <a:p>
            <a:pPr defTabSz="713105">
              <a:defRPr sz="3430"/>
            </a:pPr>
            <a:r>
              <a:rPr lang="en-US" dirty="0"/>
              <a:t>mini-vue3 </a:t>
            </a:r>
            <a:endParaRPr lang="zh-CN" altLang="en-US" dirty="0"/>
          </a:p>
        </p:txBody>
      </p:sp>
      <p:sp>
        <p:nvSpPr>
          <p:cNvPr id="406" name="Shape 406"/>
          <p:cNvSpPr>
            <a:spLocks noGrp="1"/>
          </p:cNvSpPr>
          <p:nvPr>
            <p:ph type="body" sz="quarter" idx="1"/>
          </p:nvPr>
        </p:nvSpPr>
        <p:spPr>
          <a:prstGeom prst="rect">
            <a:avLst/>
          </a:prstGeom>
        </p:spPr>
        <p:txBody>
          <a:bodyPr>
            <a:normAutofit fontScale="87500" lnSpcReduction="10000"/>
          </a:bodyPr>
          <a:lstStyle/>
          <a:p>
            <a:pPr eaLnBrk="1" hangingPunct="1"/>
            <a:r>
              <a:rPr lang="zh-CN" altLang="en-US" dirty="0"/>
              <a:t>陈劲宇，</a:t>
            </a:r>
            <a:r>
              <a:rPr lang="en-US" altLang="zh-CN"/>
              <a:t>2022-08</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effect</a:t>
            </a:r>
            <a:r>
              <a:rPr lang="en-US" altLang="zh-CN">
                <a:sym typeface="+mn-ea"/>
              </a:rPr>
              <a:t> </a:t>
            </a:r>
            <a:r>
              <a:rPr lang="zh-CN" altLang="en-US">
                <a:sym typeface="+mn-ea"/>
              </a:rPr>
              <a:t>具体作用</a:t>
            </a:r>
            <a:br>
              <a:rPr lang="zh-CN" altLang="en-US" dirty="0"/>
            </a:br>
            <a:endParaRPr lang="zh-CN" altLang="en-US"/>
          </a:p>
        </p:txBody>
      </p:sp>
      <p:sp>
        <p:nvSpPr>
          <p:cNvPr id="3" name="内容占位符 2"/>
          <p:cNvSpPr>
            <a:spLocks noGrp="1"/>
          </p:cNvSpPr>
          <p:nvPr>
            <p:ph sz="half" idx="1"/>
          </p:nvPr>
        </p:nvSpPr>
        <p:spPr>
          <a:xfrm>
            <a:off x="1691235" y="1663784"/>
            <a:ext cx="8828410" cy="2066290"/>
          </a:xfrm>
        </p:spPr>
        <p:txBody>
          <a:bodyPr/>
          <a:p>
            <a:r>
              <a:rPr lang="en-US" altLang="zh-CN"/>
              <a:t>effect </a:t>
            </a:r>
            <a:r>
              <a:rPr lang="zh-CN" altLang="en-US"/>
              <a:t>顾名思义就是一个副作用函数，在</a:t>
            </a:r>
            <a:r>
              <a:rPr lang="en-US" altLang="zh-CN"/>
              <a:t>vue3</a:t>
            </a:r>
            <a:r>
              <a:rPr lang="zh-CN" altLang="en-US"/>
              <a:t>中，当我们改变了一个响应式数据，视图中就会同步刷新。而这个视图同步过程，我们就可以抽象为一个副作用</a:t>
            </a:r>
            <a:r>
              <a:rPr lang="zh-CN" altLang="en-US"/>
              <a:t>函数。</a:t>
            </a:r>
            <a:endParaRPr lang="zh-CN" altLang="en-US"/>
          </a:p>
          <a:p>
            <a:r>
              <a:rPr lang="zh-CN" altLang="en-US"/>
              <a:t>案例：https://stackblitz.com/edit/vue-qeswus?file=src/App.vue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591550" y="3729990"/>
            <a:ext cx="1927860" cy="2015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effect</a:t>
            </a:r>
            <a:r>
              <a:rPr lang="en-US" altLang="zh-CN">
                <a:sym typeface="+mn-ea"/>
              </a:rPr>
              <a:t> </a:t>
            </a:r>
            <a:r>
              <a:rPr lang="zh-CN" altLang="en-US">
                <a:sym typeface="+mn-ea"/>
              </a:rPr>
              <a:t>具体作用</a:t>
            </a:r>
            <a:br>
              <a:rPr lang="zh-CN" altLang="en-US" dirty="0">
                <a:sym typeface="+mn-ea"/>
              </a:rPr>
            </a:br>
            <a:endParaRPr lang="zh-CN" altLang="en-US"/>
          </a:p>
        </p:txBody>
      </p:sp>
      <p:sp>
        <p:nvSpPr>
          <p:cNvPr id="3" name="内容占位符 2"/>
          <p:cNvSpPr>
            <a:spLocks noGrp="1"/>
          </p:cNvSpPr>
          <p:nvPr>
            <p:ph sz="half" idx="1"/>
          </p:nvPr>
        </p:nvSpPr>
        <p:spPr>
          <a:xfrm>
            <a:off x="1691235" y="1663784"/>
            <a:ext cx="8828410" cy="553085"/>
          </a:xfrm>
        </p:spPr>
        <p:txBody>
          <a:bodyPr/>
          <a:p>
            <a:r>
              <a:rPr lang="zh-CN" altLang="en-US"/>
              <a:t>我们想要达成的效果</a:t>
            </a:r>
            <a:r>
              <a:rPr lang="zh-CN" altLang="en-US"/>
              <a:t>如下：</a:t>
            </a:r>
            <a:endParaRPr lang="zh-CN" altLang="en-US"/>
          </a:p>
        </p:txBody>
      </p:sp>
      <p:pic>
        <p:nvPicPr>
          <p:cNvPr id="6" name="图片 5"/>
          <p:cNvPicPr>
            <a:picLocks noChangeAspect="1"/>
          </p:cNvPicPr>
          <p:nvPr/>
        </p:nvPicPr>
        <p:blipFill>
          <a:blip r:embed="rId1"/>
          <a:stretch>
            <a:fillRect/>
          </a:stretch>
        </p:blipFill>
        <p:spPr>
          <a:xfrm>
            <a:off x="1902460" y="2566035"/>
            <a:ext cx="6353175" cy="2933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effect</a:t>
            </a:r>
            <a:r>
              <a:rPr lang="en-US" altLang="zh-CN">
                <a:sym typeface="+mn-ea"/>
              </a:rPr>
              <a:t> </a:t>
            </a:r>
            <a:r>
              <a:rPr lang="zh-CN" altLang="en-US">
                <a:sym typeface="+mn-ea"/>
              </a:rPr>
              <a:t>实现思路</a:t>
            </a:r>
            <a:br>
              <a:rPr lang="zh-CN" altLang="en-US" dirty="0">
                <a:sym typeface="+mn-ea"/>
              </a:rPr>
            </a:br>
            <a:endParaRPr lang="zh-CN" altLang="en-US"/>
          </a:p>
        </p:txBody>
      </p:sp>
      <p:sp>
        <p:nvSpPr>
          <p:cNvPr id="3" name="内容占位符 2"/>
          <p:cNvSpPr>
            <a:spLocks noGrp="1"/>
          </p:cNvSpPr>
          <p:nvPr>
            <p:ph sz="half" idx="1"/>
          </p:nvPr>
        </p:nvSpPr>
        <p:spPr>
          <a:xfrm>
            <a:off x="1691235" y="1663784"/>
            <a:ext cx="8828410" cy="1143000"/>
          </a:xfrm>
        </p:spPr>
        <p:txBody>
          <a:bodyPr/>
          <a:p>
            <a:r>
              <a:rPr lang="zh-CN" altLang="en-US"/>
              <a:t>如何实现改变一个响应式数据，会同步更新其使用的函数</a:t>
            </a:r>
            <a:r>
              <a:rPr lang="zh-CN" altLang="en-US"/>
              <a:t>呢？</a:t>
            </a:r>
            <a:endParaRPr lang="zh-CN" altLang="en-US"/>
          </a:p>
          <a:p>
            <a:r>
              <a:rPr lang="zh-CN" altLang="en-US"/>
              <a:t>在原本的图中扩展一下实现思路</a:t>
            </a:r>
            <a:r>
              <a:rPr lang="zh-CN" altLang="en-US"/>
              <a:t>如下：</a:t>
            </a:r>
            <a:endParaRPr lang="zh-CN" altLang="en-US"/>
          </a:p>
        </p:txBody>
      </p:sp>
      <p:pic>
        <p:nvPicPr>
          <p:cNvPr id="4" name="图片 3"/>
          <p:cNvPicPr>
            <a:picLocks noChangeAspect="1"/>
          </p:cNvPicPr>
          <p:nvPr/>
        </p:nvPicPr>
        <p:blipFill>
          <a:blip r:embed="rId1"/>
          <a:stretch>
            <a:fillRect/>
          </a:stretch>
        </p:blipFill>
        <p:spPr>
          <a:xfrm>
            <a:off x="1579880" y="2867660"/>
            <a:ext cx="8572500" cy="3019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r>
              <a:rPr lang="zh-CN" altLang="en-US"/>
              <a:t>实现</a:t>
            </a:r>
            <a:endParaRPr lang="zh-CN" altLang="en-US"/>
          </a:p>
        </p:txBody>
      </p:sp>
      <p:sp>
        <p:nvSpPr>
          <p:cNvPr id="3" name="内容占位符 2"/>
          <p:cNvSpPr>
            <a:spLocks noGrp="1"/>
          </p:cNvSpPr>
          <p:nvPr>
            <p:ph sz="half" idx="1"/>
          </p:nvPr>
        </p:nvSpPr>
        <p:spPr>
          <a:xfrm>
            <a:off x="1691235" y="1663784"/>
            <a:ext cx="8828410" cy="1143000"/>
          </a:xfrm>
        </p:spPr>
        <p:txBody>
          <a:bodyPr/>
          <a:p>
            <a:r>
              <a:rPr lang="zh-CN" altLang="en-US"/>
              <a:t>实现</a:t>
            </a:r>
            <a:r>
              <a:rPr lang="en-US" altLang="zh-CN"/>
              <a:t>effect</a:t>
            </a:r>
            <a:r>
              <a:rPr lang="zh-CN" altLang="en-US"/>
              <a:t>函数，依赖收集，触发</a:t>
            </a:r>
            <a:r>
              <a:rPr lang="zh-CN" altLang="en-US"/>
              <a:t>依赖</a:t>
            </a:r>
            <a:endParaRPr lang="zh-CN" altLang="en-US"/>
          </a:p>
          <a:p>
            <a:endParaRPr lang="zh-CN" altLang="en-US"/>
          </a:p>
        </p:txBody>
      </p:sp>
      <p:pic>
        <p:nvPicPr>
          <p:cNvPr id="4" name="图片 3"/>
          <p:cNvPicPr>
            <a:picLocks noChangeAspect="1"/>
          </p:cNvPicPr>
          <p:nvPr/>
        </p:nvPicPr>
        <p:blipFill>
          <a:blip r:embed="rId1"/>
          <a:stretch>
            <a:fillRect/>
          </a:stretch>
        </p:blipFill>
        <p:spPr>
          <a:xfrm>
            <a:off x="1984375" y="2527935"/>
            <a:ext cx="3375025" cy="3086735"/>
          </a:xfrm>
          <a:prstGeom prst="rect">
            <a:avLst/>
          </a:prstGeom>
        </p:spPr>
      </p:pic>
      <p:pic>
        <p:nvPicPr>
          <p:cNvPr id="5" name="图片 4"/>
          <p:cNvPicPr>
            <a:picLocks noChangeAspect="1"/>
          </p:cNvPicPr>
          <p:nvPr/>
        </p:nvPicPr>
        <p:blipFill>
          <a:blip r:embed="rId2"/>
          <a:stretch>
            <a:fillRect/>
          </a:stretch>
        </p:blipFill>
        <p:spPr>
          <a:xfrm>
            <a:off x="6050915" y="2469515"/>
            <a:ext cx="4168140" cy="3203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r>
              <a:rPr lang="zh-CN" altLang="en-US"/>
              <a:t>实现</a:t>
            </a:r>
            <a:endParaRPr lang="zh-CN" altLang="en-US"/>
          </a:p>
        </p:txBody>
      </p:sp>
      <p:sp>
        <p:nvSpPr>
          <p:cNvPr id="3" name="内容占位符 2"/>
          <p:cNvSpPr>
            <a:spLocks noGrp="1"/>
          </p:cNvSpPr>
          <p:nvPr>
            <p:ph sz="half" idx="1"/>
          </p:nvPr>
        </p:nvSpPr>
        <p:spPr>
          <a:xfrm>
            <a:off x="1691235" y="1663784"/>
            <a:ext cx="8828410" cy="1143000"/>
          </a:xfrm>
        </p:spPr>
        <p:txBody>
          <a:bodyPr/>
          <a:p>
            <a:r>
              <a:rPr lang="zh-CN" altLang="en-US"/>
              <a:t>实现</a:t>
            </a:r>
            <a:r>
              <a:rPr lang="en-US" altLang="zh-CN"/>
              <a:t>effect</a:t>
            </a:r>
            <a:r>
              <a:rPr lang="zh-CN" altLang="en-US"/>
              <a:t>函数，依赖收集，触发</a:t>
            </a:r>
            <a:r>
              <a:rPr lang="zh-CN" altLang="en-US"/>
              <a:t>依赖</a:t>
            </a:r>
            <a:endParaRPr lang="zh-CN" altLang="en-US"/>
          </a:p>
          <a:p>
            <a:endParaRPr lang="zh-CN" altLang="en-US"/>
          </a:p>
        </p:txBody>
      </p:sp>
      <p:pic>
        <p:nvPicPr>
          <p:cNvPr id="8" name="图片 7"/>
          <p:cNvPicPr>
            <a:picLocks noChangeAspect="1"/>
          </p:cNvPicPr>
          <p:nvPr/>
        </p:nvPicPr>
        <p:blipFill>
          <a:blip r:embed="rId1"/>
          <a:stretch>
            <a:fillRect/>
          </a:stretch>
        </p:blipFill>
        <p:spPr>
          <a:xfrm>
            <a:off x="1691005" y="2466975"/>
            <a:ext cx="5600700" cy="1924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代码实现</a:t>
            </a:r>
            <a:r>
              <a:rPr lang="zh-CN" altLang="en-US">
                <a:sym typeface="+mn-ea"/>
              </a:rPr>
              <a:t>流程</a:t>
            </a:r>
            <a:endParaRPr lang="zh-CN" altLang="en-US">
              <a:sym typeface="+mn-ea"/>
            </a:endParaRPr>
          </a:p>
        </p:txBody>
      </p:sp>
      <p:pic>
        <p:nvPicPr>
          <p:cNvPr id="5" name="图片 4"/>
          <p:cNvPicPr>
            <a:picLocks noChangeAspect="1"/>
          </p:cNvPicPr>
          <p:nvPr/>
        </p:nvPicPr>
        <p:blipFill>
          <a:blip r:embed="rId1"/>
          <a:stretch>
            <a:fillRect/>
          </a:stretch>
        </p:blipFill>
        <p:spPr>
          <a:xfrm>
            <a:off x="1993265" y="1678305"/>
            <a:ext cx="7743825" cy="4191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代码实现流程</a:t>
            </a:r>
            <a:br>
              <a:rPr lang="zh-CN" altLang="en-US">
                <a:sym typeface="+mn-ea"/>
              </a:rPr>
            </a:br>
            <a:endParaRPr lang="zh-CN" altLang="en-US"/>
          </a:p>
        </p:txBody>
      </p:sp>
      <p:pic>
        <p:nvPicPr>
          <p:cNvPr id="4" name="图片 3"/>
          <p:cNvPicPr>
            <a:picLocks noChangeAspect="1"/>
          </p:cNvPicPr>
          <p:nvPr/>
        </p:nvPicPr>
        <p:blipFill>
          <a:blip r:embed="rId1"/>
          <a:stretch>
            <a:fillRect/>
          </a:stretch>
        </p:blipFill>
        <p:spPr>
          <a:xfrm>
            <a:off x="2505075" y="1743075"/>
            <a:ext cx="7181850" cy="3371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代码实现流程</a:t>
            </a:r>
            <a:endParaRPr lang="zh-CN" altLang="en-US"/>
          </a:p>
        </p:txBody>
      </p:sp>
      <p:sp>
        <p:nvSpPr>
          <p:cNvPr id="3" name="内容占位符 2"/>
          <p:cNvSpPr>
            <a:spLocks noGrp="1"/>
          </p:cNvSpPr>
          <p:nvPr>
            <p:ph sz="half" idx="1"/>
          </p:nvPr>
        </p:nvSpPr>
        <p:spPr>
          <a:xfrm>
            <a:off x="1691235" y="1663784"/>
            <a:ext cx="8828410" cy="1938020"/>
          </a:xfrm>
        </p:spPr>
        <p:txBody>
          <a:bodyPr/>
          <a:p>
            <a:r>
              <a:rPr lang="en-US" altLang="zh-CN"/>
              <a:t>effect</a:t>
            </a:r>
            <a:r>
              <a:rPr lang="zh-CN" altLang="en-US"/>
              <a:t>副作用函数是</a:t>
            </a:r>
            <a:r>
              <a:rPr lang="en-US" altLang="zh-CN"/>
              <a:t>vue3</a:t>
            </a:r>
            <a:r>
              <a:rPr lang="zh-CN" altLang="en-US"/>
              <a:t>能响应式更新的基础，在</a:t>
            </a:r>
            <a:r>
              <a:rPr lang="en-US" altLang="zh-CN"/>
              <a:t>effect</a:t>
            </a:r>
            <a:r>
              <a:rPr lang="zh-CN" altLang="en-US"/>
              <a:t>函数内使用响应式数据，在读取改数据时，将触发其</a:t>
            </a:r>
            <a:r>
              <a:rPr lang="en-US" altLang="zh-CN"/>
              <a:t>get</a:t>
            </a:r>
            <a:r>
              <a:rPr lang="zh-CN" altLang="en-US"/>
              <a:t>代理，将当前</a:t>
            </a:r>
            <a:r>
              <a:rPr lang="en-US" altLang="zh-CN"/>
              <a:t>effect</a:t>
            </a:r>
            <a:r>
              <a:rPr lang="zh-CN" altLang="en-US"/>
              <a:t>函数引用以当前</a:t>
            </a:r>
            <a:r>
              <a:rPr lang="en-US" altLang="zh-CN"/>
              <a:t>target </a:t>
            </a:r>
            <a:r>
              <a:rPr lang="zh-CN" altLang="en-US"/>
              <a:t>和</a:t>
            </a:r>
            <a:r>
              <a:rPr lang="en-US" altLang="zh-CN"/>
              <a:t> key </a:t>
            </a:r>
            <a:r>
              <a:rPr lang="zh-CN" altLang="en-US"/>
              <a:t>为键值</a:t>
            </a:r>
            <a:r>
              <a:rPr lang="en-US" altLang="zh-CN"/>
              <a:t> </a:t>
            </a:r>
            <a:r>
              <a:rPr lang="zh-CN" altLang="en-US"/>
              <a:t>收集进一个</a:t>
            </a:r>
            <a:r>
              <a:rPr lang="en-US" altLang="zh-CN"/>
              <a:t>Set</a:t>
            </a:r>
            <a:r>
              <a:rPr lang="zh-CN" altLang="en-US"/>
              <a:t>数据集合中（依赖集合）</a:t>
            </a:r>
            <a:r>
              <a:rPr lang="en-US" altLang="zh-CN"/>
              <a:t>[</a:t>
            </a:r>
            <a:r>
              <a:rPr lang="zh-CN" altLang="en-US"/>
              <a:t>依赖收集</a:t>
            </a:r>
            <a:r>
              <a:rPr lang="en-US" altLang="zh-CN"/>
              <a:t>]</a:t>
            </a:r>
            <a:r>
              <a:rPr lang="zh-CN" altLang="en-US"/>
              <a:t>。当该响应式数据改变，会将当前对应的依赖集合拿出来执行</a:t>
            </a:r>
            <a:r>
              <a:rPr lang="en-US" altLang="zh-CN"/>
              <a:t>[</a:t>
            </a:r>
            <a:r>
              <a:rPr lang="zh-CN" altLang="en-US"/>
              <a:t>触发依赖</a:t>
            </a:r>
            <a:r>
              <a:rPr lang="en-US" altLang="zh-CN"/>
              <a:t>]</a:t>
            </a:r>
            <a:r>
              <a:rPr lang="zh-CN" altLang="en-US"/>
              <a:t>。</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边缘情况处理</a:t>
            </a:r>
            <a:r>
              <a:rPr lang="en-US" altLang="zh-CN"/>
              <a:t>-</a:t>
            </a:r>
            <a:r>
              <a:rPr lang="zh-CN" altLang="en-US"/>
              <a:t>分支</a:t>
            </a:r>
            <a:r>
              <a:rPr lang="zh-CN" altLang="en-US"/>
              <a:t>切换</a:t>
            </a:r>
            <a:endParaRPr lang="zh-CN" altLang="en-US"/>
          </a:p>
        </p:txBody>
      </p:sp>
      <p:sp>
        <p:nvSpPr>
          <p:cNvPr id="3" name="内容占位符 2"/>
          <p:cNvSpPr>
            <a:spLocks noGrp="1"/>
          </p:cNvSpPr>
          <p:nvPr>
            <p:ph sz="half" idx="1"/>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属性描述符</a:t>
            </a:r>
            <a:endParaRPr lang="zh-CN" altLang="en-US" dirty="0"/>
          </a:p>
        </p:txBody>
      </p:sp>
      <p:sp>
        <p:nvSpPr>
          <p:cNvPr id="3" name="内容占位符 2"/>
          <p:cNvSpPr>
            <a:spLocks noGrp="1"/>
          </p:cNvSpPr>
          <p:nvPr>
            <p:ph sz="half" idx="1"/>
          </p:nvPr>
        </p:nvSpPr>
        <p:spPr>
          <a:xfrm>
            <a:off x="1682345" y="1474554"/>
            <a:ext cx="8828410" cy="4890135"/>
          </a:xfrm>
        </p:spPr>
        <p:txBody>
          <a:bodyPr/>
          <a:lstStyle/>
          <a:p>
            <a:r>
              <a:rPr lang="zh-CN" altLang="en-US" dirty="0"/>
              <a:t>writable</a:t>
            </a:r>
            <a:endParaRPr lang="zh-CN" altLang="en-US" dirty="0"/>
          </a:p>
          <a:p>
            <a:pPr lvl="1"/>
            <a:r>
              <a:rPr lang="en-US" altLang="zh-CN" dirty="0"/>
              <a:t>当且仅当该属性的 writable 键值为 true 时，属性的值，也就是上面的 value，才能被赋值运算符 (en-US)改变。</a:t>
            </a:r>
            <a:endParaRPr lang="en-US" altLang="zh-CN" dirty="0"/>
          </a:p>
          <a:p>
            <a:pPr lvl="1"/>
            <a:r>
              <a:rPr lang="en-US" altLang="zh-CN" dirty="0"/>
              <a:t>默认为 false</a:t>
            </a:r>
            <a:endParaRPr lang="en-US" altLang="zh-CN" dirty="0"/>
          </a:p>
          <a:p>
            <a:pPr lvl="0"/>
            <a:r>
              <a:rPr lang="en-US" altLang="zh-CN" dirty="0"/>
              <a:t>get</a:t>
            </a:r>
            <a:endParaRPr lang="en-US" altLang="zh-CN" dirty="0"/>
          </a:p>
          <a:p>
            <a:pPr lvl="1"/>
            <a:r>
              <a:rPr lang="en-US" altLang="zh-CN" dirty="0"/>
              <a:t>属性的 getter 函数，如果没有 getter，则为 undefined。当访问该属性时，会调用此函数。执行时不传入任何参数，但是会传入 this 对象（由于继承关系，这里的this并不一定是定义该属性的对象）。该函数的返回值会被用作属性的值。</a:t>
            </a:r>
            <a:endParaRPr lang="en-US" altLang="zh-CN" dirty="0"/>
          </a:p>
          <a:p>
            <a:pPr lvl="1"/>
            <a:r>
              <a:rPr lang="en-US" altLang="zh-CN" dirty="0"/>
              <a:t>默认为 undefined</a:t>
            </a:r>
            <a:endParaRPr lang="en-US" altLang="zh-CN" dirty="0"/>
          </a:p>
          <a:p>
            <a:pPr lvl="0"/>
            <a:r>
              <a:rPr lang="en-US" altLang="zh-CN" dirty="0"/>
              <a:t>set</a:t>
            </a:r>
            <a:endParaRPr lang="en-US" altLang="zh-CN" dirty="0"/>
          </a:p>
          <a:p>
            <a:pPr lvl="1"/>
            <a:r>
              <a:rPr lang="en-US" altLang="zh-CN" dirty="0"/>
              <a:t>属性的 setter 函数，如果没有 setter，则为 undefined。当属性值被修改时，会调用此函数。该方法接受一个参数（也就是被赋予的新值），会传入赋值时的 this 对象。</a:t>
            </a:r>
            <a:endParaRPr lang="en-US" altLang="zh-CN" dirty="0"/>
          </a:p>
          <a:p>
            <a:pPr lvl="1"/>
            <a:r>
              <a:rPr lang="en-US" altLang="zh-CN" dirty="0"/>
              <a:t>默认为 undefined</a:t>
            </a:r>
            <a:endParaRPr lang="en-US" altLang="zh-CN" dirty="0"/>
          </a:p>
          <a:p>
            <a:pPr marL="457200" lvl="1" indent="0">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4224154" y="599485"/>
            <a:ext cx="7701145" cy="5560015"/>
          </a:xfrm>
        </p:spPr>
        <p:txBody>
          <a:bodyPr/>
          <a:lstStyle/>
          <a:p>
            <a:pPr marL="457200" lvl="0" indent="-457200" eaLnBrk="1" hangingPunct="1">
              <a:lnSpc>
                <a:spcPct val="150000"/>
              </a:lnSpc>
              <a:buFont typeface="Arial" panose="020B0604020202020204" pitchFamily="34" charset="0"/>
              <a:buChar char="•"/>
            </a:pPr>
            <a:r>
              <a:rPr lang="en-US" altLang="zh-CN" dirty="0">
                <a:solidFill>
                  <a:srgbClr val="4472C4">
                    <a:lumMod val="75000"/>
                  </a:srgbClr>
                </a:solidFill>
              </a:rPr>
              <a:t>vue3</a:t>
            </a:r>
            <a:r>
              <a:rPr lang="zh-CN" altLang="en-US" dirty="0">
                <a:solidFill>
                  <a:srgbClr val="4472C4">
                    <a:lumMod val="75000"/>
                  </a:srgbClr>
                </a:solidFill>
              </a:rPr>
              <a:t>简介</a:t>
            </a:r>
            <a:endParaRPr lang="en-US" altLang="zh-CN" dirty="0">
              <a:solidFill>
                <a:srgbClr val="4472C4">
                  <a:lumMod val="75000"/>
                </a:srgbClr>
              </a:solidFill>
            </a:endParaRPr>
          </a:p>
          <a:p>
            <a:pPr marL="457200" indent="-457200" eaLnBrk="1" hangingPunct="1">
              <a:lnSpc>
                <a:spcPct val="150000"/>
              </a:lnSpc>
              <a:buFont typeface="Arial" panose="020B0604020202020204" pitchFamily="34" charset="0"/>
              <a:buChar char="•"/>
            </a:pPr>
            <a:r>
              <a:rPr lang="en-US" altLang="zh-CN" dirty="0">
                <a:solidFill>
                  <a:srgbClr val="4472C4">
                    <a:lumMod val="75000"/>
                  </a:srgbClr>
                </a:solidFill>
              </a:rPr>
              <a:t>reactivity </a:t>
            </a:r>
            <a:r>
              <a:rPr lang="zh-CN" altLang="en-US" dirty="0">
                <a:solidFill>
                  <a:srgbClr val="4472C4">
                    <a:lumMod val="75000"/>
                  </a:srgbClr>
                </a:solidFill>
              </a:rPr>
              <a:t>的思路及</a:t>
            </a:r>
            <a:r>
              <a:rPr lang="zh-CN" altLang="en-US" dirty="0">
                <a:solidFill>
                  <a:srgbClr val="4472C4">
                    <a:lumMod val="75000"/>
                  </a:srgbClr>
                </a:solidFill>
              </a:rPr>
              <a:t>最小实现</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en-US" altLang="zh-CN" dirty="0">
                <a:solidFill>
                  <a:srgbClr val="4472C4">
                    <a:lumMod val="75000"/>
                  </a:srgbClr>
                </a:solidFill>
              </a:rPr>
              <a:t>runtime </a:t>
            </a:r>
            <a:r>
              <a:rPr lang="zh-CN" altLang="en-US" dirty="0">
                <a:solidFill>
                  <a:srgbClr val="4472C4">
                    <a:lumMod val="75000"/>
                  </a:srgbClr>
                </a:solidFill>
              </a:rPr>
              <a:t>的思路及</a:t>
            </a:r>
            <a:r>
              <a:rPr lang="zh-CN" altLang="en-US" dirty="0">
                <a:solidFill>
                  <a:srgbClr val="4472C4">
                    <a:lumMod val="75000"/>
                  </a:srgbClr>
                </a:solidFill>
              </a:rPr>
              <a:t>最小实现</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en-US" altLang="zh-CN" dirty="0">
                <a:solidFill>
                  <a:srgbClr val="4472C4">
                    <a:lumMod val="75000"/>
                  </a:srgbClr>
                </a:solidFill>
              </a:rPr>
              <a:t> </a:t>
            </a:r>
            <a:r>
              <a:rPr lang="zh-CN" altLang="en-US" dirty="0">
                <a:solidFill>
                  <a:srgbClr val="4472C4">
                    <a:lumMod val="75000"/>
                  </a:srgbClr>
                </a:solidFill>
              </a:rPr>
              <a:t>双端对比算法</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zh-CN" altLang="en-US" dirty="0">
                <a:solidFill>
                  <a:srgbClr val="4472C4">
                    <a:lumMod val="75000"/>
                  </a:srgbClr>
                </a:solidFill>
              </a:rPr>
              <a:t>感悟</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zh-CN" altLang="en-US" dirty="0">
                <a:solidFill>
                  <a:srgbClr val="4472C4">
                    <a:lumMod val="75000"/>
                  </a:srgbClr>
                </a:solidFill>
              </a:rPr>
              <a:t>慧算账项目中的实际应用</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zh-CN" altLang="en-US" dirty="0">
                <a:solidFill>
                  <a:srgbClr val="4472C4">
                    <a:lumMod val="75000"/>
                  </a:srgbClr>
                </a:solidFill>
              </a:rPr>
              <a:t>参考资料</a:t>
            </a:r>
            <a:endParaRPr lang="en-US" altLang="zh-CN" dirty="0">
              <a:solidFill>
                <a:srgbClr val="4472C4">
                  <a:lumMod val="75000"/>
                </a:srgbClr>
              </a:solidFill>
            </a:endParaRPr>
          </a:p>
          <a:p>
            <a:pPr marL="457200" indent="-457200" eaLnBrk="1" hangingPunct="1">
              <a:lnSpc>
                <a:spcPct val="150000"/>
              </a:lnSpc>
              <a:buFont typeface="Arial" panose="020B0604020202020204" pitchFamily="34" charset="0"/>
              <a:buChar char="•"/>
            </a:pPr>
            <a:endParaRPr dirty="0">
              <a:solidFill>
                <a:srgbClr val="4472C4">
                  <a:lumMod val="75000"/>
                </a:srgb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属性描述符</a:t>
            </a:r>
            <a:endParaRPr lang="zh-CN" altLang="en-US"/>
          </a:p>
        </p:txBody>
      </p:sp>
      <p:sp>
        <p:nvSpPr>
          <p:cNvPr id="3" name="内容占位符 2"/>
          <p:cNvSpPr>
            <a:spLocks noGrp="1"/>
          </p:cNvSpPr>
          <p:nvPr>
            <p:ph sz="half" idx="1"/>
          </p:nvPr>
        </p:nvSpPr>
        <p:spPr>
          <a:xfrm>
            <a:off x="1691235" y="1663784"/>
            <a:ext cx="8828410" cy="1143000"/>
          </a:xfrm>
        </p:spPr>
        <p:txBody>
          <a:bodyPr/>
          <a:p>
            <a:r>
              <a:rPr lang="zh-CN" altLang="en-US"/>
              <a:t>描述符可拥有的键值</a:t>
            </a:r>
            <a:endParaRPr lang="zh-CN" altLang="en-US"/>
          </a:p>
          <a:p>
            <a:pPr marL="0" indent="0">
              <a:buNone/>
            </a:pPr>
            <a:endParaRPr lang="zh-CN" altLang="en-US"/>
          </a:p>
        </p:txBody>
      </p:sp>
      <p:graphicFrame>
        <p:nvGraphicFramePr>
          <p:cNvPr id="4" name="表格 3"/>
          <p:cNvGraphicFramePr/>
          <p:nvPr>
            <p:custDataLst>
              <p:tags r:id="rId1"/>
            </p:custDataLst>
          </p:nvPr>
        </p:nvGraphicFramePr>
        <p:xfrm>
          <a:off x="1691005" y="2451735"/>
          <a:ext cx="8534400" cy="1937385"/>
        </p:xfrm>
        <a:graphic>
          <a:graphicData uri="http://schemas.openxmlformats.org/drawingml/2006/table">
            <a:tbl>
              <a:tblPr firstRow="1" bandRow="1">
                <a:tableStyleId>{5C22544A-7EE6-4342-B048-85BDC9FD1C3A}</a:tableStyleId>
              </a:tblPr>
              <a:tblGrid>
                <a:gridCol w="1038860"/>
                <a:gridCol w="1607185"/>
                <a:gridCol w="1011555"/>
                <a:gridCol w="1219200"/>
                <a:gridCol w="1219200"/>
                <a:gridCol w="1219200"/>
                <a:gridCol w="1219200"/>
              </a:tblGrid>
              <a:tr h="657225">
                <a:tc>
                  <a:txBody>
                    <a:bodyPr/>
                    <a:p>
                      <a:pPr>
                        <a:buNone/>
                      </a:pPr>
                      <a:endParaRPr lang="zh-CN" altLang="en-US"/>
                    </a:p>
                  </a:txBody>
                  <a:tcPr/>
                </a:tc>
                <a:tc>
                  <a:txBody>
                    <a:bodyPr/>
                    <a:p>
                      <a:pPr>
                        <a:buNone/>
                      </a:pPr>
                      <a:r>
                        <a:rPr lang="zh-CN" altLang="en-US"/>
                        <a:t>configurable</a:t>
                      </a:r>
                      <a:endParaRPr lang="zh-CN" altLang="en-US"/>
                    </a:p>
                  </a:txBody>
                  <a:tcPr/>
                </a:tc>
                <a:tc>
                  <a:txBody>
                    <a:bodyPr/>
                    <a:p>
                      <a:pPr>
                        <a:buNone/>
                      </a:pPr>
                      <a:r>
                        <a:rPr lang="zh-CN" altLang="en-US"/>
                        <a:t>enumerable</a:t>
                      </a:r>
                      <a:endParaRPr lang="zh-CN" altLang="en-US"/>
                    </a:p>
                  </a:txBody>
                  <a:tcPr/>
                </a:tc>
                <a:tc>
                  <a:txBody>
                    <a:bodyPr/>
                    <a:p>
                      <a:pPr>
                        <a:buNone/>
                      </a:pPr>
                      <a:r>
                        <a:rPr lang="zh-CN" altLang="en-US"/>
                        <a:t>value</a:t>
                      </a:r>
                      <a:endParaRPr lang="zh-CN" altLang="en-US"/>
                    </a:p>
                  </a:txBody>
                  <a:tcPr/>
                </a:tc>
                <a:tc>
                  <a:txBody>
                    <a:bodyPr/>
                    <a:p>
                      <a:pPr>
                        <a:buNone/>
                      </a:pPr>
                      <a:r>
                        <a:rPr lang="zh-CN" altLang="en-US"/>
                        <a:t>writable</a:t>
                      </a:r>
                      <a:endParaRPr lang="zh-CN" altLang="en-US"/>
                    </a:p>
                  </a:txBody>
                  <a:tcPr/>
                </a:tc>
                <a:tc>
                  <a:txBody>
                    <a:bodyPr/>
                    <a:p>
                      <a:pPr>
                        <a:buNone/>
                      </a:pPr>
                      <a:r>
                        <a:rPr lang="zh-CN" altLang="en-US"/>
                        <a:t>get</a:t>
                      </a:r>
                      <a:endParaRPr lang="zh-CN" altLang="en-US"/>
                    </a:p>
                  </a:txBody>
                  <a:tcPr/>
                </a:tc>
                <a:tc>
                  <a:txBody>
                    <a:bodyPr/>
                    <a:p>
                      <a:pPr>
                        <a:buNone/>
                      </a:pPr>
                      <a:r>
                        <a:rPr lang="zh-CN" altLang="en-US"/>
                        <a:t>set</a:t>
                      </a:r>
                      <a:endParaRPr lang="zh-CN" altLang="en-US"/>
                    </a:p>
                  </a:txBody>
                  <a:tcPr/>
                </a:tc>
              </a:tr>
              <a:tr h="381000">
                <a:tc>
                  <a:txBody>
                    <a:bodyPr/>
                    <a:p>
                      <a:pPr>
                        <a:buNone/>
                      </a:pPr>
                      <a:r>
                        <a:rPr lang="zh-CN" altLang="en-US"/>
                        <a:t>数据描述符</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不可以</a:t>
                      </a:r>
                      <a:endParaRPr lang="zh-CN" altLang="en-US"/>
                    </a:p>
                  </a:txBody>
                  <a:tcPr/>
                </a:tc>
                <a:tc>
                  <a:txBody>
                    <a:bodyPr/>
                    <a:p>
                      <a:pPr>
                        <a:buNone/>
                      </a:pPr>
                      <a:r>
                        <a:rPr lang="zh-CN" altLang="en-US"/>
                        <a:t>不可以</a:t>
                      </a:r>
                      <a:endParaRPr lang="zh-CN" altLang="en-US"/>
                    </a:p>
                  </a:txBody>
                  <a:tcPr/>
                </a:tc>
              </a:tr>
              <a:tr h="381000">
                <a:tc>
                  <a:txBody>
                    <a:bodyPr/>
                    <a:p>
                      <a:pPr>
                        <a:buNone/>
                      </a:pPr>
                      <a:r>
                        <a:rPr lang="zh-CN" altLang="en-US"/>
                        <a:t>存取描述符</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不可以</a:t>
                      </a:r>
                      <a:endParaRPr lang="zh-CN" altLang="en-US"/>
                    </a:p>
                  </a:txBody>
                  <a:tcPr/>
                </a:tc>
                <a:tc>
                  <a:txBody>
                    <a:bodyPr/>
                    <a:p>
                      <a:pPr>
                        <a:buNone/>
                      </a:pPr>
                      <a:r>
                        <a:rPr lang="zh-CN" altLang="en-US"/>
                        <a:t>不可以</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r>
              <a:rPr lang="en-US" altLang="zh-CN" dirty="0"/>
              <a:t>VUE2</a:t>
            </a:r>
            <a:r>
              <a:rPr lang="zh-CN" altLang="en-US" dirty="0"/>
              <a:t>的数据劫持</a:t>
            </a:r>
            <a:endParaRPr lang="zh-CN" altLang="en-US" dirty="0"/>
          </a:p>
        </p:txBody>
      </p:sp>
      <p:pic>
        <p:nvPicPr>
          <p:cNvPr id="4" name="图片 3"/>
          <p:cNvPicPr>
            <a:picLocks noChangeAspect="1"/>
          </p:cNvPicPr>
          <p:nvPr/>
        </p:nvPicPr>
        <p:blipFill>
          <a:blip r:embed="rId1"/>
          <a:stretch>
            <a:fillRect/>
          </a:stretch>
        </p:blipFill>
        <p:spPr>
          <a:xfrm>
            <a:off x="1676400" y="1890395"/>
            <a:ext cx="8839200" cy="3076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r>
              <a:rPr lang="en-US" altLang="zh-CN" dirty="0"/>
              <a:t>VUE2</a:t>
            </a:r>
            <a:r>
              <a:rPr lang="zh-CN" altLang="en-US" dirty="0"/>
              <a:t>的数据劫持</a:t>
            </a:r>
            <a:endParaRPr lang="zh-CN" altLang="en-US" dirty="0"/>
          </a:p>
        </p:txBody>
      </p:sp>
      <p:pic>
        <p:nvPicPr>
          <p:cNvPr id="3" name="图片 2"/>
          <p:cNvPicPr>
            <a:picLocks noChangeAspect="1"/>
          </p:cNvPicPr>
          <p:nvPr/>
        </p:nvPicPr>
        <p:blipFill>
          <a:blip r:embed="rId1"/>
          <a:stretch>
            <a:fillRect/>
          </a:stretch>
        </p:blipFill>
        <p:spPr>
          <a:xfrm>
            <a:off x="2365375" y="1518285"/>
            <a:ext cx="7461885" cy="45091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4472C4">
                    <a:lumMod val="75000"/>
                  </a:srgbClr>
                </a:solidFill>
                <a:sym typeface="+mn-ea"/>
              </a:rPr>
              <a:t>Proxy</a:t>
            </a:r>
            <a:r>
              <a:rPr lang="en-US" altLang="zh-CN" dirty="0">
                <a:solidFill>
                  <a:srgbClr val="4472C4">
                    <a:lumMod val="75000"/>
                  </a:srgbClr>
                </a:solidFill>
                <a:sym typeface="+mn-ea"/>
              </a:rPr>
              <a:t> </a:t>
            </a:r>
            <a:r>
              <a:rPr lang="zh-CN" altLang="en-US" dirty="0">
                <a:solidFill>
                  <a:srgbClr val="4472C4">
                    <a:lumMod val="75000"/>
                  </a:srgbClr>
                </a:solidFill>
                <a:sym typeface="+mn-ea"/>
              </a:rPr>
              <a:t>介绍</a:t>
            </a:r>
            <a:endParaRPr lang="zh-CN" altLang="en-US"/>
          </a:p>
        </p:txBody>
      </p:sp>
      <p:sp>
        <p:nvSpPr>
          <p:cNvPr id="3" name="内容占位符 2"/>
          <p:cNvSpPr>
            <a:spLocks noGrp="1"/>
          </p:cNvSpPr>
          <p:nvPr>
            <p:ph sz="half" idx="1"/>
          </p:nvPr>
        </p:nvSpPr>
        <p:spPr>
          <a:xfrm>
            <a:off x="1691235" y="1663784"/>
            <a:ext cx="8828410" cy="1732915"/>
          </a:xfrm>
        </p:spPr>
        <p:txBody>
          <a:bodyPr/>
          <a:p>
            <a:r>
              <a:rPr lang="zh-CN" altLang="en-US"/>
              <a:t>Proxy概述</a:t>
            </a:r>
            <a:endParaRPr lang="zh-CN" altLang="en-US"/>
          </a:p>
          <a:p>
            <a:r>
              <a:rPr lang="zh-CN" altLang="en-US"/>
              <a:t>Proxy简介</a:t>
            </a:r>
            <a:endParaRPr lang="zh-CN" altLang="en-US"/>
          </a:p>
          <a:p>
            <a:r>
              <a:rPr lang="zh-CN" altLang="en-US"/>
              <a:t>Proxy的处理函数</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E75B6"/>
                </a:solidFill>
                <a:sym typeface="+mn-ea"/>
              </a:rPr>
              <a:t>Proxy概述</a:t>
            </a:r>
            <a:br>
              <a:rPr lang="en-US" altLang="zh-CN" dirty="0">
                <a:solidFill>
                  <a:srgbClr val="2E75B6"/>
                </a:solidFill>
                <a:sym typeface="+mn-ea"/>
              </a:rPr>
            </a:br>
            <a:br>
              <a:rPr lang="en-US" altLang="zh-CN" dirty="0">
                <a:solidFill>
                  <a:srgbClr val="2E75B6"/>
                </a:solidFill>
                <a:sym typeface="+mn-ea"/>
              </a:rPr>
            </a:br>
            <a:endParaRPr lang="zh-CN" altLang="en-US" dirty="0"/>
          </a:p>
        </p:txBody>
      </p:sp>
      <p:sp>
        <p:nvSpPr>
          <p:cNvPr id="3" name="内容占位符 2"/>
          <p:cNvSpPr>
            <a:spLocks noGrp="1"/>
          </p:cNvSpPr>
          <p:nvPr>
            <p:ph sz="half" idx="1"/>
          </p:nvPr>
        </p:nvSpPr>
        <p:spPr>
          <a:xfrm>
            <a:off x="1691235" y="1663784"/>
            <a:ext cx="8828410" cy="3579495"/>
          </a:xfrm>
        </p:spPr>
        <p:txBody>
          <a:bodyPr/>
          <a:lstStyle/>
          <a:p>
            <a:r>
              <a:rPr lang="zh-CN" altLang="en-US" dirty="0"/>
              <a:t>Proxy 用于修改某些操作的默认行为，等同于在语言层面做出修改，所以属于一种“元编程”（meta programming），即对编程语言进行编程。</a:t>
            </a:r>
            <a:endParaRPr lang="zh-CN" altLang="en-US" dirty="0"/>
          </a:p>
          <a:p>
            <a:endParaRPr lang="zh-CN" altLang="en-US" dirty="0"/>
          </a:p>
          <a:p>
            <a:r>
              <a:rPr lang="zh-CN" altLang="en-US" dirty="0"/>
              <a:t>Proxy 可以理解成，在目标对象之前架设一层“拦截”，外界对该对象的访问，都必须先通过这层拦截，因此提供了一种机制，可以对外界的访问进行过滤和改写。Proxy 这个词的原意是代理，用在这里表示由它来“代理”某些操作，可以译为“代理器”。</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a:solidFill>
                  <a:srgbClr val="2E75B6"/>
                </a:solidFill>
                <a:sym typeface="+mn-ea"/>
              </a:rPr>
              <a:t>Proxy</a:t>
            </a:r>
            <a:r>
              <a:rPr lang="zh-CN" altLang="en-US">
                <a:sym typeface="+mn-ea"/>
              </a:rPr>
              <a:t>简介</a:t>
            </a:r>
            <a:br>
              <a:rPr lang="zh-CN" altLang="en-US"/>
            </a:br>
            <a:br>
              <a:rPr dirty="0">
                <a:solidFill>
                  <a:srgbClr val="2E75B6"/>
                </a:solidFill>
                <a:sym typeface="+mn-ea"/>
              </a:rPr>
            </a:br>
            <a:endParaRPr dirty="0">
              <a:solidFill>
                <a:srgbClr val="2E75B6"/>
              </a:solidFill>
              <a:sym typeface="+mn-ea"/>
            </a:endParaRPr>
          </a:p>
        </p:txBody>
      </p:sp>
      <p:sp>
        <p:nvSpPr>
          <p:cNvPr id="3" name="内容占位符 2"/>
          <p:cNvSpPr>
            <a:spLocks noGrp="1"/>
          </p:cNvSpPr>
          <p:nvPr>
            <p:ph sz="half" idx="1"/>
          </p:nvPr>
        </p:nvSpPr>
        <p:spPr>
          <a:xfrm>
            <a:off x="1681710" y="1501224"/>
            <a:ext cx="8828410" cy="4397375"/>
          </a:xfrm>
        </p:spPr>
        <p:txBody>
          <a:bodyPr/>
          <a:p>
            <a:r>
              <a:rPr lang="zh-CN" altLang="en-US"/>
              <a:t>语法</a:t>
            </a:r>
            <a:endParaRPr lang="zh-CN" altLang="en-US"/>
          </a:p>
          <a:p>
            <a:pPr lvl="1"/>
            <a:r>
              <a:rPr lang="zh-CN" altLang="en-US"/>
              <a:t>new Proxy(target, handler)</a:t>
            </a:r>
            <a:endParaRPr lang="zh-CN" altLang="en-US"/>
          </a:p>
          <a:p>
            <a:pPr lvl="0"/>
            <a:r>
              <a:rPr lang="zh-CN" altLang="en-US"/>
              <a:t>参数</a:t>
            </a:r>
            <a:endParaRPr lang="zh-CN" altLang="en-US"/>
          </a:p>
          <a:p>
            <a:pPr lvl="1"/>
            <a:r>
              <a:rPr lang="zh-CN" altLang="en-US"/>
              <a:t>target   Proxy 会对 target 对象进行包装。它可以是任何类型的对象，包括内置的数组，函数甚至是另一个代理对象。</a:t>
            </a:r>
            <a:endParaRPr lang="zh-CN" altLang="en-US"/>
          </a:p>
          <a:p>
            <a:pPr lvl="1"/>
            <a:r>
              <a:rPr lang="zh-CN" altLang="en-US"/>
              <a:t>handler 它是一个对象，它的属性提供了某些操作发生时所对应的处理函数。</a:t>
            </a:r>
            <a:endParaRPr lang="zh-CN" altLang="en-US"/>
          </a:p>
          <a:p>
            <a:pPr lvl="0"/>
            <a:r>
              <a:rPr lang="zh-CN" altLang="en-US"/>
              <a:t>描述</a:t>
            </a:r>
            <a:endParaRPr lang="zh-CN" altLang="en-US"/>
          </a:p>
          <a:p>
            <a:pPr lvl="1"/>
            <a:r>
              <a:rPr lang="zh-CN" altLang="en-US"/>
              <a:t>我们可以使用 Proxy() 构造器来创建一个新的 Proxy 对象。 构造器接收两个主要参数：</a:t>
            </a:r>
            <a:endParaRPr lang="zh-CN" altLang="en-US"/>
          </a:p>
          <a:p>
            <a:pPr lvl="1"/>
            <a:r>
              <a:rPr lang="zh-CN" altLang="en-US"/>
              <a:t>target 被代理的对象</a:t>
            </a:r>
            <a:endParaRPr lang="zh-CN" altLang="en-US"/>
          </a:p>
          <a:p>
            <a:pPr lvl="1"/>
            <a:r>
              <a:rPr lang="zh-CN" altLang="en-US"/>
              <a:t>handler 被代理对象上的自定义行为</a:t>
            </a:r>
            <a:endParaRPr lang="zh-CN" altLang="en-US"/>
          </a:p>
          <a:p>
            <a:pPr lvl="1"/>
            <a:r>
              <a:rPr lang="zh-CN" altLang="en-US"/>
              <a:t>一个空的 handler 参数将会创建一个与被代理对象行为几乎完全相同的代理对象。通过在 handler 对象上定义一组处理函数，你可以自定义被代理对象的一些特定行为。</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的处理函数</a:t>
            </a:r>
            <a:br>
              <a:rPr lang="zh-CN" altLang="en-US" dirty="0">
                <a:solidFill>
                  <a:srgbClr val="2E75B6"/>
                </a:solidFill>
                <a:sym typeface="+mn-ea"/>
              </a:rPr>
            </a:br>
            <a:endParaRPr lang="zh-CN" altLang="en-US"/>
          </a:p>
        </p:txBody>
      </p:sp>
      <p:sp>
        <p:nvSpPr>
          <p:cNvPr id="3" name="内容占位符 2"/>
          <p:cNvSpPr>
            <a:spLocks noGrp="1"/>
          </p:cNvSpPr>
          <p:nvPr>
            <p:ph sz="half" idx="1"/>
          </p:nvPr>
        </p:nvSpPr>
        <p:spPr>
          <a:xfrm>
            <a:off x="1691235" y="1663784"/>
            <a:ext cx="8828410" cy="4399915"/>
          </a:xfrm>
        </p:spPr>
        <p:txBody>
          <a:bodyPr/>
          <a:p>
            <a:r>
              <a:rPr lang="zh-CN" altLang="en-US" sz="2000">
                <a:sym typeface="+mn-ea"/>
              </a:rPr>
              <a:t>handler.apply() </a:t>
            </a:r>
            <a:endParaRPr lang="zh-CN" altLang="en-US" sz="2000"/>
          </a:p>
          <a:p>
            <a:pPr lvl="1"/>
            <a:r>
              <a:rPr lang="zh-CN" altLang="en-US" sz="2000">
                <a:sym typeface="+mn-ea"/>
              </a:rPr>
              <a:t>函数调用劫持。</a:t>
            </a:r>
            <a:endParaRPr lang="zh-CN" altLang="en-US" sz="2000"/>
          </a:p>
          <a:p>
            <a:r>
              <a:rPr lang="zh-CN" altLang="en-US" sz="2000">
                <a:sym typeface="+mn-ea"/>
              </a:rPr>
              <a:t>handler.construct()</a:t>
            </a:r>
            <a:endParaRPr lang="zh-CN" altLang="en-US" sz="2000"/>
          </a:p>
          <a:p>
            <a:pPr lvl="1"/>
            <a:r>
              <a:rPr lang="zh-CN" altLang="en-US" sz="2000">
                <a:sym typeface="+mn-ea"/>
              </a:rPr>
              <a:t>new 操作符劫持</a:t>
            </a:r>
            <a:endParaRPr lang="zh-CN" altLang="en-US" sz="2000"/>
          </a:p>
          <a:p>
            <a:r>
              <a:rPr lang="zh-CN" altLang="en-US" sz="2000">
                <a:sym typeface="+mn-ea"/>
              </a:rPr>
              <a:t>handler.defineProperty()</a:t>
            </a:r>
            <a:endParaRPr lang="zh-CN" altLang="en-US" sz="2000"/>
          </a:p>
          <a:p>
            <a:pPr lvl="1"/>
            <a:r>
              <a:rPr lang="zh-CN" altLang="en-US" sz="2000">
                <a:sym typeface="+mn-ea"/>
              </a:rPr>
              <a:t>Object.defineProperty调用劫持。</a:t>
            </a:r>
            <a:endParaRPr lang="zh-CN" altLang="en-US" sz="2000"/>
          </a:p>
          <a:p>
            <a:r>
              <a:rPr lang="zh-CN" altLang="en-US" sz="2000">
                <a:sym typeface="+mn-ea"/>
              </a:rPr>
              <a:t>handler.deleteProperty()</a:t>
            </a:r>
            <a:endParaRPr lang="zh-CN" altLang="en-US" sz="2000"/>
          </a:p>
          <a:p>
            <a:pPr lvl="1"/>
            <a:r>
              <a:rPr lang="zh-CN" altLang="en-US" sz="2000">
                <a:sym typeface="+mn-ea"/>
              </a:rPr>
              <a:t>delete 操作符劫持。</a:t>
            </a:r>
            <a:endParaRPr lang="zh-CN" altLang="en-US" sz="2000"/>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的处理函数</a:t>
            </a:r>
            <a:endParaRPr lang="zh-CN" altLang="en-US" dirty="0">
              <a:solidFill>
                <a:srgbClr val="2E75B6"/>
              </a:solidFill>
              <a:sym typeface="+mn-ea"/>
            </a:endParaRPr>
          </a:p>
        </p:txBody>
      </p:sp>
      <p:sp>
        <p:nvSpPr>
          <p:cNvPr id="3" name="内容占位符 2"/>
          <p:cNvSpPr>
            <a:spLocks noGrp="1"/>
          </p:cNvSpPr>
          <p:nvPr>
            <p:ph sz="half" idx="1"/>
          </p:nvPr>
        </p:nvSpPr>
        <p:spPr>
          <a:xfrm>
            <a:off x="1691235" y="1663784"/>
            <a:ext cx="8828410" cy="3564255"/>
          </a:xfrm>
        </p:spPr>
        <p:txBody>
          <a:bodyPr/>
          <a:p>
            <a:r>
              <a:rPr lang="zh-CN" altLang="en-US"/>
              <a:t>handler.get()</a:t>
            </a:r>
            <a:endParaRPr lang="zh-CN" altLang="en-US"/>
          </a:p>
          <a:p>
            <a:pPr lvl="1"/>
            <a:r>
              <a:rPr lang="zh-CN" altLang="en-US"/>
              <a:t>获取属性值劫持。</a:t>
            </a:r>
            <a:endParaRPr lang="zh-CN" altLang="en-US"/>
          </a:p>
          <a:p>
            <a:r>
              <a:rPr lang="zh-CN" altLang="en-US"/>
              <a:t>handler.getOwnPropertyDescriptor()</a:t>
            </a:r>
            <a:endParaRPr lang="zh-CN" altLang="en-US"/>
          </a:p>
          <a:p>
            <a:pPr lvl="1"/>
            <a:r>
              <a:rPr lang="zh-CN" altLang="en-US"/>
              <a:t>Object.getOwnPropertyDescriptor 调用劫持。</a:t>
            </a:r>
            <a:endParaRPr lang="zh-CN" altLang="en-US"/>
          </a:p>
          <a:p>
            <a:r>
              <a:rPr lang="zh-CN" altLang="en-US"/>
              <a:t>handler.getPrototypeOf()</a:t>
            </a:r>
            <a:endParaRPr lang="zh-CN" altLang="en-US"/>
          </a:p>
          <a:p>
            <a:pPr lvl="1"/>
            <a:r>
              <a:rPr lang="zh-CN" altLang="en-US"/>
              <a:t>Object.getPrototypeOf调用劫持。</a:t>
            </a:r>
            <a:endParaRPr lang="zh-CN" altLang="en-US"/>
          </a:p>
          <a:p>
            <a:r>
              <a:rPr lang="zh-CN" altLang="en-US"/>
              <a:t>handler.has()</a:t>
            </a:r>
            <a:endParaRPr lang="zh-CN" altLang="en-US"/>
          </a:p>
          <a:p>
            <a:pPr lvl="1"/>
            <a:r>
              <a:rPr lang="zh-CN" altLang="en-US"/>
              <a:t>in 操作符劫持。</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的处理函数</a:t>
            </a:r>
            <a:br>
              <a:rPr lang="zh-CN" altLang="en-US" dirty="0">
                <a:solidFill>
                  <a:srgbClr val="2E75B6"/>
                </a:solidFill>
                <a:sym typeface="+mn-ea"/>
              </a:rPr>
            </a:br>
            <a:endParaRPr lang="zh-CN" altLang="en-US"/>
          </a:p>
        </p:txBody>
      </p:sp>
      <p:sp>
        <p:nvSpPr>
          <p:cNvPr id="3" name="内容占位符 2"/>
          <p:cNvSpPr>
            <a:spLocks noGrp="1"/>
          </p:cNvSpPr>
          <p:nvPr>
            <p:ph sz="half" idx="1"/>
          </p:nvPr>
        </p:nvSpPr>
        <p:spPr>
          <a:xfrm>
            <a:off x="1679170" y="1465029"/>
            <a:ext cx="8828410" cy="4464050"/>
          </a:xfrm>
        </p:spPr>
        <p:txBody>
          <a:bodyPr wrap="square"/>
          <a:p>
            <a:r>
              <a:rPr lang="zh-CN" altLang="en-US">
                <a:sym typeface="+mn-ea"/>
              </a:rPr>
              <a:t>handler.isExtensible()</a:t>
            </a:r>
            <a:endParaRPr lang="zh-CN" altLang="en-US"/>
          </a:p>
          <a:p>
            <a:pPr lvl="1"/>
            <a:r>
              <a:rPr lang="zh-CN" altLang="en-US">
                <a:sym typeface="+mn-ea"/>
              </a:rPr>
              <a:t> Object.isExtensible调用劫持。</a:t>
            </a:r>
            <a:endParaRPr lang="zh-CN" altLang="en-US"/>
          </a:p>
          <a:p>
            <a:r>
              <a:rPr lang="zh-CN" altLang="en-US">
                <a:sym typeface="+mn-ea"/>
              </a:rPr>
              <a:t>handler.ownKeys()</a:t>
            </a:r>
            <a:endParaRPr lang="zh-CN" altLang="en-US"/>
          </a:p>
          <a:p>
            <a:pPr lvl="1"/>
            <a:r>
              <a:rPr lang="zh-CN" altLang="en-US">
                <a:sym typeface="+mn-ea"/>
              </a:rPr>
              <a:t>Object.getOwnPropertyNames 和Object.getOwnPropertySymbols调用劫持。</a:t>
            </a:r>
            <a:endParaRPr lang="zh-CN" altLang="en-US"/>
          </a:p>
          <a:p>
            <a:r>
              <a:rPr lang="zh-CN" altLang="en-US">
                <a:sym typeface="+mn-ea"/>
              </a:rPr>
              <a:t>handler.preventExtensions()</a:t>
            </a:r>
            <a:endParaRPr lang="zh-CN" altLang="en-US"/>
          </a:p>
          <a:p>
            <a:pPr lvl="1"/>
            <a:r>
              <a:rPr lang="zh-CN" altLang="en-US">
                <a:sym typeface="+mn-ea"/>
              </a:rPr>
              <a:t>Object.preventExtensions调用劫持。</a:t>
            </a:r>
            <a:endParaRPr lang="zh-CN" altLang="en-US"/>
          </a:p>
          <a:p>
            <a:r>
              <a:rPr lang="zh-CN" altLang="en-US">
                <a:sym typeface="+mn-ea"/>
              </a:rPr>
              <a:t>handler.set()</a:t>
            </a:r>
            <a:endParaRPr lang="zh-CN" altLang="en-US"/>
          </a:p>
          <a:p>
            <a:pPr lvl="1"/>
            <a:r>
              <a:rPr lang="zh-CN" altLang="en-US">
                <a:sym typeface="+mn-ea"/>
              </a:rPr>
              <a:t>设置属性值劫持。</a:t>
            </a:r>
            <a:endParaRPr lang="zh-CN" altLang="en-US"/>
          </a:p>
          <a:p>
            <a:r>
              <a:rPr lang="zh-CN" altLang="en-US">
                <a:sym typeface="+mn-ea"/>
              </a:rPr>
              <a:t>handler.setPrototypeOf()</a:t>
            </a:r>
            <a:endParaRPr lang="zh-CN" altLang="en-US"/>
          </a:p>
          <a:p>
            <a:pPr lvl="1"/>
            <a:r>
              <a:rPr lang="zh-CN" altLang="en-US">
                <a:sym typeface="+mn-ea"/>
              </a:rPr>
              <a:t>Object.setPrototypeOf调用劫持。</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4472C4">
                    <a:lumMod val="75000"/>
                  </a:srgbClr>
                </a:solidFill>
                <a:sym typeface="+mn-ea"/>
              </a:rPr>
              <a:t>Reflect </a:t>
            </a:r>
            <a:r>
              <a:rPr lang="zh-CN" altLang="en-US" dirty="0">
                <a:solidFill>
                  <a:srgbClr val="4472C4">
                    <a:lumMod val="75000"/>
                  </a:srgbClr>
                </a:solidFill>
                <a:sym typeface="+mn-ea"/>
              </a:rPr>
              <a:t>介绍</a:t>
            </a:r>
            <a:endParaRPr lang="zh-CN" altLang="en-US"/>
          </a:p>
        </p:txBody>
      </p:sp>
      <p:sp>
        <p:nvSpPr>
          <p:cNvPr id="3" name="内容占位符 2"/>
          <p:cNvSpPr>
            <a:spLocks noGrp="1"/>
          </p:cNvSpPr>
          <p:nvPr>
            <p:ph sz="half" idx="1"/>
          </p:nvPr>
        </p:nvSpPr>
        <p:spPr>
          <a:xfrm>
            <a:off x="1691235" y="1663784"/>
            <a:ext cx="8828410" cy="3502660"/>
          </a:xfrm>
        </p:spPr>
        <p:txBody>
          <a:bodyPr/>
          <a:p>
            <a:r>
              <a:rPr lang="zh-CN" altLang="en-US"/>
              <a:t>Reflect概述</a:t>
            </a:r>
            <a:endParaRPr lang="zh-CN" altLang="en-US"/>
          </a:p>
          <a:p>
            <a:r>
              <a:rPr lang="zh-CN" altLang="en-US"/>
              <a:t>Reflect简介</a:t>
            </a:r>
            <a:endParaRPr lang="zh-CN" altLang="en-US"/>
          </a:p>
          <a:p>
            <a:r>
              <a:rPr lang="zh-CN" altLang="en-US"/>
              <a:t>Reflect返回值</a:t>
            </a:r>
            <a:endParaRPr lang="zh-CN" altLang="en-US"/>
          </a:p>
          <a:p>
            <a:r>
              <a:rPr lang="zh-CN" altLang="en-US">
                <a:sym typeface="+mn-ea"/>
              </a:rPr>
              <a:t>Reflect的receiver参数</a:t>
            </a:r>
            <a:endParaRPr lang="zh-CN" altLang="en-US">
              <a:sym typeface="+mn-ea"/>
            </a:endParaRPr>
          </a:p>
          <a:p>
            <a:r>
              <a:rPr lang="zh-CN" altLang="en-US">
                <a:sym typeface="+mn-ea"/>
              </a:rPr>
              <a:t>为什么Reflect和Proxy经常一起使用</a:t>
            </a:r>
            <a:endParaRPr lang="zh-CN" altLang="en-US">
              <a:sym typeface="+mn-ea"/>
            </a:endParaRPr>
          </a:p>
          <a:p>
            <a:r>
              <a:rPr lang="zh-CN" altLang="en-US">
                <a:sym typeface="+mn-ea"/>
              </a:rPr>
              <a:t>Reflect静态方法和对应的其他函数或功能符</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vue3</a:t>
            </a:r>
            <a:r>
              <a:rPr lang="zh-CN" altLang="en-US" dirty="0"/>
              <a:t>简介</a:t>
            </a:r>
            <a:endParaRPr lang="zh-CN" altLang="en-US" dirty="0"/>
          </a:p>
        </p:txBody>
      </p:sp>
      <p:sp>
        <p:nvSpPr>
          <p:cNvPr id="3" name="内容占位符 2"/>
          <p:cNvSpPr>
            <a:spLocks noGrp="1"/>
          </p:cNvSpPr>
          <p:nvPr>
            <p:ph sz="half" idx="1"/>
          </p:nvPr>
        </p:nvSpPr>
        <p:spPr>
          <a:xfrm>
            <a:off x="1691235" y="1663784"/>
            <a:ext cx="8828410" cy="1732915"/>
          </a:xfrm>
        </p:spPr>
        <p:txBody>
          <a:bodyPr/>
          <a:lstStyle/>
          <a:p>
            <a:r>
              <a:rPr lang="zh-CN" altLang="en-US" dirty="0">
                <a:solidFill>
                  <a:srgbClr val="2E75B6"/>
                </a:solidFill>
                <a:sym typeface="+mn-ea"/>
              </a:rPr>
              <a:t>什么是</a:t>
            </a:r>
            <a:r>
              <a:rPr lang="en-US" altLang="zh-CN" dirty="0">
                <a:solidFill>
                  <a:srgbClr val="2E75B6"/>
                </a:solidFill>
                <a:sym typeface="+mn-ea"/>
              </a:rPr>
              <a:t>vue3</a:t>
            </a:r>
            <a:r>
              <a:rPr lang="zh-CN" altLang="en-US" dirty="0">
                <a:solidFill>
                  <a:srgbClr val="2E75B6"/>
                </a:solidFill>
                <a:sym typeface="+mn-ea"/>
              </a:rPr>
              <a:t>？</a:t>
            </a:r>
            <a:endParaRPr lang="en-US" altLang="zh-CN" dirty="0">
              <a:solidFill>
                <a:srgbClr val="2E75B6"/>
              </a:solidFill>
              <a:sym typeface="+mn-ea"/>
            </a:endParaRPr>
          </a:p>
          <a:p>
            <a:r>
              <a:rPr lang="zh-CN" altLang="en-US" dirty="0">
                <a:solidFill>
                  <a:srgbClr val="2E75B6"/>
                </a:solidFill>
                <a:sym typeface="+mn-ea"/>
              </a:rPr>
              <a:t>为什么需要了解</a:t>
            </a:r>
            <a:r>
              <a:rPr lang="en-US" altLang="zh-CN" dirty="0">
                <a:solidFill>
                  <a:srgbClr val="2E75B6"/>
                </a:solidFill>
                <a:sym typeface="+mn-ea"/>
              </a:rPr>
              <a:t>vue3</a:t>
            </a:r>
            <a:r>
              <a:rPr lang="zh-CN" altLang="en-US" dirty="0">
                <a:solidFill>
                  <a:srgbClr val="2E75B6"/>
                </a:solidFill>
                <a:sym typeface="+mn-ea"/>
              </a:rPr>
              <a:t>的源码</a:t>
            </a:r>
            <a:r>
              <a:rPr lang="zh-CN" altLang="en-US" dirty="0">
                <a:solidFill>
                  <a:srgbClr val="2E75B6"/>
                </a:solidFill>
                <a:sym typeface="+mn-ea"/>
              </a:rPr>
              <a:t>实现？</a:t>
            </a:r>
            <a:endParaRPr lang="en-US" altLang="zh-CN" dirty="0">
              <a:solidFill>
                <a:srgbClr val="2E75B6"/>
              </a:solidFill>
              <a:sym typeface="+mn-ea"/>
            </a:endParaRPr>
          </a:p>
          <a:p>
            <a:r>
              <a:rPr lang="zh-CN" altLang="en-US" dirty="0">
                <a:solidFill>
                  <a:srgbClr val="2E75B6"/>
                </a:solidFill>
                <a:sym typeface="+mn-ea"/>
              </a:rPr>
              <a:t>如何能高效的学习到</a:t>
            </a:r>
            <a:r>
              <a:rPr lang="en-US" altLang="zh-CN" dirty="0">
                <a:solidFill>
                  <a:srgbClr val="2E75B6"/>
                </a:solidFill>
                <a:sym typeface="+mn-ea"/>
              </a:rPr>
              <a:t>vue3</a:t>
            </a:r>
            <a:r>
              <a:rPr lang="zh-CN" altLang="en-US" dirty="0">
                <a:solidFill>
                  <a:srgbClr val="2E75B6"/>
                </a:solidFill>
                <a:sym typeface="+mn-ea"/>
              </a:rPr>
              <a:t>的</a:t>
            </a:r>
            <a:r>
              <a:rPr lang="zh-CN" altLang="en-US" dirty="0">
                <a:solidFill>
                  <a:srgbClr val="2E75B6"/>
                </a:solidFill>
                <a:sym typeface="+mn-ea"/>
              </a:rPr>
              <a:t>源码？</a:t>
            </a:r>
            <a:endParaRPr dirty="0">
              <a:solidFill>
                <a:srgbClr val="2E75B6"/>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E75B6"/>
                </a:solidFill>
                <a:sym typeface="+mn-ea"/>
              </a:rPr>
              <a:t>Reflect</a:t>
            </a:r>
            <a:r>
              <a:rPr lang="zh-CN" altLang="en-US" dirty="0">
                <a:solidFill>
                  <a:srgbClr val="2E75B6"/>
                </a:solidFill>
                <a:sym typeface="+mn-ea"/>
              </a:rPr>
              <a:t>概述</a:t>
            </a:r>
            <a:br>
              <a:rPr lang="en-US" altLang="zh-CN" dirty="0">
                <a:solidFill>
                  <a:srgbClr val="2E75B6"/>
                </a:solidFill>
                <a:sym typeface="+mn-ea"/>
              </a:rPr>
            </a:br>
            <a:endParaRPr lang="zh-CN" altLang="en-US" dirty="0"/>
          </a:p>
        </p:txBody>
      </p:sp>
      <p:sp>
        <p:nvSpPr>
          <p:cNvPr id="3" name="内容占位符 2"/>
          <p:cNvSpPr>
            <a:spLocks noGrp="1"/>
          </p:cNvSpPr>
          <p:nvPr>
            <p:ph sz="half" idx="1"/>
          </p:nvPr>
        </p:nvSpPr>
        <p:spPr>
          <a:xfrm>
            <a:off x="1691235" y="1663784"/>
            <a:ext cx="8828410" cy="3117850"/>
          </a:xfrm>
        </p:spPr>
        <p:txBody>
          <a:bodyPr/>
          <a:lstStyle/>
          <a:p>
            <a:pPr marL="0" indent="0">
              <a:buNone/>
            </a:pPr>
            <a:r>
              <a:rPr lang="zh-CN" altLang="en-US" dirty="0"/>
              <a:t>Reflect更像是一种语法变体，其挂在的所有方法都能找到对应的原始语法，也就是Reflect的替代性非常强。</a:t>
            </a:r>
            <a:endParaRPr lang="zh-CN" altLang="en-US" dirty="0"/>
          </a:p>
          <a:p>
            <a:pPr marL="0" indent="0">
              <a:buNone/>
            </a:pPr>
            <a:endParaRPr lang="zh-CN" altLang="en-US" dirty="0"/>
          </a:p>
          <a:p>
            <a:pPr marL="0" indent="0">
              <a:buNone/>
            </a:pPr>
            <a:r>
              <a:rPr lang="zh-CN" altLang="en-US" dirty="0"/>
              <a:t>其实从Reflect这个单词本身字面意思就能体会出Reflect的神韵，Reflect的中文意思是“反射”，阳光照在镜子上反射，其实光子还是那些光子，只是变化了方向。</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Reflect</a:t>
            </a:r>
            <a:r>
              <a:rPr lang="zh-CN" altLang="en-US" dirty="0">
                <a:solidFill>
                  <a:srgbClr val="2E75B6"/>
                </a:solidFill>
                <a:sym typeface="+mn-ea"/>
              </a:rPr>
              <a:t>简介</a:t>
            </a:r>
            <a:endParaRPr lang="zh-CN" altLang="en-US" dirty="0">
              <a:solidFill>
                <a:srgbClr val="2E75B6"/>
              </a:solidFill>
              <a:sym typeface="+mn-ea"/>
            </a:endParaRPr>
          </a:p>
        </p:txBody>
      </p:sp>
      <p:sp>
        <p:nvSpPr>
          <p:cNvPr id="3" name="内容占位符 2"/>
          <p:cNvSpPr>
            <a:spLocks noGrp="1"/>
          </p:cNvSpPr>
          <p:nvPr>
            <p:ph sz="half" idx="1"/>
          </p:nvPr>
        </p:nvSpPr>
        <p:spPr>
          <a:xfrm>
            <a:off x="1691235" y="1663784"/>
            <a:ext cx="8828410" cy="2868930"/>
          </a:xfrm>
        </p:spPr>
        <p:txBody>
          <a:bodyPr/>
          <a:p>
            <a:r>
              <a:rPr lang="zh-CN" altLang="en-US"/>
              <a:t>Reflect 是一个内置的对象，它提供拦截 JavaScript 操作的方法。这些方法与proxy handlers (en-US)的方法相同。Reflect不是一个函数对象，因此它是不可构造的。</a:t>
            </a:r>
            <a:endParaRPr lang="zh-CN" altLang="en-US"/>
          </a:p>
          <a:p>
            <a:r>
              <a:rPr lang="zh-CN" altLang="en-US"/>
              <a:t>描述</a:t>
            </a:r>
            <a:endParaRPr lang="zh-CN" altLang="en-US"/>
          </a:p>
          <a:p>
            <a:pPr lvl="1"/>
            <a:r>
              <a:rPr lang="zh-CN" altLang="en-US"/>
              <a:t>与大多数全局对象不同Reflect并非一个构造函数，所以不能通过new运算符对其进行调用，或者将Reflect对象作为一个函数来调用。Reflect的所有属性和方法都是静态的（就像Math对象）。</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Reflect</a:t>
            </a:r>
            <a:r>
              <a:rPr lang="zh-CN" altLang="en-US"/>
              <a:t>返回值</a:t>
            </a:r>
            <a:endParaRPr lang="zh-CN" altLang="en-US"/>
          </a:p>
        </p:txBody>
      </p:sp>
      <p:sp>
        <p:nvSpPr>
          <p:cNvPr id="3" name="内容占位符 2"/>
          <p:cNvSpPr>
            <a:spLocks noGrp="1"/>
          </p:cNvSpPr>
          <p:nvPr>
            <p:ph sz="half" idx="1"/>
          </p:nvPr>
        </p:nvSpPr>
        <p:spPr>
          <a:xfrm>
            <a:off x="1691235" y="1663784"/>
            <a:ext cx="8828410" cy="2912745"/>
          </a:xfrm>
        </p:spPr>
        <p:txBody>
          <a:bodyPr/>
          <a:p>
            <a:r>
              <a:rPr lang="zh-CN" altLang="en-US"/>
              <a:t>对于某个对象，赋值并不总是成功的。</a:t>
            </a:r>
            <a:endParaRPr lang="zh-CN" altLang="en-US"/>
          </a:p>
          <a:p>
            <a:pPr marL="0" indent="0">
              <a:buNone/>
            </a:pPr>
            <a:r>
              <a:rPr lang="zh-CN" altLang="en-US"/>
              <a:t>以下代码：</a:t>
            </a:r>
            <a:endParaRPr lang="zh-CN" altLang="en-US"/>
          </a:p>
          <a:p>
            <a:pPr marL="0" indent="0">
              <a:buNone/>
            </a:pPr>
            <a:r>
              <a:rPr lang="en-US" altLang="zh-CN"/>
              <a:t>	var obj = { a:10 };  Object.freeze(obj); </a:t>
            </a:r>
            <a:endParaRPr lang="en-US" altLang="zh-CN"/>
          </a:p>
          <a:p>
            <a:pPr marL="0" indent="0">
              <a:buNone/>
            </a:pPr>
            <a:r>
              <a:rPr lang="en-US" altLang="zh-CN"/>
              <a:t>	</a:t>
            </a:r>
            <a:r>
              <a:rPr lang="en-US" altLang="zh-CN">
                <a:sym typeface="+mn-ea"/>
              </a:rPr>
              <a:t>obj.a = 1; //</a:t>
            </a:r>
            <a:r>
              <a:rPr lang="zh-CN" altLang="en-US">
                <a:sym typeface="+mn-ea"/>
              </a:rPr>
              <a:t>不会有任何返回</a:t>
            </a:r>
            <a:endParaRPr lang="en-US" altLang="zh-CN">
              <a:sym typeface="+mn-ea"/>
            </a:endParaRPr>
          </a:p>
          <a:p>
            <a:pPr marL="0" indent="0">
              <a:buNone/>
            </a:pPr>
            <a:r>
              <a:rPr lang="en-US" altLang="zh-CN">
                <a:sym typeface="+mn-ea"/>
              </a:rPr>
              <a:t>	Reflect.set(obj,'a',1); //</a:t>
            </a:r>
            <a:r>
              <a:rPr lang="zh-CN" altLang="en-US">
                <a:sym typeface="+mn-ea"/>
              </a:rPr>
              <a:t>当赋值成功或失败时候有返回值</a:t>
            </a:r>
            <a:endParaRPr lang="zh-CN" altLang="en-U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receiver参数</a:t>
            </a:r>
            <a:endParaRPr lang="zh-CN" altLang="en-US"/>
          </a:p>
        </p:txBody>
      </p:sp>
      <p:sp>
        <p:nvSpPr>
          <p:cNvPr id="3" name="内容占位符 2"/>
          <p:cNvSpPr>
            <a:spLocks noGrp="1"/>
          </p:cNvSpPr>
          <p:nvPr>
            <p:ph sz="half" idx="1"/>
          </p:nvPr>
        </p:nvSpPr>
        <p:spPr>
          <a:xfrm>
            <a:off x="1691235" y="1663784"/>
            <a:ext cx="8828410" cy="2378710"/>
          </a:xfrm>
        </p:spPr>
        <p:txBody>
          <a:bodyPr/>
          <a:p>
            <a:r>
              <a:rPr lang="zh-CN" altLang="en-US"/>
              <a:t>receiver是接受者的意思，表示调用对应属性或方法的主体对象，通常情况下，receiver参数是无需使用的，但是如果发生了继承，为了明确调用主体，就必须使用receiver参数了。</a:t>
            </a:r>
            <a:endParaRPr lang="zh-CN" altLang="en-US"/>
          </a:p>
          <a:p>
            <a:pPr marL="0" indent="0">
              <a:buNone/>
            </a:pPr>
            <a:endParaRPr lang="zh-CN" altLang="en-US"/>
          </a:p>
          <a:p>
            <a:pPr marL="0" indent="0">
              <a:buNone/>
            </a:pPr>
            <a:endParaRPr lang="zh-CN" altLang="en-US" sz="800"/>
          </a:p>
        </p:txBody>
      </p:sp>
      <p:pic>
        <p:nvPicPr>
          <p:cNvPr id="4" name="图片 3"/>
          <p:cNvPicPr>
            <a:picLocks noChangeAspect="1"/>
          </p:cNvPicPr>
          <p:nvPr/>
        </p:nvPicPr>
        <p:blipFill>
          <a:blip r:embed="rId1"/>
          <a:stretch>
            <a:fillRect/>
          </a:stretch>
        </p:blipFill>
        <p:spPr>
          <a:xfrm>
            <a:off x="1977390" y="3284220"/>
            <a:ext cx="2652395" cy="2615565"/>
          </a:xfrm>
          <a:prstGeom prst="rect">
            <a:avLst/>
          </a:prstGeom>
        </p:spPr>
      </p:pic>
      <p:pic>
        <p:nvPicPr>
          <p:cNvPr id="5" name="图片 4"/>
          <p:cNvPicPr>
            <a:picLocks noChangeAspect="1"/>
          </p:cNvPicPr>
          <p:nvPr/>
        </p:nvPicPr>
        <p:blipFill>
          <a:blip r:embed="rId2"/>
          <a:stretch>
            <a:fillRect/>
          </a:stretch>
        </p:blipFill>
        <p:spPr>
          <a:xfrm>
            <a:off x="6071870" y="3284220"/>
            <a:ext cx="2689860" cy="26625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为什么Reflect和Proxy经常一起使用</a:t>
            </a:r>
            <a:br>
              <a:rPr lang="zh-CN" altLang="en-US"/>
            </a:br>
            <a:endParaRPr lang="zh-CN" altLang="en-US"/>
          </a:p>
        </p:txBody>
      </p:sp>
      <p:sp>
        <p:nvSpPr>
          <p:cNvPr id="3" name="内容占位符 2"/>
          <p:cNvSpPr>
            <a:spLocks noGrp="1"/>
          </p:cNvSpPr>
          <p:nvPr>
            <p:ph sz="half" idx="1"/>
          </p:nvPr>
        </p:nvSpPr>
        <p:spPr>
          <a:xfrm>
            <a:off x="1691235" y="1663784"/>
            <a:ext cx="8828410" cy="2656205"/>
          </a:xfrm>
        </p:spPr>
        <p:txBody>
          <a:bodyPr/>
          <a:p>
            <a:r>
              <a:rPr lang="zh-CN" altLang="en-US"/>
              <a:t>Reflect提供的所有静态方法和Proxy第2个handle参数方法是一模一样的。具体见后面的对比描述。</a:t>
            </a:r>
            <a:endParaRPr lang="zh-CN" altLang="en-US"/>
          </a:p>
          <a:p>
            <a:r>
              <a:rPr lang="zh-CN" altLang="en-US"/>
              <a:t>Proxy get/set()方法需要的返回值正是Reflect的get/set方法的返回值，可以天然配合使用，比直接对象赋值/获取值要更方便和准确。</a:t>
            </a:r>
            <a:endParaRPr lang="zh-CN" altLang="en-US"/>
          </a:p>
          <a:p>
            <a:r>
              <a:rPr lang="zh-CN" altLang="en-US"/>
              <a:t>receiver参数具有不可替代性。</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Reflect静态方法和对应的其他函数或功能符</a:t>
            </a:r>
            <a:endParaRPr lang="zh-CN" altLang="en-US"/>
          </a:p>
        </p:txBody>
      </p:sp>
      <p:graphicFrame>
        <p:nvGraphicFramePr>
          <p:cNvPr id="7" name="内容占位符 6"/>
          <p:cNvGraphicFramePr/>
          <p:nvPr>
            <p:ph sz="half" idx="1"/>
            <p:custDataLst>
              <p:tags r:id="rId1"/>
            </p:custDataLst>
          </p:nvPr>
        </p:nvGraphicFramePr>
        <p:xfrm>
          <a:off x="1857375" y="1891665"/>
          <a:ext cx="8837930" cy="3688080"/>
        </p:xfrm>
        <a:graphic>
          <a:graphicData uri="http://schemas.openxmlformats.org/drawingml/2006/table">
            <a:tbl>
              <a:tblPr firstRow="1" bandRow="1">
                <a:tableStyleId>{5C22544A-7EE6-4342-B048-85BDC9FD1C3A}</a:tableStyleId>
              </a:tblPr>
              <a:tblGrid>
                <a:gridCol w="4418965"/>
                <a:gridCol w="4418965"/>
              </a:tblGrid>
              <a:tr h="0">
                <a:tc>
                  <a:txBody>
                    <a:bodyPr/>
                    <a:p>
                      <a:pPr>
                        <a:buNone/>
                      </a:pPr>
                      <a:r>
                        <a:rPr lang="zh-CN" altLang="en-US"/>
                        <a:t>Reflect方法</a:t>
                      </a:r>
                      <a:endParaRPr lang="zh-CN" altLang="en-US"/>
                    </a:p>
                  </a:txBody>
                  <a:tcPr/>
                </a:tc>
                <a:tc>
                  <a:txBody>
                    <a:bodyPr/>
                    <a:p>
                      <a:pPr>
                        <a:buNone/>
                      </a:pPr>
                      <a:r>
                        <a:rPr lang="zh-CN" altLang="en-US"/>
                        <a:t>类似于</a:t>
                      </a:r>
                      <a:endParaRPr lang="zh-CN" altLang="en-US"/>
                    </a:p>
                  </a:txBody>
                  <a:tcPr/>
                </a:tc>
              </a:tr>
              <a:tr h="381000">
                <a:tc>
                  <a:txBody>
                    <a:bodyPr/>
                    <a:p>
                      <a:pPr>
                        <a:buNone/>
                      </a:pPr>
                      <a:r>
                        <a:rPr lang="zh-CN" altLang="en-US"/>
                        <a:t>Reflect.apply(target, thisArgument, argumentsList)</a:t>
                      </a:r>
                      <a:endParaRPr lang="zh-CN" altLang="en-US"/>
                    </a:p>
                  </a:txBody>
                  <a:tcPr/>
                </a:tc>
                <a:tc>
                  <a:txBody>
                    <a:bodyPr/>
                    <a:p>
                      <a:pPr>
                        <a:buNone/>
                      </a:pPr>
                      <a:r>
                        <a:rPr lang="zh-CN" altLang="en-US"/>
                        <a:t>Function.prototype.apply()</a:t>
                      </a:r>
                      <a:endParaRPr lang="zh-CN" altLang="en-US"/>
                    </a:p>
                  </a:txBody>
                  <a:tcPr/>
                </a:tc>
              </a:tr>
              <a:tr h="381000">
                <a:tc>
                  <a:txBody>
                    <a:bodyPr/>
                    <a:p>
                      <a:pPr>
                        <a:buNone/>
                      </a:pPr>
                      <a:r>
                        <a:rPr lang="zh-CN" altLang="en-US"/>
                        <a:t>Reflect.construct(target, argumentsList[, newTarget])</a:t>
                      </a:r>
                      <a:endParaRPr lang="zh-CN" altLang="en-US"/>
                    </a:p>
                  </a:txBody>
                  <a:tcPr/>
                </a:tc>
                <a:tc>
                  <a:txBody>
                    <a:bodyPr/>
                    <a:p>
                      <a:pPr>
                        <a:buNone/>
                      </a:pPr>
                      <a:r>
                        <a:rPr lang="zh-CN" altLang="en-US"/>
                        <a:t>new target(…args)</a:t>
                      </a:r>
                      <a:endParaRPr lang="zh-CN" altLang="en-US"/>
                    </a:p>
                  </a:txBody>
                  <a:tcPr/>
                </a:tc>
              </a:tr>
              <a:tr h="381000">
                <a:tc>
                  <a:txBody>
                    <a:bodyPr/>
                    <a:p>
                      <a:pPr>
                        <a:buNone/>
                      </a:pPr>
                      <a:r>
                        <a:rPr lang="zh-CN" altLang="en-US"/>
                        <a:t>Reflect.defineProperty(target, prop, attributes)</a:t>
                      </a:r>
                      <a:endParaRPr lang="zh-CN" altLang="en-US"/>
                    </a:p>
                  </a:txBody>
                  <a:tcPr/>
                </a:tc>
                <a:tc>
                  <a:txBody>
                    <a:bodyPr/>
                    <a:p>
                      <a:pPr>
                        <a:buNone/>
                      </a:pPr>
                      <a:r>
                        <a:rPr lang="zh-CN" altLang="en-US"/>
                        <a:t>Object.defineProperty()</a:t>
                      </a:r>
                      <a:endParaRPr lang="zh-CN" altLang="en-US"/>
                    </a:p>
                  </a:txBody>
                  <a:tcPr/>
                </a:tc>
              </a:tr>
              <a:tr h="381000">
                <a:tc>
                  <a:txBody>
                    <a:bodyPr/>
                    <a:p>
                      <a:pPr>
                        <a:buNone/>
                      </a:pPr>
                      <a:r>
                        <a:rPr lang="zh-CN" altLang="en-US"/>
                        <a:t>Reflect.deleteProperty(target, prop)</a:t>
                      </a:r>
                      <a:endParaRPr lang="zh-CN" altLang="en-US"/>
                    </a:p>
                  </a:txBody>
                  <a:tcPr/>
                </a:tc>
                <a:tc>
                  <a:txBody>
                    <a:bodyPr/>
                    <a:p>
                      <a:pPr>
                        <a:buNone/>
                      </a:pPr>
                      <a:r>
                        <a:rPr lang="zh-CN" altLang="en-US"/>
                        <a:t>delete target[name]</a:t>
                      </a:r>
                      <a:endParaRPr lang="zh-CN" altLang="en-US"/>
                    </a:p>
                  </a:txBody>
                  <a:tcPr/>
                </a:tc>
              </a:tr>
              <a:tr h="381000">
                <a:tc>
                  <a:txBody>
                    <a:bodyPr/>
                    <a:p>
                      <a:pPr>
                        <a:buNone/>
                      </a:pPr>
                      <a:r>
                        <a:rPr lang="zh-CN" altLang="en-US"/>
                        <a:t>Reflect.get(target, prop[, receiver])</a:t>
                      </a:r>
                      <a:endParaRPr lang="zh-CN" altLang="en-US"/>
                    </a:p>
                  </a:txBody>
                  <a:tcPr/>
                </a:tc>
                <a:tc>
                  <a:txBody>
                    <a:bodyPr/>
                    <a:p>
                      <a:pPr>
                        <a:buNone/>
                      </a:pPr>
                      <a:r>
                        <a:rPr lang="zh-CN" altLang="en-US"/>
                        <a:t>target[name]</a:t>
                      </a:r>
                      <a:endParaRPr lang="zh-CN" altLang="en-US"/>
                    </a:p>
                  </a:txBody>
                  <a:tcPr/>
                </a:tc>
              </a:tr>
              <a:tr h="381000">
                <a:tc>
                  <a:txBody>
                    <a:bodyPr/>
                    <a:p>
                      <a:pPr>
                        <a:buNone/>
                      </a:pPr>
                      <a:r>
                        <a:rPr lang="zh-CN" altLang="en-US"/>
                        <a:t>Reflect.getOwnPropertyDescriptor(target, prop)</a:t>
                      </a:r>
                      <a:endParaRPr lang="zh-CN" altLang="en-US"/>
                    </a:p>
                  </a:txBody>
                  <a:tcPr/>
                </a:tc>
                <a:tc>
                  <a:txBody>
                    <a:bodyPr/>
                    <a:p>
                      <a:pPr>
                        <a:buNone/>
                      </a:pPr>
                      <a:r>
                        <a:rPr lang="zh-CN" altLang="en-US"/>
                        <a:t>Object.getOwnPropertyDescriptor()</a:t>
                      </a:r>
                      <a:endParaRPr lang="zh-CN" altLang="en-US"/>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Reflect静态方法和对应的其他函数或功能符</a:t>
            </a:r>
            <a:endParaRPr lang="zh-CN" altLang="en-US"/>
          </a:p>
        </p:txBody>
      </p:sp>
      <p:graphicFrame>
        <p:nvGraphicFramePr>
          <p:cNvPr id="7" name="内容占位符 6"/>
          <p:cNvGraphicFramePr/>
          <p:nvPr>
            <p:ph sz="half" idx="1"/>
            <p:custDataLst>
              <p:tags r:id="rId1"/>
            </p:custDataLst>
          </p:nvPr>
        </p:nvGraphicFramePr>
        <p:xfrm>
          <a:off x="1681710" y="2095584"/>
          <a:ext cx="8829040" cy="2667000"/>
        </p:xfrm>
        <a:graphic>
          <a:graphicData uri="http://schemas.openxmlformats.org/drawingml/2006/table">
            <a:tbl>
              <a:tblPr firstRow="1" bandRow="1">
                <a:tableStyleId>{5C22544A-7EE6-4342-B048-85BDC9FD1C3A}</a:tableStyleId>
              </a:tblPr>
              <a:tblGrid>
                <a:gridCol w="4414520"/>
                <a:gridCol w="4414520"/>
              </a:tblGrid>
              <a:tr h="381000">
                <a:tc>
                  <a:txBody>
                    <a:bodyPr/>
                    <a:p>
                      <a:pPr>
                        <a:buNone/>
                      </a:pPr>
                      <a:r>
                        <a:rPr lang="zh-CN" altLang="en-US"/>
                        <a:t>Reflect.getPrototypeOf(target)</a:t>
                      </a:r>
                      <a:endParaRPr lang="zh-CN" altLang="en-US"/>
                    </a:p>
                  </a:txBody>
                  <a:tcPr/>
                </a:tc>
                <a:tc>
                  <a:txBody>
                    <a:bodyPr/>
                    <a:p>
                      <a:pPr>
                        <a:buNone/>
                      </a:pPr>
                      <a:r>
                        <a:rPr lang="zh-CN" altLang="en-US"/>
                        <a:t>Object.getPrototypeOf()</a:t>
                      </a:r>
                      <a:endParaRPr lang="zh-CN" altLang="en-US"/>
                    </a:p>
                  </a:txBody>
                  <a:tcPr/>
                </a:tc>
              </a:tr>
              <a:tr h="381000">
                <a:tc>
                  <a:txBody>
                    <a:bodyPr/>
                    <a:p>
                      <a:pPr>
                        <a:buNone/>
                      </a:pPr>
                      <a:r>
                        <a:rPr lang="zh-CN" altLang="en-US"/>
                        <a:t>Reflect.has(target, prop)</a:t>
                      </a:r>
                      <a:endParaRPr lang="zh-CN" altLang="en-US"/>
                    </a:p>
                  </a:txBody>
                  <a:tcPr/>
                </a:tc>
                <a:tc>
                  <a:txBody>
                    <a:bodyPr/>
                    <a:p>
                      <a:pPr>
                        <a:buNone/>
                      </a:pPr>
                      <a:r>
                        <a:rPr lang="zh-CN" altLang="en-US"/>
                        <a:t>in 运算符</a:t>
                      </a:r>
                      <a:endParaRPr lang="zh-CN" altLang="en-US"/>
                    </a:p>
                  </a:txBody>
                  <a:tcPr/>
                </a:tc>
              </a:tr>
              <a:tr h="381000">
                <a:tc>
                  <a:txBody>
                    <a:bodyPr/>
                    <a:p>
                      <a:pPr>
                        <a:buNone/>
                      </a:pPr>
                      <a:r>
                        <a:rPr lang="zh-CN" altLang="en-US"/>
                        <a:t>Reflect.isExtensible(target)</a:t>
                      </a:r>
                      <a:endParaRPr lang="zh-CN" altLang="en-US"/>
                    </a:p>
                  </a:txBody>
                  <a:tcPr/>
                </a:tc>
                <a:tc>
                  <a:txBody>
                    <a:bodyPr/>
                    <a:p>
                      <a:pPr>
                        <a:buNone/>
                      </a:pPr>
                      <a:r>
                        <a:rPr lang="zh-CN" altLang="en-US"/>
                        <a:t>Object.isExtensible()</a:t>
                      </a:r>
                      <a:endParaRPr lang="zh-CN" altLang="en-US"/>
                    </a:p>
                  </a:txBody>
                  <a:tcPr/>
                </a:tc>
              </a:tr>
              <a:tr h="381000">
                <a:tc>
                  <a:txBody>
                    <a:bodyPr/>
                    <a:p>
                      <a:pPr>
                        <a:buNone/>
                      </a:pPr>
                      <a:r>
                        <a:rPr lang="zh-CN" altLang="en-US"/>
                        <a:t>Reflect.ownKeys(target)</a:t>
                      </a:r>
                      <a:endParaRPr lang="zh-CN" altLang="en-US"/>
                    </a:p>
                  </a:txBody>
                  <a:tcPr/>
                </a:tc>
                <a:tc>
                  <a:txBody>
                    <a:bodyPr/>
                    <a:p>
                      <a:pPr>
                        <a:buNone/>
                      </a:pPr>
                      <a:r>
                        <a:rPr lang="zh-CN" altLang="en-US"/>
                        <a:t>Object.keys()</a:t>
                      </a:r>
                      <a:endParaRPr lang="zh-CN" altLang="en-US"/>
                    </a:p>
                  </a:txBody>
                  <a:tcPr/>
                </a:tc>
              </a:tr>
              <a:tr h="381000">
                <a:tc>
                  <a:txBody>
                    <a:bodyPr/>
                    <a:p>
                      <a:pPr>
                        <a:buNone/>
                      </a:pPr>
                      <a:r>
                        <a:rPr lang="zh-CN" altLang="en-US"/>
                        <a:t>Reflect.preventExtensions(target)</a:t>
                      </a:r>
                      <a:endParaRPr lang="zh-CN" altLang="en-US"/>
                    </a:p>
                  </a:txBody>
                  <a:tcPr/>
                </a:tc>
                <a:tc>
                  <a:txBody>
                    <a:bodyPr/>
                    <a:p>
                      <a:pPr>
                        <a:buNone/>
                      </a:pPr>
                      <a:r>
                        <a:rPr lang="zh-CN" altLang="en-US"/>
                        <a:t>Object.preventExtensions()</a:t>
                      </a:r>
                      <a:endParaRPr lang="zh-CN" altLang="en-US"/>
                    </a:p>
                  </a:txBody>
                  <a:tcPr/>
                </a:tc>
              </a:tr>
              <a:tr h="381000">
                <a:tc>
                  <a:txBody>
                    <a:bodyPr/>
                    <a:p>
                      <a:pPr>
                        <a:buNone/>
                      </a:pPr>
                      <a:r>
                        <a:rPr lang="zh-CN" altLang="en-US"/>
                        <a:t>Reflect.set(target, prop, value[, receiver])</a:t>
                      </a:r>
                      <a:endParaRPr lang="zh-CN" altLang="en-US"/>
                    </a:p>
                  </a:txBody>
                  <a:tcPr/>
                </a:tc>
                <a:tc>
                  <a:txBody>
                    <a:bodyPr/>
                    <a:p>
                      <a:pPr>
                        <a:buNone/>
                      </a:pPr>
                      <a:r>
                        <a:rPr lang="zh-CN" altLang="en-US"/>
                        <a:t>target[prop] = value</a:t>
                      </a:r>
                      <a:endParaRPr lang="zh-CN" altLang="en-US"/>
                    </a:p>
                  </a:txBody>
                  <a:tcPr/>
                </a:tc>
              </a:tr>
              <a:tr h="381000">
                <a:tc>
                  <a:txBody>
                    <a:bodyPr/>
                    <a:p>
                      <a:pPr>
                        <a:buNone/>
                      </a:pPr>
                      <a:r>
                        <a:rPr lang="zh-CN" altLang="en-US"/>
                        <a:t>Reflect.setPrototypeOf(target, prototype)</a:t>
                      </a:r>
                      <a:endParaRPr lang="zh-CN" altLang="en-US"/>
                    </a:p>
                  </a:txBody>
                  <a:tcPr/>
                </a:tc>
                <a:tc>
                  <a:txBody>
                    <a:bodyPr/>
                    <a:p>
                      <a:pPr>
                        <a:buNone/>
                      </a:pPr>
                      <a:r>
                        <a:rPr lang="zh-CN" altLang="en-US"/>
                        <a:t>Object.setPrototypeOf()</a:t>
                      </a:r>
                      <a:endParaRPr lang="zh-CN" altLang="en-US"/>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简单实现</a:t>
            </a:r>
            <a:r>
              <a:rPr lang="en-US" altLang="zh-CN" dirty="0">
                <a:sym typeface="+mn-ea"/>
              </a:rPr>
              <a:t>VUE3</a:t>
            </a:r>
            <a:r>
              <a:rPr lang="zh-CN" altLang="en-US" dirty="0">
                <a:sym typeface="+mn-ea"/>
              </a:rPr>
              <a:t>的数据劫持</a:t>
            </a:r>
            <a:endParaRPr lang="zh-CN" altLang="en-US" dirty="0"/>
          </a:p>
        </p:txBody>
      </p:sp>
      <p:pic>
        <p:nvPicPr>
          <p:cNvPr id="4" name="图片 3"/>
          <p:cNvPicPr>
            <a:picLocks noChangeAspect="1"/>
          </p:cNvPicPr>
          <p:nvPr/>
        </p:nvPicPr>
        <p:blipFill>
          <a:blip r:embed="rId1"/>
          <a:stretch>
            <a:fillRect/>
          </a:stretch>
        </p:blipFill>
        <p:spPr>
          <a:xfrm>
            <a:off x="1798955" y="1674495"/>
            <a:ext cx="8791575" cy="37433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E75B6"/>
                </a:solidFill>
                <a:sym typeface="+mn-ea"/>
              </a:rPr>
              <a:t>对比</a:t>
            </a:r>
            <a:br>
              <a:rPr lang="zh-CN" altLang="en-US" dirty="0">
                <a:solidFill>
                  <a:srgbClr val="2E75B6"/>
                </a:solidFill>
                <a:sym typeface="+mn-ea"/>
              </a:rPr>
            </a:br>
            <a:br>
              <a:rPr lang="en-US" altLang="zh-CN" dirty="0">
                <a:solidFill>
                  <a:srgbClr val="2E75B6"/>
                </a:solidFill>
                <a:sym typeface="+mn-ea"/>
              </a:rPr>
            </a:br>
            <a:endParaRPr lang="zh-CN" altLang="en-US" dirty="0"/>
          </a:p>
        </p:txBody>
      </p:sp>
      <p:sp>
        <p:nvSpPr>
          <p:cNvPr id="6" name="内容占位符 5"/>
          <p:cNvSpPr>
            <a:spLocks noGrp="1"/>
          </p:cNvSpPr>
          <p:nvPr>
            <p:ph sz="half" idx="1"/>
          </p:nvPr>
        </p:nvSpPr>
        <p:spPr>
          <a:xfrm>
            <a:off x="1691235" y="1663784"/>
            <a:ext cx="8828410" cy="1732915"/>
          </a:xfrm>
        </p:spPr>
        <p:txBody>
          <a:bodyPr/>
          <a:p>
            <a:r>
              <a:rPr lang="zh-CN" altLang="en-US" dirty="0">
                <a:solidFill>
                  <a:srgbClr val="2E75B6"/>
                </a:solidFill>
                <a:sym typeface="+mn-ea"/>
              </a:rPr>
              <a:t>兼容性对比</a:t>
            </a:r>
            <a:endParaRPr lang="en-US" altLang="zh-CN" dirty="0">
              <a:solidFill>
                <a:srgbClr val="2E75B6"/>
              </a:solidFill>
              <a:sym typeface="+mn-ea"/>
            </a:endParaRPr>
          </a:p>
          <a:p>
            <a:r>
              <a:rPr lang="en-US" altLang="zh-CN" dirty="0">
                <a:solidFill>
                  <a:srgbClr val="2E75B6"/>
                </a:solidFill>
                <a:sym typeface="+mn-ea"/>
              </a:rPr>
              <a:t>Proxy</a:t>
            </a:r>
            <a:r>
              <a:rPr lang="zh-CN" altLang="en-US" dirty="0">
                <a:solidFill>
                  <a:srgbClr val="2E75B6"/>
                </a:solidFill>
                <a:sym typeface="+mn-ea"/>
              </a:rPr>
              <a:t>的优势</a:t>
            </a:r>
            <a:endParaRPr lang="en-US" altLang="zh-CN" dirty="0">
              <a:solidFill>
                <a:srgbClr val="2E75B6"/>
              </a:solidFill>
              <a:sym typeface="+mn-ea"/>
            </a:endParaRPr>
          </a:p>
          <a:p>
            <a:r>
              <a:rPr lang="en-US" dirty="0">
                <a:solidFill>
                  <a:srgbClr val="2E75B6"/>
                </a:solidFill>
                <a:sym typeface="+mn-ea"/>
              </a:rPr>
              <a:t>Object.defineProperty</a:t>
            </a:r>
            <a:r>
              <a:rPr lang="zh-CN" altLang="en-US" dirty="0">
                <a:solidFill>
                  <a:srgbClr val="2E75B6"/>
                </a:solidFill>
                <a:sym typeface="+mn-ea"/>
              </a:rPr>
              <a:t>的优势与不足</a:t>
            </a:r>
            <a:endParaRPr lang="zh-CN" altLang="en-US" dirty="0">
              <a:solidFill>
                <a:srgbClr val="2E75B6"/>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兼容性对比</a:t>
            </a:r>
            <a:endParaRPr lang="zh-CN" altLang="en-US"/>
          </a:p>
        </p:txBody>
      </p:sp>
      <p:pic>
        <p:nvPicPr>
          <p:cNvPr id="4" name="内容占位符 3"/>
          <p:cNvPicPr>
            <a:picLocks noChangeAspect="1"/>
          </p:cNvPicPr>
          <p:nvPr>
            <p:ph sz="half" idx="1"/>
          </p:nvPr>
        </p:nvPicPr>
        <p:blipFill>
          <a:blip r:embed="rId1"/>
          <a:stretch>
            <a:fillRect/>
          </a:stretch>
        </p:blipFill>
        <p:spPr>
          <a:xfrm>
            <a:off x="2704465" y="2069465"/>
            <a:ext cx="7491095" cy="3260725"/>
          </a:xfrm>
          <a:prstGeom prst="rect">
            <a:avLst/>
          </a:prstGeom>
        </p:spPr>
      </p:pic>
      <p:sp>
        <p:nvSpPr>
          <p:cNvPr id="5" name="文本框 4"/>
          <p:cNvSpPr txBox="1"/>
          <p:nvPr/>
        </p:nvSpPr>
        <p:spPr>
          <a:xfrm>
            <a:off x="1716405" y="1617345"/>
            <a:ext cx="1456690" cy="368300"/>
          </a:xfrm>
          <a:prstGeom prst="rect">
            <a:avLst/>
          </a:prstGeom>
          <a:noFill/>
        </p:spPr>
        <p:txBody>
          <a:bodyPr wrap="none" rtlCol="0">
            <a:spAutoFit/>
          </a:bodyPr>
          <a:p>
            <a:r>
              <a:rPr lang="en-US" altLang="zh-CN"/>
              <a:t>Proxy</a:t>
            </a:r>
            <a:r>
              <a:rPr lang="zh-CN" altLang="en-US"/>
              <a:t>兼容性</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solidFill>
                  <a:srgbClr val="2E75B6"/>
                </a:solidFill>
                <a:sym typeface="+mn-ea"/>
              </a:rPr>
              <a:t>vue3</a:t>
            </a:r>
            <a:r>
              <a:rPr lang="zh-CN" altLang="en-US" dirty="0"/>
              <a:t>？</a:t>
            </a:r>
            <a:endParaRPr lang="zh-CN" altLang="en-US" dirty="0"/>
          </a:p>
        </p:txBody>
      </p:sp>
      <p:sp>
        <p:nvSpPr>
          <p:cNvPr id="5" name="内容占位符 4"/>
          <p:cNvSpPr/>
          <p:nvPr>
            <p:ph sz="half" idx="1"/>
          </p:nvPr>
        </p:nvSpPr>
        <p:spPr>
          <a:xfrm>
            <a:off x="1691235" y="1663784"/>
            <a:ext cx="8828410" cy="1732915"/>
          </a:xfrm>
        </p:spPr>
        <p:txBody>
          <a:bodyPr/>
          <a:p>
            <a:r>
              <a:rPr lang="en-US" altLang="zh-CN"/>
              <a:t>vue</a:t>
            </a:r>
            <a:r>
              <a:rPr lang="zh-CN" altLang="en-US"/>
              <a:t>是什么</a:t>
            </a:r>
            <a:r>
              <a:rPr lang="en-US" altLang="zh-CN"/>
              <a:t>? vue</a:t>
            </a:r>
            <a:r>
              <a:rPr lang="zh-CN" altLang="en-US"/>
              <a:t>的市场占用比率多少？</a:t>
            </a:r>
            <a:endParaRPr lang="zh-CN" altLang="en-US"/>
          </a:p>
          <a:p>
            <a:r>
              <a:rPr lang="en-US" altLang="zh-CN"/>
              <a:t>vue3</a:t>
            </a:r>
            <a:r>
              <a:rPr lang="zh-CN" altLang="en-US"/>
              <a:t>对比</a:t>
            </a:r>
            <a:r>
              <a:rPr lang="en-US" altLang="zh-CN"/>
              <a:t>vue</a:t>
            </a:r>
            <a:r>
              <a:rPr lang="zh-CN" altLang="en-US"/>
              <a:t>的好处</a:t>
            </a:r>
            <a:endParaRPr lang="en-US" altLang="zh-CN"/>
          </a:p>
          <a:p>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兼容性对比</a:t>
            </a:r>
            <a:br>
              <a:rPr lang="zh-CN" altLang="en-US"/>
            </a:br>
            <a:endParaRPr lang="zh-CN" altLang="en-US"/>
          </a:p>
        </p:txBody>
      </p:sp>
      <p:pic>
        <p:nvPicPr>
          <p:cNvPr id="4" name="内容占位符 3"/>
          <p:cNvPicPr>
            <a:picLocks noChangeAspect="1"/>
          </p:cNvPicPr>
          <p:nvPr>
            <p:ph sz="half" idx="1"/>
          </p:nvPr>
        </p:nvPicPr>
        <p:blipFill>
          <a:blip r:embed="rId1"/>
          <a:stretch>
            <a:fillRect/>
          </a:stretch>
        </p:blipFill>
        <p:spPr>
          <a:xfrm>
            <a:off x="2486660" y="1663700"/>
            <a:ext cx="7236460" cy="2385060"/>
          </a:xfrm>
          <a:prstGeom prst="rect">
            <a:avLst/>
          </a:prstGeom>
        </p:spPr>
      </p:pic>
      <p:sp>
        <p:nvSpPr>
          <p:cNvPr id="5" name="文本框 4"/>
          <p:cNvSpPr txBox="1"/>
          <p:nvPr/>
        </p:nvSpPr>
        <p:spPr>
          <a:xfrm>
            <a:off x="1689735" y="4575810"/>
            <a:ext cx="3110865" cy="368300"/>
          </a:xfrm>
          <a:prstGeom prst="rect">
            <a:avLst/>
          </a:prstGeom>
          <a:noFill/>
        </p:spPr>
        <p:txBody>
          <a:bodyPr wrap="none" rtlCol="0">
            <a:spAutoFit/>
          </a:bodyPr>
          <a:p>
            <a:pPr algn="l"/>
            <a:r>
              <a:rPr lang="zh-CN" altLang="en-US"/>
              <a:t>Object.defineProperty兼容性</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的优势</a:t>
            </a:r>
            <a:endParaRPr lang="zh-CN" altLang="en-US"/>
          </a:p>
        </p:txBody>
      </p:sp>
      <p:sp>
        <p:nvSpPr>
          <p:cNvPr id="3" name="内容占位符 2"/>
          <p:cNvSpPr>
            <a:spLocks noGrp="1"/>
          </p:cNvSpPr>
          <p:nvPr>
            <p:ph sz="half" idx="1"/>
          </p:nvPr>
        </p:nvSpPr>
        <p:spPr>
          <a:xfrm>
            <a:off x="1691235" y="1663784"/>
            <a:ext cx="8828410" cy="4297680"/>
          </a:xfrm>
        </p:spPr>
        <p:txBody>
          <a:bodyPr/>
          <a:p>
            <a:r>
              <a:rPr lang="zh-CN" altLang="en-US"/>
              <a:t>Proxy可以直接监听整个对象而非属性。</a:t>
            </a:r>
            <a:endParaRPr lang="zh-CN" altLang="en-US"/>
          </a:p>
          <a:p>
            <a:r>
              <a:rPr lang="zh-CN" altLang="en-US"/>
              <a:t>Proxy可以直接监听数组的变化。</a:t>
            </a:r>
            <a:endParaRPr lang="zh-CN" altLang="en-US"/>
          </a:p>
          <a:p>
            <a:r>
              <a:rPr lang="zh-CN" altLang="en-US"/>
              <a:t>Proxy有13中拦截方法，如ownKeys、deleteProperty、has 等是 Object.defineProperty 不具备的。</a:t>
            </a:r>
            <a:endParaRPr lang="zh-CN" altLang="en-US"/>
          </a:p>
          <a:p>
            <a:r>
              <a:rPr lang="zh-CN" altLang="en-US"/>
              <a:t>Proxy返回的是一个新对象，我们可以只操作新的对象达到目的，而Object.defineProperty只能遍历对象属性直接修改;</a:t>
            </a:r>
            <a:endParaRPr lang="zh-CN" altLang="en-US"/>
          </a:p>
          <a:p>
            <a:r>
              <a:rPr lang="zh-CN" altLang="en-US"/>
              <a:t>Proxy做为新标准将受到浏览器产商重点持续的性能优化,也就是传说中的新标准的性能红利。</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olidFill>
                  <a:srgbClr val="2E75B6"/>
                </a:solidFill>
                <a:sym typeface="+mn-ea"/>
              </a:rPr>
              <a:t>Object.defineProperty</a:t>
            </a:r>
            <a:r>
              <a:rPr lang="zh-CN" altLang="en-US" dirty="0">
                <a:solidFill>
                  <a:srgbClr val="2E75B6"/>
                </a:solidFill>
                <a:sym typeface="+mn-ea"/>
              </a:rPr>
              <a:t>的优势与不足</a:t>
            </a:r>
            <a:br>
              <a:rPr lang="zh-CN" altLang="en-US" dirty="0">
                <a:solidFill>
                  <a:srgbClr val="2E75B6"/>
                </a:solidFill>
                <a:sym typeface="+mn-ea"/>
              </a:rPr>
            </a:br>
            <a:endParaRPr lang="zh-CN" altLang="en-US"/>
          </a:p>
        </p:txBody>
      </p:sp>
      <p:sp>
        <p:nvSpPr>
          <p:cNvPr id="3" name="内容占位符 2"/>
          <p:cNvSpPr>
            <a:spLocks noGrp="1"/>
          </p:cNvSpPr>
          <p:nvPr>
            <p:ph sz="half" idx="1"/>
          </p:nvPr>
        </p:nvSpPr>
        <p:spPr>
          <a:xfrm>
            <a:off x="1691235" y="1663784"/>
            <a:ext cx="8828410" cy="3433445"/>
          </a:xfrm>
        </p:spPr>
        <p:txBody>
          <a:bodyPr/>
          <a:p>
            <a:r>
              <a:rPr lang="zh-CN" altLang="en-US"/>
              <a:t>Object.defineProperty 的优势如下</a:t>
            </a:r>
            <a:endParaRPr lang="zh-CN" altLang="en-US"/>
          </a:p>
          <a:p>
            <a:pPr lvl="1"/>
            <a:r>
              <a:rPr lang="zh-CN" altLang="en-US"/>
              <a:t>兼容性好，支持 IE9，而 Proxy 的存在浏览器兼容性问题,而且无法用 polyfill 磨平。</a:t>
            </a:r>
            <a:endParaRPr lang="zh-CN" altLang="en-US"/>
          </a:p>
          <a:p>
            <a:r>
              <a:rPr lang="zh-CN" altLang="en-US"/>
              <a:t>Object.defineProperty 不足在于：</a:t>
            </a:r>
            <a:endParaRPr lang="zh-CN" altLang="en-US"/>
          </a:p>
          <a:p>
            <a:pPr lvl="1"/>
            <a:r>
              <a:rPr lang="zh-CN" altLang="en-US"/>
              <a:t>Object.defineProperty 只能劫持对象的属性,因此我们需要对每个对象的每个属性进行遍历。</a:t>
            </a:r>
            <a:endParaRPr lang="zh-CN" altLang="en-US"/>
          </a:p>
          <a:p>
            <a:pPr lvl="1"/>
            <a:r>
              <a:rPr lang="zh-CN" altLang="en-US"/>
              <a:t>Object.defineProperty不能监听数组。是通过重写数据的那7个可以改变数据的方法来对数组进行监听的。</a:t>
            </a:r>
            <a:endParaRPr lang="zh-CN" altLang="en-US"/>
          </a:p>
          <a:p>
            <a:pPr lvl="1"/>
            <a:r>
              <a:rPr lang="zh-CN" altLang="en-US"/>
              <a:t>Object.defineProperty 也不能对 es6 新产生的 Map,Set 这些数据结构做出监听。</a:t>
            </a:r>
            <a:endParaRPr lang="zh-CN" altLang="en-US"/>
          </a:p>
          <a:p>
            <a:pPr lvl="1"/>
            <a:r>
              <a:rPr lang="zh-CN" altLang="en-US"/>
              <a:t>Object.defineProperty也不能监听新增和删除操作，只能通过 Vue.set()和 Vue.delete来实现响应式的。</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endParaRPr lang="zh-CN" altLang="en-US" dirty="0"/>
          </a:p>
        </p:txBody>
      </p:sp>
      <p:sp>
        <p:nvSpPr>
          <p:cNvPr id="3" name="内容占位符 2"/>
          <p:cNvSpPr>
            <a:spLocks noGrp="1"/>
          </p:cNvSpPr>
          <p:nvPr>
            <p:ph sz="half" idx="1"/>
          </p:nvPr>
        </p:nvSpPr>
        <p:spPr>
          <a:xfrm>
            <a:off x="1691235" y="1663784"/>
            <a:ext cx="8828410" cy="3681730"/>
          </a:xfrm>
        </p:spPr>
        <p:txBody>
          <a:bodyPr/>
          <a:lstStyle/>
          <a:p>
            <a:r>
              <a:rPr lang="en-US" altLang="zh-CN" dirty="0"/>
              <a:t>https://zhuanlan.zhihu.com/p/95021220 </a:t>
            </a:r>
            <a:endParaRPr lang="en-US" altLang="zh-CN" dirty="0"/>
          </a:p>
          <a:p>
            <a:r>
              <a:rPr lang="en-US" altLang="zh-CN" dirty="0">
                <a:sym typeface="+mn-ea"/>
              </a:rPr>
              <a:t>《JavaScript</a:t>
            </a:r>
            <a:r>
              <a:rPr lang="zh-CN" altLang="en-US" dirty="0">
                <a:sym typeface="+mn-ea"/>
              </a:rPr>
              <a:t>高级程序设计（第</a:t>
            </a:r>
            <a:r>
              <a:rPr lang="en-US" altLang="zh-CN" dirty="0">
                <a:sym typeface="+mn-ea"/>
              </a:rPr>
              <a:t>3</a:t>
            </a:r>
            <a:r>
              <a:rPr lang="zh-CN" altLang="en-US" dirty="0">
                <a:sym typeface="+mn-ea"/>
              </a:rPr>
              <a:t>版）</a:t>
            </a:r>
            <a:r>
              <a:rPr lang="en-US" altLang="zh-CN" dirty="0">
                <a:sym typeface="+mn-ea"/>
              </a:rPr>
              <a:t>》</a:t>
            </a:r>
            <a:endParaRPr lang="en-US" altLang="zh-CN" dirty="0">
              <a:sym typeface="+mn-ea"/>
            </a:endParaRPr>
          </a:p>
          <a:p>
            <a:r>
              <a:rPr lang="en-US" altLang="zh-CN" dirty="0">
                <a:sym typeface="+mn-ea"/>
              </a:rPr>
              <a:t>MDN Web Docs :</a:t>
            </a:r>
            <a:endParaRPr lang="en-US" altLang="zh-CN" dirty="0">
              <a:sym typeface="+mn-ea"/>
            </a:endParaRPr>
          </a:p>
          <a:p>
            <a:pPr marL="685800" lvl="1" indent="-228600">
              <a:buFont typeface="Arial" panose="020B0604020202020204" pitchFamily="34" charset="0"/>
              <a:buChar char="•"/>
            </a:pPr>
            <a:r>
              <a:rPr lang="en-US" altLang="zh-CN" sz="2000" dirty="0">
                <a:solidFill>
                  <a:schemeClr val="tx1"/>
                </a:solidFill>
                <a:sym typeface="+mn-ea"/>
              </a:rPr>
              <a:t>https://developer.mozilla.org/zh-CN/docs/Web/JavaScript/Reference/Global_Objects/Object/defineProperty</a:t>
            </a:r>
            <a:endParaRPr lang="en-US" altLang="zh-CN" sz="2000" dirty="0">
              <a:solidFill>
                <a:schemeClr val="tx1"/>
              </a:solidFill>
              <a:sym typeface="+mn-ea"/>
            </a:endParaRPr>
          </a:p>
          <a:p>
            <a:pPr marL="685800" lvl="1" indent="-228600">
              <a:buFont typeface="Arial" panose="020B0604020202020204" pitchFamily="34" charset="0"/>
              <a:buChar char="•"/>
            </a:pPr>
            <a:r>
              <a:rPr lang="en-US" altLang="zh-CN" sz="2000" dirty="0">
                <a:solidFill>
                  <a:schemeClr val="tx1"/>
                </a:solidFill>
                <a:sym typeface="+mn-ea"/>
              </a:rPr>
              <a:t>https://developer.mozilla.org/zh-CN/docs/Web/JavaScript/Reference/Global_Objects/Proxy</a:t>
            </a:r>
            <a:endParaRPr lang="en-US" altLang="zh-CN" sz="2000" dirty="0">
              <a:solidFill>
                <a:schemeClr val="tx1"/>
              </a:solidFill>
              <a:sym typeface="+mn-ea"/>
            </a:endParaRPr>
          </a:p>
          <a:p>
            <a:r>
              <a:rPr dirty="0"/>
              <a:t>Proxy和Object.defineProperty的对比</a:t>
            </a:r>
            <a:r>
              <a:rPr lang="en-US" dirty="0"/>
              <a:t> : </a:t>
            </a:r>
            <a:r>
              <a:rPr lang="zh-CN" altLang="en-US" dirty="0"/>
              <a:t>https://zhuanlan.zhihu.com/p/195542026</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参考资料</a:t>
            </a:r>
            <a:endParaRPr lang="zh-CN" altLang="en-US"/>
          </a:p>
        </p:txBody>
      </p:sp>
      <p:sp>
        <p:nvSpPr>
          <p:cNvPr id="3" name="内容占位符 2"/>
          <p:cNvSpPr>
            <a:spLocks noGrp="1"/>
          </p:cNvSpPr>
          <p:nvPr>
            <p:ph sz="half" idx="1"/>
          </p:nvPr>
        </p:nvSpPr>
        <p:spPr>
          <a:xfrm>
            <a:off x="1691235" y="1663784"/>
            <a:ext cx="8828410" cy="1452880"/>
          </a:xfrm>
        </p:spPr>
        <p:txBody>
          <a:bodyPr/>
          <a:p>
            <a:r>
              <a:rPr lang="zh-CN" altLang="en-US">
                <a:sym typeface="+mn-ea"/>
              </a:rPr>
              <a:t>Proxy是代理，Reflect是干嘛用的？</a:t>
            </a:r>
            <a:endParaRPr lang="zh-CN" altLang="en-US">
              <a:sym typeface="+mn-ea"/>
            </a:endParaRPr>
          </a:p>
          <a:p>
            <a:pPr lvl="1"/>
            <a:r>
              <a:rPr lang="zh-CN" altLang="en-US">
                <a:sym typeface="+mn-ea"/>
              </a:rPr>
              <a:t>https://www.zhangxinxu.com/wordpress/2021/07/js-proxy-reflect/</a:t>
            </a:r>
            <a:endParaRPr lang="zh-CN" altLang="en-US"/>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2596" y="536490"/>
            <a:ext cx="10066493" cy="533091"/>
          </a:xfrm>
        </p:spPr>
        <p:txBody>
          <a:bodyPr/>
          <a:lstStyle/>
          <a:p>
            <a:r>
              <a:rPr lang="zh-CN" altLang="en-US" dirty="0"/>
              <a:t>谢谢观看</a:t>
            </a:r>
            <a:endParaRPr lang="zh-CN" altLang="en-US" dirty="0"/>
          </a:p>
        </p:txBody>
      </p:sp>
      <p:sp>
        <p:nvSpPr>
          <p:cNvPr id="4" name="矩形 3"/>
          <p:cNvSpPr/>
          <p:nvPr/>
        </p:nvSpPr>
        <p:spPr>
          <a:xfrm>
            <a:off x="3914140" y="2472690"/>
            <a:ext cx="4488815" cy="1628140"/>
          </a:xfrm>
          <a:prstGeom prst="rect">
            <a:avLst/>
          </a:prstGeom>
          <a:noFill/>
          <a:ln>
            <a:noFill/>
          </a:ln>
        </p:spPr>
        <p:txBody>
          <a:bodyPr wrap="square" rtlCol="0" anchor="t">
            <a:prstTxWarp prst="textSlantUp">
              <a:avLst/>
            </a:prstTxWarp>
            <a:spAutoFit/>
            <a:scene3d>
              <a:camera prst="orthographicFront"/>
              <a:lightRig rig="threePt" dir="t"/>
            </a:scene3d>
          </a:bodyPr>
          <a:p>
            <a:pPr algn="ctr"/>
            <a:r>
              <a:rPr lang="zh-CN" altLang="en-US" sz="7200" dirty="0">
                <a:solidFill>
                  <a:schemeClr val="accent1"/>
                </a:solidFill>
                <a:effectLst>
                  <a:outerShdw blurRad="38100" dist="25400" dir="5400000" algn="ctr" rotWithShape="0">
                    <a:srgbClr val="6E747A">
                      <a:alpha val="43000"/>
                    </a:srgbClr>
                  </a:outerShdw>
                </a:effectLst>
                <a:sym typeface="+mn-ea"/>
              </a:rPr>
              <a:t>谢谢观看</a:t>
            </a:r>
            <a:endParaRPr lang="zh-CN" altLang="en-US" sz="7200" b="1"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E75B6"/>
                </a:solidFill>
                <a:sym typeface="+mn-ea"/>
              </a:rPr>
              <a:t>为什么需要了解</a:t>
            </a:r>
            <a:r>
              <a:rPr lang="en-US" altLang="zh-CN" dirty="0">
                <a:solidFill>
                  <a:srgbClr val="2E75B6"/>
                </a:solidFill>
                <a:sym typeface="+mn-ea"/>
              </a:rPr>
              <a:t>vue3</a:t>
            </a:r>
            <a:r>
              <a:rPr lang="zh-CN" altLang="en-US" dirty="0">
                <a:solidFill>
                  <a:srgbClr val="2E75B6"/>
                </a:solidFill>
                <a:sym typeface="+mn-ea"/>
              </a:rPr>
              <a:t>的源码实现</a:t>
            </a:r>
            <a:r>
              <a:rPr lang="zh-CN" altLang="en-US" dirty="0">
                <a:solidFill>
                  <a:srgbClr val="2E75B6"/>
                </a:solidFill>
                <a:sym typeface="+mn-ea"/>
              </a:rPr>
              <a:t>？</a:t>
            </a:r>
            <a:endParaRPr lang="zh-CN" altLang="en-US" dirty="0"/>
          </a:p>
        </p:txBody>
      </p:sp>
      <p:sp>
        <p:nvSpPr>
          <p:cNvPr id="4" name="内容占位符 3"/>
          <p:cNvSpPr/>
          <p:nvPr>
            <p:ph sz="half" idx="1"/>
          </p:nvPr>
        </p:nvSpPr>
        <p:spPr>
          <a:xfrm>
            <a:off x="1691235" y="1663784"/>
            <a:ext cx="8828410" cy="1604645"/>
          </a:xfrm>
        </p:spPr>
        <p:txBody>
          <a:bodyPr/>
          <a:p>
            <a:r>
              <a:rPr lang="zh-CN" altLang="en-US"/>
              <a:t>阅读优秀的代码的目的是让我们能够写出优秀的代码</a:t>
            </a:r>
            <a:endParaRPr lang="zh-CN" altLang="en-US"/>
          </a:p>
          <a:p>
            <a:r>
              <a:rPr lang="zh-CN" altLang="en-US"/>
              <a:t>了解</a:t>
            </a:r>
            <a:r>
              <a:rPr lang="en-US" altLang="zh-CN"/>
              <a:t>vue3</a:t>
            </a:r>
            <a:r>
              <a:rPr lang="zh-CN" altLang="en-US"/>
              <a:t>的源码实现，我们能在使用</a:t>
            </a:r>
            <a:r>
              <a:rPr lang="en-US" altLang="zh-CN"/>
              <a:t>vue3</a:t>
            </a:r>
            <a:r>
              <a:rPr lang="zh-CN" altLang="en-US"/>
              <a:t>框架中，更好理解每一段代码它的底层运行时机和使用更好的方式来完成我们的业务</a:t>
            </a:r>
            <a:r>
              <a:rPr lang="zh-CN" altLang="en-US"/>
              <a:t>代码。</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E75B6"/>
                </a:solidFill>
                <a:sym typeface="+mn-ea"/>
              </a:rPr>
              <a:t>如何能高效的学习到</a:t>
            </a:r>
            <a:r>
              <a:rPr lang="en-US" altLang="zh-CN" dirty="0">
                <a:solidFill>
                  <a:srgbClr val="2E75B6"/>
                </a:solidFill>
                <a:sym typeface="+mn-ea"/>
              </a:rPr>
              <a:t>vue3</a:t>
            </a:r>
            <a:r>
              <a:rPr lang="zh-CN" altLang="en-US" dirty="0">
                <a:solidFill>
                  <a:srgbClr val="2E75B6"/>
                </a:solidFill>
                <a:sym typeface="+mn-ea"/>
              </a:rPr>
              <a:t>的源码？</a:t>
            </a:r>
            <a:endParaRPr lang="en-US" altLang="zh-CN" dirty="0"/>
          </a:p>
        </p:txBody>
      </p:sp>
      <p:sp>
        <p:nvSpPr>
          <p:cNvPr id="5" name="内容占位符 4"/>
          <p:cNvSpPr/>
          <p:nvPr>
            <p:ph sz="half" idx="1"/>
          </p:nvPr>
        </p:nvSpPr>
        <p:spPr>
          <a:xfrm>
            <a:off x="1691235" y="1663784"/>
            <a:ext cx="8828410" cy="553085"/>
          </a:xfrm>
        </p:spPr>
        <p:txBody>
          <a:bodyPr/>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reactivity 的思路及最小实现</a:t>
            </a:r>
            <a:endParaRPr lang="zh-CN" altLang="en-US" dirty="0">
              <a:sym typeface="+mn-ea"/>
            </a:endParaRPr>
          </a:p>
        </p:txBody>
      </p:sp>
      <p:sp>
        <p:nvSpPr>
          <p:cNvPr id="3" name="内容占位符 2"/>
          <p:cNvSpPr>
            <a:spLocks noGrp="1"/>
          </p:cNvSpPr>
          <p:nvPr>
            <p:ph sz="half" idx="1"/>
          </p:nvPr>
        </p:nvSpPr>
        <p:spPr>
          <a:xfrm>
            <a:off x="1691235" y="1663784"/>
            <a:ext cx="8828410" cy="4028440"/>
          </a:xfrm>
        </p:spPr>
        <p:txBody>
          <a:bodyPr/>
          <a:p>
            <a:r>
              <a:rPr lang="zh-CN" altLang="en-US" dirty="0">
                <a:sym typeface="+mn-ea"/>
              </a:rPr>
              <a:t>@vue/reactivity</a:t>
            </a:r>
            <a:r>
              <a:rPr lang="en-US" altLang="zh-CN" dirty="0">
                <a:sym typeface="+mn-ea"/>
              </a:rPr>
              <a:t> </a:t>
            </a:r>
            <a:r>
              <a:rPr lang="zh-CN" altLang="en-US" dirty="0">
                <a:sym typeface="+mn-ea"/>
              </a:rPr>
              <a:t>包</a:t>
            </a:r>
            <a:r>
              <a:rPr lang="zh-CN" altLang="en-US" dirty="0">
                <a:sym typeface="+mn-ea"/>
              </a:rPr>
              <a:t>的主要</a:t>
            </a:r>
            <a:r>
              <a:rPr lang="zh-CN" altLang="en-US" dirty="0">
                <a:sym typeface="+mn-ea"/>
              </a:rPr>
              <a:t>目的</a:t>
            </a:r>
            <a:endParaRPr lang="zh-CN" altLang="en-US"/>
          </a:p>
          <a:p>
            <a:r>
              <a:rPr lang="zh-CN" altLang="en-US"/>
              <a:t>effect</a:t>
            </a:r>
            <a:r>
              <a:rPr lang="en-US" altLang="zh-CN"/>
              <a:t> </a:t>
            </a:r>
            <a:r>
              <a:rPr lang="zh-CN" altLang="en-US"/>
              <a:t>（副作用</a:t>
            </a:r>
            <a:r>
              <a:rPr lang="zh-CN" altLang="en-US"/>
              <a:t>函数）</a:t>
            </a:r>
            <a:endParaRPr lang="zh-CN" altLang="en-US"/>
          </a:p>
          <a:p>
            <a:pPr marL="685800" lvl="1" indent="-228600">
              <a:buFont typeface="Arial" panose="020B0604020202020204" pitchFamily="34" charset="0"/>
              <a:buChar char="•"/>
            </a:pPr>
            <a:r>
              <a:rPr lang="en-US" altLang="zh-CN" sz="2000">
                <a:solidFill>
                  <a:schemeClr val="tx1"/>
                </a:solidFill>
              </a:rPr>
              <a:t>effect</a:t>
            </a:r>
            <a:r>
              <a:rPr lang="zh-CN" altLang="en-US" sz="2000">
                <a:solidFill>
                  <a:schemeClr val="tx1"/>
                </a:solidFill>
              </a:rPr>
              <a:t>具体作用</a:t>
            </a:r>
            <a:endParaRPr lang="en-US" altLang="zh-CN" sz="2000">
              <a:solidFill>
                <a:schemeClr val="tx1"/>
              </a:solidFill>
            </a:endParaRPr>
          </a:p>
          <a:p>
            <a:pPr marL="685800" lvl="1" indent="-228600">
              <a:buFont typeface="Arial" panose="020B0604020202020204" pitchFamily="34" charset="0"/>
              <a:buChar char="•"/>
            </a:pPr>
            <a:r>
              <a:rPr lang="zh-CN" altLang="en-US" sz="2000">
                <a:solidFill>
                  <a:schemeClr val="tx1"/>
                </a:solidFill>
              </a:rPr>
              <a:t>实现</a:t>
            </a:r>
            <a:r>
              <a:rPr lang="zh-CN" altLang="en-US" sz="2000">
                <a:solidFill>
                  <a:schemeClr val="tx1"/>
                </a:solidFill>
              </a:rPr>
              <a:t>思路</a:t>
            </a:r>
            <a:endParaRPr lang="zh-CN" altLang="en-US" sz="2000">
              <a:solidFill>
                <a:schemeClr val="tx1"/>
              </a:solidFill>
            </a:endParaRPr>
          </a:p>
          <a:p>
            <a:pPr marL="685800" lvl="1" indent="-228600">
              <a:buFont typeface="Arial" panose="020B0604020202020204" pitchFamily="34" charset="0"/>
              <a:buChar char="•"/>
            </a:pPr>
            <a:r>
              <a:rPr lang="zh-CN" altLang="en-US" sz="2000">
                <a:solidFill>
                  <a:schemeClr val="tx1"/>
                </a:solidFill>
              </a:rPr>
              <a:t>边缘情况</a:t>
            </a:r>
            <a:r>
              <a:rPr lang="zh-CN" altLang="en-US" sz="2000">
                <a:solidFill>
                  <a:schemeClr val="tx1"/>
                </a:solidFill>
              </a:rPr>
              <a:t>处理</a:t>
            </a:r>
            <a:endParaRPr lang="zh-CN" altLang="en-US" sz="2000">
              <a:solidFill>
                <a:schemeClr val="tx1"/>
              </a:solidFill>
            </a:endParaRPr>
          </a:p>
          <a:p>
            <a:r>
              <a:rPr lang="zh-CN" altLang="en-US"/>
              <a:t>reactive</a:t>
            </a:r>
            <a:endParaRPr lang="zh-CN" altLang="en-US"/>
          </a:p>
          <a:p>
            <a:r>
              <a:rPr lang="en-US" altLang="zh-CN"/>
              <a:t>ref</a:t>
            </a:r>
            <a:endParaRPr lang="en-US" altLang="zh-CN"/>
          </a:p>
          <a:p>
            <a:r>
              <a:rPr lang="en-US" altLang="zh-CN"/>
              <a:t>computed</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@vue/reactivity</a:t>
            </a:r>
            <a:r>
              <a:rPr lang="en-US" altLang="zh-CN" dirty="0">
                <a:sym typeface="+mn-ea"/>
              </a:rPr>
              <a:t> </a:t>
            </a:r>
            <a:r>
              <a:rPr lang="zh-CN" altLang="en-US" dirty="0">
                <a:sym typeface="+mn-ea"/>
              </a:rPr>
              <a:t>包的主要目的</a:t>
            </a:r>
            <a:br>
              <a:rPr lang="zh-CN" altLang="en-US"/>
            </a:br>
            <a:endParaRPr lang="zh-CN" altLang="en-US" dirty="0"/>
          </a:p>
        </p:txBody>
      </p:sp>
      <p:sp>
        <p:nvSpPr>
          <p:cNvPr id="3" name="内容占位符 2"/>
          <p:cNvSpPr>
            <a:spLocks noGrp="1"/>
          </p:cNvSpPr>
          <p:nvPr>
            <p:ph sz="half" idx="1"/>
          </p:nvPr>
        </p:nvSpPr>
        <p:spPr>
          <a:xfrm>
            <a:off x="1691235" y="1663784"/>
            <a:ext cx="8828410" cy="2376170"/>
          </a:xfrm>
        </p:spPr>
        <p:txBody>
          <a:bodyPr/>
          <a:lstStyle/>
          <a:p>
            <a:r>
              <a:rPr lang="zh-CN" altLang="en-US" dirty="0">
                <a:sym typeface="+mn-ea"/>
              </a:rPr>
              <a:t>@vue/reactivity</a:t>
            </a:r>
            <a:r>
              <a:rPr lang="en-US" altLang="zh-CN" dirty="0">
                <a:sym typeface="+mn-ea"/>
              </a:rPr>
              <a:t> </a:t>
            </a:r>
            <a:r>
              <a:rPr lang="zh-CN" altLang="en-US" dirty="0">
                <a:sym typeface="+mn-ea"/>
              </a:rPr>
              <a:t>包中提供了一套完善的响应系统，它暴露出的相关函数可以主要是提供给@vue/runtime-dom使用，当然我们也可以独立使用这个包来使用</a:t>
            </a:r>
            <a:r>
              <a:rPr lang="zh-CN" altLang="en-US" dirty="0">
                <a:sym typeface="+mn-ea"/>
              </a:rPr>
              <a:t>其响应式开发的</a:t>
            </a:r>
            <a:r>
              <a:rPr lang="zh-CN" altLang="en-US" dirty="0">
                <a:sym typeface="+mn-ea"/>
              </a:rPr>
              <a:t>能力。</a:t>
            </a:r>
            <a:endParaRPr lang="zh-CN" altLang="en-US" dirty="0">
              <a:sym typeface="+mn-ea"/>
            </a:endParaRPr>
          </a:p>
          <a:p>
            <a:r>
              <a:rPr lang="zh-CN" altLang="en-US" dirty="0">
                <a:sym typeface="+mn-ea"/>
              </a:rPr>
              <a:t>通过下面</a:t>
            </a:r>
            <a:r>
              <a:rPr lang="zh-CN" altLang="en-US" dirty="0">
                <a:sym typeface="+mn-ea"/>
              </a:rPr>
              <a:t>链接可以知道其暴露了多少可以提供使用的响应式</a:t>
            </a:r>
            <a:r>
              <a:rPr lang="en-US" altLang="zh-CN" dirty="0">
                <a:sym typeface="+mn-ea"/>
              </a:rPr>
              <a:t>api</a:t>
            </a:r>
            <a:r>
              <a:rPr lang="zh-CN" altLang="en-US" dirty="0">
                <a:sym typeface="+mn-ea"/>
              </a:rPr>
              <a:t>。</a:t>
            </a:r>
            <a:endParaRPr lang="zh-CN" altLang="en-US" dirty="0">
              <a:sym typeface="+mn-ea"/>
            </a:endParaRPr>
          </a:p>
          <a:p>
            <a:pPr lvl="1"/>
            <a:r>
              <a:rPr lang="zh-CN" altLang="en-US" dirty="0">
                <a:sym typeface="+mn-ea"/>
              </a:rPr>
              <a:t>https://github.com/vuejs/core/blob/main/packages/reactivity/src/index.ts</a:t>
            </a:r>
            <a:endParaRPr lang="zh-CN" altLang="en-US"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effect</a:t>
            </a:r>
            <a:r>
              <a:rPr lang="en-US" altLang="zh-CN">
                <a:sym typeface="+mn-ea"/>
              </a:rPr>
              <a:t> </a:t>
            </a:r>
            <a:r>
              <a:rPr lang="zh-CN" altLang="en-US">
                <a:sym typeface="+mn-ea"/>
              </a:rPr>
              <a:t>（副作用函数）</a:t>
            </a:r>
            <a:endParaRPr lang="zh-CN" altLang="en-US" dirty="0"/>
          </a:p>
        </p:txBody>
      </p:sp>
      <p:sp>
        <p:nvSpPr>
          <p:cNvPr id="6" name="内容占位符 5"/>
          <p:cNvSpPr>
            <a:spLocks noGrp="1"/>
          </p:cNvSpPr>
          <p:nvPr>
            <p:ph sz="half" idx="1"/>
          </p:nvPr>
        </p:nvSpPr>
        <p:spPr>
          <a:xfrm>
            <a:off x="1682345" y="1740619"/>
            <a:ext cx="8828410" cy="1786255"/>
          </a:xfrm>
        </p:spPr>
        <p:txBody>
          <a:bodyPr/>
          <a:lstStyle/>
          <a:p>
            <a:r>
              <a:rPr dirty="0">
                <a:sym typeface="+mn-ea"/>
              </a:rPr>
              <a:t>effect 作为 reactive 的核心，重要程序不可言喻，主要负责监听响应式数据的变化，触发监听函数的执行逻辑，两句话就能描述清楚的概念，单测文件就长达700多行，下面让我们一起来看详细用例</a:t>
            </a:r>
            <a:endParaRPr lang="zh-CN" altLang="en-US" dirty="0">
              <a:sym typeface="+mn-ea"/>
            </a:endParaRPr>
          </a:p>
          <a:p>
            <a:pPr lvl="1"/>
            <a:r>
              <a:rPr lang="zh-CN" altLang="en-US" dirty="0">
                <a:sym typeface="+mn-ea"/>
              </a:rPr>
              <a:t>https://github.com/vuejs/core/blob/main/packages/reactivity/__tests__/effect.spec.ts</a:t>
            </a:r>
            <a:endParaRPr lang="zh-CN" altLang="en-US" dirty="0">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8115,&quot;width&quot;:7770}"/>
</p:tagLst>
</file>

<file path=ppt/tags/tag2.xml><?xml version="1.0" encoding="utf-8"?>
<p:tagLst xmlns:p="http://schemas.openxmlformats.org/presentationml/2006/main">
  <p:tag name="KSO_WM_UNIT_TABLE_BEAUTIFY" val="smartTable{ba92aa28-1bb8-4e1a-9369-4313c1acebf7}"/>
</p:tagLst>
</file>

<file path=ppt/tags/tag3.xml><?xml version="1.0" encoding="utf-8"?>
<p:tagLst xmlns:p="http://schemas.openxmlformats.org/presentationml/2006/main">
  <p:tag name="KSO_WM_UNIT_TABLE_BEAUTIFY" val="smartTable{958b5ac7-28fa-4dc3-9827-0b195c09f3a2}"/>
</p:tagLst>
</file>

<file path=ppt/tags/tag4.xml><?xml version="1.0" encoding="utf-8"?>
<p:tagLst xmlns:p="http://schemas.openxmlformats.org/presentationml/2006/main">
  <p:tag name="KSO_WM_UNIT_TABLE_BEAUTIFY" val="smartTable{20e93144-658b-49a7-91e7-eb2b0f4c6afe}"/>
</p:tagLst>
</file>

<file path=ppt/tags/tag5.xml><?xml version="1.0" encoding="utf-8"?>
<p:tagLst xmlns:p="http://schemas.openxmlformats.org/presentationml/2006/main">
  <p:tag name="COMMONDATA" val="eyJoZGlkIjoiZjVlNmQzM2Y2M2Y2ZDViODdhM2ExYTlmMDEwOTA0MGE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3_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3_Office 主题">
      <a:majorFont>
        <a:latin typeface="Helvetica"/>
        <a:ea typeface="Helvetica"/>
        <a:cs typeface="Helvetica"/>
      </a:majorFont>
      <a:minorFont>
        <a:latin typeface="Calibri"/>
        <a:ea typeface="Calibri"/>
        <a:cs typeface="Calibri"/>
      </a:minorFont>
    </a:fontScheme>
    <a:fmtScheme name="3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5652</Words>
  <Application>WPS 演示</Application>
  <PresentationFormat>宽屏</PresentationFormat>
  <Paragraphs>365</Paragraphs>
  <Slides>45</Slides>
  <Notes>40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45</vt:i4>
      </vt:variant>
    </vt:vector>
  </HeadingPairs>
  <TitlesOfParts>
    <vt:vector size="61" baseType="lpstr">
      <vt:lpstr>Arial</vt:lpstr>
      <vt:lpstr>宋体</vt:lpstr>
      <vt:lpstr>Wingdings</vt:lpstr>
      <vt:lpstr>Calibri</vt:lpstr>
      <vt:lpstr>微软雅黑</vt:lpstr>
      <vt:lpstr>Calibri Light</vt:lpstr>
      <vt:lpstr>微软雅黑 Light</vt:lpstr>
      <vt:lpstr>Calibri</vt:lpstr>
      <vt:lpstr>Calibri Light</vt:lpstr>
      <vt:lpstr>Arial</vt:lpstr>
      <vt:lpstr>Arial Unicode MS</vt:lpstr>
      <vt:lpstr>Wingdings</vt:lpstr>
      <vt:lpstr>2_Office 主题</vt:lpstr>
      <vt:lpstr>3_Office 主题</vt:lpstr>
      <vt:lpstr>4_Office 主题</vt:lpstr>
      <vt:lpstr>1_Office 主题</vt:lpstr>
      <vt:lpstr>mini-vue3 </vt:lpstr>
      <vt:lpstr>PowerPoint 演示文稿</vt:lpstr>
      <vt:lpstr>vue3简介</vt:lpstr>
      <vt:lpstr>什么是vue3？</vt:lpstr>
      <vt:lpstr>为什么需要了解vue3的源码实现？</vt:lpstr>
      <vt:lpstr>如何能高效的学习到vue3的源码？</vt:lpstr>
      <vt:lpstr>reactivity 的思路及最小实现</vt:lpstr>
      <vt:lpstr>Object.defineProperty简介 </vt:lpstr>
      <vt:lpstr>属性描述符</vt:lpstr>
      <vt:lpstr>PowerPoint 演示文稿</vt:lpstr>
      <vt:lpstr>PowerPoint 演示文稿</vt:lpstr>
      <vt:lpstr>PowerPoint 演示文稿</vt:lpstr>
      <vt:lpstr>PowerPoint 演示文稿</vt:lpstr>
      <vt:lpstr>代码实现</vt:lpstr>
      <vt:lpstr>PowerPoint 演示文稿</vt:lpstr>
      <vt:lpstr>PowerPoint 演示文稿</vt:lpstr>
      <vt:lpstr>PowerPoint 演示文稿</vt:lpstr>
      <vt:lpstr>PowerPoint 演示文稿</vt:lpstr>
      <vt:lpstr>属性描述符</vt:lpstr>
      <vt:lpstr>属性描述符</vt:lpstr>
      <vt:lpstr>简单实现VUE2的数据劫持</vt:lpstr>
      <vt:lpstr>简单实现VUE2的数据劫持</vt:lpstr>
      <vt:lpstr>Proxy 介绍</vt:lpstr>
      <vt:lpstr>Proxy概述  </vt:lpstr>
      <vt:lpstr>Proxy简介  </vt:lpstr>
      <vt:lpstr>Proxy的处理函数 </vt:lpstr>
      <vt:lpstr>Proxy的处理函数</vt:lpstr>
      <vt:lpstr>Proxy的处理函数 </vt:lpstr>
      <vt:lpstr>Reflect 介绍</vt:lpstr>
      <vt:lpstr>Reflect概述 </vt:lpstr>
      <vt:lpstr>Reflect简介</vt:lpstr>
      <vt:lpstr>Reflect返回值</vt:lpstr>
      <vt:lpstr>receiver参数</vt:lpstr>
      <vt:lpstr>为什么Reflect和Proxy经常一起使用 </vt:lpstr>
      <vt:lpstr>Reflect静态方法和对应的其他函数或功能符</vt:lpstr>
      <vt:lpstr>Reflect静态方法和对应的其他函数或功能符</vt:lpstr>
      <vt:lpstr>简单实现VUE3的数据劫持</vt:lpstr>
      <vt:lpstr>对比  </vt:lpstr>
      <vt:lpstr>兼容性对比</vt:lpstr>
      <vt:lpstr>兼容性对比 </vt:lpstr>
      <vt:lpstr>Proxy的优势</vt:lpstr>
      <vt:lpstr>Object.defineProperty的优势与不足 </vt:lpstr>
      <vt:lpstr>参考资料</vt:lpstr>
      <vt:lpstr>参考资料</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 数据劫持</dc:title>
  <dc:creator>陈劲宇</dc:creator>
  <dc:subject>Vue3 数据劫持</dc:subject>
  <cp:lastModifiedBy>星空</cp:lastModifiedBy>
  <cp:revision>1298</cp:revision>
  <dcterms:created xsi:type="dcterms:W3CDTF">2022-01-03T17:17:00Z</dcterms:created>
  <dcterms:modified xsi:type="dcterms:W3CDTF">2022-09-15T09:20:33Z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C903B8B55B1347B1839631A6F352F42A</vt:lpwstr>
  </property>
</Properties>
</file>