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7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58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1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0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4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7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1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06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74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17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1801-F4D0-4697-8A6C-B442EA0DCFD7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E3C0A-FC0B-4BB2-AC39-DB7BBBAF2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6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09520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108012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00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52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0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0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43006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6919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48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7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10067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94905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48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7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90563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532859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8719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6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66206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2372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59831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9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68920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2372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79508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615" y="1278052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9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4368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123728" y="2050908"/>
            <a:ext cx="532859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83276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615" y="1278052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2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4083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0384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76542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48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615" y="1278052"/>
            <a:ext cx="13516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3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02055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03848" y="2050908"/>
            <a:ext cx="424847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34458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529" y="1278052"/>
            <a:ext cx="188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5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35369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03847" y="2050908"/>
            <a:ext cx="5299473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97117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529" y="1278052"/>
            <a:ext cx="142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 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81567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211960" y="2050908"/>
            <a:ext cx="4291360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24644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560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3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3529" y="1278052"/>
            <a:ext cx="142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4 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5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6163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108012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4894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78186" y="90872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1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0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8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435643"/>
              </p:ext>
            </p:extLst>
          </p:nvPr>
        </p:nvGraphicFramePr>
        <p:xfrm>
          <a:off x="1331641" y="3861048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7504" y="179348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 = 0, </a:t>
            </a:r>
            <a:r>
              <a:rPr lang="en-US" altLang="zh-TW" dirty="0" err="1">
                <a:latin typeface="Comic Sans MS" pitchFamily="66" charset="0"/>
              </a:rPr>
              <a:t>max_len</a:t>
            </a:r>
            <a:r>
              <a:rPr lang="en-US" altLang="zh-TW" dirty="0">
                <a:latin typeface="Comic Sans MS" pitchFamily="66" charset="0"/>
              </a:rPr>
              <a:t> = 0, start = 0</a:t>
            </a:r>
          </a:p>
        </p:txBody>
      </p:sp>
      <p:sp>
        <p:nvSpPr>
          <p:cNvPr id="9" name="矩形 8"/>
          <p:cNvSpPr/>
          <p:nvPr/>
        </p:nvSpPr>
        <p:spPr>
          <a:xfrm>
            <a:off x="107504" y="620688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[26] = {0}</a:t>
            </a:r>
          </a:p>
        </p:txBody>
      </p:sp>
      <p:sp>
        <p:nvSpPr>
          <p:cNvPr id="10" name="矩形 9"/>
          <p:cNvSpPr/>
          <p:nvPr/>
        </p:nvSpPr>
        <p:spPr>
          <a:xfrm>
            <a:off x="107504" y="1052736"/>
            <a:ext cx="8928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    for (</a:t>
            </a:r>
            <a:r>
              <a:rPr lang="en-US" altLang="zh-TW" dirty="0" err="1">
                <a:latin typeface="Comic Sans MS" pitchFamily="66" charset="0"/>
              </a:rPr>
              <a:t>int</a:t>
            </a:r>
            <a:r>
              <a:rPr lang="en-US" altLang="zh-TW" dirty="0">
                <a:latin typeface="Comic Sans MS" pitchFamily="66" charset="0"/>
              </a:rPr>
              <a:t> end = 0; end &lt; </a:t>
            </a:r>
            <a:r>
              <a:rPr lang="en-US" altLang="zh-TW" dirty="0" err="1">
                <a:latin typeface="Comic Sans MS" pitchFamily="66" charset="0"/>
              </a:rPr>
              <a:t>len</a:t>
            </a:r>
            <a:r>
              <a:rPr lang="en-US" altLang="zh-TW" dirty="0">
                <a:latin typeface="Comic Sans MS" pitchFamily="66" charset="0"/>
              </a:rPr>
              <a:t>; end++) {</a:t>
            </a:r>
          </a:p>
          <a:p>
            <a:r>
              <a:rPr lang="en-US" altLang="zh-TW" dirty="0">
                <a:latin typeface="Comic Sans MS" pitchFamily="66" charset="0"/>
              </a:rPr>
              <a:t>        </a:t>
            </a:r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[s[end] - 'A']++;</a:t>
            </a:r>
          </a:p>
          <a:p>
            <a:r>
              <a:rPr lang="en-US" altLang="zh-TW" dirty="0">
                <a:latin typeface="Comic Sans MS" pitchFamily="66" charset="0"/>
              </a:rPr>
              <a:t>        </a:t>
            </a:r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 = (</a:t>
            </a:r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[s[end] - ‘A’] &gt; </a:t>
            </a:r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) ?</a:t>
            </a:r>
            <a:r>
              <a:rPr lang="zh-TW" altLang="en-US" dirty="0">
                <a:latin typeface="Comic Sans MS" pitchFamily="66" charset="0"/>
              </a:rPr>
              <a:t> </a:t>
            </a:r>
            <a:r>
              <a:rPr lang="en-US" altLang="zh-TW" dirty="0">
                <a:latin typeface="Comic Sans MS" pitchFamily="66" charset="0"/>
              </a:rPr>
              <a:t> </a:t>
            </a:r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[s[end] - 'A'] : </a:t>
            </a:r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;</a:t>
            </a:r>
          </a:p>
          <a:p>
            <a:r>
              <a:rPr lang="en-US" altLang="zh-TW" dirty="0">
                <a:latin typeface="Comic Sans MS" pitchFamily="66" charset="0"/>
              </a:rPr>
              <a:t>        while (end - start + 1 - </a:t>
            </a:r>
            <a:r>
              <a:rPr lang="en-US" altLang="zh-TW" dirty="0" err="1">
                <a:latin typeface="Comic Sans MS" pitchFamily="66" charset="0"/>
              </a:rPr>
              <a:t>max_freq</a:t>
            </a:r>
            <a:r>
              <a:rPr lang="en-US" altLang="zh-TW" dirty="0">
                <a:latin typeface="Comic Sans MS" pitchFamily="66" charset="0"/>
              </a:rPr>
              <a:t> &gt; k) {</a:t>
            </a:r>
          </a:p>
          <a:p>
            <a:r>
              <a:rPr lang="en-US" altLang="zh-TW" dirty="0">
                <a:latin typeface="Comic Sans MS" pitchFamily="66" charset="0"/>
              </a:rPr>
              <a:t>            </a:t>
            </a:r>
            <a:r>
              <a:rPr lang="en-US" altLang="zh-TW" dirty="0" err="1">
                <a:latin typeface="Comic Sans MS" pitchFamily="66" charset="0"/>
              </a:rPr>
              <a:t>freq</a:t>
            </a:r>
            <a:r>
              <a:rPr lang="en-US" altLang="zh-TW" dirty="0">
                <a:latin typeface="Comic Sans MS" pitchFamily="66" charset="0"/>
              </a:rPr>
              <a:t>[s[start] - 'A']--; </a:t>
            </a:r>
          </a:p>
          <a:p>
            <a:r>
              <a:rPr lang="en-US" altLang="zh-TW" dirty="0">
                <a:latin typeface="Comic Sans MS" pitchFamily="66" charset="0"/>
              </a:rPr>
              <a:t>            start++;</a:t>
            </a:r>
          </a:p>
          <a:p>
            <a:r>
              <a:rPr lang="en-US" altLang="zh-TW" dirty="0">
                <a:latin typeface="Comic Sans MS" pitchFamily="66" charset="0"/>
              </a:rPr>
              <a:t>        }</a:t>
            </a:r>
          </a:p>
          <a:p>
            <a:r>
              <a:rPr lang="en-US" altLang="zh-TW" dirty="0">
                <a:latin typeface="Comic Sans MS" pitchFamily="66" charset="0"/>
              </a:rPr>
              <a:t>        </a:t>
            </a:r>
            <a:r>
              <a:rPr lang="en-US" altLang="zh-TW" dirty="0" err="1">
                <a:latin typeface="Comic Sans MS" pitchFamily="66" charset="0"/>
              </a:rPr>
              <a:t>max_len</a:t>
            </a:r>
            <a:r>
              <a:rPr lang="en-US" altLang="zh-TW" dirty="0">
                <a:latin typeface="Comic Sans MS" pitchFamily="66" charset="0"/>
              </a:rPr>
              <a:t> = (end - start + 1 &gt; </a:t>
            </a:r>
            <a:r>
              <a:rPr lang="en-US" altLang="zh-TW" dirty="0" err="1">
                <a:latin typeface="Comic Sans MS" pitchFamily="66" charset="0"/>
              </a:rPr>
              <a:t>max_len</a:t>
            </a:r>
            <a:r>
              <a:rPr lang="en-US" altLang="zh-TW" dirty="0">
                <a:latin typeface="Comic Sans MS" pitchFamily="66" charset="0"/>
              </a:rPr>
              <a:t>) ? end - start + 1 : </a:t>
            </a:r>
            <a:r>
              <a:rPr lang="en-US" altLang="zh-TW" dirty="0" err="1">
                <a:latin typeface="Comic Sans MS" pitchFamily="66" charset="0"/>
              </a:rPr>
              <a:t>max_len</a:t>
            </a:r>
            <a:r>
              <a:rPr lang="en-US" altLang="zh-TW" dirty="0">
                <a:latin typeface="Comic Sans MS" pitchFamily="66" charset="0"/>
              </a:rPr>
              <a:t>;</a:t>
            </a:r>
          </a:p>
          <a:p>
            <a:r>
              <a:rPr lang="en-US" altLang="zh-TW" dirty="0">
                <a:latin typeface="Comic Sans MS" pitchFamily="66" charset="0"/>
              </a:rPr>
              <a:t>    }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4173"/>
              </p:ext>
            </p:extLst>
          </p:nvPr>
        </p:nvGraphicFramePr>
        <p:xfrm>
          <a:off x="1331641" y="5301208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7869" y="5795972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freq</a:t>
            </a:r>
            <a:r>
              <a:rPr lang="en-US" altLang="zh-TW" dirty="0" smtClean="0">
                <a:latin typeface="Comic Sans MS" pitchFamily="66" charset="0"/>
              </a:rPr>
              <a:t>[26] 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617" y="3861048"/>
            <a:ext cx="123783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latin typeface="Comic Sans MS" pitchFamily="66" charset="0"/>
              </a:rPr>
              <a:t>e</a:t>
            </a:r>
            <a:r>
              <a:rPr lang="en-US" altLang="zh-TW" dirty="0" smtClean="0">
                <a:latin typeface="Comic Sans MS" pitchFamily="66" charset="0"/>
              </a:rPr>
              <a:t>nd</a:t>
            </a:r>
          </a:p>
          <a:p>
            <a:pPr algn="ctr"/>
            <a:endParaRPr lang="en-US" altLang="zh-TW" dirty="0" smtClean="0">
              <a:latin typeface="Comic Sans MS" pitchFamily="66" charset="0"/>
            </a:endParaRPr>
          </a:p>
          <a:p>
            <a:pPr algn="ctr"/>
            <a:r>
              <a:rPr lang="en-US" altLang="zh-TW" dirty="0">
                <a:latin typeface="Comic Sans MS" pitchFamily="66" charset="0"/>
              </a:rPr>
              <a:t>s</a:t>
            </a:r>
            <a:r>
              <a:rPr lang="en-US" altLang="zh-TW" dirty="0" smtClean="0">
                <a:latin typeface="Comic Sans MS" pitchFamily="66" charset="0"/>
              </a:rPr>
              <a:t>tart</a:t>
            </a:r>
          </a:p>
          <a:p>
            <a:pPr algn="ctr"/>
            <a:endParaRPr lang="en-US" altLang="zh-TW" dirty="0" smtClean="0">
              <a:latin typeface="Comic Sans MS" pitchFamily="66" charset="0"/>
            </a:endParaRPr>
          </a:p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endParaRPr lang="en-US" altLang="zh-TW" dirty="0" smtClean="0">
              <a:latin typeface="Comic Sans MS" pitchFamily="66" charset="0"/>
            </a:endParaRPr>
          </a:p>
          <a:p>
            <a:pPr algn="ctr"/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24792" y="235655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8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76724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108012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7482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78186" y="90872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1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2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81359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216024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57756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78186" y="90872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1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82980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216024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98759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52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83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59002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2160240" cy="1306083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2310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52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19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83671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316835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8773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59752" y="90872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65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79234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316835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25425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52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3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29866"/>
              </p:ext>
            </p:extLst>
          </p:nvPr>
        </p:nvGraphicFramePr>
        <p:xfrm>
          <a:off x="1032249" y="205090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B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3608" y="2050908"/>
            <a:ext cx="3168352" cy="1306084"/>
          </a:xfrm>
          <a:prstGeom prst="rect">
            <a:avLst/>
          </a:prstGeom>
          <a:solidFill>
            <a:srgbClr val="93CDDD">
              <a:alpha val="50196"/>
            </a:srgbClr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50711"/>
              </p:ext>
            </p:extLst>
          </p:nvPr>
        </p:nvGraphicFramePr>
        <p:xfrm>
          <a:off x="1032249" y="3491069"/>
          <a:ext cx="7488831" cy="1296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69833"/>
                <a:gridCol w="1069833"/>
                <a:gridCol w="1069833"/>
                <a:gridCol w="1069833"/>
                <a:gridCol w="1069833"/>
                <a:gridCol w="1069833"/>
                <a:gridCol w="1069833"/>
              </a:tblGrid>
              <a:tr h="1296144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TW" sz="44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 </a:t>
                      </a: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spcBef>
                          <a:spcPct val="0"/>
                        </a:spcBef>
                        <a:buNone/>
                      </a:pPr>
                      <a:endParaRPr lang="zh-TW" altLang="en-US" sz="44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4452" y="908720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latin typeface="Comic Sans MS" pitchFamily="66" charset="0"/>
              </a:rPr>
              <a:t>max_freq</a:t>
            </a:r>
            <a:r>
              <a:rPr lang="en-US" altLang="zh-TW" dirty="0" smtClean="0">
                <a:latin typeface="Comic Sans MS" pitchFamily="66" charset="0"/>
              </a:rPr>
              <a:t> 2 </a:t>
            </a:r>
            <a:r>
              <a:rPr lang="zh-TW" altLang="en-US" dirty="0" smtClean="0">
                <a:latin typeface="Comic Sans MS" pitchFamily="66" charset="0"/>
              </a:rPr>
              <a:t>不變</a:t>
            </a:r>
            <a:endParaRPr lang="en-US" altLang="zh-TW" dirty="0" smtClean="0">
              <a:latin typeface="Comic Sans MS" pitchFamily="66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6982" y="127805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Comic Sans MS" pitchFamily="66" charset="0"/>
              </a:rPr>
              <a:t>max_len</a:t>
            </a:r>
            <a:r>
              <a:rPr lang="en-US" altLang="zh-TW" dirty="0" smtClean="0">
                <a:latin typeface="Comic Sans MS" pitchFamily="66" charset="0"/>
              </a:rPr>
              <a:t>  3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956376" y="105273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mic Sans MS" pitchFamily="66" charset="0"/>
              </a:rPr>
              <a:t>K=1</a:t>
            </a:r>
            <a:endParaRPr lang="zh-TW" altLang="en-US" dirty="0">
              <a:latin typeface="Comic Sans MS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06350" y="414353"/>
            <a:ext cx="20836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計算字母的頻率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更新最高頻率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調整左窗口</a:t>
            </a:r>
            <a:r>
              <a:rPr lang="en-US" altLang="zh-TW" dirty="0" smtClean="0"/>
              <a:t>(start)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更新最大長度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2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821</Words>
  <Application>Microsoft Office PowerPoint</Application>
  <PresentationFormat>如螢幕大小 (4:3)</PresentationFormat>
  <Paragraphs>346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2023-03-12T16:06:36Z</dcterms:created>
  <dcterms:modified xsi:type="dcterms:W3CDTF">2023-03-13T12:46:09Z</dcterms:modified>
</cp:coreProperties>
</file>