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7" r:id="rId15"/>
    <p:sldId id="271" r:id="rId16"/>
    <p:sldId id="272" r:id="rId17"/>
    <p:sldId id="273" r:id="rId18"/>
    <p:sldId id="274" r:id="rId19"/>
    <p:sldId id="275" r:id="rId20"/>
    <p:sldId id="276" r:id="rId21"/>
    <p:sldId id="256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C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1801-F4D0-4697-8A6C-B442EA0DCFD7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3C0A-FC0B-4BB2-AC39-DB7BBBAF2E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47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1801-F4D0-4697-8A6C-B442EA0DCFD7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3C0A-FC0B-4BB2-AC39-DB7BBBAF2E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58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1801-F4D0-4697-8A6C-B442EA0DCFD7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3C0A-FC0B-4BB2-AC39-DB7BBBAF2E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71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1801-F4D0-4697-8A6C-B442EA0DCFD7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3C0A-FC0B-4BB2-AC39-DB7BBBAF2E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80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1801-F4D0-4697-8A6C-B442EA0DCFD7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3C0A-FC0B-4BB2-AC39-DB7BBBAF2E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49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1801-F4D0-4697-8A6C-B442EA0DCFD7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3C0A-FC0B-4BB2-AC39-DB7BBBAF2E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72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1801-F4D0-4697-8A6C-B442EA0DCFD7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3C0A-FC0B-4BB2-AC39-DB7BBBAF2E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1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1801-F4D0-4697-8A6C-B442EA0DCFD7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3C0A-FC0B-4BB2-AC39-DB7BBBAF2E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34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1801-F4D0-4697-8A6C-B442EA0DCFD7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3C0A-FC0B-4BB2-AC39-DB7BBBAF2E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064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1801-F4D0-4697-8A6C-B442EA0DCFD7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3C0A-FC0B-4BB2-AC39-DB7BBBAF2E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74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1801-F4D0-4697-8A6C-B442EA0DCFD7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3C0A-FC0B-4BB2-AC39-DB7BBBAF2E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17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01801-F4D0-4697-8A6C-B442EA0DCFD7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E3C0A-FC0B-4BB2-AC39-DB7BBBAF2E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620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209520"/>
              </p:ext>
            </p:extLst>
          </p:nvPr>
        </p:nvGraphicFramePr>
        <p:xfrm>
          <a:off x="1032249" y="205090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043608" y="2050908"/>
            <a:ext cx="1080120" cy="1306083"/>
          </a:xfrm>
          <a:prstGeom prst="rect">
            <a:avLst/>
          </a:prstGeom>
          <a:solidFill>
            <a:srgbClr val="93CDDD">
              <a:alpha val="50196"/>
            </a:srgbClr>
          </a:solidFill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7003"/>
              </p:ext>
            </p:extLst>
          </p:nvPr>
        </p:nvGraphicFramePr>
        <p:xfrm>
          <a:off x="1032249" y="349106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859752" y="908720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latin typeface="Comic Sans MS" pitchFamily="66" charset="0"/>
              </a:rPr>
              <a:t>max_freq</a:t>
            </a:r>
            <a:r>
              <a:rPr lang="en-US" altLang="zh-TW" dirty="0" smtClean="0">
                <a:latin typeface="Comic Sans MS" pitchFamily="66" charset="0"/>
              </a:rPr>
              <a:t> 0</a:t>
            </a:r>
          </a:p>
        </p:txBody>
      </p:sp>
      <p:sp>
        <p:nvSpPr>
          <p:cNvPr id="3" name="矩形 2"/>
          <p:cNvSpPr/>
          <p:nvPr/>
        </p:nvSpPr>
        <p:spPr>
          <a:xfrm>
            <a:off x="906982" y="127805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Comic Sans MS" pitchFamily="66" charset="0"/>
              </a:rPr>
              <a:t>max_len</a:t>
            </a:r>
            <a:r>
              <a:rPr lang="en-US" altLang="zh-TW" dirty="0" smtClean="0">
                <a:latin typeface="Comic Sans MS" pitchFamily="66" charset="0"/>
              </a:rPr>
              <a:t>  0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956376" y="1052736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mic Sans MS" pitchFamily="66" charset="0"/>
              </a:rPr>
              <a:t>K=1</a:t>
            </a:r>
            <a:endParaRPr lang="zh-TW" altLang="en-US" dirty="0">
              <a:latin typeface="Comic Sans MS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06350" y="414353"/>
            <a:ext cx="2083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計算字母的頻率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更新最高頻率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調整左窗口</a:t>
            </a:r>
            <a:r>
              <a:rPr lang="en-US" altLang="zh-TW" dirty="0" smtClean="0"/>
              <a:t>(start)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更新最大長度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742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043006"/>
              </p:ext>
            </p:extLst>
          </p:nvPr>
        </p:nvGraphicFramePr>
        <p:xfrm>
          <a:off x="1032249" y="205090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043608" y="2050908"/>
            <a:ext cx="4248472" cy="1306084"/>
          </a:xfrm>
          <a:prstGeom prst="rect">
            <a:avLst/>
          </a:prstGeom>
          <a:solidFill>
            <a:srgbClr val="93CDDD">
              <a:alpha val="50196"/>
            </a:srgbClr>
          </a:solidFill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86919"/>
              </p:ext>
            </p:extLst>
          </p:nvPr>
        </p:nvGraphicFramePr>
        <p:xfrm>
          <a:off x="1032249" y="349106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3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859748" y="908720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latin typeface="Comic Sans MS" pitchFamily="66" charset="0"/>
              </a:rPr>
              <a:t>max_freq</a:t>
            </a:r>
            <a:r>
              <a:rPr lang="en-US" altLang="zh-TW" dirty="0" smtClean="0">
                <a:latin typeface="Comic Sans MS" pitchFamily="66" charset="0"/>
              </a:rPr>
              <a:t> 3</a:t>
            </a:r>
          </a:p>
        </p:txBody>
      </p:sp>
      <p:sp>
        <p:nvSpPr>
          <p:cNvPr id="3" name="矩形 2"/>
          <p:cNvSpPr/>
          <p:nvPr/>
        </p:nvSpPr>
        <p:spPr>
          <a:xfrm>
            <a:off x="906982" y="127805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Comic Sans MS" pitchFamily="66" charset="0"/>
              </a:rPr>
              <a:t>max_len</a:t>
            </a:r>
            <a:r>
              <a:rPr lang="en-US" altLang="zh-TW" dirty="0" smtClean="0">
                <a:latin typeface="Comic Sans MS" pitchFamily="66" charset="0"/>
              </a:rPr>
              <a:t>  3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56376" y="1052736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mic Sans MS" pitchFamily="66" charset="0"/>
              </a:rPr>
              <a:t>K=1</a:t>
            </a:r>
            <a:endParaRPr lang="zh-TW" altLang="en-US" dirty="0">
              <a:latin typeface="Comic Sans MS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6350" y="414353"/>
            <a:ext cx="2083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計算字母的頻率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更新最高頻率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調整左窗口</a:t>
            </a:r>
            <a:r>
              <a:rPr lang="en-US" altLang="zh-TW" dirty="0" smtClean="0"/>
              <a:t>(start)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更新最大長度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470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110067"/>
              </p:ext>
            </p:extLst>
          </p:nvPr>
        </p:nvGraphicFramePr>
        <p:xfrm>
          <a:off x="1032249" y="205090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043608" y="2050908"/>
            <a:ext cx="4248472" cy="1306084"/>
          </a:xfrm>
          <a:prstGeom prst="rect">
            <a:avLst/>
          </a:prstGeom>
          <a:solidFill>
            <a:srgbClr val="93CDDD">
              <a:alpha val="50196"/>
            </a:srgbClr>
          </a:solidFill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094905"/>
              </p:ext>
            </p:extLst>
          </p:nvPr>
        </p:nvGraphicFramePr>
        <p:xfrm>
          <a:off x="1032249" y="349106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3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859748" y="908720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latin typeface="Comic Sans MS" pitchFamily="66" charset="0"/>
              </a:rPr>
              <a:t>max_freq</a:t>
            </a:r>
            <a:r>
              <a:rPr lang="en-US" altLang="zh-TW" dirty="0" smtClean="0">
                <a:latin typeface="Comic Sans MS" pitchFamily="66" charset="0"/>
              </a:rPr>
              <a:t> 3</a:t>
            </a:r>
          </a:p>
        </p:txBody>
      </p:sp>
      <p:sp>
        <p:nvSpPr>
          <p:cNvPr id="3" name="矩形 2"/>
          <p:cNvSpPr/>
          <p:nvPr/>
        </p:nvSpPr>
        <p:spPr>
          <a:xfrm>
            <a:off x="906982" y="127805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Comic Sans MS" pitchFamily="66" charset="0"/>
              </a:rPr>
              <a:t>max_len</a:t>
            </a:r>
            <a:r>
              <a:rPr lang="en-US" altLang="zh-TW" dirty="0" smtClean="0">
                <a:latin typeface="Comic Sans MS" pitchFamily="66" charset="0"/>
              </a:rPr>
              <a:t>  4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56376" y="1052736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mic Sans MS" pitchFamily="66" charset="0"/>
              </a:rPr>
              <a:t>K=1</a:t>
            </a:r>
            <a:endParaRPr lang="zh-TW" altLang="en-US" dirty="0">
              <a:latin typeface="Comic Sans MS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6350" y="414353"/>
            <a:ext cx="2083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計算字母的頻率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更新最高頻率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調整左窗口</a:t>
            </a:r>
            <a:r>
              <a:rPr lang="en-US" altLang="zh-TW" dirty="0" smtClean="0"/>
              <a:t>(start)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更新最大長度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878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90563"/>
              </p:ext>
            </p:extLst>
          </p:nvPr>
        </p:nvGraphicFramePr>
        <p:xfrm>
          <a:off x="1032249" y="205090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043608" y="2050908"/>
            <a:ext cx="5328592" cy="1306084"/>
          </a:xfrm>
          <a:prstGeom prst="rect">
            <a:avLst/>
          </a:prstGeom>
          <a:solidFill>
            <a:srgbClr val="93CDDD">
              <a:alpha val="50196"/>
            </a:srgbClr>
          </a:solidFill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687193"/>
              </p:ext>
            </p:extLst>
          </p:nvPr>
        </p:nvGraphicFramePr>
        <p:xfrm>
          <a:off x="1032249" y="349106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3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94448" y="908720"/>
            <a:ext cx="197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latin typeface="Comic Sans MS" pitchFamily="66" charset="0"/>
              </a:rPr>
              <a:t>max_freq</a:t>
            </a:r>
            <a:r>
              <a:rPr lang="en-US" altLang="zh-TW" dirty="0" smtClean="0">
                <a:latin typeface="Comic Sans MS" pitchFamily="66" charset="0"/>
              </a:rPr>
              <a:t> 3 </a:t>
            </a:r>
            <a:r>
              <a:rPr lang="zh-TW" altLang="en-US" dirty="0" smtClean="0">
                <a:latin typeface="Comic Sans MS" pitchFamily="66" charset="0"/>
              </a:rPr>
              <a:t>不變</a:t>
            </a:r>
            <a:endParaRPr lang="en-US" altLang="zh-TW" dirty="0" smtClean="0">
              <a:latin typeface="Comic Sans MS" pitchFamily="66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6982" y="127805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Comic Sans MS" pitchFamily="66" charset="0"/>
              </a:rPr>
              <a:t>max_len</a:t>
            </a:r>
            <a:r>
              <a:rPr lang="en-US" altLang="zh-TW" dirty="0" smtClean="0">
                <a:latin typeface="Comic Sans MS" pitchFamily="66" charset="0"/>
              </a:rPr>
              <a:t>  4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56376" y="1052736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mic Sans MS" pitchFamily="66" charset="0"/>
              </a:rPr>
              <a:t>K=1</a:t>
            </a:r>
            <a:endParaRPr lang="zh-TW" altLang="en-US" dirty="0">
              <a:latin typeface="Comic Sans MS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6350" y="414353"/>
            <a:ext cx="2083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計算字母的頻率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更新最高頻率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調整左窗口</a:t>
            </a:r>
            <a:r>
              <a:rPr lang="en-US" altLang="zh-TW" dirty="0" smtClean="0"/>
              <a:t>(start)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更新最大長度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86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866206"/>
              </p:ext>
            </p:extLst>
          </p:nvPr>
        </p:nvGraphicFramePr>
        <p:xfrm>
          <a:off x="1032249" y="205090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123728" y="2050908"/>
            <a:ext cx="4248472" cy="1306084"/>
          </a:xfrm>
          <a:prstGeom prst="rect">
            <a:avLst/>
          </a:prstGeom>
          <a:solidFill>
            <a:srgbClr val="93CDDD">
              <a:alpha val="50196"/>
            </a:srgbClr>
          </a:solidFill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959831"/>
              </p:ext>
            </p:extLst>
          </p:nvPr>
        </p:nvGraphicFramePr>
        <p:xfrm>
          <a:off x="1032249" y="349106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94448" y="908720"/>
            <a:ext cx="197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latin typeface="Comic Sans MS" pitchFamily="66" charset="0"/>
              </a:rPr>
              <a:t>max_freq</a:t>
            </a:r>
            <a:r>
              <a:rPr lang="en-US" altLang="zh-TW" dirty="0" smtClean="0">
                <a:latin typeface="Comic Sans MS" pitchFamily="66" charset="0"/>
              </a:rPr>
              <a:t> 3 </a:t>
            </a:r>
            <a:r>
              <a:rPr lang="zh-TW" altLang="en-US" dirty="0" smtClean="0">
                <a:latin typeface="Comic Sans MS" pitchFamily="66" charset="0"/>
              </a:rPr>
              <a:t>不變</a:t>
            </a:r>
            <a:endParaRPr lang="en-US" altLang="zh-TW" dirty="0" smtClean="0">
              <a:latin typeface="Comic Sans MS" pitchFamily="66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6982" y="127805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Comic Sans MS" pitchFamily="66" charset="0"/>
              </a:rPr>
              <a:t>max_len</a:t>
            </a:r>
            <a:r>
              <a:rPr lang="en-US" altLang="zh-TW" dirty="0" smtClean="0">
                <a:latin typeface="Comic Sans MS" pitchFamily="66" charset="0"/>
              </a:rPr>
              <a:t>  4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56376" y="1052736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mic Sans MS" pitchFamily="66" charset="0"/>
              </a:rPr>
              <a:t>K=1</a:t>
            </a:r>
            <a:endParaRPr lang="zh-TW" altLang="en-US" dirty="0">
              <a:latin typeface="Comic Sans MS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6350" y="414353"/>
            <a:ext cx="2083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計算字母的頻率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更新最高頻率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調整左窗口</a:t>
            </a:r>
            <a:r>
              <a:rPr lang="en-US" altLang="zh-TW" dirty="0" smtClean="0"/>
              <a:t>(start)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更新最大長度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696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478738"/>
              </p:ext>
            </p:extLst>
          </p:nvPr>
        </p:nvGraphicFramePr>
        <p:xfrm>
          <a:off x="1032249" y="205090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3131840" y="2050908"/>
            <a:ext cx="3240360" cy="1234076"/>
          </a:xfrm>
          <a:prstGeom prst="rect">
            <a:avLst/>
          </a:prstGeom>
          <a:solidFill>
            <a:srgbClr val="93CDDD">
              <a:alpha val="50196"/>
            </a:srgbClr>
          </a:solidFill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456943"/>
              </p:ext>
            </p:extLst>
          </p:nvPr>
        </p:nvGraphicFramePr>
        <p:xfrm>
          <a:off x="1032249" y="349106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94448" y="908720"/>
            <a:ext cx="197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latin typeface="Comic Sans MS" pitchFamily="66" charset="0"/>
              </a:rPr>
              <a:t>max_freq</a:t>
            </a:r>
            <a:r>
              <a:rPr lang="en-US" altLang="zh-TW" dirty="0" smtClean="0">
                <a:latin typeface="Comic Sans MS" pitchFamily="66" charset="0"/>
              </a:rPr>
              <a:t> 3 </a:t>
            </a:r>
            <a:r>
              <a:rPr lang="zh-TW" altLang="en-US" dirty="0" smtClean="0">
                <a:latin typeface="Comic Sans MS" pitchFamily="66" charset="0"/>
              </a:rPr>
              <a:t>不變</a:t>
            </a:r>
            <a:endParaRPr lang="en-US" altLang="zh-TW" dirty="0" smtClean="0">
              <a:latin typeface="Comic Sans MS" pitchFamily="66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6982" y="127805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Comic Sans MS" pitchFamily="66" charset="0"/>
              </a:rPr>
              <a:t>max_len</a:t>
            </a:r>
            <a:r>
              <a:rPr lang="en-US" altLang="zh-TW" dirty="0" smtClean="0">
                <a:latin typeface="Comic Sans MS" pitchFamily="66" charset="0"/>
              </a:rPr>
              <a:t>  4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56376" y="1052736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mic Sans MS" pitchFamily="66" charset="0"/>
              </a:rPr>
              <a:t>K=1</a:t>
            </a:r>
            <a:endParaRPr lang="zh-TW" altLang="en-US" dirty="0">
              <a:latin typeface="Comic Sans MS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6350" y="414353"/>
            <a:ext cx="2083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計算字母的頻率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更新最高頻率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調整左窗口</a:t>
            </a:r>
            <a:r>
              <a:rPr lang="en-US" altLang="zh-TW" dirty="0" smtClean="0"/>
              <a:t>(start)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更新最大長度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123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868920"/>
              </p:ext>
            </p:extLst>
          </p:nvPr>
        </p:nvGraphicFramePr>
        <p:xfrm>
          <a:off x="1032249" y="205090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3203848" y="2050908"/>
            <a:ext cx="3168352" cy="1306084"/>
          </a:xfrm>
          <a:prstGeom prst="rect">
            <a:avLst/>
          </a:prstGeom>
          <a:solidFill>
            <a:srgbClr val="93CDDD">
              <a:alpha val="50196"/>
            </a:srgbClr>
          </a:solidFill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079508"/>
              </p:ext>
            </p:extLst>
          </p:nvPr>
        </p:nvGraphicFramePr>
        <p:xfrm>
          <a:off x="1032249" y="349106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94448" y="908720"/>
            <a:ext cx="197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latin typeface="Comic Sans MS" pitchFamily="66" charset="0"/>
              </a:rPr>
              <a:t>max_freq</a:t>
            </a:r>
            <a:r>
              <a:rPr lang="en-US" altLang="zh-TW" dirty="0" smtClean="0">
                <a:latin typeface="Comic Sans MS" pitchFamily="66" charset="0"/>
              </a:rPr>
              <a:t> 3 </a:t>
            </a:r>
            <a:r>
              <a:rPr lang="zh-TW" altLang="en-US" dirty="0" smtClean="0">
                <a:latin typeface="Comic Sans MS" pitchFamily="66" charset="0"/>
              </a:rPr>
              <a:t>不變</a:t>
            </a:r>
            <a:endParaRPr lang="en-US" altLang="zh-TW" dirty="0" smtClean="0">
              <a:latin typeface="Comic Sans MS" pitchFamily="66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0615" y="1278052"/>
            <a:ext cx="18133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Comic Sans MS" pitchFamily="66" charset="0"/>
              </a:rPr>
              <a:t>max_len</a:t>
            </a:r>
            <a:r>
              <a:rPr lang="en-US" altLang="zh-TW" dirty="0" smtClean="0">
                <a:latin typeface="Comic Sans MS" pitchFamily="66" charset="0"/>
              </a:rPr>
              <a:t>  4</a:t>
            </a:r>
            <a:r>
              <a:rPr lang="zh-TW" altLang="en-US" dirty="0" smtClean="0">
                <a:latin typeface="Comic Sans MS" pitchFamily="66" charset="0"/>
              </a:rPr>
              <a:t>不變</a:t>
            </a:r>
            <a:endParaRPr lang="en-US" altLang="zh-TW" dirty="0" smtClean="0">
              <a:latin typeface="Comic Sans MS" pitchFamily="66" charset="0"/>
            </a:endParaRPr>
          </a:p>
          <a:p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56376" y="1052736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mic Sans MS" pitchFamily="66" charset="0"/>
              </a:rPr>
              <a:t>K=1</a:t>
            </a:r>
            <a:endParaRPr lang="zh-TW" altLang="en-US" dirty="0">
              <a:latin typeface="Comic Sans MS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6350" y="414353"/>
            <a:ext cx="2083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計算字母的頻率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更新最高頻率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調整左窗口</a:t>
            </a:r>
            <a:r>
              <a:rPr lang="en-US" altLang="zh-TW" dirty="0" smtClean="0"/>
              <a:t>(start)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更新最大長度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994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04368"/>
              </p:ext>
            </p:extLst>
          </p:nvPr>
        </p:nvGraphicFramePr>
        <p:xfrm>
          <a:off x="1032249" y="205090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3203848" y="2050908"/>
            <a:ext cx="4248472" cy="1306084"/>
          </a:xfrm>
          <a:prstGeom prst="rect">
            <a:avLst/>
          </a:prstGeom>
          <a:solidFill>
            <a:srgbClr val="93CDDD">
              <a:alpha val="50196"/>
            </a:srgbClr>
          </a:solidFill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383276"/>
              </p:ext>
            </p:extLst>
          </p:nvPr>
        </p:nvGraphicFramePr>
        <p:xfrm>
          <a:off x="1032249" y="349106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3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94448" y="908720"/>
            <a:ext cx="197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latin typeface="Comic Sans MS" pitchFamily="66" charset="0"/>
              </a:rPr>
              <a:t>max_freq</a:t>
            </a:r>
            <a:r>
              <a:rPr lang="en-US" altLang="zh-TW" dirty="0" smtClean="0">
                <a:latin typeface="Comic Sans MS" pitchFamily="66" charset="0"/>
              </a:rPr>
              <a:t> 3 </a:t>
            </a:r>
            <a:r>
              <a:rPr lang="zh-TW" altLang="en-US" dirty="0" smtClean="0">
                <a:latin typeface="Comic Sans MS" pitchFamily="66" charset="0"/>
              </a:rPr>
              <a:t>不變</a:t>
            </a:r>
            <a:endParaRPr lang="en-US" altLang="zh-TW" dirty="0" smtClean="0">
              <a:latin typeface="Comic Sans MS" pitchFamily="66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0615" y="1278052"/>
            <a:ext cx="13516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Comic Sans MS" pitchFamily="66" charset="0"/>
              </a:rPr>
              <a:t>max_len</a:t>
            </a:r>
            <a:r>
              <a:rPr lang="en-US" altLang="zh-TW" dirty="0" smtClean="0">
                <a:latin typeface="Comic Sans MS" pitchFamily="66" charset="0"/>
              </a:rPr>
              <a:t>  4</a:t>
            </a:r>
          </a:p>
          <a:p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56376" y="1052736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mic Sans MS" pitchFamily="66" charset="0"/>
              </a:rPr>
              <a:t>K=1</a:t>
            </a:r>
            <a:endParaRPr lang="zh-TW" altLang="en-US" dirty="0">
              <a:latin typeface="Comic Sans MS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6350" y="414353"/>
            <a:ext cx="2083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計算字母的頻率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更新最高頻率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調整左窗口</a:t>
            </a:r>
            <a:r>
              <a:rPr lang="en-US" altLang="zh-TW" dirty="0" smtClean="0"/>
              <a:t>(start)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更新最大長度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421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94083"/>
              </p:ext>
            </p:extLst>
          </p:nvPr>
        </p:nvGraphicFramePr>
        <p:xfrm>
          <a:off x="1032249" y="205090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3203848" y="2050908"/>
            <a:ext cx="4248472" cy="1306084"/>
          </a:xfrm>
          <a:prstGeom prst="rect">
            <a:avLst/>
          </a:prstGeom>
          <a:solidFill>
            <a:srgbClr val="93CDDD">
              <a:alpha val="50196"/>
            </a:srgbClr>
          </a:solidFill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76542"/>
              </p:ext>
            </p:extLst>
          </p:nvPr>
        </p:nvGraphicFramePr>
        <p:xfrm>
          <a:off x="1032249" y="349106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3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94448" y="908720"/>
            <a:ext cx="197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latin typeface="Comic Sans MS" pitchFamily="66" charset="0"/>
              </a:rPr>
              <a:t>max_freq</a:t>
            </a:r>
            <a:r>
              <a:rPr lang="en-US" altLang="zh-TW" dirty="0" smtClean="0">
                <a:latin typeface="Comic Sans MS" pitchFamily="66" charset="0"/>
              </a:rPr>
              <a:t> 3 </a:t>
            </a:r>
            <a:r>
              <a:rPr lang="zh-TW" altLang="en-US" dirty="0" smtClean="0">
                <a:latin typeface="Comic Sans MS" pitchFamily="66" charset="0"/>
              </a:rPr>
              <a:t>不變</a:t>
            </a:r>
            <a:endParaRPr lang="en-US" altLang="zh-TW" dirty="0" smtClean="0">
              <a:latin typeface="Comic Sans MS" pitchFamily="66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0615" y="1278052"/>
            <a:ext cx="13516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Comic Sans MS" pitchFamily="66" charset="0"/>
              </a:rPr>
              <a:t>max_len</a:t>
            </a:r>
            <a:r>
              <a:rPr lang="en-US" altLang="zh-TW" dirty="0" smtClean="0">
                <a:latin typeface="Comic Sans MS" pitchFamily="66" charset="0"/>
              </a:rPr>
              <a:t>  4</a:t>
            </a:r>
          </a:p>
          <a:p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56376" y="1052736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mic Sans MS" pitchFamily="66" charset="0"/>
              </a:rPr>
              <a:t>K=1</a:t>
            </a:r>
            <a:endParaRPr lang="zh-TW" altLang="en-US" dirty="0">
              <a:latin typeface="Comic Sans MS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6350" y="414353"/>
            <a:ext cx="2083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計算字母的頻率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更新最高頻率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調整左窗口</a:t>
            </a:r>
            <a:r>
              <a:rPr lang="en-US" altLang="zh-TW" dirty="0" smtClean="0"/>
              <a:t>(start)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更新最大長度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432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102055"/>
              </p:ext>
            </p:extLst>
          </p:nvPr>
        </p:nvGraphicFramePr>
        <p:xfrm>
          <a:off x="1032249" y="205090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3203848" y="2050908"/>
            <a:ext cx="4248472" cy="1306084"/>
          </a:xfrm>
          <a:prstGeom prst="rect">
            <a:avLst/>
          </a:prstGeom>
          <a:solidFill>
            <a:srgbClr val="93CDDD">
              <a:alpha val="50196"/>
            </a:srgbClr>
          </a:solidFill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134458"/>
              </p:ext>
            </p:extLst>
          </p:nvPr>
        </p:nvGraphicFramePr>
        <p:xfrm>
          <a:off x="1032249" y="349106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3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11560" y="908720"/>
            <a:ext cx="197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latin typeface="Comic Sans MS" pitchFamily="66" charset="0"/>
              </a:rPr>
              <a:t>max_freq</a:t>
            </a:r>
            <a:r>
              <a:rPr lang="en-US" altLang="zh-TW" dirty="0" smtClean="0">
                <a:latin typeface="Comic Sans MS" pitchFamily="66" charset="0"/>
              </a:rPr>
              <a:t> 3 </a:t>
            </a:r>
            <a:r>
              <a:rPr lang="zh-TW" altLang="en-US" dirty="0" smtClean="0">
                <a:latin typeface="Comic Sans MS" pitchFamily="66" charset="0"/>
              </a:rPr>
              <a:t>不變</a:t>
            </a:r>
            <a:endParaRPr lang="en-US" altLang="zh-TW" dirty="0" smtClean="0">
              <a:latin typeface="Comic Sans MS" pitchFamily="66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3529" y="1278052"/>
            <a:ext cx="18822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Comic Sans MS" pitchFamily="66" charset="0"/>
              </a:rPr>
              <a:t>max_len</a:t>
            </a:r>
            <a:r>
              <a:rPr lang="en-US" altLang="zh-TW" dirty="0" smtClean="0">
                <a:latin typeface="Comic Sans MS" pitchFamily="66" charset="0"/>
              </a:rPr>
              <a:t>  4 </a:t>
            </a:r>
            <a:r>
              <a:rPr lang="zh-TW" altLang="en-US" dirty="0" smtClean="0">
                <a:latin typeface="Comic Sans MS" pitchFamily="66" charset="0"/>
              </a:rPr>
              <a:t>不變</a:t>
            </a:r>
            <a:endParaRPr lang="en-US" altLang="zh-TW" dirty="0" smtClean="0">
              <a:latin typeface="Comic Sans MS" pitchFamily="66" charset="0"/>
            </a:endParaRPr>
          </a:p>
          <a:p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56376" y="1052736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mic Sans MS" pitchFamily="66" charset="0"/>
              </a:rPr>
              <a:t>K=1</a:t>
            </a:r>
            <a:endParaRPr lang="zh-TW" altLang="en-US" dirty="0">
              <a:latin typeface="Comic Sans MS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6350" y="414353"/>
            <a:ext cx="2083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計算字母的頻率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更新最高頻率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調整左窗口</a:t>
            </a:r>
            <a:r>
              <a:rPr lang="en-US" altLang="zh-TW" dirty="0" smtClean="0"/>
              <a:t>(start)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更新最大長度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258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135369"/>
              </p:ext>
            </p:extLst>
          </p:nvPr>
        </p:nvGraphicFramePr>
        <p:xfrm>
          <a:off x="1032249" y="205090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3203847" y="2050908"/>
            <a:ext cx="5299473" cy="1306084"/>
          </a:xfrm>
          <a:prstGeom prst="rect">
            <a:avLst/>
          </a:prstGeom>
          <a:solidFill>
            <a:srgbClr val="93CDDD">
              <a:alpha val="50196"/>
            </a:srgbClr>
          </a:solidFill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097117"/>
              </p:ext>
            </p:extLst>
          </p:nvPr>
        </p:nvGraphicFramePr>
        <p:xfrm>
          <a:off x="1032249" y="349106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3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11560" y="908720"/>
            <a:ext cx="197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latin typeface="Comic Sans MS" pitchFamily="66" charset="0"/>
              </a:rPr>
              <a:t>max_freq</a:t>
            </a:r>
            <a:r>
              <a:rPr lang="en-US" altLang="zh-TW" dirty="0" smtClean="0">
                <a:latin typeface="Comic Sans MS" pitchFamily="66" charset="0"/>
              </a:rPr>
              <a:t> 3 </a:t>
            </a:r>
            <a:r>
              <a:rPr lang="zh-TW" altLang="en-US" dirty="0" smtClean="0">
                <a:latin typeface="Comic Sans MS" pitchFamily="66" charset="0"/>
              </a:rPr>
              <a:t>不變</a:t>
            </a:r>
            <a:endParaRPr lang="en-US" altLang="zh-TW" dirty="0" smtClean="0">
              <a:latin typeface="Comic Sans MS" pitchFamily="66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3529" y="1278052"/>
            <a:ext cx="14205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Comic Sans MS" pitchFamily="66" charset="0"/>
              </a:rPr>
              <a:t>max_len</a:t>
            </a:r>
            <a:r>
              <a:rPr lang="en-US" altLang="zh-TW" dirty="0" smtClean="0">
                <a:latin typeface="Comic Sans MS" pitchFamily="66" charset="0"/>
              </a:rPr>
              <a:t>  4 </a:t>
            </a:r>
          </a:p>
          <a:p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56376" y="1052736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mic Sans MS" pitchFamily="66" charset="0"/>
              </a:rPr>
              <a:t>K=1</a:t>
            </a:r>
            <a:endParaRPr lang="zh-TW" altLang="en-US" dirty="0">
              <a:latin typeface="Comic Sans MS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6350" y="414353"/>
            <a:ext cx="2083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計算字母的頻率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更新最高頻率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調整左窗口</a:t>
            </a:r>
            <a:r>
              <a:rPr lang="en-US" altLang="zh-TW" dirty="0" smtClean="0"/>
              <a:t>(start)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更新最大長度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46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186163"/>
              </p:ext>
            </p:extLst>
          </p:nvPr>
        </p:nvGraphicFramePr>
        <p:xfrm>
          <a:off x="1032249" y="205090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043608" y="2050908"/>
            <a:ext cx="1080120" cy="1306083"/>
          </a:xfrm>
          <a:prstGeom prst="rect">
            <a:avLst/>
          </a:prstGeom>
          <a:solidFill>
            <a:srgbClr val="93CDDD">
              <a:alpha val="50196"/>
            </a:srgbClr>
          </a:solidFill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748943"/>
              </p:ext>
            </p:extLst>
          </p:nvPr>
        </p:nvGraphicFramePr>
        <p:xfrm>
          <a:off x="1032249" y="349106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878186" y="908720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latin typeface="Comic Sans MS" pitchFamily="66" charset="0"/>
              </a:rPr>
              <a:t>max_freq</a:t>
            </a:r>
            <a:r>
              <a:rPr lang="en-US" altLang="zh-TW" dirty="0" smtClean="0">
                <a:latin typeface="Comic Sans MS" pitchFamily="66" charset="0"/>
              </a:rPr>
              <a:t> 1</a:t>
            </a:r>
          </a:p>
        </p:txBody>
      </p:sp>
      <p:sp>
        <p:nvSpPr>
          <p:cNvPr id="3" name="矩形 2"/>
          <p:cNvSpPr/>
          <p:nvPr/>
        </p:nvSpPr>
        <p:spPr>
          <a:xfrm>
            <a:off x="906982" y="127805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Comic Sans MS" pitchFamily="66" charset="0"/>
              </a:rPr>
              <a:t>max_len</a:t>
            </a:r>
            <a:r>
              <a:rPr lang="en-US" altLang="zh-TW" dirty="0" smtClean="0">
                <a:latin typeface="Comic Sans MS" pitchFamily="66" charset="0"/>
              </a:rPr>
              <a:t>  0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56376" y="1052736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mic Sans MS" pitchFamily="66" charset="0"/>
              </a:rPr>
              <a:t>K=1</a:t>
            </a:r>
            <a:endParaRPr lang="zh-TW" altLang="en-US" dirty="0">
              <a:latin typeface="Comic Sans MS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6350" y="414353"/>
            <a:ext cx="2083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計算字母的頻率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更新最高頻率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調整左窗口</a:t>
            </a:r>
            <a:r>
              <a:rPr lang="en-US" altLang="zh-TW" dirty="0" smtClean="0"/>
              <a:t>(start)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更新最大長度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582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581567"/>
              </p:ext>
            </p:extLst>
          </p:nvPr>
        </p:nvGraphicFramePr>
        <p:xfrm>
          <a:off x="1032249" y="205090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211960" y="2050908"/>
            <a:ext cx="4291360" cy="1306084"/>
          </a:xfrm>
          <a:prstGeom prst="rect">
            <a:avLst/>
          </a:prstGeom>
          <a:solidFill>
            <a:srgbClr val="93CDDD">
              <a:alpha val="50196"/>
            </a:srgbClr>
          </a:solidFill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424644"/>
              </p:ext>
            </p:extLst>
          </p:nvPr>
        </p:nvGraphicFramePr>
        <p:xfrm>
          <a:off x="1032249" y="349106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11560" y="908720"/>
            <a:ext cx="197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latin typeface="Comic Sans MS" pitchFamily="66" charset="0"/>
              </a:rPr>
              <a:t>max_freq</a:t>
            </a:r>
            <a:r>
              <a:rPr lang="en-US" altLang="zh-TW" dirty="0" smtClean="0">
                <a:latin typeface="Comic Sans MS" pitchFamily="66" charset="0"/>
              </a:rPr>
              <a:t> 3 </a:t>
            </a:r>
            <a:r>
              <a:rPr lang="zh-TW" altLang="en-US" dirty="0" smtClean="0">
                <a:latin typeface="Comic Sans MS" pitchFamily="66" charset="0"/>
              </a:rPr>
              <a:t>不變</a:t>
            </a:r>
            <a:endParaRPr lang="en-US" altLang="zh-TW" dirty="0" smtClean="0">
              <a:latin typeface="Comic Sans MS" pitchFamily="66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3529" y="1278052"/>
            <a:ext cx="14205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Comic Sans MS" pitchFamily="66" charset="0"/>
              </a:rPr>
              <a:t>max_len</a:t>
            </a:r>
            <a:r>
              <a:rPr lang="en-US" altLang="zh-TW" dirty="0" smtClean="0">
                <a:latin typeface="Comic Sans MS" pitchFamily="66" charset="0"/>
              </a:rPr>
              <a:t>  4 </a:t>
            </a:r>
          </a:p>
          <a:p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56376" y="1052736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mic Sans MS" pitchFamily="66" charset="0"/>
              </a:rPr>
              <a:t>K=1</a:t>
            </a:r>
            <a:endParaRPr lang="zh-TW" altLang="en-US" dirty="0">
              <a:latin typeface="Comic Sans MS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6350" y="414353"/>
            <a:ext cx="2083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計算字母的頻率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更新最高頻率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調整左窗口</a:t>
            </a:r>
            <a:r>
              <a:rPr lang="en-US" altLang="zh-TW" dirty="0" smtClean="0"/>
              <a:t>(start)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更新最大長度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252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435643"/>
              </p:ext>
            </p:extLst>
          </p:nvPr>
        </p:nvGraphicFramePr>
        <p:xfrm>
          <a:off x="1331641" y="3861048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07504" y="179348"/>
            <a:ext cx="4139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Comic Sans MS" pitchFamily="66" charset="0"/>
              </a:rPr>
              <a:t>max_freq</a:t>
            </a:r>
            <a:r>
              <a:rPr lang="en-US" altLang="zh-TW" dirty="0">
                <a:latin typeface="Comic Sans MS" pitchFamily="66" charset="0"/>
              </a:rPr>
              <a:t> = 0, </a:t>
            </a:r>
            <a:r>
              <a:rPr lang="en-US" altLang="zh-TW" dirty="0" err="1">
                <a:latin typeface="Comic Sans MS" pitchFamily="66" charset="0"/>
              </a:rPr>
              <a:t>max_len</a:t>
            </a:r>
            <a:r>
              <a:rPr lang="en-US" altLang="zh-TW" dirty="0">
                <a:latin typeface="Comic Sans MS" pitchFamily="66" charset="0"/>
              </a:rPr>
              <a:t> = 0, start = 0</a:t>
            </a:r>
          </a:p>
        </p:txBody>
      </p:sp>
      <p:sp>
        <p:nvSpPr>
          <p:cNvPr id="9" name="矩形 8"/>
          <p:cNvSpPr/>
          <p:nvPr/>
        </p:nvSpPr>
        <p:spPr>
          <a:xfrm>
            <a:off x="107504" y="620688"/>
            <a:ext cx="1680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Comic Sans MS" pitchFamily="66" charset="0"/>
              </a:rPr>
              <a:t>freq</a:t>
            </a:r>
            <a:r>
              <a:rPr lang="en-US" altLang="zh-TW" dirty="0">
                <a:latin typeface="Comic Sans MS" pitchFamily="66" charset="0"/>
              </a:rPr>
              <a:t>[26] = {0}</a:t>
            </a:r>
          </a:p>
        </p:txBody>
      </p:sp>
      <p:sp>
        <p:nvSpPr>
          <p:cNvPr id="10" name="矩形 9"/>
          <p:cNvSpPr/>
          <p:nvPr/>
        </p:nvSpPr>
        <p:spPr>
          <a:xfrm>
            <a:off x="107504" y="1052736"/>
            <a:ext cx="89289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itchFamily="66" charset="0"/>
              </a:rPr>
              <a:t>    for (</a:t>
            </a:r>
            <a:r>
              <a:rPr lang="en-US" altLang="zh-TW" dirty="0" err="1">
                <a:latin typeface="Comic Sans MS" pitchFamily="66" charset="0"/>
              </a:rPr>
              <a:t>int</a:t>
            </a:r>
            <a:r>
              <a:rPr lang="en-US" altLang="zh-TW" dirty="0">
                <a:latin typeface="Comic Sans MS" pitchFamily="66" charset="0"/>
              </a:rPr>
              <a:t> end = 0; end &lt; </a:t>
            </a:r>
            <a:r>
              <a:rPr lang="en-US" altLang="zh-TW" dirty="0" err="1">
                <a:latin typeface="Comic Sans MS" pitchFamily="66" charset="0"/>
              </a:rPr>
              <a:t>len</a:t>
            </a:r>
            <a:r>
              <a:rPr lang="en-US" altLang="zh-TW" dirty="0">
                <a:latin typeface="Comic Sans MS" pitchFamily="66" charset="0"/>
              </a:rPr>
              <a:t>; end++) {</a:t>
            </a:r>
          </a:p>
          <a:p>
            <a:r>
              <a:rPr lang="en-US" altLang="zh-TW" dirty="0">
                <a:latin typeface="Comic Sans MS" pitchFamily="66" charset="0"/>
              </a:rPr>
              <a:t>        </a:t>
            </a:r>
            <a:r>
              <a:rPr lang="en-US" altLang="zh-TW" dirty="0" err="1">
                <a:latin typeface="Comic Sans MS" pitchFamily="66" charset="0"/>
              </a:rPr>
              <a:t>freq</a:t>
            </a:r>
            <a:r>
              <a:rPr lang="en-US" altLang="zh-TW" dirty="0">
                <a:latin typeface="Comic Sans MS" pitchFamily="66" charset="0"/>
              </a:rPr>
              <a:t>[s[end] - 'A']++;</a:t>
            </a:r>
          </a:p>
          <a:p>
            <a:r>
              <a:rPr lang="en-US" altLang="zh-TW" dirty="0">
                <a:latin typeface="Comic Sans MS" pitchFamily="66" charset="0"/>
              </a:rPr>
              <a:t>        </a:t>
            </a:r>
            <a:r>
              <a:rPr lang="en-US" altLang="zh-TW" dirty="0" err="1">
                <a:latin typeface="Comic Sans MS" pitchFamily="66" charset="0"/>
              </a:rPr>
              <a:t>max_freq</a:t>
            </a:r>
            <a:r>
              <a:rPr lang="en-US" altLang="zh-TW" dirty="0">
                <a:latin typeface="Comic Sans MS" pitchFamily="66" charset="0"/>
              </a:rPr>
              <a:t> = (</a:t>
            </a:r>
            <a:r>
              <a:rPr lang="en-US" altLang="zh-TW" dirty="0" err="1">
                <a:latin typeface="Comic Sans MS" pitchFamily="66" charset="0"/>
              </a:rPr>
              <a:t>freq</a:t>
            </a:r>
            <a:r>
              <a:rPr lang="en-US" altLang="zh-TW" dirty="0">
                <a:latin typeface="Comic Sans MS" pitchFamily="66" charset="0"/>
              </a:rPr>
              <a:t>[s[end] - ‘A’] &gt; </a:t>
            </a:r>
            <a:r>
              <a:rPr lang="en-US" altLang="zh-TW" dirty="0" err="1">
                <a:latin typeface="Comic Sans MS" pitchFamily="66" charset="0"/>
              </a:rPr>
              <a:t>max_freq</a:t>
            </a:r>
            <a:r>
              <a:rPr lang="en-US" altLang="zh-TW" dirty="0">
                <a:latin typeface="Comic Sans MS" pitchFamily="66" charset="0"/>
              </a:rPr>
              <a:t>) ?</a:t>
            </a:r>
            <a:r>
              <a:rPr lang="zh-TW" altLang="en-US" dirty="0">
                <a:latin typeface="Comic Sans MS" pitchFamily="66" charset="0"/>
              </a:rPr>
              <a:t> </a:t>
            </a:r>
            <a:r>
              <a:rPr lang="en-US" altLang="zh-TW" dirty="0">
                <a:latin typeface="Comic Sans MS" pitchFamily="66" charset="0"/>
              </a:rPr>
              <a:t> </a:t>
            </a:r>
            <a:r>
              <a:rPr lang="en-US" altLang="zh-TW" dirty="0" err="1">
                <a:latin typeface="Comic Sans MS" pitchFamily="66" charset="0"/>
              </a:rPr>
              <a:t>freq</a:t>
            </a:r>
            <a:r>
              <a:rPr lang="en-US" altLang="zh-TW" dirty="0">
                <a:latin typeface="Comic Sans MS" pitchFamily="66" charset="0"/>
              </a:rPr>
              <a:t>[s[end] - 'A'] : </a:t>
            </a:r>
            <a:r>
              <a:rPr lang="en-US" altLang="zh-TW" dirty="0" err="1">
                <a:latin typeface="Comic Sans MS" pitchFamily="66" charset="0"/>
              </a:rPr>
              <a:t>max_freq</a:t>
            </a:r>
            <a:r>
              <a:rPr lang="en-US" altLang="zh-TW" dirty="0">
                <a:latin typeface="Comic Sans MS" pitchFamily="66" charset="0"/>
              </a:rPr>
              <a:t>;</a:t>
            </a:r>
          </a:p>
          <a:p>
            <a:r>
              <a:rPr lang="en-US" altLang="zh-TW" dirty="0">
                <a:latin typeface="Comic Sans MS" pitchFamily="66" charset="0"/>
              </a:rPr>
              <a:t>        while (end - start + 1 - </a:t>
            </a:r>
            <a:r>
              <a:rPr lang="en-US" altLang="zh-TW" dirty="0" err="1">
                <a:latin typeface="Comic Sans MS" pitchFamily="66" charset="0"/>
              </a:rPr>
              <a:t>max_freq</a:t>
            </a:r>
            <a:r>
              <a:rPr lang="en-US" altLang="zh-TW" dirty="0">
                <a:latin typeface="Comic Sans MS" pitchFamily="66" charset="0"/>
              </a:rPr>
              <a:t> &gt; k) {</a:t>
            </a:r>
          </a:p>
          <a:p>
            <a:r>
              <a:rPr lang="en-US" altLang="zh-TW" dirty="0">
                <a:latin typeface="Comic Sans MS" pitchFamily="66" charset="0"/>
              </a:rPr>
              <a:t>            </a:t>
            </a:r>
            <a:r>
              <a:rPr lang="en-US" altLang="zh-TW" dirty="0" err="1">
                <a:latin typeface="Comic Sans MS" pitchFamily="66" charset="0"/>
              </a:rPr>
              <a:t>freq</a:t>
            </a:r>
            <a:r>
              <a:rPr lang="en-US" altLang="zh-TW" dirty="0">
                <a:latin typeface="Comic Sans MS" pitchFamily="66" charset="0"/>
              </a:rPr>
              <a:t>[s[start] - 'A']--; </a:t>
            </a:r>
          </a:p>
          <a:p>
            <a:r>
              <a:rPr lang="en-US" altLang="zh-TW" dirty="0">
                <a:latin typeface="Comic Sans MS" pitchFamily="66" charset="0"/>
              </a:rPr>
              <a:t>            start++;</a:t>
            </a:r>
          </a:p>
          <a:p>
            <a:r>
              <a:rPr lang="en-US" altLang="zh-TW" dirty="0">
                <a:latin typeface="Comic Sans MS" pitchFamily="66" charset="0"/>
              </a:rPr>
              <a:t>        }</a:t>
            </a:r>
          </a:p>
          <a:p>
            <a:r>
              <a:rPr lang="en-US" altLang="zh-TW" dirty="0">
                <a:latin typeface="Comic Sans MS" pitchFamily="66" charset="0"/>
              </a:rPr>
              <a:t>        </a:t>
            </a:r>
            <a:r>
              <a:rPr lang="en-US" altLang="zh-TW" dirty="0" err="1">
                <a:latin typeface="Comic Sans MS" pitchFamily="66" charset="0"/>
              </a:rPr>
              <a:t>max_len</a:t>
            </a:r>
            <a:r>
              <a:rPr lang="en-US" altLang="zh-TW" dirty="0">
                <a:latin typeface="Comic Sans MS" pitchFamily="66" charset="0"/>
              </a:rPr>
              <a:t> = (end - start + 1 &gt; </a:t>
            </a:r>
            <a:r>
              <a:rPr lang="en-US" altLang="zh-TW" dirty="0" err="1">
                <a:latin typeface="Comic Sans MS" pitchFamily="66" charset="0"/>
              </a:rPr>
              <a:t>max_len</a:t>
            </a:r>
            <a:r>
              <a:rPr lang="en-US" altLang="zh-TW" dirty="0">
                <a:latin typeface="Comic Sans MS" pitchFamily="66" charset="0"/>
              </a:rPr>
              <a:t>) ? end - start + 1 : </a:t>
            </a:r>
            <a:r>
              <a:rPr lang="en-US" altLang="zh-TW" dirty="0" err="1">
                <a:latin typeface="Comic Sans MS" pitchFamily="66" charset="0"/>
              </a:rPr>
              <a:t>max_len</a:t>
            </a:r>
            <a:r>
              <a:rPr lang="en-US" altLang="zh-TW" dirty="0">
                <a:latin typeface="Comic Sans MS" pitchFamily="66" charset="0"/>
              </a:rPr>
              <a:t>;</a:t>
            </a:r>
          </a:p>
          <a:p>
            <a:r>
              <a:rPr lang="en-US" altLang="zh-TW" dirty="0">
                <a:latin typeface="Comic Sans MS" pitchFamily="66" charset="0"/>
              </a:rPr>
              <a:t>    }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664173"/>
              </p:ext>
            </p:extLst>
          </p:nvPr>
        </p:nvGraphicFramePr>
        <p:xfrm>
          <a:off x="1331641" y="5301208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47869" y="5795972"/>
            <a:ext cx="1183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Comic Sans MS" pitchFamily="66" charset="0"/>
              </a:rPr>
              <a:t>freq</a:t>
            </a:r>
            <a:r>
              <a:rPr lang="en-US" altLang="zh-TW" dirty="0" smtClean="0">
                <a:latin typeface="Comic Sans MS" pitchFamily="66" charset="0"/>
              </a:rPr>
              <a:t>[26] 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0617" y="3861048"/>
            <a:ext cx="123783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atin typeface="Comic Sans MS" pitchFamily="66" charset="0"/>
              </a:rPr>
              <a:t>end</a:t>
            </a:r>
          </a:p>
          <a:p>
            <a:pPr algn="ctr"/>
            <a:endParaRPr lang="en-US" altLang="zh-TW" dirty="0" smtClean="0">
              <a:latin typeface="Comic Sans MS" pitchFamily="66" charset="0"/>
            </a:endParaRPr>
          </a:p>
          <a:p>
            <a:pPr algn="ctr"/>
            <a:r>
              <a:rPr lang="en-US" altLang="zh-TW" dirty="0">
                <a:latin typeface="Comic Sans MS" pitchFamily="66" charset="0"/>
              </a:rPr>
              <a:t>s</a:t>
            </a:r>
            <a:r>
              <a:rPr lang="en-US" altLang="zh-TW" dirty="0" smtClean="0">
                <a:latin typeface="Comic Sans MS" pitchFamily="66" charset="0"/>
              </a:rPr>
              <a:t>tart</a:t>
            </a:r>
          </a:p>
          <a:p>
            <a:pPr algn="ctr"/>
            <a:endParaRPr lang="en-US" altLang="zh-TW" dirty="0" smtClean="0">
              <a:latin typeface="Comic Sans MS" pitchFamily="66" charset="0"/>
            </a:endParaRPr>
          </a:p>
          <a:p>
            <a:pPr algn="ctr"/>
            <a:r>
              <a:rPr lang="en-US" altLang="zh-TW" dirty="0" err="1" smtClean="0">
                <a:latin typeface="Comic Sans MS" pitchFamily="66" charset="0"/>
              </a:rPr>
              <a:t>max_freq</a:t>
            </a:r>
            <a:endParaRPr lang="en-US" altLang="zh-TW" dirty="0" smtClean="0">
              <a:latin typeface="Comic Sans MS" pitchFamily="66" charset="0"/>
            </a:endParaRPr>
          </a:p>
          <a:p>
            <a:pPr algn="ctr"/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224792" y="235655"/>
            <a:ext cx="2083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計算字母的頻率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更新最高頻率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調整左窗口</a:t>
            </a:r>
            <a:r>
              <a:rPr lang="en-US" altLang="zh-TW" dirty="0" smtClean="0"/>
              <a:t>(start)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更新最大長度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08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176724"/>
              </p:ext>
            </p:extLst>
          </p:nvPr>
        </p:nvGraphicFramePr>
        <p:xfrm>
          <a:off x="1032249" y="205090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043608" y="2050908"/>
            <a:ext cx="1080120" cy="1306083"/>
          </a:xfrm>
          <a:prstGeom prst="rect">
            <a:avLst/>
          </a:prstGeom>
          <a:solidFill>
            <a:srgbClr val="93CDDD">
              <a:alpha val="50196"/>
            </a:srgbClr>
          </a:solidFill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174823"/>
              </p:ext>
            </p:extLst>
          </p:nvPr>
        </p:nvGraphicFramePr>
        <p:xfrm>
          <a:off x="1032249" y="349106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878186" y="908720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latin typeface="Comic Sans MS" pitchFamily="66" charset="0"/>
              </a:rPr>
              <a:t>max_freq</a:t>
            </a:r>
            <a:r>
              <a:rPr lang="en-US" altLang="zh-TW" dirty="0" smtClean="0">
                <a:latin typeface="Comic Sans MS" pitchFamily="66" charset="0"/>
              </a:rPr>
              <a:t> 1</a:t>
            </a:r>
          </a:p>
        </p:txBody>
      </p:sp>
      <p:sp>
        <p:nvSpPr>
          <p:cNvPr id="3" name="矩形 2"/>
          <p:cNvSpPr/>
          <p:nvPr/>
        </p:nvSpPr>
        <p:spPr>
          <a:xfrm>
            <a:off x="906982" y="1278052"/>
            <a:ext cx="1314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Comic Sans MS" pitchFamily="66" charset="0"/>
              </a:rPr>
              <a:t>max_len</a:t>
            </a:r>
            <a:r>
              <a:rPr lang="en-US" altLang="zh-TW" dirty="0" smtClean="0">
                <a:latin typeface="Comic Sans MS" pitchFamily="66" charset="0"/>
              </a:rPr>
              <a:t>  1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56376" y="1052736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mic Sans MS" pitchFamily="66" charset="0"/>
              </a:rPr>
              <a:t>K=1</a:t>
            </a:r>
            <a:endParaRPr lang="zh-TW" altLang="en-US" dirty="0">
              <a:latin typeface="Comic Sans MS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6350" y="414353"/>
            <a:ext cx="2083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計算字母的頻率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更新最高頻率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調整左窗口</a:t>
            </a:r>
            <a:r>
              <a:rPr lang="en-US" altLang="zh-TW" dirty="0" smtClean="0"/>
              <a:t>(start)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更新最大長度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024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981359"/>
              </p:ext>
            </p:extLst>
          </p:nvPr>
        </p:nvGraphicFramePr>
        <p:xfrm>
          <a:off x="1032249" y="205090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043608" y="2050908"/>
            <a:ext cx="2160240" cy="1306083"/>
          </a:xfrm>
          <a:prstGeom prst="rect">
            <a:avLst/>
          </a:prstGeom>
          <a:solidFill>
            <a:srgbClr val="93CDDD">
              <a:alpha val="50196"/>
            </a:srgbClr>
          </a:solidFill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457756"/>
              </p:ext>
            </p:extLst>
          </p:nvPr>
        </p:nvGraphicFramePr>
        <p:xfrm>
          <a:off x="1032249" y="349106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878186" y="908720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latin typeface="Comic Sans MS" pitchFamily="66" charset="0"/>
              </a:rPr>
              <a:t>max_freq</a:t>
            </a:r>
            <a:r>
              <a:rPr lang="en-US" altLang="zh-TW" dirty="0" smtClean="0">
                <a:latin typeface="Comic Sans MS" pitchFamily="66" charset="0"/>
              </a:rPr>
              <a:t> 1</a:t>
            </a:r>
          </a:p>
        </p:txBody>
      </p:sp>
      <p:sp>
        <p:nvSpPr>
          <p:cNvPr id="3" name="矩形 2"/>
          <p:cNvSpPr/>
          <p:nvPr/>
        </p:nvSpPr>
        <p:spPr>
          <a:xfrm>
            <a:off x="906982" y="1278052"/>
            <a:ext cx="1314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Comic Sans MS" pitchFamily="66" charset="0"/>
              </a:rPr>
              <a:t>max_len</a:t>
            </a:r>
            <a:r>
              <a:rPr lang="en-US" altLang="zh-TW" dirty="0" smtClean="0">
                <a:latin typeface="Comic Sans MS" pitchFamily="66" charset="0"/>
              </a:rPr>
              <a:t>  1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56376" y="1052736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mic Sans MS" pitchFamily="66" charset="0"/>
              </a:rPr>
              <a:t>K=1</a:t>
            </a:r>
            <a:endParaRPr lang="zh-TW" altLang="en-US" dirty="0">
              <a:latin typeface="Comic Sans MS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6350" y="414353"/>
            <a:ext cx="2083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計算字母的頻率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更新最高頻率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調整左窗口</a:t>
            </a:r>
            <a:r>
              <a:rPr lang="en-US" altLang="zh-TW" dirty="0" smtClean="0"/>
              <a:t>(start)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更新最大長度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70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982980"/>
              </p:ext>
            </p:extLst>
          </p:nvPr>
        </p:nvGraphicFramePr>
        <p:xfrm>
          <a:off x="1032249" y="205090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043608" y="2050908"/>
            <a:ext cx="2160240" cy="1306083"/>
          </a:xfrm>
          <a:prstGeom prst="rect">
            <a:avLst/>
          </a:prstGeom>
          <a:solidFill>
            <a:srgbClr val="93CDDD">
              <a:alpha val="50196"/>
            </a:srgbClr>
          </a:solidFill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898759"/>
              </p:ext>
            </p:extLst>
          </p:nvPr>
        </p:nvGraphicFramePr>
        <p:xfrm>
          <a:off x="1032249" y="349106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859752" y="908720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latin typeface="Comic Sans MS" pitchFamily="66" charset="0"/>
              </a:rPr>
              <a:t>max_freq</a:t>
            </a:r>
            <a:r>
              <a:rPr lang="en-US" altLang="zh-TW" dirty="0" smtClean="0">
                <a:latin typeface="Comic Sans MS" pitchFamily="66" charset="0"/>
              </a:rPr>
              <a:t> 2</a:t>
            </a:r>
          </a:p>
        </p:txBody>
      </p:sp>
      <p:sp>
        <p:nvSpPr>
          <p:cNvPr id="3" name="矩形 2"/>
          <p:cNvSpPr/>
          <p:nvPr/>
        </p:nvSpPr>
        <p:spPr>
          <a:xfrm>
            <a:off x="906982" y="1278052"/>
            <a:ext cx="1314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Comic Sans MS" pitchFamily="66" charset="0"/>
              </a:rPr>
              <a:t>max_len</a:t>
            </a:r>
            <a:r>
              <a:rPr lang="en-US" altLang="zh-TW" dirty="0" smtClean="0">
                <a:latin typeface="Comic Sans MS" pitchFamily="66" charset="0"/>
              </a:rPr>
              <a:t>  1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56376" y="1052736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mic Sans MS" pitchFamily="66" charset="0"/>
              </a:rPr>
              <a:t>K=1</a:t>
            </a:r>
            <a:endParaRPr lang="zh-TW" altLang="en-US" dirty="0">
              <a:latin typeface="Comic Sans MS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6350" y="414353"/>
            <a:ext cx="2083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計算字母的頻率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更新最高頻率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調整左窗口</a:t>
            </a:r>
            <a:r>
              <a:rPr lang="en-US" altLang="zh-TW" dirty="0" smtClean="0"/>
              <a:t>(start)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更新最大長度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838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159002"/>
              </p:ext>
            </p:extLst>
          </p:nvPr>
        </p:nvGraphicFramePr>
        <p:xfrm>
          <a:off x="1032249" y="205090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043608" y="2050908"/>
            <a:ext cx="2160240" cy="1306083"/>
          </a:xfrm>
          <a:prstGeom prst="rect">
            <a:avLst/>
          </a:prstGeom>
          <a:solidFill>
            <a:srgbClr val="93CDDD">
              <a:alpha val="50196"/>
            </a:srgbClr>
          </a:solidFill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62310"/>
              </p:ext>
            </p:extLst>
          </p:nvPr>
        </p:nvGraphicFramePr>
        <p:xfrm>
          <a:off x="1032249" y="349106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859752" y="908720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latin typeface="Comic Sans MS" pitchFamily="66" charset="0"/>
              </a:rPr>
              <a:t>max_freq</a:t>
            </a:r>
            <a:r>
              <a:rPr lang="en-US" altLang="zh-TW" dirty="0" smtClean="0">
                <a:latin typeface="Comic Sans MS" pitchFamily="66" charset="0"/>
              </a:rPr>
              <a:t> 2</a:t>
            </a:r>
          </a:p>
        </p:txBody>
      </p:sp>
      <p:sp>
        <p:nvSpPr>
          <p:cNvPr id="3" name="矩形 2"/>
          <p:cNvSpPr/>
          <p:nvPr/>
        </p:nvSpPr>
        <p:spPr>
          <a:xfrm>
            <a:off x="906982" y="127805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Comic Sans MS" pitchFamily="66" charset="0"/>
              </a:rPr>
              <a:t>max_len</a:t>
            </a:r>
            <a:r>
              <a:rPr lang="en-US" altLang="zh-TW" dirty="0" smtClean="0">
                <a:latin typeface="Comic Sans MS" pitchFamily="66" charset="0"/>
              </a:rPr>
              <a:t>  2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56376" y="1052736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mic Sans MS" pitchFamily="66" charset="0"/>
              </a:rPr>
              <a:t>K=1</a:t>
            </a:r>
            <a:endParaRPr lang="zh-TW" altLang="en-US" dirty="0">
              <a:latin typeface="Comic Sans MS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6350" y="414353"/>
            <a:ext cx="2083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計算字母的頻率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更新最高頻率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調整左窗口</a:t>
            </a:r>
            <a:r>
              <a:rPr lang="en-US" altLang="zh-TW" dirty="0" smtClean="0"/>
              <a:t>(start)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更新最大長度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193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783671"/>
              </p:ext>
            </p:extLst>
          </p:nvPr>
        </p:nvGraphicFramePr>
        <p:xfrm>
          <a:off x="1032249" y="205090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043608" y="2050908"/>
            <a:ext cx="3168352" cy="1306084"/>
          </a:xfrm>
          <a:prstGeom prst="rect">
            <a:avLst/>
          </a:prstGeom>
          <a:solidFill>
            <a:srgbClr val="93CDDD">
              <a:alpha val="50196"/>
            </a:srgbClr>
          </a:solidFill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28773"/>
              </p:ext>
            </p:extLst>
          </p:nvPr>
        </p:nvGraphicFramePr>
        <p:xfrm>
          <a:off x="1032249" y="349106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859752" y="908720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latin typeface="Comic Sans MS" pitchFamily="66" charset="0"/>
              </a:rPr>
              <a:t>max_freq</a:t>
            </a:r>
            <a:r>
              <a:rPr lang="en-US" altLang="zh-TW" dirty="0" smtClean="0">
                <a:latin typeface="Comic Sans MS" pitchFamily="66" charset="0"/>
              </a:rPr>
              <a:t> 2</a:t>
            </a:r>
          </a:p>
        </p:txBody>
      </p:sp>
      <p:sp>
        <p:nvSpPr>
          <p:cNvPr id="3" name="矩形 2"/>
          <p:cNvSpPr/>
          <p:nvPr/>
        </p:nvSpPr>
        <p:spPr>
          <a:xfrm>
            <a:off x="906982" y="127805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Comic Sans MS" pitchFamily="66" charset="0"/>
              </a:rPr>
              <a:t>max_len</a:t>
            </a:r>
            <a:r>
              <a:rPr lang="en-US" altLang="zh-TW" dirty="0" smtClean="0">
                <a:latin typeface="Comic Sans MS" pitchFamily="66" charset="0"/>
              </a:rPr>
              <a:t>  2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56376" y="1052736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mic Sans MS" pitchFamily="66" charset="0"/>
              </a:rPr>
              <a:t>K=1</a:t>
            </a:r>
            <a:endParaRPr lang="zh-TW" altLang="en-US" dirty="0">
              <a:latin typeface="Comic Sans MS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6350" y="414353"/>
            <a:ext cx="2083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計算字母的頻率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更新最高頻率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調整左窗口</a:t>
            </a:r>
            <a:r>
              <a:rPr lang="en-US" altLang="zh-TW" dirty="0" smtClean="0"/>
              <a:t>(start)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更新最大長度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658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579234"/>
              </p:ext>
            </p:extLst>
          </p:nvPr>
        </p:nvGraphicFramePr>
        <p:xfrm>
          <a:off x="1032249" y="205090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043608" y="2050908"/>
            <a:ext cx="3168352" cy="1306084"/>
          </a:xfrm>
          <a:prstGeom prst="rect">
            <a:avLst/>
          </a:prstGeom>
          <a:solidFill>
            <a:srgbClr val="93CDDD">
              <a:alpha val="50196"/>
            </a:srgbClr>
          </a:solidFill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225425"/>
              </p:ext>
            </p:extLst>
          </p:nvPr>
        </p:nvGraphicFramePr>
        <p:xfrm>
          <a:off x="1032249" y="349106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94452" y="908720"/>
            <a:ext cx="197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latin typeface="Comic Sans MS" pitchFamily="66" charset="0"/>
              </a:rPr>
              <a:t>max_freq</a:t>
            </a:r>
            <a:r>
              <a:rPr lang="en-US" altLang="zh-TW" dirty="0" smtClean="0">
                <a:latin typeface="Comic Sans MS" pitchFamily="66" charset="0"/>
              </a:rPr>
              <a:t> 2 </a:t>
            </a:r>
            <a:r>
              <a:rPr lang="zh-TW" altLang="en-US" dirty="0" smtClean="0">
                <a:latin typeface="Comic Sans MS" pitchFamily="66" charset="0"/>
              </a:rPr>
              <a:t>不變</a:t>
            </a:r>
            <a:endParaRPr lang="en-US" altLang="zh-TW" dirty="0" smtClean="0">
              <a:latin typeface="Comic Sans MS" pitchFamily="66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6982" y="127805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Comic Sans MS" pitchFamily="66" charset="0"/>
              </a:rPr>
              <a:t>max_len</a:t>
            </a:r>
            <a:r>
              <a:rPr lang="en-US" altLang="zh-TW" dirty="0" smtClean="0">
                <a:latin typeface="Comic Sans MS" pitchFamily="66" charset="0"/>
              </a:rPr>
              <a:t>  2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56376" y="1052736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mic Sans MS" pitchFamily="66" charset="0"/>
              </a:rPr>
              <a:t>K=1</a:t>
            </a:r>
            <a:endParaRPr lang="zh-TW" altLang="en-US" dirty="0">
              <a:latin typeface="Comic Sans MS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6350" y="414353"/>
            <a:ext cx="2083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計算字母的頻率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更新最高頻率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調整左窗口</a:t>
            </a:r>
            <a:r>
              <a:rPr lang="en-US" altLang="zh-TW" dirty="0" smtClean="0"/>
              <a:t>(start)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更新最大長度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339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629866"/>
              </p:ext>
            </p:extLst>
          </p:nvPr>
        </p:nvGraphicFramePr>
        <p:xfrm>
          <a:off x="1032249" y="205090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043608" y="2050908"/>
            <a:ext cx="3168352" cy="1306084"/>
          </a:xfrm>
          <a:prstGeom prst="rect">
            <a:avLst/>
          </a:prstGeom>
          <a:solidFill>
            <a:srgbClr val="93CDDD">
              <a:alpha val="50196"/>
            </a:srgbClr>
          </a:solidFill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950711"/>
              </p:ext>
            </p:extLst>
          </p:nvPr>
        </p:nvGraphicFramePr>
        <p:xfrm>
          <a:off x="1032249" y="349106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94452" y="908720"/>
            <a:ext cx="197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latin typeface="Comic Sans MS" pitchFamily="66" charset="0"/>
              </a:rPr>
              <a:t>max_freq</a:t>
            </a:r>
            <a:r>
              <a:rPr lang="en-US" altLang="zh-TW" dirty="0" smtClean="0">
                <a:latin typeface="Comic Sans MS" pitchFamily="66" charset="0"/>
              </a:rPr>
              <a:t> 2 </a:t>
            </a:r>
            <a:r>
              <a:rPr lang="zh-TW" altLang="en-US" dirty="0" smtClean="0">
                <a:latin typeface="Comic Sans MS" pitchFamily="66" charset="0"/>
              </a:rPr>
              <a:t>不變</a:t>
            </a:r>
            <a:endParaRPr lang="en-US" altLang="zh-TW" dirty="0" smtClean="0">
              <a:latin typeface="Comic Sans MS" pitchFamily="66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6982" y="127805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Comic Sans MS" pitchFamily="66" charset="0"/>
              </a:rPr>
              <a:t>max_len</a:t>
            </a:r>
            <a:r>
              <a:rPr lang="en-US" altLang="zh-TW" dirty="0" smtClean="0">
                <a:latin typeface="Comic Sans MS" pitchFamily="66" charset="0"/>
              </a:rPr>
              <a:t>  3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56376" y="1052736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mic Sans MS" pitchFamily="66" charset="0"/>
              </a:rPr>
              <a:t>K=1</a:t>
            </a:r>
            <a:endParaRPr lang="zh-TW" altLang="en-US" dirty="0">
              <a:latin typeface="Comic Sans MS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6350" y="414353"/>
            <a:ext cx="2083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計算字母的頻率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更新最高頻率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調整左窗口</a:t>
            </a:r>
            <a:r>
              <a:rPr lang="en-US" altLang="zh-TW" dirty="0" smtClean="0"/>
              <a:t>(start)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更新最大長度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424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862</Words>
  <Application>Microsoft Office PowerPoint</Application>
  <PresentationFormat>如螢幕大小 (4:3)</PresentationFormat>
  <Paragraphs>363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</cp:revision>
  <dcterms:created xsi:type="dcterms:W3CDTF">2023-03-12T16:06:36Z</dcterms:created>
  <dcterms:modified xsi:type="dcterms:W3CDTF">2023-03-20T03:48:50Z</dcterms:modified>
</cp:coreProperties>
</file>