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75" r:id="rId3"/>
    <p:sldId id="322" r:id="rId4"/>
    <p:sldId id="313" r:id="rId5"/>
    <p:sldId id="330" r:id="rId6"/>
    <p:sldId id="331" r:id="rId7"/>
    <p:sldId id="332" r:id="rId8"/>
    <p:sldId id="316" r:id="rId9"/>
    <p:sldId id="339" r:id="rId10"/>
    <p:sldId id="315" r:id="rId11"/>
    <p:sldId id="314" r:id="rId12"/>
    <p:sldId id="340" r:id="rId13"/>
    <p:sldId id="317" r:id="rId14"/>
    <p:sldId id="341" r:id="rId15"/>
    <p:sldId id="319" r:id="rId16"/>
    <p:sldId id="342" r:id="rId17"/>
    <p:sldId id="320" r:id="rId18"/>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extLst>
    <p:ext uri="{EFAFB233-063F-42B5-8137-9DF3F51BA10A}">
      <p15:sldGuideLst xmlns:p15="http://schemas.microsoft.com/office/powerpoint/2012/main">
        <p15:guide id="1" orient="horz" pos="712">
          <p15:clr>
            <a:srgbClr val="A4A3A4"/>
          </p15:clr>
        </p15:guide>
        <p15:guide id="2" pos="2880">
          <p15:clr>
            <a:srgbClr val="A4A3A4"/>
          </p15:clr>
        </p15:guide>
        <p15:guide id="3" orient="horz" pos="1618">
          <p15:clr>
            <a:srgbClr val="A4A3A4"/>
          </p15:clr>
        </p15:guide>
        <p15:guide id="4" pos="612">
          <p15:clr>
            <a:srgbClr val="A4A3A4"/>
          </p15:clr>
        </p15:guide>
        <p15:guide id="5" pos="839">
          <p15:clr>
            <a:srgbClr val="A4A3A4"/>
          </p15:clr>
        </p15:guide>
        <p15:guide id="6" orient="horz" pos="2686">
          <p15:clr>
            <a:srgbClr val="A4A3A4"/>
          </p15:clr>
        </p15:guide>
        <p15:guide id="7" orient="horz" pos="940">
          <p15:clr>
            <a:srgbClr val="A4A3A4"/>
          </p15:clr>
        </p15:guide>
        <p15:guide id="8" pos="514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394A"/>
    <a:srgbClr val="C94251"/>
    <a:srgbClr val="EB030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69" autoAdjust="0"/>
    <p:restoredTop sz="95788" autoAdjust="0"/>
  </p:normalViewPr>
  <p:slideViewPr>
    <p:cSldViewPr>
      <p:cViewPr varScale="1">
        <p:scale>
          <a:sx n="148" d="100"/>
          <a:sy n="148" d="100"/>
        </p:scale>
        <p:origin x="656" y="176"/>
      </p:cViewPr>
      <p:guideLst>
        <p:guide orient="horz" pos="712"/>
        <p:guide pos="2880"/>
        <p:guide orient="horz" pos="1618"/>
        <p:guide pos="612"/>
        <p:guide pos="839"/>
        <p:guide orient="horz" pos="2686"/>
        <p:guide orient="horz" pos="940"/>
        <p:guide pos="51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t>2021/12/12</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2</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11</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12</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13</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785471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14</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15</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62773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16</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3</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4</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5</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6</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7</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8</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9</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10</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2021/12/12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2021/12/12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2021/12/12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2021/12/12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2021/12/12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2021/12/12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2021/12/12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2021/12/12</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2021/12/12</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2021/12/12</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2021/12/12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2021/12/12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2021/12/12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2021/12/12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2021/12/12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2021/12/12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2021/12/12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2021/12/12</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2021/12/12</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2021/12/12</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2021/12/12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2021/12/12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0" y="2283718"/>
            <a:ext cx="9144000" cy="1014730"/>
          </a:xfrm>
          <a:prstGeom prst="rect">
            <a:avLst/>
          </a:prstGeom>
          <a:noFill/>
          <a:ln w="9525" cap="flat" cmpd="sng">
            <a:noFill/>
            <a:prstDash val="solid"/>
            <a:miter/>
          </a:ln>
        </p:spPr>
        <p:txBody>
          <a:bodyPr vert="horz" wrap="square" lIns="91440" tIns="45720" rIns="91440" bIns="45720" anchor="t" anchorCtr="0">
            <a:spAutoFit/>
          </a:bodyPr>
          <a:lstStyle/>
          <a:p>
            <a:pPr algn="ctr"/>
            <a:r>
              <a:rPr lang="zh-CN" altLang="en-US" sz="3000" b="1" kern="0" dirty="0">
                <a:solidFill>
                  <a:srgbClr val="C9394A"/>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初入江湖：从搭建环境开始你的</a:t>
            </a:r>
          </a:p>
          <a:p>
            <a:pPr algn="ctr"/>
            <a:r>
              <a:rPr lang="zh-CN" altLang="en-US" sz="3000" b="1" kern="0" dirty="0">
                <a:solidFill>
                  <a:srgbClr val="C9394A"/>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仿哔哩哔哩项目</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3224" y="272509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配置本地</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Maven</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的</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setting</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文件</a:t>
            </a:r>
          </a:p>
        </p:txBody>
      </p:sp>
      <p:sp>
        <p:nvSpPr>
          <p:cNvPr id="15" name="矩形"/>
          <p:cNvSpPr/>
          <p:nvPr/>
        </p:nvSpPr>
        <p:spPr>
          <a:xfrm>
            <a:off x="539551" y="1492916"/>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在</a:t>
            </a: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IDEA</a:t>
            </a:r>
            <a:r>
              <a:rPr lang="zh-CN" altLang="en-US" sz="200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中配置</a:t>
            </a:r>
            <a:r>
              <a:rPr lang="en-US" sz="200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JDK1.8</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2886393" y="577890"/>
            <a:ext cx="337121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dirty="0" err="1">
                <a:solidFill>
                  <a:srgbClr val="C9394A"/>
                </a:solidFill>
                <a:latin typeface="微软雅黑" panose="020B0503020204020204" charset="-122"/>
                <a:ea typeface="微软雅黑" panose="020B0503020204020204" charset="-122"/>
                <a:cs typeface="微软雅黑" panose="020B0503020204020204" charset="-122"/>
                <a:sym typeface="+mn-ea"/>
              </a:rPr>
              <a:t>配置</a:t>
            </a:r>
            <a:r>
              <a:rPr lang="en-US" altLang="zh-CN" sz="3000" b="1" kern="0" dirty="0" err="1">
                <a:solidFill>
                  <a:srgbClr val="C9394A"/>
                </a:solidFill>
                <a:latin typeface="微软雅黑" panose="020B0503020204020204" charset="-122"/>
                <a:ea typeface="微软雅黑" panose="020B0503020204020204" charset="-122"/>
                <a:cs typeface="微软雅黑" panose="020B0503020204020204" charset="-122"/>
                <a:sym typeface="+mn-ea"/>
              </a:rPr>
              <a:t>JDK</a:t>
            </a:r>
            <a:r>
              <a:rPr lang="zh-CN" altLang="en-US" sz="3000" b="1" kern="0" dirty="0" err="1">
                <a:solidFill>
                  <a:srgbClr val="C9394A"/>
                </a:solidFill>
                <a:latin typeface="微软雅黑" panose="020B0503020204020204" charset="-122"/>
                <a:ea typeface="微软雅黑" panose="020B0503020204020204" charset="-122"/>
                <a:cs typeface="微软雅黑" panose="020B0503020204020204" charset="-122"/>
                <a:sym typeface="+mn-ea"/>
              </a:rPr>
              <a:t>与</a:t>
            </a:r>
            <a:r>
              <a:rPr lang="en-US" altLang="zh-CN" sz="3000" b="1" kern="0" dirty="0">
                <a:solidFill>
                  <a:srgbClr val="C9394A"/>
                </a:solidFill>
                <a:latin typeface="微软雅黑" panose="020B0503020204020204" charset="-122"/>
                <a:ea typeface="微软雅黑" panose="020B0503020204020204" charset="-122"/>
                <a:cs typeface="微软雅黑" panose="020B0503020204020204" charset="-122"/>
                <a:sym typeface="+mn-ea"/>
              </a:rPr>
              <a:t>M</a:t>
            </a:r>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sym typeface="+mn-ea"/>
              </a:rPr>
              <a:t>aven</a:t>
            </a:r>
            <a:endParaRPr lang="zh-CN" altLang="en-US" sz="3000" b="1" u="none" strike="noStrike" kern="0" cap="none" spc="0" baseline="0" dirty="0">
              <a:solidFill>
                <a:srgbClr val="C9394A"/>
              </a:solidFill>
              <a:latin typeface="微软雅黑" panose="020B0503020204020204" charset="-122"/>
              <a:ea typeface="微软雅黑" panose="020B0503020204020204" charset="-122"/>
              <a:cs typeface="微软雅黑" panose="020B0503020204020204" charset="-122"/>
            </a:endParaRPr>
          </a:p>
        </p:txBody>
      </p:sp>
      <p:sp>
        <p:nvSpPr>
          <p:cNvPr id="16" name="矩形"/>
          <p:cNvSpPr/>
          <p:nvPr/>
        </p:nvSpPr>
        <p:spPr>
          <a:xfrm>
            <a:off x="560239" y="395727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在</a:t>
            </a: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IDEA</a:t>
            </a:r>
            <a:r>
              <a:rPr lang="zh-CN" altLang="en-US" sz="200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中重写</a:t>
            </a: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Maven</a:t>
            </a:r>
            <a:r>
              <a:rPr lang="zh-CN" altLang="en-US" sz="200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默认配置</a:t>
            </a:r>
            <a:endParaRPr 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3224" y="272509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cs typeface="微软雅黑" panose="020B0503020204020204" charset="-122"/>
                <a:sym typeface="+mn-ea"/>
              </a:rPr>
              <a:t>在子模块</a:t>
            </a: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pom</a:t>
            </a:r>
            <a:r>
              <a:rPr lang="zh-CN" altLang="en-US" sz="2000" dirty="0">
                <a:solidFill>
                  <a:srgbClr val="474747"/>
                </a:solidFill>
                <a:latin typeface="微软雅黑" panose="020B0503020204020204" charset="-122"/>
                <a:ea typeface="微软雅黑" panose="020B0503020204020204" charset="-122"/>
                <a:cs typeface="微软雅黑" panose="020B0503020204020204" charset="-122"/>
                <a:sym typeface="+mn-ea"/>
              </a:rPr>
              <a:t>文件中添加模块间依赖关系</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49291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在</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pom</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文件中引入</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S</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pringboot框架相关依赖</a:t>
            </a:r>
          </a:p>
        </p:txBody>
      </p:sp>
      <p:sp>
        <p:nvSpPr>
          <p:cNvPr id="17" name="矩形"/>
          <p:cNvSpPr/>
          <p:nvPr/>
        </p:nvSpPr>
        <p:spPr>
          <a:xfrm>
            <a:off x="1999933" y="577890"/>
            <a:ext cx="5144135" cy="553085"/>
          </a:xfrm>
          <a:prstGeom prst="rect">
            <a:avLst/>
          </a:prstGeom>
          <a:noFill/>
          <a:ln w="9525" cap="flat" cmpd="sng">
            <a:noFill/>
            <a:prstDash val="solid"/>
            <a:miter/>
          </a:ln>
        </p:spPr>
        <p:txBody>
          <a:bodyPr vert="horz" wrap="none" lIns="91440" tIns="45720" rIns="91440" bIns="45720" anchor="t" anchorCtr="0">
            <a:spAutoFit/>
          </a:bodyPr>
          <a:lstStyle/>
          <a:p>
            <a:pPr algn="ctr"/>
            <a:r>
              <a:rPr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运行你的仿哔哩哔哩后端项目</a:t>
            </a:r>
          </a:p>
        </p:txBody>
      </p:sp>
      <p:sp>
        <p:nvSpPr>
          <p:cNvPr id="16" name="矩形"/>
          <p:cNvSpPr/>
          <p:nvPr/>
        </p:nvSpPr>
        <p:spPr>
          <a:xfrm>
            <a:off x="560239" y="395727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添加启动入口，启动项目</a:t>
            </a:r>
            <a:endParaRPr 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3224" y="272509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下载安装</a:t>
            </a:r>
            <a:r>
              <a:rPr lang="en-US" altLang="zh-CN" sz="2000" u="none" strike="noStrike" kern="1200" cap="none" spc="0" baseline="0" dirty="0" err="1"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Mysql</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，具体参照课程附件里的数据库安装文档</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49291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数据库：选用</a:t>
            </a:r>
            <a:r>
              <a:rPr 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Mysql</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数据库，特点是：体积小、速度快、开源</a:t>
            </a:r>
          </a:p>
        </p:txBody>
      </p:sp>
      <p:sp>
        <p:nvSpPr>
          <p:cNvPr id="16" name="矩形"/>
          <p:cNvSpPr/>
          <p:nvPr/>
        </p:nvSpPr>
        <p:spPr>
          <a:xfrm>
            <a:off x="560239" y="395727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在项目中配置数据库</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2385061" y="577890"/>
            <a:ext cx="4373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搭建数据库与持久层框架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543224" y="272509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在项目中添加</a:t>
            </a:r>
            <a:r>
              <a:rPr lang="en-US" altLang="zh-CN" sz="2000" u="none" strike="noStrike" kern="1200" cap="none" spc="0" baseline="0" dirty="0" err="1"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Mybatis</a:t>
            </a:r>
            <a:r>
              <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框架依赖、在配置文件中配置</a:t>
            </a:r>
            <a:r>
              <a:rPr lang="en-US" altLang="zh-CN" sz="2000" u="none" strike="noStrike" kern="1200" cap="none" spc="0" baseline="0" dirty="0" err="1"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Mybatis</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492250"/>
            <a:ext cx="8565279"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持久层框架：</a:t>
            </a:r>
            <a:r>
              <a:rPr lang="en-US" altLang="zh-CN" sz="2000" dirty="0" err="1" smtClean="0">
                <a:solidFill>
                  <a:srgbClr val="474747"/>
                </a:solidFill>
                <a:latin typeface="微软雅黑" panose="020B0503020204020204" charset="-122"/>
                <a:ea typeface="微软雅黑" panose="020B0503020204020204" charset="-122"/>
                <a:cs typeface="微软雅黑" panose="020B0503020204020204" charset="-122"/>
              </a:rPr>
              <a:t>Mybatis</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，特点是：</a:t>
            </a:r>
            <a:r>
              <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rPr>
              <a:t>XML</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形式管理、支持动态</a:t>
            </a:r>
            <a:r>
              <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rPr>
              <a:t>SQL</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2385061" y="577890"/>
            <a:ext cx="4373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搭建数据库与持久层框架</a:t>
            </a:r>
          </a:p>
        </p:txBody>
      </p:sp>
      <p:sp>
        <p:nvSpPr>
          <p:cNvPr id="6" name="矩形"/>
          <p:cNvSpPr/>
          <p:nvPr/>
        </p:nvSpPr>
        <p:spPr>
          <a:xfrm>
            <a:off x="560239" y="395727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开发一个小</a:t>
            </a: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demo</a:t>
            </a:r>
            <a:endParaRPr lang="zh-CN" altLang="en-US" sz="200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extLst>
      <p:ext uri="{BB962C8B-B14F-4D97-AF65-F5344CB8AC3E}">
        <p14:creationId xmlns:p14="http://schemas.microsoft.com/office/powerpoint/2010/main" val="199778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3224" y="2724430"/>
            <a:ext cx="8565279"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热部署方式：</a:t>
            </a:r>
            <a:r>
              <a:rPr lang="en-US" sz="2000" dirty="0">
                <a:solidFill>
                  <a:srgbClr val="474747"/>
                </a:solidFill>
                <a:latin typeface="微软雅黑" panose="020B0503020204020204" charset="-122"/>
                <a:ea typeface="微软雅黑" panose="020B0503020204020204" charset="-122"/>
                <a:cs typeface="微软雅黑" panose="020B0503020204020204" charset="-122"/>
              </a:rPr>
              <a:t> </a:t>
            </a:r>
            <a:r>
              <a:rPr lang="en-US" sz="2000" dirty="0" smtClean="0">
                <a:solidFill>
                  <a:srgbClr val="474747"/>
                </a:solidFill>
                <a:latin typeface="微软雅黑" panose="020B0503020204020204" charset="-122"/>
                <a:ea typeface="微软雅黑" panose="020B0503020204020204" charset="-122"/>
                <a:cs typeface="微软雅黑" panose="020B0503020204020204" charset="-122"/>
              </a:rPr>
              <a:t>spring-boot-</a:t>
            </a:r>
            <a:r>
              <a:rPr lang="en-US" sz="2000" dirty="0" err="1" smtClean="0">
                <a:solidFill>
                  <a:srgbClr val="474747"/>
                </a:solidFill>
                <a:latin typeface="微软雅黑" panose="020B0503020204020204" charset="-122"/>
                <a:ea typeface="微软雅黑" panose="020B0503020204020204" charset="-122"/>
                <a:cs typeface="微软雅黑" panose="020B0503020204020204" charset="-122"/>
              </a:rPr>
              <a:t>devtools</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工具</a:t>
            </a:r>
            <a:r>
              <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rPr>
              <a:t>+IDEA</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配置</a:t>
            </a:r>
            <a:endParaRPr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338362"/>
            <a:ext cx="8565279" cy="707886"/>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cs typeface="微软雅黑" panose="020B0503020204020204" charset="-122"/>
              </a:rPr>
              <a:t>热部署就是当应用程序正在运行的时候升级软件或修改某一部分代码、配置文件时，</a:t>
            </a:r>
            <a:r>
              <a:rPr lang="zh-CN" altLang="en-US" sz="2000" dirty="0">
                <a:solidFill>
                  <a:srgbClr val="474747"/>
                </a:solidFill>
                <a:latin typeface="微软雅黑" panose="020B0503020204020204" charset="-122"/>
                <a:ea typeface="微软雅黑" panose="020B0503020204020204" charset="-122"/>
                <a:cs typeface="微软雅黑" panose="020B0503020204020204" charset="-122"/>
              </a:rPr>
              <a:t>无需手动重启应用</a:t>
            </a:r>
            <a:r>
              <a:rPr lang="zh-CN" altLang="en-US" sz="2000" dirty="0">
                <a:solidFill>
                  <a:srgbClr val="474747"/>
                </a:solidFill>
                <a:latin typeface="微软雅黑" panose="020B0503020204020204" charset="-122"/>
                <a:ea typeface="微软雅黑" panose="020B0503020204020204" charset="-122"/>
                <a:cs typeface="微软雅黑" panose="020B0503020204020204" charset="-122"/>
              </a:rPr>
              <a:t>，即</a:t>
            </a:r>
            <a:r>
              <a:rPr lang="zh-CN" altLang="en-US" sz="2000" dirty="0">
                <a:solidFill>
                  <a:srgbClr val="474747"/>
                </a:solidFill>
                <a:latin typeface="微软雅黑" panose="020B0503020204020204" charset="-122"/>
                <a:ea typeface="微软雅黑" panose="020B0503020204020204" charset="-122"/>
                <a:cs typeface="微软雅黑" panose="020B0503020204020204" charset="-122"/>
              </a:rPr>
              <a:t>可</a:t>
            </a:r>
            <a:r>
              <a:rPr lang="zh-CN" altLang="en-US" sz="2000" dirty="0">
                <a:solidFill>
                  <a:srgbClr val="474747"/>
                </a:solidFill>
                <a:latin typeface="微软雅黑" panose="020B0503020204020204" charset="-122"/>
                <a:ea typeface="微软雅黑" panose="020B0503020204020204" charset="-122"/>
                <a:cs typeface="微软雅黑" panose="020B0503020204020204" charset="-122"/>
              </a:rPr>
              <a:t>使修改的部分生效</a:t>
            </a:r>
            <a:endParaRPr lang="en-US" altLang="zh-CN" sz="200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2556074" y="577890"/>
            <a:ext cx="4031873" cy="553998"/>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u="none" strike="noStrike" kern="0" cap="none" spc="0" baseline="0" dirty="0">
                <a:solidFill>
                  <a:srgbClr val="C9394A"/>
                </a:solidFill>
                <a:latin typeface="微软雅黑" panose="020B0503020204020204" charset="-122"/>
                <a:ea typeface="微软雅黑" panose="020B0503020204020204" charset="-122"/>
                <a:cs typeface="微软雅黑" panose="020B0503020204020204" charset="-122"/>
              </a:rPr>
              <a:t>效率提升</a:t>
            </a:r>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a:t>
            </a:r>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rPr>
              <a:t>实现</a:t>
            </a:r>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热</a:t>
            </a:r>
            <a:r>
              <a:rPr lang="zh-CN" altLang="en-US" sz="3000" b="1" u="none" strike="noStrike" kern="0" cap="none" spc="0" baseline="0" dirty="0">
                <a:solidFill>
                  <a:srgbClr val="C9394A"/>
                </a:solidFill>
                <a:latin typeface="微软雅黑" panose="020B0503020204020204" charset="-122"/>
                <a:ea typeface="微软雅黑" panose="020B0503020204020204" charset="-122"/>
                <a:cs typeface="微软雅黑" panose="020B0503020204020204" charset="-122"/>
              </a:rPr>
              <a:t>部署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543224" y="2724430"/>
            <a:ext cx="8565279"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启动项中开启热部署（</a:t>
            </a:r>
            <a:r>
              <a:rPr lang="en-US" altLang="zh-CN"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Running</a:t>
            </a:r>
            <a:r>
              <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 </a:t>
            </a:r>
            <a:r>
              <a:rPr lang="en-US" altLang="zh-CN"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Application</a:t>
            </a:r>
            <a:r>
              <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 </a:t>
            </a:r>
            <a:r>
              <a:rPr lang="en-US" altLang="zh-CN"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Update</a:t>
            </a:r>
            <a:r>
              <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 </a:t>
            </a:r>
            <a:r>
              <a:rPr lang="en-US" altLang="zh-CN"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Policies</a:t>
            </a:r>
            <a:r>
              <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a:t>
            </a:r>
            <a:endParaRPr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338362"/>
            <a:ext cx="8565279" cy="707886"/>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开启</a:t>
            </a:r>
            <a:r>
              <a:rPr lang="en-US" altLang="zh-CN"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IDEA</a:t>
            </a:r>
            <a:r>
              <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自动构建（</a:t>
            </a:r>
            <a:r>
              <a:rPr lang="en-US" altLang="zh-CN"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Build</a:t>
            </a:r>
            <a:r>
              <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lang="en-US" altLang="zh-CN"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project</a:t>
            </a:r>
            <a:r>
              <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 </a:t>
            </a:r>
            <a:r>
              <a:rPr lang="en-US" altLang="zh-CN"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automatically</a:t>
            </a:r>
            <a:r>
              <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）选项</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，在</a:t>
            </a:r>
            <a:r>
              <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rPr>
              <a:t>Registry</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中勾选</a:t>
            </a:r>
            <a:r>
              <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rPr>
              <a:t>Compile</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 </a:t>
            </a:r>
            <a:r>
              <a:rPr lang="en-US" altLang="zh-CN" sz="2000" dirty="0" err="1" smtClean="0">
                <a:solidFill>
                  <a:srgbClr val="474747"/>
                </a:solidFill>
                <a:latin typeface="微软雅黑" panose="020B0503020204020204" charset="-122"/>
                <a:ea typeface="微软雅黑" panose="020B0503020204020204" charset="-122"/>
                <a:cs typeface="微软雅黑" panose="020B0503020204020204" charset="-122"/>
              </a:rPr>
              <a:t>autoMake</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 </a:t>
            </a:r>
            <a:r>
              <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rPr>
              <a:t>allow</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 </a:t>
            </a:r>
            <a:r>
              <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rPr>
              <a:t>when</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 </a:t>
            </a:r>
            <a:r>
              <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rPr>
              <a:t>app</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 </a:t>
            </a:r>
            <a:r>
              <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rPr>
              <a:t>running</a:t>
            </a:r>
            <a:endParaRPr lang="en-US" altLang="zh-CN"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矩形"/>
          <p:cNvSpPr/>
          <p:nvPr/>
        </p:nvSpPr>
        <p:spPr>
          <a:xfrm>
            <a:off x="560239" y="3956610"/>
            <a:ext cx="8565279"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u="none" strike="noStrike" kern="1200" cap="none" spc="0" baseline="0" dirty="0" err="1"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pom</a:t>
            </a:r>
            <a:r>
              <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文件中添加</a:t>
            </a:r>
            <a:r>
              <a:rPr lang="en-US" sz="2000" dirty="0" smtClean="0">
                <a:solidFill>
                  <a:srgbClr val="474747"/>
                </a:solidFill>
                <a:latin typeface="微软雅黑" panose="020B0503020204020204" charset="-122"/>
                <a:ea typeface="微软雅黑" panose="020B0503020204020204" charset="-122"/>
                <a:cs typeface="微软雅黑" panose="020B0503020204020204" charset="-122"/>
              </a:rPr>
              <a:t>spring-boot-</a:t>
            </a:r>
            <a:r>
              <a:rPr lang="en-US" sz="2000" dirty="0" err="1" smtClean="0">
                <a:solidFill>
                  <a:srgbClr val="474747"/>
                </a:solidFill>
                <a:latin typeface="微软雅黑" panose="020B0503020204020204" charset="-122"/>
                <a:ea typeface="微软雅黑" panose="020B0503020204020204" charset="-122"/>
                <a:cs typeface="微软雅黑" panose="020B0503020204020204" charset="-122"/>
              </a:rPr>
              <a:t>devtools</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，配置文件中添加配置</a:t>
            </a:r>
            <a:endParaRPr sz="200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2556074" y="577890"/>
            <a:ext cx="4031873" cy="553998"/>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u="none" strike="noStrike" kern="0" cap="none" spc="0" baseline="0" dirty="0">
                <a:solidFill>
                  <a:srgbClr val="C9394A"/>
                </a:solidFill>
                <a:latin typeface="微软雅黑" panose="020B0503020204020204" charset="-122"/>
                <a:ea typeface="微软雅黑" panose="020B0503020204020204" charset="-122"/>
                <a:cs typeface="微软雅黑" panose="020B0503020204020204" charset="-122"/>
              </a:rPr>
              <a:t>效率提升</a:t>
            </a:r>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a:t>
            </a:r>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rPr>
              <a:t>实现</a:t>
            </a:r>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热</a:t>
            </a:r>
            <a:r>
              <a:rPr lang="zh-CN" altLang="en-US" sz="3000" b="1" u="none" strike="noStrike" kern="0" cap="none" spc="0" baseline="0" dirty="0">
                <a:solidFill>
                  <a:srgbClr val="C9394A"/>
                </a:solidFill>
                <a:latin typeface="微软雅黑" panose="020B0503020204020204" charset="-122"/>
                <a:ea typeface="微软雅黑" panose="020B0503020204020204" charset="-122"/>
                <a:cs typeface="微软雅黑" panose="020B0503020204020204" charset="-122"/>
              </a:rPr>
              <a:t>部署</a:t>
            </a:r>
          </a:p>
        </p:txBody>
      </p:sp>
    </p:spTree>
    <p:extLst>
      <p:ext uri="{BB962C8B-B14F-4D97-AF65-F5344CB8AC3E}">
        <p14:creationId xmlns:p14="http://schemas.microsoft.com/office/powerpoint/2010/main" val="178347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3224" y="272509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搭建</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SpringBoot</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多模块、多环境项目，配置</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Maven</a:t>
            </a:r>
          </a:p>
        </p:txBody>
      </p:sp>
      <p:sp>
        <p:nvSpPr>
          <p:cNvPr id="15" name="矩形"/>
          <p:cNvSpPr/>
          <p:nvPr/>
        </p:nvSpPr>
        <p:spPr>
          <a:xfrm>
            <a:off x="539551" y="149291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开发环境搭建：</a:t>
            </a: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Linux/Mac/Windows + IDEA + JDK1.8</a:t>
            </a:r>
            <a:endParaRPr 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矩形"/>
          <p:cNvSpPr/>
          <p:nvPr/>
        </p:nvSpPr>
        <p:spPr>
          <a:xfrm>
            <a:off x="560239" y="395727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启动项目、实现热部署</a:t>
            </a:r>
          </a:p>
        </p:txBody>
      </p:sp>
      <p:sp>
        <p:nvSpPr>
          <p:cNvPr id="17" name="矩形"/>
          <p:cNvSpPr/>
          <p:nvPr/>
        </p:nvSpPr>
        <p:spPr>
          <a:xfrm>
            <a:off x="3718561" y="577890"/>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本章小结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543224" y="272509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项目整体架构</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49291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前情回顾：课程总览、学习方法、资源的下载和使用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矩形"/>
          <p:cNvSpPr/>
          <p:nvPr/>
        </p:nvSpPr>
        <p:spPr>
          <a:xfrm>
            <a:off x="560239" y="395727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开发环境搭建</a:t>
            </a:r>
          </a:p>
        </p:txBody>
      </p:sp>
      <p:sp>
        <p:nvSpPr>
          <p:cNvPr id="17" name="矩形"/>
          <p:cNvSpPr/>
          <p:nvPr/>
        </p:nvSpPr>
        <p:spPr>
          <a:xfrm>
            <a:off x="3718561" y="577890"/>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本章导学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3224" y="272509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技术架构</a:t>
            </a:r>
          </a:p>
        </p:txBody>
      </p:sp>
      <p:sp>
        <p:nvSpPr>
          <p:cNvPr id="15" name="矩形"/>
          <p:cNvSpPr/>
          <p:nvPr/>
        </p:nvSpPr>
        <p:spPr>
          <a:xfrm>
            <a:off x="539551" y="1492916"/>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业务（功能）架构</a:t>
            </a:r>
            <a:endParaRPr 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矩形"/>
          <p:cNvSpPr/>
          <p:nvPr/>
        </p:nvSpPr>
        <p:spPr>
          <a:xfrm>
            <a:off x="560239" y="395727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部署架构</a:t>
            </a:r>
          </a:p>
        </p:txBody>
      </p:sp>
      <p:sp>
        <p:nvSpPr>
          <p:cNvPr id="17" name="矩形"/>
          <p:cNvSpPr/>
          <p:nvPr/>
        </p:nvSpPr>
        <p:spPr>
          <a:xfrm>
            <a:off x="3718561" y="577890"/>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项目架构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0049" y="272509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中间层：在线</a:t>
            </a:r>
            <a:r>
              <a:rPr lang="zh-CN" altLang="en-US" sz="2000" dirty="0">
                <a:solidFill>
                  <a:srgbClr val="474747"/>
                </a:solidFill>
                <a:latin typeface="微软雅黑" panose="020B0503020204020204" charset="-122"/>
                <a:ea typeface="微软雅黑" panose="020B0503020204020204" charset="-122"/>
                <a:cs typeface="微软雅黑" panose="020B0503020204020204" charset="-122"/>
                <a:sym typeface="+mn-ea"/>
              </a:rPr>
              <a:t>视频流播放</a:t>
            </a: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rgbClr val="474747"/>
                </a:solidFill>
                <a:latin typeface="微软雅黑" panose="020B0503020204020204" charset="-122"/>
                <a:ea typeface="微软雅黑" panose="020B0503020204020204" charset="-122"/>
                <a:cs typeface="微软雅黑" panose="020B0503020204020204" charset="-122"/>
                <a:sym typeface="+mn-ea"/>
              </a:rPr>
              <a:t>实时弹幕</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462118"/>
            <a:ext cx="8565279" cy="46037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latinLnBrk="0">
              <a:lnSpc>
                <a:spcPct val="120000"/>
              </a:lnSpc>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顶层：用户服务，如注册登录、大会员权限、查找感兴趣视频等</a:t>
            </a:r>
          </a:p>
        </p:txBody>
      </p:sp>
      <p:sp>
        <p:nvSpPr>
          <p:cNvPr id="16" name="矩形"/>
          <p:cNvSpPr/>
          <p:nvPr/>
        </p:nvSpPr>
        <p:spPr>
          <a:xfrm>
            <a:off x="560239" y="395727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底层：</a:t>
            </a:r>
            <a:r>
              <a:rPr lang="zh-CN" altLang="en-US" sz="2000" dirty="0">
                <a:solidFill>
                  <a:srgbClr val="474747"/>
                </a:solidFill>
                <a:latin typeface="微软雅黑" panose="020B0503020204020204" charset="-122"/>
                <a:ea typeface="微软雅黑" panose="020B0503020204020204" charset="-122"/>
                <a:cs typeface="微软雅黑" panose="020B0503020204020204" charset="-122"/>
                <a:sym typeface="+mn-ea"/>
              </a:rPr>
              <a:t>管理后台，如视频上传、数据统计、系统消息推送等</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2956561" y="577890"/>
            <a:ext cx="3230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业务（功能）架构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39750" y="2556510"/>
            <a:ext cx="7437120"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开发模式：项目采用经典</a:t>
            </a:r>
            <a:r>
              <a:rPr lang="en-US" sz="2000" dirty="0">
                <a:solidFill>
                  <a:srgbClr val="474747"/>
                </a:solidFill>
                <a:latin typeface="微软雅黑" panose="020B0503020204020204" charset="-122"/>
                <a:ea typeface="微软雅黑" panose="020B0503020204020204" charset="-122"/>
                <a:cs typeface="微软雅黑" panose="020B0503020204020204" charset="-122"/>
                <a:sym typeface="+mn-ea"/>
              </a:rPr>
              <a:t>MVC</a:t>
            </a:r>
            <a:r>
              <a:rPr lang="zh-CN" altLang="en-US" sz="2000" dirty="0">
                <a:solidFill>
                  <a:srgbClr val="474747"/>
                </a:solidFill>
                <a:latin typeface="微软雅黑" panose="020B0503020204020204" charset="-122"/>
                <a:ea typeface="微软雅黑" panose="020B0503020204020204" charset="-122"/>
                <a:cs typeface="微软雅黑" panose="020B0503020204020204" charset="-122"/>
                <a:sym typeface="+mn-ea"/>
              </a:rPr>
              <a:t>，模式控制层（</a:t>
            </a: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Controller</a:t>
            </a:r>
            <a:r>
              <a:rPr lang="zh-CN" altLang="en-US" sz="2000" dirty="0">
                <a:solidFill>
                  <a:srgbClr val="474747"/>
                </a:solidFill>
                <a:latin typeface="微软雅黑" panose="020B0503020204020204" charset="-122"/>
                <a:ea typeface="微软雅黑" panose="020B0503020204020204" charset="-122"/>
                <a:cs typeface="微软雅黑" panose="020B0503020204020204" charset="-122"/>
                <a:sym typeface="+mn-ea"/>
              </a:rPr>
              <a:t>层）、服务层（</a:t>
            </a: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Service</a:t>
            </a:r>
            <a:r>
              <a:rPr lang="zh-CN" altLang="en-US" sz="2000" dirty="0">
                <a:solidFill>
                  <a:srgbClr val="474747"/>
                </a:solidFill>
                <a:latin typeface="微软雅黑" panose="020B0503020204020204" charset="-122"/>
                <a:ea typeface="微软雅黑" panose="020B0503020204020204" charset="-122"/>
                <a:cs typeface="微软雅黑" panose="020B0503020204020204" charset="-122"/>
                <a:sym typeface="+mn-ea"/>
              </a:rPr>
              <a:t>层）、数据层（</a:t>
            </a: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Dao</a:t>
            </a:r>
            <a:r>
              <a:rPr lang="zh-CN" altLang="en-US" sz="2000" dirty="0">
                <a:solidFill>
                  <a:srgbClr val="474747"/>
                </a:solidFill>
                <a:latin typeface="微软雅黑" panose="020B0503020204020204" charset="-122"/>
                <a:ea typeface="微软雅黑" panose="020B0503020204020204" charset="-122"/>
                <a:cs typeface="微软雅黑" panose="020B0503020204020204" charset="-122"/>
                <a:sym typeface="+mn-ea"/>
              </a:rPr>
              <a:t>层）</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15" name="矩形"/>
          <p:cNvSpPr/>
          <p:nvPr/>
        </p:nvSpPr>
        <p:spPr>
          <a:xfrm>
            <a:off x="539551" y="149291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技术选型：</a:t>
            </a: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SpringBoot2.x + Mysql + MyBatis + Maven</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3718561" y="577890"/>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技术架构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0049" y="272509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后端：业务处理</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功能实现</a:t>
            </a:r>
          </a:p>
        </p:txBody>
      </p:sp>
      <p:sp>
        <p:nvSpPr>
          <p:cNvPr id="15" name="矩形"/>
          <p:cNvSpPr/>
          <p:nvPr/>
        </p:nvSpPr>
        <p:spPr>
          <a:xfrm>
            <a:off x="539551" y="149291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前端：服务转发</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负载均衡</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6" name="矩形"/>
          <p:cNvSpPr/>
          <p:nvPr/>
        </p:nvSpPr>
        <p:spPr>
          <a:xfrm>
            <a:off x="560239" y="395727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工具：</a:t>
            </a:r>
            <a:r>
              <a:rPr lang="zh-CN" altLang="en-US" sz="2000" dirty="0">
                <a:solidFill>
                  <a:srgbClr val="474747"/>
                </a:solidFill>
                <a:latin typeface="微软雅黑" panose="020B0503020204020204" charset="-122"/>
                <a:ea typeface="微软雅黑" panose="020B0503020204020204" charset="-122"/>
                <a:cs typeface="微软雅黑" panose="020B0503020204020204" charset="-122"/>
                <a:sym typeface="+mn-ea"/>
              </a:rPr>
              <a:t>缓存、队列</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3718561" y="577890"/>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部署架构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3224" y="272509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开发工具：</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IntelliJ IDEA</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，推荐版本</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2018</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及以后</a:t>
            </a:r>
          </a:p>
        </p:txBody>
      </p:sp>
      <p:sp>
        <p:nvSpPr>
          <p:cNvPr id="15" name="矩形"/>
          <p:cNvSpPr/>
          <p:nvPr/>
        </p:nvSpPr>
        <p:spPr>
          <a:xfrm>
            <a:off x="539551" y="149291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操作系统：</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Linux/Mac/Windows</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均可</a:t>
            </a:r>
          </a:p>
        </p:txBody>
      </p:sp>
      <p:sp>
        <p:nvSpPr>
          <p:cNvPr id="16" name="矩形"/>
          <p:cNvSpPr/>
          <p:nvPr/>
        </p:nvSpPr>
        <p:spPr>
          <a:xfrm>
            <a:off x="560239" y="395727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必备：</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JDK1.8</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Maven</a:t>
            </a:r>
          </a:p>
        </p:txBody>
      </p:sp>
      <p:sp>
        <p:nvSpPr>
          <p:cNvPr id="17" name="矩形"/>
          <p:cNvSpPr/>
          <p:nvPr/>
        </p:nvSpPr>
        <p:spPr>
          <a:xfrm>
            <a:off x="3717291" y="577890"/>
            <a:ext cx="170942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开发环境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2925" y="2719070"/>
            <a:ext cx="765810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Maven</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下载：可使用</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IntelliJ IDEA</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内置版本或自行官网下载</a:t>
            </a:r>
          </a:p>
        </p:txBody>
      </p:sp>
      <p:sp>
        <p:nvSpPr>
          <p:cNvPr id="15" name="矩形"/>
          <p:cNvSpPr/>
          <p:nvPr/>
        </p:nvSpPr>
        <p:spPr>
          <a:xfrm>
            <a:off x="539551" y="149291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JDK</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下载：</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Oracle</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官网下载</a:t>
            </a:r>
            <a:endParaRPr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3717291" y="577890"/>
            <a:ext cx="170942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开发环境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42925" y="2722245"/>
            <a:ext cx="735520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多环境：添加不同环境的</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properties</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配置文件</a:t>
            </a:r>
            <a:endParaRPr 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750" y="1361758"/>
            <a:ext cx="7945120"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多模块：创建</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MVC</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模式</a:t>
            </a:r>
            <a:r>
              <a:rPr 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多模块项目，</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控制层（</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Controller</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）、服务层（</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Service</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）、数据层（</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Dao</a:t>
            </a: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t>
            </a:r>
          </a:p>
        </p:txBody>
      </p:sp>
      <p:sp>
        <p:nvSpPr>
          <p:cNvPr id="17" name="矩形"/>
          <p:cNvSpPr/>
          <p:nvPr/>
        </p:nvSpPr>
        <p:spPr>
          <a:xfrm>
            <a:off x="2385061" y="577890"/>
            <a:ext cx="4373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u="none" strike="noStrike" kern="0" cap="none" spc="0" baseline="0" dirty="0" err="1">
                <a:solidFill>
                  <a:srgbClr val="C9394A"/>
                </a:solidFill>
                <a:latin typeface="微软雅黑" panose="020B0503020204020204" charset="-122"/>
                <a:ea typeface="微软雅黑" panose="020B0503020204020204" charset="-122"/>
                <a:cs typeface="微软雅黑" panose="020B0503020204020204" charset="-122"/>
              </a:rPr>
              <a:t>创建多模块、多环境项目</a:t>
            </a:r>
          </a:p>
        </p:txBody>
      </p:sp>
      <p:sp>
        <p:nvSpPr>
          <p:cNvPr id="16" name="矩形"/>
          <p:cNvSpPr/>
          <p:nvPr/>
        </p:nvSpPr>
        <p:spPr>
          <a:xfrm>
            <a:off x="560239" y="3957275"/>
            <a:ext cx="8565279"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在</a:t>
            </a:r>
            <a:r>
              <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IDEA</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中配置配置</a:t>
            </a:r>
            <a:r>
              <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JDK</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与</a:t>
            </a:r>
            <a:r>
              <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Maven</a:t>
            </a:r>
            <a:endParaRPr lang="zh-CN" sz="200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480</TotalTime>
  <Words>537</Words>
  <Application>Microsoft Macintosh PowerPoint</Application>
  <PresentationFormat>On-screen Show (16:9)</PresentationFormat>
  <Paragraphs>74</Paragraphs>
  <Slides>16</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Calibri</vt:lpstr>
      <vt:lpstr>Times New Roman</vt:lpstr>
      <vt:lpstr>Wingdings</vt:lpstr>
      <vt:lpstr>宋体</vt:lpstr>
      <vt:lpstr>微软雅黑</vt:lpstr>
      <vt:lpstr>Arial</vt:lpstr>
      <vt:lpstr>讲师ppt模板20141215</vt:lpstr>
      <vt:lpstr>讲师ppt模板20141215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Microsoft Office User</cp:lastModifiedBy>
  <cp:revision>340</cp:revision>
  <dcterms:created xsi:type="dcterms:W3CDTF">2021-12-09T03:33:00Z</dcterms:created>
  <dcterms:modified xsi:type="dcterms:W3CDTF">2021-12-12T09:37:24Z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y fmtid="{D5CDD505-2E9C-101B-9397-08002B2CF9AE}" pid="3" name="ICV">
    <vt:lpwstr>1C1D8E1F96934D7BAD455AC2147847AD</vt:lpwstr>
  </property>
</Properties>
</file>