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75" r:id="rId3"/>
    <p:sldId id="313" r:id="rId4"/>
    <p:sldId id="333" r:id="rId5"/>
    <p:sldId id="335" r:id="rId6"/>
    <p:sldId id="340" r:id="rId7"/>
    <p:sldId id="338" r:id="rId8"/>
    <p:sldId id="349" r:id="rId9"/>
    <p:sldId id="361" r:id="rId10"/>
    <p:sldId id="363" r:id="rId11"/>
    <p:sldId id="362" r:id="rId12"/>
    <p:sldId id="360" r:id="rId13"/>
    <p:sldId id="323" r:id="rId14"/>
    <p:sldId id="324" r:id="rId15"/>
    <p:sldId id="378" r:id="rId16"/>
    <p:sldId id="379" r:id="rId17"/>
    <p:sldId id="375" r:id="rId18"/>
    <p:sldId id="376" r:id="rId19"/>
    <p:sldId id="377" r:id="rId20"/>
    <p:sldId id="380" r:id="rId21"/>
    <p:sldId id="381" r:id="rId22"/>
    <p:sldId id="385" r:id="rId23"/>
    <p:sldId id="384" r:id="rId24"/>
    <p:sldId id="387" r:id="rId25"/>
    <p:sldId id="389" r:id="rId26"/>
    <p:sldId id="394" r:id="rId27"/>
    <p:sldId id="395" r:id="rId28"/>
    <p:sldId id="391" r:id="rId29"/>
    <p:sldId id="393" r:id="rId30"/>
    <p:sldId id="392" r:id="rId31"/>
    <p:sldId id="396" r:id="rId32"/>
    <p:sldId id="397" r:id="rId33"/>
    <p:sldId id="398" r:id="rId3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5">
          <p15:clr>
            <a:srgbClr val="A4A3A4"/>
          </p15:clr>
        </p15:guide>
        <p15:guide id="4" pos="600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618">
          <p15:clr>
            <a:srgbClr val="A4A3A4"/>
          </p15:clr>
        </p15:guide>
        <p15:guide id="7" orient="horz" pos="1006">
          <p15:clr>
            <a:srgbClr val="A4A3A4"/>
          </p15:clr>
        </p15:guide>
        <p15:guide id="8" pos="50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25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5788" autoAdjust="0"/>
  </p:normalViewPr>
  <p:slideViewPr>
    <p:cSldViewPr>
      <p:cViewPr>
        <p:scale>
          <a:sx n="150" d="100"/>
          <a:sy n="150" d="100"/>
        </p:scale>
        <p:origin x="576" y="120"/>
      </p:cViewPr>
      <p:guideLst>
        <p:guide orient="horz" pos="712"/>
        <p:guide pos="2880"/>
        <p:guide orient="horz" pos="1615"/>
        <p:guide pos="600"/>
        <p:guide pos="839"/>
        <p:guide orient="horz" pos="2618"/>
        <p:guide orient="horz" pos="1006"/>
        <p:guide pos="5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2022/1/17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6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08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7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从用户功能体验后端经典开发模式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18741" y="577890"/>
            <a:ext cx="39065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RESTful接口命名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1550" y="1971675"/>
          <a:ext cx="72009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9750"/>
                <a:gridCol w="1813560"/>
                <a:gridCol w="230759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获取用户列表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/users/20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获取id为20的用户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创建用户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/users/20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修改id为20的用户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批量修改用户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/users/20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删除id为20的用户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"/>
          <p:cNvSpPr/>
          <p:nvPr/>
        </p:nvSpPr>
        <p:spPr>
          <a:xfrm>
            <a:off x="539750" y="1492885"/>
            <a:ext cx="81730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DELETE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接口命名示例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18741" y="577890"/>
            <a:ext cx="39065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RESTful接口命名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</a:t>
            </a: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1550" y="2004060"/>
          <a:ext cx="7200900" cy="26523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9830"/>
                <a:gridCol w="849630"/>
                <a:gridCol w="1361440"/>
              </a:tblGrid>
              <a:tr h="401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</a:tr>
              <a:tr h="401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/users?gender=male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过滤</a:t>
                      </a:r>
                    </a:p>
                  </a:txBody>
                  <a:tcPr/>
                </a:tc>
              </a:tr>
              <a:tr h="401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users</a:t>
                      </a: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?sort=created-time-desc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GET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排序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users</a:t>
                      </a: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?</a:t>
                      </a: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gender=male&amp;sort=created-time-desc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过滤+排序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/users?name=hellostar&amp;gender=male&amp;sort=created-time-desc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搜索+过滤+排序</a:t>
                      </a:r>
                    </a:p>
                  </a:txBody>
                  <a:tcPr/>
                </a:tc>
              </a:tr>
              <a:tr h="401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/users?size=10&amp;no=1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分页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"/>
          <p:cNvSpPr/>
          <p:nvPr/>
        </p:nvSpPr>
        <p:spPr>
          <a:xfrm>
            <a:off x="539750" y="1492885"/>
            <a:ext cx="817308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复杂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查询请求接口命名示例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通用配置：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Json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请求信息转换配置、全局异常处理配置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通用功能：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加解密工具（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AES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RSA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MD5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）、请求数据返回类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通用功能与配置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相关接口（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）：获取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RSA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公钥、用户注册、用户登录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数据库表设计：</a:t>
            </a:r>
            <a:r>
              <a:rPr 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用户表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、用户信息表</a:t>
            </a:r>
          </a:p>
        </p:txBody>
      </p:sp>
      <p:sp>
        <p:nvSpPr>
          <p:cNvPr id="17" name="矩形"/>
          <p:cNvSpPr/>
          <p:nvPr/>
        </p:nvSpPr>
        <p:spPr>
          <a:xfrm>
            <a:off x="3090228" y="577890"/>
            <a:ext cx="2963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用户注册与登录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4294" y="1138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409669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验证过程：服务端验证浏览器携带的用户名和密码，验证通过后生成用户凭证保存在服务端（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session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），浏览器再次访问时，服务端查询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session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，实现登录状态保持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基于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session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的用户身份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验证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81543" y="577890"/>
            <a:ext cx="47809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基于JWT的用户token验证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80272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缺点：随着用户的增多，服务端压力增大；若浏览器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cookie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被攻击者拦截，容易受到跨站请求伪造攻击；分布式系统下扩展性不强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409669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验证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过程：服务端验证浏览器携带的用户名和密码，验证通过后生成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用户令牌（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token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）并返回给浏览器，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浏览器再次访问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时携带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token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，服务端校验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token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并返回相关数据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基于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token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的用户身份验证</a:t>
            </a:r>
          </a:p>
        </p:txBody>
      </p:sp>
      <p:sp>
        <p:nvSpPr>
          <p:cNvPr id="17" name="矩形"/>
          <p:cNvSpPr/>
          <p:nvPr/>
        </p:nvSpPr>
        <p:spPr>
          <a:xfrm>
            <a:off x="2181543" y="577890"/>
            <a:ext cx="47809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基于JWT的用户token验证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80272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优点：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token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不储存在服务器，不会造成服务器压力；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token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可以存储在非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cookie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中，安全性高；分布式系统下扩展性强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563557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JWT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的组成：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JWT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分成三部分，第一部分是头部（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header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），第二部分是载荷（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payload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），第三部分是签名（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signature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36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JWT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：全称是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Token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JWT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是一个规范，用于在空间受限环境下安全传递“声明”。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81543" y="577890"/>
            <a:ext cx="47809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基于JWT的用户token验证</a:t>
            </a:r>
          </a:p>
        </p:txBody>
      </p:sp>
      <p:sp>
        <p:nvSpPr>
          <p:cNvPr id="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JWT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优点：跨语言支持、便于传输、易于扩展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563557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JWT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载荷：存放有效信息，一般包含签发者、所面向的用户、接受方、过期时间、签发时间以及唯一身份标识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2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JWT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头部：声明的类型、声明的加密算法（通常使用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SHA256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81543" y="577890"/>
            <a:ext cx="47809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基于JWT的用户token验证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JWT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签名：主要由头部、载荷以及秘钥组合加密而成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数据库表设计：用户关注表、用户关注分组表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用户关注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6067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用户关注与动态提醒</a:t>
            </a:r>
          </a:p>
        </p:txBody>
      </p:sp>
      <p:sp>
        <p:nvSpPr>
          <p:cNvPr id="5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相关接口（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：关注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用户、关注列表、粉丝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列表、分页查询用户 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相关接口（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API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：用户发布动态、用户查询订阅内容的动态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数据库表设计：用户动态表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0231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提醒</a:t>
            </a:r>
          </a:p>
        </p:txBody>
      </p:sp>
      <p:sp>
        <p:nvSpPr>
          <p:cNvPr id="5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设计模式：订阅发布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模式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7800"/>
            <a:ext cx="80721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用户模块开发概要：通用功能与通用配置、用户相关功能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339215"/>
            <a:ext cx="807212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RESTful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风格接口设计：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RESTful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架构、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方法语义、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方法幂等性、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RESTful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接口设计原则</a:t>
            </a:r>
          </a:p>
        </p:txBody>
      </p:sp>
      <p:sp>
        <p:nvSpPr>
          <p:cNvPr id="17" name="矩形"/>
          <p:cNvSpPr/>
          <p:nvPr/>
        </p:nvSpPr>
        <p:spPr>
          <a:xfrm>
            <a:off x="2004061" y="577890"/>
            <a:ext cx="513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用户模块开发概要与接口设计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订阅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发布模式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0231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提醒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547664" y="2495654"/>
            <a:ext cx="6117179" cy="2092320"/>
            <a:chOff x="1547664" y="2495654"/>
            <a:chExt cx="6117179" cy="2092320"/>
          </a:xfrm>
        </p:grpSpPr>
        <p:sp>
          <p:nvSpPr>
            <p:cNvPr id="6" name="圆角矩形"/>
            <p:cNvSpPr/>
            <p:nvPr/>
          </p:nvSpPr>
          <p:spPr>
            <a:xfrm>
              <a:off x="1547664" y="2499742"/>
              <a:ext cx="1443670" cy="2088232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发布者</a:t>
              </a:r>
              <a:endPara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圆角矩形"/>
            <p:cNvSpPr/>
            <p:nvPr/>
          </p:nvSpPr>
          <p:spPr>
            <a:xfrm>
              <a:off x="4139951" y="2495654"/>
              <a:ext cx="936105" cy="2088232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代理</a:t>
              </a:r>
              <a:endPara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圆角矩形"/>
            <p:cNvSpPr/>
            <p:nvPr/>
          </p:nvSpPr>
          <p:spPr>
            <a:xfrm>
              <a:off x="6224672" y="2495654"/>
              <a:ext cx="1440171" cy="2088232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订阅者</a:t>
              </a:r>
              <a:endPara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9" name="直线连接线"/>
            <p:cNvCxnSpPr>
              <a:stCxn id="6" idx="3"/>
              <a:endCxn id="7" idx="1"/>
            </p:cNvCxnSpPr>
            <p:nvPr/>
          </p:nvCxnSpPr>
          <p:spPr>
            <a:xfrm flipV="1">
              <a:off x="2991334" y="3539770"/>
              <a:ext cx="1148617" cy="4088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cxnSp>
          <p:nvCxnSpPr>
            <p:cNvPr id="16" name="直线连接线"/>
            <p:cNvCxnSpPr>
              <a:stCxn id="7" idx="3"/>
              <a:endCxn id="8" idx="1"/>
            </p:cNvCxnSpPr>
            <p:nvPr/>
          </p:nvCxnSpPr>
          <p:spPr>
            <a:xfrm>
              <a:off x="5076056" y="3539770"/>
              <a:ext cx="1148616" cy="0"/>
            </a:xfrm>
            <a:prstGeom prst="straightConnector1">
              <a:avLst/>
            </a:prstGeom>
            <a:noFill/>
            <a:ln w="28575" cap="flat" cmpd="sng">
              <a:solidFill>
                <a:srgbClr val="C9394A"/>
              </a:solidFill>
              <a:prstDash val="solid"/>
              <a:round/>
              <a:tailEnd type="arrow" w="med" len="med"/>
            </a:ln>
            <a:effectLst>
              <a:outerShdw blurRad="50800" dist="38100" dir="2700000" algn="tl" rotWithShape="0">
                <a:srgbClr val="000000">
                  <a:alpha val="39607"/>
                </a:srgbClr>
              </a:outerShdw>
            </a:effectLst>
          </p:spPr>
        </p:cxnSp>
        <p:sp>
          <p:nvSpPr>
            <p:cNvPr id="33" name="圆角矩形"/>
            <p:cNvSpPr/>
            <p:nvPr/>
          </p:nvSpPr>
          <p:spPr>
            <a:xfrm>
              <a:off x="3090083" y="3054729"/>
              <a:ext cx="982206" cy="36842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推送消息</a:t>
              </a: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4" name="圆角矩形"/>
            <p:cNvSpPr/>
            <p:nvPr/>
          </p:nvSpPr>
          <p:spPr>
            <a:xfrm>
              <a:off x="5159261" y="3054729"/>
              <a:ext cx="982206" cy="368424"/>
            </a:xfrm>
            <a:prstGeom prst="roundRect">
              <a:avLst>
                <a:gd name="adj" fmla="val 16666"/>
              </a:avLst>
            </a:prstGeom>
            <a:solidFill>
              <a:srgbClr val="FFFFFF"/>
            </a:solidFill>
            <a:ln w="25400" cap="flat" cmpd="sng">
              <a:solidFill>
                <a:srgbClr val="C9394A"/>
              </a:solidFill>
              <a:prstDash val="solid"/>
              <a:round/>
            </a:ln>
            <a:effectLst>
              <a:outerShdw blurRad="63500" sx="102000" sy="102000" algn="ctr" rotWithShape="0">
                <a:srgbClr val="000000">
                  <a:alpha val="39607"/>
                </a:srgbClr>
              </a:outerShdw>
            </a:effectLst>
          </p:spPr>
          <p:txBody>
            <a:bodyPr vert="horz" wrap="square" lIns="91440" tIns="45720" rIns="91440" bIns="45720" anchor="ctr" anchorCtr="0"/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b="1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获取</a:t>
              </a:r>
              <a:r>
                <a:rPr lang="zh-CN" altLang="en-US" sz="1400" b="1" u="none" strike="noStrike" kern="1200" cap="none" spc="0" baseline="0" dirty="0" smtClean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消息</a:t>
              </a:r>
              <a:endParaRPr lang="zh-CN" altLang="en-US" sz="14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订阅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模式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观察者模式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0231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42035" y="2061211"/>
          <a:ext cx="7200900" cy="2115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5990"/>
                <a:gridCol w="3312795"/>
                <a:gridCol w="2952115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条目</a:t>
                      </a:r>
                      <a:endParaRPr lang="en-US" altLang="zh-CN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微软雅黑" panose="020B0503020204020204" charset="-122"/>
                          <a:sym typeface="+mn-ea"/>
                        </a:rPr>
                        <a:t>订阅发布模式 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algn="ctr" rtl="0" eaLnBrk="1" fontAlgn="auto" latinLnBrk="0" hangingPunct="1"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微软雅黑" panose="020B0503020204020204" charset="-122"/>
                          <a:sym typeface="+mn-ea"/>
                        </a:rPr>
                        <a:t>观察者模式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角色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发布者（</a:t>
                      </a:r>
                      <a:r>
                        <a:rPr lang="en-US" altLang="zh-CN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Producer</a:t>
                      </a: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）、订阅者（</a:t>
                      </a:r>
                      <a:r>
                        <a:rPr lang="en-US" altLang="zh-CN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Consumer</a:t>
                      </a: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）、代理人（</a:t>
                      </a:r>
                      <a:r>
                        <a:rPr lang="en-US" altLang="zh-CN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Broker</a:t>
                      </a: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）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观察者（</a:t>
                      </a:r>
                      <a:r>
                        <a:rPr lang="en-US" altLang="zh-CN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Observer</a:t>
                      </a: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）、主题（</a:t>
                      </a:r>
                      <a:r>
                        <a:rPr lang="en-US" altLang="zh-CN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Subject</a:t>
                      </a: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）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耦合性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发布者和订阅者之间是完全解耦的关系，他们彼此不知道对方，完全通过代理人来执行事项。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观察者和主题之间是松耦合的关系，他们之间没有代理人。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47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总结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200" dirty="0" smtClean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订阅发布模式≠观察者模式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744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Redis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：高性能缓存工具，数据存储在内存中，读写速度非常快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36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：纯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编写的开源消息中间件，特点是：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高性能、低延迟、分布式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事务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0231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提醒</a:t>
            </a:r>
          </a:p>
        </p:txBody>
      </p:sp>
      <p:sp>
        <p:nvSpPr>
          <p:cNvPr id="5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RocketMQ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相关工具类及配置实现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前端的权限控制：对页面或页面元素的权限控制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权限控制是什么：控制用户对系统资源（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URI</a:t>
            </a:r>
            <a:r>
              <a:rPr 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）的操作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5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用户权限控制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后端的权限控制：对接口及数据的权限控制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1341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</a:t>
            </a: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站</a:t>
            </a:r>
            <a:r>
              <a:rPr 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会员等级权限</a:t>
            </a:r>
            <a:endParaRPr lang="zh-CN" altLang="en-US" sz="2000" dirty="0" err="1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5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用户权限控制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5200" y="1596391"/>
          <a:ext cx="7160895" cy="32334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8785"/>
                <a:gridCol w="755015"/>
                <a:gridCol w="754380"/>
                <a:gridCol w="744220"/>
                <a:gridCol w="728980"/>
                <a:gridCol w="729615"/>
                <a:gridCol w="895350"/>
                <a:gridCol w="844550"/>
              </a:tblGrid>
              <a:tr h="2965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权限（资源）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Lv0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algn="ctr" rtl="0" eaLnBrk="1" fontAlgn="auto" latinLnBrk="0" hangingPunct="1"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Lv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algn="ctr" rtl="0" eaLnBrk="1" fontAlgn="auto" latinLnBrk="0" hangingPunct="1"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Lv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algn="ctr" rtl="0" eaLnBrk="1" fontAlgn="auto" latinLnBrk="0" hangingPunct="1"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Lv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algn="ctr" rtl="0" eaLnBrk="1" fontAlgn="auto" latinLnBrk="0" hangingPunct="1"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Lv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algn="ctr" rtl="0" eaLnBrk="1" fontAlgn="auto" latinLnBrk="0" hangingPunct="1">
                        <a:buClrTx/>
                        <a:buSzTx/>
                        <a:buFontTx/>
                        <a:buNone/>
                      </a:pP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algn="ctr" rtl="0" eaLnBrk="1" fontAlgn="auto" latinLnBrk="0" hangingPunct="1"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Lv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滚动弹幕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发送私信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发送动态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彩色弹幕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高级弹幕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视频评论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顶部弹幕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底部弹幕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风纪委员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点评功能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√</a:t>
                      </a:r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购买邀请码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</a:t>
                      </a:r>
                      <a:r>
                        <a:rPr lang="en-US" altLang="zh-CN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</a:t>
                      </a:r>
                      <a:r>
                        <a:rPr lang="en-US" altLang="zh-CN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000" b="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月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操作权限：如页面按钮是否可点击、是否可以增删改查等等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访问权限：哪些页面可以访问、哪些页面元素可见等等</a:t>
            </a:r>
            <a:endParaRPr lang="en-US" altLang="zh-CN" sz="2000" dirty="0" err="1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5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用户权限控制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接口与数据权限：接口是否可以调用、接口具体字段范围等等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1341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会员等级权限控制分类</a:t>
            </a:r>
            <a:endParaRPr lang="zh-CN" altLang="en-US" sz="2000" dirty="0" err="1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5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用户权限控制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2500" y="1666875"/>
          <a:ext cx="7140575" cy="27971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985"/>
                <a:gridCol w="1429385"/>
                <a:gridCol w="1417320"/>
                <a:gridCol w="1417955"/>
                <a:gridCol w="1217930"/>
              </a:tblGrid>
              <a:tr h="358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权限控制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访问权限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接口权限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数据权限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4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发送私信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发送动态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各种弹幕功能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视频评论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风纪委员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点评功能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购买邀请码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√</a:t>
                      </a:r>
                      <a:endParaRPr lang="en-US" altLang="zh-CN" sz="1400" b="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RBAC</a:t>
            </a: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模型的层级：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RBAC0</a:t>
            </a: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、RBAC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RBAC2</a:t>
            </a: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RBAC3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RBAC</a:t>
            </a: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权限控制模型（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Role-Based Access Control</a:t>
            </a: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）：基于角色的权限控制</a:t>
            </a:r>
          </a:p>
        </p:txBody>
      </p:sp>
      <p:sp>
        <p:nvSpPr>
          <p:cNvPr id="17" name="矩形"/>
          <p:cNvSpPr/>
          <p:nvPr/>
        </p:nvSpPr>
        <p:spPr>
          <a:xfrm>
            <a:off x="2802895" y="577890"/>
            <a:ext cx="3538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RBAC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权限控制模型</a:t>
            </a:r>
          </a:p>
        </p:txBody>
      </p:sp>
      <p:sp>
        <p:nvSpPr>
          <p:cNvPr id="5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关键词：用户、角色、资源、权限、操作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81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权限：视频投稿、发布动态、各种弹幕功能等等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用户：注册用户；角色：Lv0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</a:t>
            </a: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Lv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会员</a:t>
            </a:r>
          </a:p>
        </p:txBody>
      </p:sp>
      <p:sp>
        <p:nvSpPr>
          <p:cNvPr id="17" name="矩形"/>
          <p:cNvSpPr/>
          <p:nvPr/>
        </p:nvSpPr>
        <p:spPr>
          <a:xfrm>
            <a:off x="2802895" y="577890"/>
            <a:ext cx="3538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RBAC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权限控制模型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资源：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页面、页面元素；</a:t>
            </a: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操作：点击、跳转、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增删改查</a:t>
            </a: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131590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数据库表设计：角色表、用户角色关联表、元素操作权限表、角色元素操作权限关联表、页面菜单权限表、角色页面菜单权限关联表</a:t>
            </a:r>
          </a:p>
        </p:txBody>
      </p:sp>
      <p:sp>
        <p:nvSpPr>
          <p:cNvPr id="17" name="矩形"/>
          <p:cNvSpPr/>
          <p:nvPr/>
        </p:nvSpPr>
        <p:spPr>
          <a:xfrm>
            <a:off x="2802895" y="577890"/>
            <a:ext cx="35382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RBAC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权限控制模型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779662"/>
            <a:ext cx="8064896" cy="3065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556828"/>
            <a:ext cx="74072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RESTful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表述的是资源的状态性转移，在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Web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中资源就是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URI(Uniform Resource Identifier)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338898"/>
            <a:ext cx="74072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REST全称是Representational State Transfer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，中文为表述性状态转移，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指的是一组架构约束条件和原则</a:t>
            </a:r>
          </a:p>
        </p:txBody>
      </p:sp>
      <p:sp>
        <p:nvSpPr>
          <p:cNvPr id="17" name="矩形"/>
          <p:cNvSpPr/>
          <p:nvPr/>
        </p:nvSpPr>
        <p:spPr>
          <a:xfrm>
            <a:off x="3366771" y="577890"/>
            <a:ext cx="24104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744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关键词：约定（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AOP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的核心）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概念：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AOP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是一种约定流程的编程</a:t>
            </a:r>
            <a:endParaRPr lang="zh-CN" altLang="en-US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59977" y="577890"/>
            <a:ext cx="24240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AOP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60239" y="380272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典型的例子：数据库事务包括打开数据库，设置属性，执行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sql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语句，没有异常则提交事务，有异常则回滚事务，最后关闭数据库连接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744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切点（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point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）：通过正则或指示器的规则来适配连接点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连接点（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join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point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）：对应的被拦截的对象</a:t>
            </a:r>
            <a:endParaRPr lang="zh-CN" altLang="en-US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75258" y="577890"/>
            <a:ext cx="31935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AOP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术语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切面（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aspect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）：可以定义切点、各类通知和引入的内容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0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563557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织入（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weaving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）：为原有服务（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service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）对象生成代理对象，然后将与切点匹配的连接点拦截，并将各类通知加入约定流程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36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通知（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advice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）：，分为前置通知（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before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）、后置通知（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after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）、事后返回通知（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afterReturning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）、异常通知（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afterThrowing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75258" y="577890"/>
            <a:ext cx="319350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AOP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术语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560239" y="39566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目标对象（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target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）：被代理对象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409825"/>
            <a:ext cx="740727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RESTful架构应该遵循统一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接口原则，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应该使用标准的HTTP方法如GET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POST，并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且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遵循这些方法的语义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338898"/>
            <a:ext cx="74072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如果一个架构符合REST的约束条件和原则，我们就称它为RESTful架构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，HTTP是目前与REST相关的唯一实例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66771" y="577890"/>
            <a:ext cx="24104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08313" y="577890"/>
            <a:ext cx="31273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方法的语义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2185" y="1327785"/>
          <a:ext cx="7200900" cy="3435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4735"/>
                <a:gridCol w="6146165"/>
              </a:tblGrid>
              <a:tr h="398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语义</a:t>
                      </a:r>
                    </a:p>
                  </a:txBody>
                  <a:tcPr/>
                </a:tc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获取指定的资源</a:t>
                      </a:r>
                      <a:endParaRPr 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62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删除指定的资源</a:t>
                      </a:r>
                      <a:endParaRPr lang="zh-CN" altLang="zh-CN" sz="16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14249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l"/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发送数据给服务器，依据HTTP 1.1规范中的描述，结合实际项目开发经验，POST经常为了以统一的方法来涵盖以下功能：</a:t>
                      </a:r>
                    </a:p>
                    <a:p>
                      <a:pPr marL="0" lvl="1" algn="l"/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   </a:t>
                      </a:r>
                      <a:r>
                        <a:rPr lang="en-US" altLang="zh-CN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在公告板，新闻组，邮件列表或类似的文章组中发布消息</a:t>
                      </a:r>
                    </a:p>
                    <a:p>
                      <a:pPr marL="0" lvl="1" algn="l"/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   </a:t>
                      </a:r>
                      <a:r>
                        <a:rPr lang="en-US" altLang="zh-CN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通过注册新增用户</a:t>
                      </a:r>
                    </a:p>
                    <a:p>
                      <a:pPr marL="0" lvl="1" algn="l"/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    </a:t>
                      </a:r>
                      <a:r>
                        <a:rPr lang="en-US" altLang="zh-CN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3</a:t>
                      </a:r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 向数据处理程序提供一批数据，例如提交一个表单</a:t>
                      </a:r>
                    </a:p>
                  </a:txBody>
                  <a:tcPr/>
                </a:tc>
              </a:tr>
              <a:tr h="8693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pitchFamily="34" charset="0"/>
                        </a:rPr>
                        <a:t>使用请求中的负载创建或者替换目标资源。PUT和POST的区别在于PUT是幂等的，而POST不是。幂等的含义可以理解为调用一次与连续调用多次是等价的（没有副作用或副作用不变）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563813"/>
            <a:ext cx="74072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POST和PUT的区别容易被简单地误认为“POST表示创建资源，PUT表示更新资源”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492885"/>
            <a:ext cx="74072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比较容易混淆的是HTTP POST和PUT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11781" y="577890"/>
            <a:ext cx="35204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</a:t>
            </a:r>
          </a:p>
        </p:txBody>
      </p:sp>
      <p:sp>
        <p:nvSpPr>
          <p:cNvPr id="16" name="矩形"/>
          <p:cNvSpPr/>
          <p:nvPr/>
        </p:nvSpPr>
        <p:spPr>
          <a:xfrm>
            <a:off x="560070" y="3803016"/>
            <a:ext cx="73869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而实际上，二者均可用于创建资源，更为本质的差别是在幂等性方面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98813" y="577890"/>
            <a:ext cx="27463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的幂等性</a:t>
            </a: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1550" y="1207795"/>
          <a:ext cx="7200900" cy="36537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170"/>
                <a:gridCol w="1289050"/>
                <a:gridCol w="4932680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幂等性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幂等性分析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14346">
                <a:tc>
                  <a:txBody>
                    <a:bodyPr/>
                    <a:lstStyle/>
                    <a:p>
                      <a:pPr algn="ctr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具备幂等性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用于获取资源，没有副作用，</a:t>
                      </a:r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所以是幂等的。请注意，这里强调的是一次和N次并不是说每次请求的结果相同，而是每次请求不会产生不同的副作用。</a:t>
                      </a:r>
                    </a:p>
                  </a:txBody>
                  <a:tcPr/>
                </a:tc>
              </a:tr>
              <a:tr h="514346">
                <a:tc>
                  <a:txBody>
                    <a:bodyPr/>
                    <a:lstStyle/>
                    <a:p>
                      <a:pPr algn="ctr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具备幂等性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pitchFamily="34" charset="0"/>
                        </a:rPr>
                        <a:t>用于删除资源，有副作用，但它应该满足幂等性，调用一次和N次对系统产生的副作用是相同的</a:t>
                      </a: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不具备幂等性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Arial" panose="020B0604020202020204" pitchFamily="34" charset="0"/>
                        </a:rPr>
                        <a:t>POST所指向资源并非POST要创建的资源本身，而是POST创建资源的接收者，比如POST:/news的含义是在news新闻组这个资源分类下新建一条新的新闻，所以</a:t>
                      </a:r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两次相同的POST请求会在服务器端创建两份新的资源，它们是不同的。所以，POST方法不具备幂等性</a:t>
                      </a:r>
                      <a:endParaRPr lang="zh-CN" sz="1400" kern="1200" dirty="0">
                        <a:solidFill>
                          <a:srgbClr val="474747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14346">
                <a:tc>
                  <a:txBody>
                    <a:bodyPr/>
                    <a:lstStyle/>
                    <a:p>
                      <a:pPr algn="ctr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具备幂等性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pitchFamily="34" charset="0"/>
                        </a:rPr>
                        <a:t>PUT</a:t>
                      </a:r>
                      <a:r>
                        <a:rPr lang="zh-CN" sz="1400" kern="1200" dirty="0">
                          <a:solidFill>
                            <a:srgbClr val="474747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Calibri" panose="020F0502020204030204" pitchFamily="34" charset="0"/>
                        </a:rPr>
                        <a:t>对应的资源是要创建或更新的资源本身，语义是创建或更新，对同一资源进行多次PUT的副作用和一次PUT是相同的，因此，PUT方法具有幂等性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96993" y="577890"/>
            <a:ext cx="47500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RESTful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接口URL命名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原则</a:t>
            </a:r>
          </a:p>
        </p:txBody>
      </p:sp>
      <p:sp>
        <p:nvSpPr>
          <p:cNvPr id="15" name="矩形"/>
          <p:cNvSpPr/>
          <p:nvPr/>
        </p:nvSpPr>
        <p:spPr>
          <a:xfrm>
            <a:off x="539750" y="1338898"/>
            <a:ext cx="817308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命名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原则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方法后跟的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必须是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名词且统一成名词复数形式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39750" y="2563564"/>
            <a:ext cx="8168005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命名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原则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URL中不采用大小写混合的驼峰命名，尽量采用全小写单词，如果需要连接多个单词，则采用“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”</a:t>
            </a:r>
            <a:r>
              <a:rPr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连接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956338"/>
            <a:ext cx="869245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示例：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/users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/users-fans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；反例：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getUsers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getUsersFans</a:t>
            </a:r>
            <a:endParaRPr lang="en-US" alt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96993" y="577890"/>
            <a:ext cx="47500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RESTful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接口URL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分级原则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338332"/>
            <a:ext cx="8173085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分级原则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一级用来定位资源分类，如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/users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即表示需要定位到用户相关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资源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39750" y="2409676"/>
            <a:ext cx="8168005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分级原则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：二级仍用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来定位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具体某个资源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，如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/users/20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即表示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id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20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的用户，再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/users/20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fans/1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即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表示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的用户的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id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的粉丝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070" y="3802450"/>
            <a:ext cx="8153400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一条小建议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：原则是为了让我们的开发更加规范，但是不能成为束缚我们开发的枷锁！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25d91c-d52e-4837-ad08-3d9d0cbbe718}"/>
  <p:tag name="TABLE_ENDDRAG_ORIGIN_RECT" val="567*227"/>
  <p:tag name="TABLE_ENDDRAG_RECT" val="76*104*567*2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25d91c-d52e-4837-ad08-3d9d0cbbe718}"/>
  <p:tag name="TABLE_ENDDRAG_ORIGIN_RECT" val="567*287"/>
  <p:tag name="TABLE_ENDDRAG_RECT" val="76*95*567*5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25d91c-d52e-4837-ad08-3d9d0cbbe718}"/>
  <p:tag name="TABLE_ENDDRAG_ORIGIN_RECT" val="567*172"/>
  <p:tag name="TABLE_ENDDRAG_RECT" val="76*126*567*2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25d91c-d52e-4837-ad08-3d9d0cbbe718}"/>
  <p:tag name="TABLE_ENDDRAG_ORIGIN_RECT" val="567*223"/>
  <p:tag name="TABLE_ENDDRAG_RECT" val="76*157*567*2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9951f4-7848-40ca-abb7-d54ba9ef8b08}"/>
  <p:tag name="TABLE_ENDDRAG_ORIGIN_RECT" val="567*135"/>
  <p:tag name="TABLE_ENDDRAG_RECT" val="82*193*567*1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25d91c-d52e-4837-ad08-3d9d0cbbe718}"/>
  <p:tag name="TABLE_ENDDRAG_ORIGIN_RECT" val="563*254"/>
  <p:tag name="TABLE_ENDDRAG_RECT" val="76*125*563*2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25d91c-d52e-4837-ad08-3d9d0cbbe718}"/>
  <p:tag name="TABLE_ENDDRAG_ORIGIN_RECT" val="562*214"/>
  <p:tag name="TABLE_ENDDRAG_RECT" val="75*123*562*214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2957</TotalTime>
  <Words>2035</Words>
  <Application>Microsoft Macintosh PowerPoint</Application>
  <PresentationFormat>On-screen Show (16:9)</PresentationFormat>
  <Paragraphs>345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Times New Roman</vt:lpstr>
      <vt:lpstr>Wingdings</vt:lpstr>
      <vt:lpstr>宋体</vt:lpstr>
      <vt:lpstr>微软雅黑</vt:lpstr>
      <vt:lpstr>Arial</vt:lpstr>
      <vt:lpstr>讲师ppt模板20141215</vt:lpstr>
      <vt:lpstr>讲师ppt模板20141215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User</cp:lastModifiedBy>
  <cp:revision>1282</cp:revision>
  <dcterms:created xsi:type="dcterms:W3CDTF">2021-12-29T06:29:00Z</dcterms:created>
  <dcterms:modified xsi:type="dcterms:W3CDTF">2022-01-19T15:10:31Z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ICV">
    <vt:lpwstr>8300192AB46049D983054121B3300F2D</vt:lpwstr>
  </property>
</Properties>
</file>