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75" r:id="rId3"/>
    <p:sldId id="313" r:id="rId4"/>
    <p:sldId id="397" r:id="rId5"/>
    <p:sldId id="398" r:id="rId6"/>
    <p:sldId id="381" r:id="rId7"/>
    <p:sldId id="399" r:id="rId8"/>
    <p:sldId id="406" r:id="rId9"/>
    <p:sldId id="407" r:id="rId10"/>
    <p:sldId id="408" r:id="rId11"/>
    <p:sldId id="409" r:id="rId12"/>
    <p:sldId id="410" r:id="rId13"/>
    <p:sldId id="411" r:id="rId14"/>
    <p:sldId id="412" r:id="rId15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50305040509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50305040509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50305040509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50305040509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50305040509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50305040509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50305040509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50305040509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50305040509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12">
          <p15:clr>
            <a:srgbClr val="A4A3A4"/>
          </p15:clr>
        </p15:guide>
        <p15:guide id="2" pos="2920">
          <p15:clr>
            <a:srgbClr val="A4A3A4"/>
          </p15:clr>
        </p15:guide>
        <p15:guide id="3" orient="horz" pos="1615">
          <p15:clr>
            <a:srgbClr val="A4A3A4"/>
          </p15:clr>
        </p15:guide>
        <p15:guide id="4" pos="600">
          <p15:clr>
            <a:srgbClr val="A4A3A4"/>
          </p15:clr>
        </p15:guide>
        <p15:guide id="5" pos="839">
          <p15:clr>
            <a:srgbClr val="A4A3A4"/>
          </p15:clr>
        </p15:guide>
        <p15:guide id="6" orient="horz" pos="2618">
          <p15:clr>
            <a:srgbClr val="A4A3A4"/>
          </p15:clr>
        </p15:guide>
        <p15:guide id="7" orient="horz" pos="940">
          <p15:clr>
            <a:srgbClr val="A4A3A4"/>
          </p15:clr>
        </p15:guide>
        <p15:guide id="8" pos="50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C94251"/>
    <a:srgbClr val="EB030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9" autoAdjust="0"/>
    <p:restoredTop sz="95788" autoAdjust="0"/>
  </p:normalViewPr>
  <p:slideViewPr>
    <p:cSldViewPr>
      <p:cViewPr>
        <p:scale>
          <a:sx n="150" d="100"/>
          <a:sy n="150" d="100"/>
        </p:scale>
        <p:origin x="576" y="144"/>
      </p:cViewPr>
      <p:guideLst>
        <p:guide orient="horz" pos="712"/>
        <p:guide pos="2920"/>
        <p:guide orient="horz" pos="1615"/>
        <p:guide pos="600"/>
        <p:guide pos="839"/>
        <p:guide orient="horz" pos="2618"/>
        <p:guide orient="horz" pos="940"/>
        <p:guide pos="50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2022/2/11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9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9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9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9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•"/>
        <a:defRPr sz="2000" b="1">
          <a:solidFill>
            <a:srgbClr val="474747"/>
          </a:solidFill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–"/>
        <a:defRPr sz="1500" b="1">
          <a:solidFill>
            <a:srgbClr val="212121"/>
          </a:solidFill>
          <a:latin typeface="Microsoft YaHei" panose="020B0503020204020204" charset="-122"/>
          <a:ea typeface="Microsoft YaHei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•"/>
        <a:defRPr sz="1500" b="1">
          <a:solidFill>
            <a:srgbClr val="212121"/>
          </a:solidFill>
          <a:latin typeface="Microsoft YaHei" panose="020B0503020204020204" charset="-122"/>
          <a:ea typeface="Microsoft YaHei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–"/>
        <a:defRPr sz="1500" b="1">
          <a:solidFill>
            <a:srgbClr val="212121"/>
          </a:solidFill>
          <a:latin typeface="Microsoft YaHei" panose="020B0503020204020204" charset="-122"/>
          <a:ea typeface="Microsoft YaHei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»"/>
        <a:defRPr sz="1500" b="1">
          <a:solidFill>
            <a:srgbClr val="212121"/>
          </a:solidFill>
          <a:latin typeface="Microsoft YaHei" panose="020B0503020204020204" charset="-122"/>
          <a:ea typeface="Microsoft YaHei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»"/>
        <a:defRPr sz="1500" b="1">
          <a:solidFill>
            <a:srgbClr val="212121"/>
          </a:solidFill>
          <a:latin typeface="Microsoft YaHei" panose="020B0503020204020204" charset="-122"/>
          <a:ea typeface="Microsoft YaHei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»"/>
        <a:defRPr sz="1500" b="1">
          <a:solidFill>
            <a:srgbClr val="212121"/>
          </a:solidFill>
          <a:latin typeface="Microsoft YaHei" panose="020B0503020204020204" charset="-122"/>
          <a:ea typeface="Microsoft YaHei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»"/>
        <a:defRPr sz="1500" b="1">
          <a:solidFill>
            <a:srgbClr val="212121"/>
          </a:solidFill>
          <a:latin typeface="Microsoft YaHei" panose="020B0503020204020204" charset="-122"/>
          <a:ea typeface="Microsoft YaHei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»"/>
        <a:defRPr sz="1500" b="1">
          <a:solidFill>
            <a:srgbClr val="212121"/>
          </a:solidFill>
          <a:latin typeface="Microsoft YaHei" panose="020B0503020204020204" charset="-122"/>
          <a:ea typeface="Microsoft YaHei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•"/>
        <a:defRPr sz="2000" b="1">
          <a:solidFill>
            <a:srgbClr val="474747"/>
          </a:solidFill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–"/>
        <a:defRPr sz="1500" b="1">
          <a:solidFill>
            <a:srgbClr val="212121"/>
          </a:solidFill>
          <a:latin typeface="Microsoft YaHei" panose="020B0503020204020204" charset="-122"/>
          <a:ea typeface="Microsoft YaHei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•"/>
        <a:defRPr sz="1500" b="1">
          <a:solidFill>
            <a:srgbClr val="212121"/>
          </a:solidFill>
          <a:latin typeface="Microsoft YaHei" panose="020B0503020204020204" charset="-122"/>
          <a:ea typeface="Microsoft YaHei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–"/>
        <a:defRPr sz="1500" b="1">
          <a:solidFill>
            <a:srgbClr val="212121"/>
          </a:solidFill>
          <a:latin typeface="Microsoft YaHei" panose="020B0503020204020204" charset="-122"/>
          <a:ea typeface="Microsoft YaHei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»"/>
        <a:defRPr sz="1500" b="1">
          <a:solidFill>
            <a:srgbClr val="212121"/>
          </a:solidFill>
          <a:latin typeface="Microsoft YaHei" panose="020B0503020204020204" charset="-122"/>
          <a:ea typeface="Microsoft YaHei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»"/>
        <a:defRPr sz="1500" b="1">
          <a:solidFill>
            <a:srgbClr val="212121"/>
          </a:solidFill>
          <a:latin typeface="Microsoft YaHei" panose="020B0503020204020204" charset="-122"/>
          <a:ea typeface="Microsoft YaHei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»"/>
        <a:defRPr sz="1500" b="1">
          <a:solidFill>
            <a:srgbClr val="212121"/>
          </a:solidFill>
          <a:latin typeface="Microsoft YaHei" panose="020B0503020204020204" charset="-122"/>
          <a:ea typeface="Microsoft YaHei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»"/>
        <a:defRPr sz="1500" b="1">
          <a:solidFill>
            <a:srgbClr val="212121"/>
          </a:solidFill>
          <a:latin typeface="Microsoft YaHei" panose="020B0503020204020204" charset="-122"/>
          <a:ea typeface="Microsoft YaHei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»"/>
        <a:defRPr sz="1500" b="1">
          <a:solidFill>
            <a:srgbClr val="212121"/>
          </a:solidFill>
          <a:latin typeface="Microsoft YaHei" panose="020B0503020204020204" charset="-122"/>
          <a:ea typeface="Microsoft YaHei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打造高性能的视频与弹幕系统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39750" y="2717801"/>
            <a:ext cx="807212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实现方式：使用短连接进行通信或使用长连接进行通信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750" y="1339215"/>
            <a:ext cx="807212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场景分析：客户端针对某一</a:t>
            </a:r>
            <a:r>
              <a:rPr lang="zh-CN"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视频</a:t>
            </a:r>
            <a:r>
              <a:rPr lang="zh-CN" sz="200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创建</a:t>
            </a:r>
            <a:r>
              <a:rPr lang="zh-CN" altLang="en-US" sz="200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了</a:t>
            </a:r>
            <a:r>
              <a:rPr lang="zh-CN" sz="200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弹幕</a:t>
            </a:r>
            <a:r>
              <a:rPr 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，发送后端进行处理，后端需要对所有正在观看该视频的用户推送该弹幕</a:t>
            </a:r>
          </a:p>
        </p:txBody>
      </p:sp>
      <p:sp>
        <p:nvSpPr>
          <p:cNvPr id="17" name="矩形"/>
          <p:cNvSpPr/>
          <p:nvPr/>
        </p:nvSpPr>
        <p:spPr>
          <a:xfrm>
            <a:off x="3718561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弹幕系统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070" y="3803016"/>
            <a:ext cx="815340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短连接实现方案：所有观看视频的客户端不断轮询后端，若有新的弹幕则拉取后进行显示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39750" y="2717801"/>
            <a:ext cx="807212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长连接实现方案：采用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WebSocket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进行前后端通信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750" y="1339215"/>
            <a:ext cx="807212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短连接实现方案的缺点：轮询的效率低，非常浪费资源（因为HTTP协议只能由客户端向服务端发起，故必须不停连接后端）</a:t>
            </a:r>
          </a:p>
        </p:txBody>
      </p:sp>
      <p:sp>
        <p:nvSpPr>
          <p:cNvPr id="17" name="矩形"/>
          <p:cNvSpPr/>
          <p:nvPr/>
        </p:nvSpPr>
        <p:spPr>
          <a:xfrm>
            <a:off x="3718561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弹幕系统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070" y="3803016"/>
            <a:ext cx="815340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为什么要用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WebSocket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：HTTP 协议的通信只能由客户端发起，做不到服务器主动向客户端推送信息。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39750" y="2563813"/>
            <a:ext cx="807212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全双工(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ull-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D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uplex)通信：客户端可以主动发送信息给服务端，服务端也可以主动发送信息给客户端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750" y="1339215"/>
            <a:ext cx="807212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WebSocket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简介：WebSocket协议是基于TCP的一种新的网络协议。它实现了浏览器与服务器全双工(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ull-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D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uplex)通信</a:t>
            </a:r>
          </a:p>
        </p:txBody>
      </p:sp>
      <p:sp>
        <p:nvSpPr>
          <p:cNvPr id="17" name="矩形"/>
          <p:cNvSpPr/>
          <p:nvPr/>
        </p:nvSpPr>
        <p:spPr>
          <a:xfrm>
            <a:off x="3718561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弹幕系统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070" y="3957003"/>
            <a:ext cx="81534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WebSocket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协议优点：报文体积小、支持长连接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27765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弹幕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系统架构设计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5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弹幕系统</a:t>
            </a:r>
            <a:endParaRPr lang="zh-CN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433830" y="1951990"/>
            <a:ext cx="6666865" cy="2922270"/>
            <a:chOff x="2258" y="3074"/>
            <a:chExt cx="10499" cy="4602"/>
          </a:xfrm>
        </p:grpSpPr>
        <p:sp>
          <p:nvSpPr>
            <p:cNvPr id="27" name="圆角矩形"/>
            <p:cNvSpPr/>
            <p:nvPr/>
          </p:nvSpPr>
          <p:spPr>
            <a:xfrm>
              <a:off x="4438" y="4626"/>
              <a:ext cx="5980" cy="889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 cmpd="sng">
              <a:solidFill>
                <a:srgbClr val="C9394A"/>
              </a:solidFill>
              <a:prstDash val="dash"/>
              <a:round/>
            </a:ln>
            <a:effectLst>
              <a:outerShdw blurRad="63500" sx="102000" sy="102000" algn="ctr" rotWithShape="0">
                <a:srgbClr val="000000">
                  <a:alpha val="39607"/>
                </a:srgbClr>
              </a:outerShdw>
            </a:effectLst>
          </p:spPr>
          <p:txBody>
            <a:bodyPr vert="horz" wrap="square" lIns="91440" tIns="45720" rIns="91440" bIns="45720" anchor="t" anchorCtr="0"/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400" b="1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8" name="圆角矩形"/>
            <p:cNvSpPr/>
            <p:nvPr/>
          </p:nvSpPr>
          <p:spPr>
            <a:xfrm>
              <a:off x="4439" y="3074"/>
              <a:ext cx="5980" cy="889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 cmpd="sng">
              <a:solidFill>
                <a:srgbClr val="C9394A"/>
              </a:solidFill>
              <a:prstDash val="dash"/>
              <a:round/>
            </a:ln>
            <a:effectLst>
              <a:outerShdw blurRad="63500" sx="102000" sy="102000" algn="ctr" rotWithShape="0">
                <a:srgbClr val="000000">
                  <a:alpha val="39607"/>
                </a:srgbClr>
              </a:outerShdw>
            </a:effectLst>
          </p:spPr>
          <p:txBody>
            <a:bodyPr vert="horz" wrap="square" lIns="91440" tIns="45720" rIns="91440" bIns="45720" anchor="t" anchorCtr="0"/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400" b="1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4" name="圆角矩形"/>
            <p:cNvSpPr/>
            <p:nvPr/>
          </p:nvSpPr>
          <p:spPr>
            <a:xfrm>
              <a:off x="4932" y="3298"/>
              <a:ext cx="1427" cy="384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 cmpd="sng">
              <a:solidFill>
                <a:srgbClr val="C9394A"/>
              </a:solidFill>
              <a:prstDash val="solid"/>
              <a:round/>
            </a:ln>
            <a:effectLst>
              <a:outerShdw blurRad="63500" sx="102000" sy="102000" algn="ctr" rotWithShape="0">
                <a:srgbClr val="000000">
                  <a:alpha val="39607"/>
                </a:srgbClr>
              </a:outerShdw>
            </a:effectLst>
          </p:spPr>
          <p:txBody>
            <a:bodyPr vert="horz" wrap="square" lIns="91440" tIns="45720" rIns="91440" bIns="45720" anchor="ctr" anchorCtr="0"/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100" b="1" u="none" strike="noStrike" kern="1200" cap="none" spc="0" baseline="0" dirty="0" smtClean="0">
                  <a:solidFill>
                    <a:srgbClr val="47474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客户端 </a:t>
              </a:r>
              <a:r>
                <a:rPr lang="en-US" altLang="zh-CN" sz="1100" b="1" u="none" strike="noStrike" kern="1200" cap="none" spc="0" baseline="0" dirty="0" smtClean="0">
                  <a:solidFill>
                    <a:srgbClr val="47474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</a:p>
          </p:txBody>
        </p:sp>
        <p:sp>
          <p:nvSpPr>
            <p:cNvPr id="8" name="圆角矩形"/>
            <p:cNvSpPr/>
            <p:nvPr/>
          </p:nvSpPr>
          <p:spPr>
            <a:xfrm>
              <a:off x="6715" y="3298"/>
              <a:ext cx="1427" cy="384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 cmpd="sng">
              <a:solidFill>
                <a:srgbClr val="C9394A"/>
              </a:solidFill>
              <a:prstDash val="solid"/>
              <a:round/>
            </a:ln>
            <a:effectLst>
              <a:outerShdw blurRad="63500" sx="102000" sy="102000" algn="ctr" rotWithShape="0">
                <a:srgbClr val="000000">
                  <a:alpha val="39607"/>
                </a:srgbClr>
              </a:outerShdw>
            </a:effectLst>
          </p:spPr>
          <p:txBody>
            <a:bodyPr vert="horz" wrap="square" lIns="91440" tIns="45720" rIns="91440" bIns="45720" anchor="ctr" anchorCtr="0"/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100" b="1" u="none" strike="noStrike" kern="1200" cap="none" spc="0" baseline="0" dirty="0" smtClean="0">
                  <a:solidFill>
                    <a:srgbClr val="47474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客户端 </a:t>
              </a:r>
              <a:r>
                <a:rPr lang="en-US" altLang="zh-CN" sz="1100" b="1" u="none" strike="noStrike" kern="1200" cap="none" spc="0" baseline="0" dirty="0" smtClean="0">
                  <a:solidFill>
                    <a:srgbClr val="47474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</a:p>
          </p:txBody>
        </p:sp>
        <p:sp>
          <p:nvSpPr>
            <p:cNvPr id="11" name="圆角矩形"/>
            <p:cNvSpPr/>
            <p:nvPr/>
          </p:nvSpPr>
          <p:spPr>
            <a:xfrm>
              <a:off x="8481" y="3298"/>
              <a:ext cx="1427" cy="384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 cmpd="sng">
              <a:solidFill>
                <a:srgbClr val="C9394A"/>
              </a:solidFill>
              <a:prstDash val="solid"/>
              <a:round/>
            </a:ln>
            <a:effectLst>
              <a:outerShdw blurRad="63500" sx="102000" sy="102000" algn="ctr" rotWithShape="0">
                <a:srgbClr val="000000">
                  <a:alpha val="39607"/>
                </a:srgbClr>
              </a:outerShdw>
            </a:effectLst>
          </p:spPr>
          <p:txBody>
            <a:bodyPr vert="horz" wrap="square" lIns="91440" tIns="45720" rIns="91440" bIns="45720" anchor="ctr" anchorCtr="0"/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100" b="1" u="none" strike="noStrike" kern="1200" cap="none" spc="0" baseline="0" dirty="0" smtClean="0">
                  <a:solidFill>
                    <a:srgbClr val="47474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客户端 </a:t>
              </a:r>
              <a:r>
                <a:rPr lang="en-US" altLang="zh-CN" sz="1100" b="1" u="none" strike="noStrike" kern="1200" cap="none" spc="0" baseline="0" dirty="0" smtClean="0">
                  <a:solidFill>
                    <a:srgbClr val="47474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n</a:t>
              </a:r>
            </a:p>
          </p:txBody>
        </p:sp>
        <p:sp>
          <p:nvSpPr>
            <p:cNvPr id="12" name="圆角矩形"/>
            <p:cNvSpPr/>
            <p:nvPr/>
          </p:nvSpPr>
          <p:spPr>
            <a:xfrm>
              <a:off x="4932" y="4879"/>
              <a:ext cx="1427" cy="384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 cmpd="sng">
              <a:solidFill>
                <a:srgbClr val="C9394A"/>
              </a:solidFill>
              <a:prstDash val="solid"/>
              <a:round/>
            </a:ln>
            <a:effectLst>
              <a:outerShdw blurRad="63500" sx="102000" sy="102000" algn="ctr" rotWithShape="0">
                <a:srgbClr val="000000">
                  <a:alpha val="39607"/>
                </a:srgbClr>
              </a:outerShdw>
            </a:effectLst>
          </p:spPr>
          <p:txBody>
            <a:bodyPr vert="horz" wrap="square" lIns="91440" tIns="45720" rIns="91440" bIns="45720" anchor="ctr" anchorCtr="0"/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100" b="1" u="none" strike="noStrike" kern="1200" cap="none" spc="0" baseline="0" dirty="0" smtClean="0">
                  <a:solidFill>
                    <a:srgbClr val="47474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服务器 </a:t>
              </a:r>
              <a:r>
                <a:rPr lang="en-US" altLang="zh-CN" sz="1100" b="1" u="none" strike="noStrike" kern="1200" cap="none" spc="0" baseline="0" dirty="0" smtClean="0">
                  <a:solidFill>
                    <a:srgbClr val="47474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</a:p>
          </p:txBody>
        </p:sp>
        <p:sp>
          <p:nvSpPr>
            <p:cNvPr id="13" name="圆角矩形"/>
            <p:cNvSpPr/>
            <p:nvPr/>
          </p:nvSpPr>
          <p:spPr>
            <a:xfrm>
              <a:off x="6715" y="4879"/>
              <a:ext cx="1427" cy="384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 cmpd="sng">
              <a:solidFill>
                <a:srgbClr val="C9394A"/>
              </a:solidFill>
              <a:prstDash val="solid"/>
              <a:round/>
            </a:ln>
            <a:effectLst>
              <a:outerShdw blurRad="63500" sx="102000" sy="102000" algn="ctr" rotWithShape="0">
                <a:srgbClr val="000000">
                  <a:alpha val="39607"/>
                </a:srgbClr>
              </a:outerShdw>
            </a:effectLst>
          </p:spPr>
          <p:txBody>
            <a:bodyPr vert="horz" wrap="square" lIns="91440" tIns="45720" rIns="91440" bIns="45720" anchor="ctr" anchorCtr="0"/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100" b="1" u="none" strike="noStrike" kern="1200" cap="none" spc="0" baseline="0" dirty="0" smtClean="0">
                  <a:solidFill>
                    <a:srgbClr val="47474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服务器 </a:t>
              </a:r>
              <a:r>
                <a:rPr lang="en-US" altLang="zh-CN" sz="1100" b="1" u="none" strike="noStrike" kern="1200" cap="none" spc="0" baseline="0" dirty="0" smtClean="0">
                  <a:solidFill>
                    <a:srgbClr val="47474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</a:p>
          </p:txBody>
        </p:sp>
        <p:sp>
          <p:nvSpPr>
            <p:cNvPr id="20" name="圆角矩形"/>
            <p:cNvSpPr/>
            <p:nvPr/>
          </p:nvSpPr>
          <p:spPr>
            <a:xfrm>
              <a:off x="8481" y="4879"/>
              <a:ext cx="1427" cy="384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 cmpd="sng">
              <a:solidFill>
                <a:srgbClr val="C9394A"/>
              </a:solidFill>
              <a:prstDash val="solid"/>
              <a:round/>
            </a:ln>
            <a:effectLst>
              <a:outerShdw blurRad="63500" sx="102000" sy="102000" algn="ctr" rotWithShape="0">
                <a:srgbClr val="000000">
                  <a:alpha val="39607"/>
                </a:srgbClr>
              </a:outerShdw>
            </a:effectLst>
          </p:spPr>
          <p:txBody>
            <a:bodyPr vert="horz" wrap="square" lIns="91440" tIns="45720" rIns="91440" bIns="45720" anchor="ctr" anchorCtr="0"/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100" b="1" u="none" strike="noStrike" kern="1200" cap="none" spc="0" baseline="0" dirty="0" smtClean="0">
                  <a:solidFill>
                    <a:srgbClr val="47474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服务器</a:t>
              </a:r>
              <a:r>
                <a:rPr lang="en-US" altLang="zh-CN" sz="1100" b="1" u="none" strike="noStrike" kern="1200" cap="none" spc="0" baseline="0" dirty="0" smtClean="0">
                  <a:solidFill>
                    <a:srgbClr val="47474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n</a:t>
              </a:r>
            </a:p>
          </p:txBody>
        </p:sp>
        <p:sp>
          <p:nvSpPr>
            <p:cNvPr id="21" name="圆角矩形"/>
            <p:cNvSpPr/>
            <p:nvPr/>
          </p:nvSpPr>
          <p:spPr>
            <a:xfrm>
              <a:off x="4439" y="6342"/>
              <a:ext cx="2674" cy="384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 cmpd="sng">
              <a:solidFill>
                <a:srgbClr val="C9394A"/>
              </a:solidFill>
              <a:prstDash val="solid"/>
              <a:round/>
            </a:ln>
            <a:effectLst>
              <a:outerShdw blurRad="63500" sx="102000" sy="102000" algn="ctr" rotWithShape="0">
                <a:srgbClr val="000000">
                  <a:alpha val="39607"/>
                </a:srgbClr>
              </a:outerShdw>
            </a:effectLst>
          </p:spPr>
          <p:txBody>
            <a:bodyPr vert="horz" wrap="square" lIns="91440" tIns="45720" rIns="91440" bIns="45720" anchor="ctr" anchorCtr="0"/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100" b="1" u="none" strike="noStrike" kern="1200" cap="none" spc="0" baseline="0" dirty="0" smtClean="0">
                  <a:solidFill>
                    <a:srgbClr val="47474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redis</a:t>
              </a:r>
              <a:r>
                <a:rPr lang="zh-CN" altLang="en-US" sz="1100" b="1" u="none" strike="noStrike" kern="1200" cap="none" spc="0" baseline="0" dirty="0" smtClean="0">
                  <a:solidFill>
                    <a:srgbClr val="47474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（单机或集群）</a:t>
              </a:r>
            </a:p>
          </p:txBody>
        </p:sp>
        <p:sp>
          <p:nvSpPr>
            <p:cNvPr id="22" name="圆角矩形"/>
            <p:cNvSpPr/>
            <p:nvPr/>
          </p:nvSpPr>
          <p:spPr>
            <a:xfrm>
              <a:off x="8045" y="6342"/>
              <a:ext cx="1427" cy="384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 cmpd="sng">
              <a:solidFill>
                <a:srgbClr val="C9394A"/>
              </a:solidFill>
              <a:prstDash val="solid"/>
              <a:round/>
            </a:ln>
            <a:effectLst>
              <a:outerShdw blurRad="63500" sx="102000" sy="102000" algn="ctr" rotWithShape="0">
                <a:srgbClr val="000000">
                  <a:alpha val="39607"/>
                </a:srgbClr>
              </a:outerShdw>
            </a:effectLst>
          </p:spPr>
          <p:txBody>
            <a:bodyPr vert="horz" wrap="square" lIns="91440" tIns="45720" rIns="91440" bIns="45720" anchor="ctr" anchorCtr="0"/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100" b="1" u="none" strike="noStrike" kern="1200" cap="none" spc="0" baseline="0" dirty="0" smtClean="0">
                  <a:solidFill>
                    <a:srgbClr val="47474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MQ</a:t>
              </a:r>
            </a:p>
          </p:txBody>
        </p:sp>
        <p:cxnSp>
          <p:nvCxnSpPr>
            <p:cNvPr id="43" name="直线连接线"/>
            <p:cNvCxnSpPr>
              <a:stCxn id="48" idx="2"/>
              <a:endCxn id="27" idx="0"/>
            </p:cNvCxnSpPr>
            <p:nvPr/>
          </p:nvCxnSpPr>
          <p:spPr>
            <a:xfrm flipH="1">
              <a:off x="7428" y="3963"/>
              <a:ext cx="1" cy="663"/>
            </a:xfrm>
            <a:prstGeom prst="straightConnector1">
              <a:avLst/>
            </a:prstGeom>
            <a:noFill/>
            <a:ln w="28575" cap="flat" cmpd="sng">
              <a:solidFill>
                <a:srgbClr val="C9394A"/>
              </a:solidFill>
              <a:prstDash val="solid"/>
              <a:round/>
              <a:headEnd type="arrow" w="med" len="med"/>
              <a:tailEnd type="arrow" w="med" len="med"/>
            </a:ln>
            <a:effectLst>
              <a:outerShdw blurRad="50800" dist="38100" dir="2700000" algn="tl" rotWithShape="0">
                <a:srgbClr val="000000">
                  <a:alpha val="39607"/>
                </a:srgbClr>
              </a:outerShdw>
            </a:effectLst>
          </p:spPr>
        </p:cxnSp>
        <p:sp>
          <p:nvSpPr>
            <p:cNvPr id="44" name="文本框 43"/>
            <p:cNvSpPr txBox="1"/>
            <p:nvPr/>
          </p:nvSpPr>
          <p:spPr>
            <a:xfrm>
              <a:off x="7606" y="4090"/>
              <a:ext cx="2048" cy="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>
                  <a:latin typeface="微软雅黑" panose="020B0503020204020204" charset="-122"/>
                  <a:ea typeface="微软雅黑" panose="020B0503020204020204" charset="-122"/>
                </a:rPr>
                <a:t>长连接、双向通信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398" y="4089"/>
              <a:ext cx="1847" cy="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微软雅黑" panose="020B0503020204020204" charset="-122"/>
                  <a:ea typeface="微软雅黑" panose="020B0503020204020204" charset="-122"/>
                </a:rPr>
                <a:t>websocket</a:t>
              </a:r>
              <a:r>
                <a:rPr lang="zh-CN" altLang="en-US" sz="1100">
                  <a:latin typeface="微软雅黑" panose="020B0503020204020204" charset="-122"/>
                  <a:ea typeface="微软雅黑" panose="020B0503020204020204" charset="-122"/>
                </a:rPr>
                <a:t>通信</a:t>
              </a:r>
            </a:p>
          </p:txBody>
        </p:sp>
        <p:cxnSp>
          <p:nvCxnSpPr>
            <p:cNvPr id="46" name="直线连接线"/>
            <p:cNvCxnSpPr>
              <a:stCxn id="27" idx="2"/>
              <a:endCxn id="21" idx="0"/>
            </p:cNvCxnSpPr>
            <p:nvPr/>
          </p:nvCxnSpPr>
          <p:spPr>
            <a:xfrm flipH="1">
              <a:off x="5776" y="5515"/>
              <a:ext cx="1652" cy="827"/>
            </a:xfrm>
            <a:prstGeom prst="straightConnector1">
              <a:avLst/>
            </a:prstGeom>
            <a:noFill/>
            <a:ln w="28575" cap="flat" cmpd="sng">
              <a:solidFill>
                <a:srgbClr val="C9394A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srgbClr val="000000">
                  <a:alpha val="39607"/>
                </a:srgbClr>
              </a:outerShdw>
            </a:effectLst>
          </p:spPr>
        </p:cxnSp>
        <p:cxnSp>
          <p:nvCxnSpPr>
            <p:cNvPr id="47" name="直线连接线"/>
            <p:cNvCxnSpPr>
              <a:stCxn id="27" idx="2"/>
              <a:endCxn id="22" idx="0"/>
            </p:cNvCxnSpPr>
            <p:nvPr/>
          </p:nvCxnSpPr>
          <p:spPr>
            <a:xfrm>
              <a:off x="7428" y="5515"/>
              <a:ext cx="1331" cy="827"/>
            </a:xfrm>
            <a:prstGeom prst="straightConnector1">
              <a:avLst/>
            </a:prstGeom>
            <a:noFill/>
            <a:ln w="28575" cap="flat" cmpd="sng">
              <a:solidFill>
                <a:srgbClr val="C9394A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srgbClr val="000000">
                  <a:alpha val="39607"/>
                </a:srgbClr>
              </a:outerShdw>
            </a:effectLst>
          </p:spPr>
        </p:cxnSp>
        <p:sp>
          <p:nvSpPr>
            <p:cNvPr id="49" name="文本框 48"/>
            <p:cNvSpPr txBox="1"/>
            <p:nvPr/>
          </p:nvSpPr>
          <p:spPr>
            <a:xfrm>
              <a:off x="3936" y="5649"/>
              <a:ext cx="2779" cy="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1100">
                  <a:latin typeface="微软雅黑" panose="020B0503020204020204" charset="-122"/>
                  <a:ea typeface="微软雅黑" panose="020B0503020204020204" charset="-122"/>
                </a:rPr>
                <a:t>弹幕保存到</a:t>
              </a:r>
              <a:r>
                <a:rPr lang="en-US" altLang="zh-CN" sz="1100">
                  <a:latin typeface="微软雅黑" panose="020B0503020204020204" charset="-122"/>
                  <a:ea typeface="微软雅黑" panose="020B0503020204020204" charset="-122"/>
                </a:rPr>
                <a:t>redis</a:t>
              </a:r>
              <a:r>
                <a:rPr lang="zh-CN" altLang="en-US" sz="1100">
                  <a:latin typeface="微软雅黑" panose="020B0503020204020204" charset="-122"/>
                  <a:ea typeface="微软雅黑" panose="020B0503020204020204" charset="-122"/>
                </a:rPr>
                <a:t>（同步）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270" y="5649"/>
              <a:ext cx="3148" cy="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1100">
                  <a:latin typeface="微软雅黑" panose="020B0503020204020204" charset="-122"/>
                  <a:ea typeface="微软雅黑" panose="020B0503020204020204" charset="-122"/>
                </a:rPr>
                <a:t>弹幕持久化到数据库（异步）</a:t>
              </a:r>
            </a:p>
          </p:txBody>
        </p:sp>
        <p:sp>
          <p:nvSpPr>
            <p:cNvPr id="2" name="圆角矩形"/>
            <p:cNvSpPr/>
            <p:nvPr/>
          </p:nvSpPr>
          <p:spPr>
            <a:xfrm>
              <a:off x="8045" y="7292"/>
              <a:ext cx="1427" cy="384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 cmpd="sng">
              <a:solidFill>
                <a:srgbClr val="C9394A"/>
              </a:solidFill>
              <a:prstDash val="solid"/>
              <a:round/>
            </a:ln>
            <a:effectLst>
              <a:outerShdw blurRad="63500" sx="102000" sy="102000" algn="ctr" rotWithShape="0">
                <a:srgbClr val="000000">
                  <a:alpha val="39607"/>
                </a:srgbClr>
              </a:outerShdw>
            </a:effectLst>
          </p:spPr>
          <p:txBody>
            <a:bodyPr vert="horz" wrap="square" lIns="91440" tIns="45720" rIns="91440" bIns="45720" anchor="ctr" anchorCtr="0"/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100" b="1" u="none" strike="noStrike" kern="1200" cap="none" spc="0" baseline="0" dirty="0" smtClean="0">
                  <a:solidFill>
                    <a:srgbClr val="47474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数据库</a:t>
              </a:r>
            </a:p>
          </p:txBody>
        </p:sp>
        <p:cxnSp>
          <p:nvCxnSpPr>
            <p:cNvPr id="3" name="直线连接线"/>
            <p:cNvCxnSpPr>
              <a:stCxn id="22" idx="2"/>
              <a:endCxn id="2" idx="0"/>
            </p:cNvCxnSpPr>
            <p:nvPr/>
          </p:nvCxnSpPr>
          <p:spPr>
            <a:xfrm>
              <a:off x="8759" y="6726"/>
              <a:ext cx="0" cy="566"/>
            </a:xfrm>
            <a:prstGeom prst="straightConnector1">
              <a:avLst/>
            </a:prstGeom>
            <a:noFill/>
            <a:ln w="28575" cap="flat" cmpd="sng">
              <a:solidFill>
                <a:srgbClr val="C9394A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srgbClr val="000000">
                  <a:alpha val="39607"/>
                </a:srgbClr>
              </a:outerShdw>
            </a:effectLst>
          </p:spPr>
        </p:cxnSp>
        <p:sp>
          <p:nvSpPr>
            <p:cNvPr id="4" name="文本框 3"/>
            <p:cNvSpPr txBox="1"/>
            <p:nvPr/>
          </p:nvSpPr>
          <p:spPr>
            <a:xfrm>
              <a:off x="8926" y="6804"/>
              <a:ext cx="728" cy="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1100">
                  <a:latin typeface="微软雅黑" panose="020B0503020204020204" charset="-122"/>
                  <a:ea typeface="微软雅黑" panose="020B0503020204020204" charset="-122"/>
                </a:rPr>
                <a:t>削峰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937" y="6974"/>
              <a:ext cx="3678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>
                  <a:latin typeface="微软雅黑" panose="020B0503020204020204" charset="-122"/>
                  <a:ea typeface="微软雅黑" panose="020B0503020204020204" charset="-122"/>
                </a:rPr>
                <a:t>采用</a:t>
              </a:r>
              <a:r>
                <a:rPr lang="en-US" altLang="zh-CN" sz="1100">
                  <a:latin typeface="微软雅黑" panose="020B0503020204020204" charset="-122"/>
                  <a:ea typeface="微软雅黑" panose="020B0503020204020204" charset="-122"/>
                </a:rPr>
                <a:t>redis</a:t>
              </a:r>
              <a:r>
                <a:rPr lang="zh-CN" altLang="en-US" sz="1100">
                  <a:latin typeface="微软雅黑" panose="020B0503020204020204" charset="-122"/>
                  <a:ea typeface="微软雅黑" panose="020B0503020204020204" charset="-122"/>
                </a:rPr>
                <a:t>实现弹幕快速读写</a:t>
              </a:r>
              <a:endParaRPr lang="en-US" sz="1100"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en-US" sz="1100">
                  <a:latin typeface="微软雅黑" panose="020B0503020204020204" charset="-122"/>
                  <a:ea typeface="微软雅黑" panose="020B0503020204020204" charset="-122"/>
                </a:rPr>
                <a:t>redis</a:t>
              </a:r>
              <a:r>
                <a:rPr lang="zh-CN" altLang="en-US" sz="1100">
                  <a:latin typeface="微软雅黑" panose="020B0503020204020204" charset="-122"/>
                  <a:ea typeface="微软雅黑" panose="020B0503020204020204" charset="-122"/>
                </a:rPr>
                <a:t>单机最大处理量约在</a:t>
              </a:r>
              <a:r>
                <a:rPr lang="en-US" altLang="zh-CN" sz="1100">
                  <a:latin typeface="微软雅黑" panose="020B0503020204020204" charset="-122"/>
                  <a:ea typeface="微软雅黑" panose="020B0503020204020204" charset="-122"/>
                </a:rPr>
                <a:t>10~50</a:t>
              </a:r>
              <a:r>
                <a:rPr lang="zh-CN" altLang="en-US" sz="1100">
                  <a:latin typeface="微软雅黑" panose="020B0503020204020204" charset="-122"/>
                  <a:ea typeface="微软雅黑" panose="020B0503020204020204" charset="-122"/>
                </a:rPr>
                <a:t>万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258" y="3314"/>
              <a:ext cx="1608" cy="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1100">
                  <a:latin typeface="微软雅黑" panose="020B0503020204020204" charset="-122"/>
                  <a:ea typeface="微软雅黑" panose="020B0503020204020204" charset="-122"/>
                </a:rPr>
                <a:t>前端生成弹幕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258" y="4879"/>
              <a:ext cx="1608" cy="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1100">
                  <a:latin typeface="微软雅黑" panose="020B0503020204020204" charset="-122"/>
                  <a:ea typeface="微软雅黑" panose="020B0503020204020204" charset="-122"/>
                </a:rPr>
                <a:t>后端推送弹幕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258" y="6329"/>
              <a:ext cx="1608" cy="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1100">
                  <a:latin typeface="微软雅黑" panose="020B0503020204020204" charset="-122"/>
                  <a:ea typeface="微软雅黑" panose="020B0503020204020204" charset="-122"/>
                </a:rPr>
                <a:t>后端保存弹幕</a:t>
              </a:r>
            </a:p>
          </p:txBody>
        </p:sp>
        <p:cxnSp>
          <p:nvCxnSpPr>
            <p:cNvPr id="10" name="直线连接线"/>
            <p:cNvCxnSpPr>
              <a:stCxn id="6" idx="3"/>
              <a:endCxn id="48" idx="1"/>
            </p:cNvCxnSpPr>
            <p:nvPr/>
          </p:nvCxnSpPr>
          <p:spPr>
            <a:xfrm>
              <a:off x="3866" y="3519"/>
              <a:ext cx="573" cy="0"/>
            </a:xfrm>
            <a:prstGeom prst="straightConnector1">
              <a:avLst/>
            </a:prstGeom>
            <a:noFill/>
            <a:ln w="28575" cap="flat" cmpd="sng">
              <a:solidFill>
                <a:srgbClr val="C9394A"/>
              </a:solidFill>
              <a:prstDash val="sysDot"/>
              <a:round/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srgbClr val="000000">
                  <a:alpha val="39607"/>
                </a:srgbClr>
              </a:outerShdw>
            </a:effectLst>
          </p:spPr>
        </p:cxnSp>
        <p:cxnSp>
          <p:nvCxnSpPr>
            <p:cNvPr id="14" name="直线连接线"/>
            <p:cNvCxnSpPr>
              <a:stCxn id="7" idx="3"/>
              <a:endCxn id="27" idx="1"/>
            </p:cNvCxnSpPr>
            <p:nvPr/>
          </p:nvCxnSpPr>
          <p:spPr>
            <a:xfrm flipV="1">
              <a:off x="3866" y="5071"/>
              <a:ext cx="572" cy="13"/>
            </a:xfrm>
            <a:prstGeom prst="straightConnector1">
              <a:avLst/>
            </a:prstGeom>
            <a:noFill/>
            <a:ln w="28575" cap="flat" cmpd="sng">
              <a:solidFill>
                <a:srgbClr val="C9394A"/>
              </a:solidFill>
              <a:prstDash val="sysDot"/>
              <a:round/>
              <a:headEnd type="arrow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39607"/>
                </a:srgbClr>
              </a:outerShdw>
            </a:effectLst>
          </p:spPr>
        </p:cxnSp>
        <p:cxnSp>
          <p:nvCxnSpPr>
            <p:cNvPr id="16" name="直线连接线"/>
            <p:cNvCxnSpPr>
              <a:stCxn id="9" idx="3"/>
              <a:endCxn id="21" idx="1"/>
            </p:cNvCxnSpPr>
            <p:nvPr/>
          </p:nvCxnSpPr>
          <p:spPr>
            <a:xfrm>
              <a:off x="3866" y="6534"/>
              <a:ext cx="573" cy="0"/>
            </a:xfrm>
            <a:prstGeom prst="straightConnector1">
              <a:avLst/>
            </a:prstGeom>
            <a:noFill/>
            <a:ln w="28575" cap="flat" cmpd="sng">
              <a:solidFill>
                <a:srgbClr val="C9394A"/>
              </a:solidFill>
              <a:prstDash val="sysDot"/>
              <a:round/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srgbClr val="000000">
                  <a:alpha val="39607"/>
                </a:srgbClr>
              </a:outerShdw>
            </a:effectLst>
          </p:spPr>
        </p:cxnSp>
        <p:sp>
          <p:nvSpPr>
            <p:cNvPr id="18" name="文本框 17"/>
            <p:cNvSpPr txBox="1"/>
            <p:nvPr/>
          </p:nvSpPr>
          <p:spPr>
            <a:xfrm>
              <a:off x="10616" y="3949"/>
              <a:ext cx="2048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1100">
                  <a:latin typeface="微软雅黑" panose="020B0503020204020204" charset="-122"/>
                  <a:ea typeface="微软雅黑" panose="020B0503020204020204" charset="-122"/>
                </a:rPr>
                <a:t>采用负载均衡策略</a:t>
              </a:r>
            </a:p>
            <a:p>
              <a:r>
                <a:rPr lang="zh-CN" sz="1100">
                  <a:latin typeface="微软雅黑" panose="020B0503020204020204" charset="-122"/>
                  <a:ea typeface="微软雅黑" panose="020B0503020204020204" charset="-122"/>
                </a:rPr>
                <a:t>实现前端请求分流</a:t>
              </a:r>
            </a:p>
          </p:txBody>
        </p:sp>
        <p:cxnSp>
          <p:nvCxnSpPr>
            <p:cNvPr id="19" name="直线连接线"/>
            <p:cNvCxnSpPr/>
            <p:nvPr/>
          </p:nvCxnSpPr>
          <p:spPr>
            <a:xfrm>
              <a:off x="10043" y="4295"/>
              <a:ext cx="573" cy="0"/>
            </a:xfrm>
            <a:prstGeom prst="straightConnector1">
              <a:avLst/>
            </a:prstGeom>
            <a:noFill/>
            <a:ln w="28575" cap="flat" cmpd="sng">
              <a:solidFill>
                <a:srgbClr val="C9394A"/>
              </a:solidFill>
              <a:prstDash val="sysDot"/>
              <a:round/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srgbClr val="000000">
                  <a:alpha val="39607"/>
                </a:srgbClr>
              </a:outerShdw>
            </a:effectLst>
          </p:spPr>
        </p:cxnSp>
        <p:sp>
          <p:nvSpPr>
            <p:cNvPr id="23" name="文本框 22"/>
            <p:cNvSpPr txBox="1"/>
            <p:nvPr/>
          </p:nvSpPr>
          <p:spPr>
            <a:xfrm>
              <a:off x="10315" y="6537"/>
              <a:ext cx="2442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1100">
                  <a:latin typeface="微软雅黑" panose="020B0503020204020204" charset="-122"/>
                  <a:ea typeface="微软雅黑" panose="020B0503020204020204" charset="-122"/>
                </a:rPr>
                <a:t>采用</a:t>
              </a:r>
              <a:r>
                <a:rPr lang="en-US" altLang="zh-CN" sz="1100">
                  <a:latin typeface="微软雅黑" panose="020B0503020204020204" charset="-122"/>
                  <a:ea typeface="微软雅黑" panose="020B0503020204020204" charset="-122"/>
                </a:rPr>
                <a:t>MQ</a:t>
              </a:r>
              <a:r>
                <a:rPr lang="zh-CN" altLang="en-US" sz="1100">
                  <a:latin typeface="微软雅黑" panose="020B0503020204020204" charset="-122"/>
                  <a:ea typeface="微软雅黑" panose="020B0503020204020204" charset="-122"/>
                </a:rPr>
                <a:t>进行限流削峰</a:t>
              </a:r>
            </a:p>
            <a:p>
              <a:r>
                <a:rPr lang="zh-CN" sz="1100">
                  <a:latin typeface="微软雅黑" panose="020B0503020204020204" charset="-122"/>
                  <a:ea typeface="微软雅黑" panose="020B0503020204020204" charset="-122"/>
                </a:rPr>
                <a:t>减轻数据库压力</a:t>
              </a:r>
            </a:p>
          </p:txBody>
        </p:sp>
        <p:cxnSp>
          <p:nvCxnSpPr>
            <p:cNvPr id="25" name="直线连接线"/>
            <p:cNvCxnSpPr/>
            <p:nvPr/>
          </p:nvCxnSpPr>
          <p:spPr>
            <a:xfrm>
              <a:off x="9742" y="6875"/>
              <a:ext cx="573" cy="0"/>
            </a:xfrm>
            <a:prstGeom prst="straightConnector1">
              <a:avLst/>
            </a:prstGeom>
            <a:noFill/>
            <a:ln w="28575" cap="flat" cmpd="sng">
              <a:solidFill>
                <a:srgbClr val="C9394A"/>
              </a:solidFill>
              <a:prstDash val="sysDot"/>
              <a:round/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srgbClr val="000000">
                  <a:alpha val="39607"/>
                </a:srgbClr>
              </a:outerShdw>
            </a:effectLst>
          </p:spPr>
        </p:cxnSp>
        <p:sp>
          <p:nvSpPr>
            <p:cNvPr id="28" name="圆角矩形"/>
            <p:cNvSpPr/>
            <p:nvPr/>
          </p:nvSpPr>
          <p:spPr>
            <a:xfrm>
              <a:off x="2348" y="4116"/>
              <a:ext cx="1427" cy="384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 cmpd="sng">
              <a:solidFill>
                <a:srgbClr val="C9394A"/>
              </a:solidFill>
              <a:prstDash val="solid"/>
              <a:round/>
            </a:ln>
            <a:effectLst>
              <a:outerShdw blurRad="63500" sx="102000" sy="102000" algn="ctr" rotWithShape="0">
                <a:srgbClr val="000000">
                  <a:alpha val="39607"/>
                </a:srgbClr>
              </a:outerShdw>
            </a:effectLst>
          </p:spPr>
          <p:txBody>
            <a:bodyPr vert="horz" wrap="square" lIns="91440" tIns="45720" rIns="91440" bIns="45720" anchor="ctr" anchorCtr="0"/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100" b="1" u="none" strike="noStrike" kern="1200" cap="none" spc="0" baseline="0" dirty="0" smtClean="0">
                  <a:solidFill>
                    <a:srgbClr val="47474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并发</a:t>
              </a:r>
              <a:r>
                <a:rPr lang="en-US" altLang="zh-CN" sz="1100" b="1" u="none" strike="noStrike" kern="1200" cap="none" spc="0" baseline="0" dirty="0" smtClean="0">
                  <a:solidFill>
                    <a:srgbClr val="47474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+MQ</a:t>
              </a:r>
            </a:p>
          </p:txBody>
        </p:sp>
        <p:cxnSp>
          <p:nvCxnSpPr>
            <p:cNvPr id="29" name="直线连接线"/>
            <p:cNvCxnSpPr>
              <a:stCxn id="28" idx="2"/>
              <a:endCxn id="7" idx="0"/>
            </p:cNvCxnSpPr>
            <p:nvPr/>
          </p:nvCxnSpPr>
          <p:spPr>
            <a:xfrm>
              <a:off x="3062" y="4500"/>
              <a:ext cx="0" cy="379"/>
            </a:xfrm>
            <a:prstGeom prst="straightConnector1">
              <a:avLst/>
            </a:prstGeom>
            <a:noFill/>
            <a:ln w="28575" cap="flat" cmpd="sng">
              <a:solidFill>
                <a:srgbClr val="C9394A"/>
              </a:solidFill>
              <a:prstDash val="sysDot"/>
              <a:round/>
              <a:headEnd type="arrow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39607"/>
                </a:srgbClr>
              </a:outerShdw>
            </a:effectLst>
          </p:spPr>
        </p:cxnSp>
        <p:cxnSp>
          <p:nvCxnSpPr>
            <p:cNvPr id="30" name="直线连接线"/>
            <p:cNvCxnSpPr>
              <a:stCxn id="6" idx="2"/>
              <a:endCxn id="28" idx="0"/>
            </p:cNvCxnSpPr>
            <p:nvPr/>
          </p:nvCxnSpPr>
          <p:spPr>
            <a:xfrm>
              <a:off x="3062" y="3724"/>
              <a:ext cx="0" cy="392"/>
            </a:xfrm>
            <a:prstGeom prst="straightConnector1">
              <a:avLst/>
            </a:prstGeom>
            <a:noFill/>
            <a:ln w="28575" cap="flat" cmpd="sng">
              <a:solidFill>
                <a:srgbClr val="C9394A"/>
              </a:solidFill>
              <a:prstDash val="sysDot"/>
              <a:round/>
              <a:headEnd type="arrow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39607"/>
                </a:srgbClr>
              </a:outerShdw>
            </a:effec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39750" y="2717801"/>
            <a:ext cx="807212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视频上传、视频处理、视频获取、视频在线播放、</a:t>
            </a:r>
            <a:r>
              <a:rPr lang="zh-CN" sz="2000" dirty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视频下载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750" y="1493203"/>
            <a:ext cx="807212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FastDFS</a:t>
            </a:r>
            <a:r>
              <a:rPr lang="zh-CN" sz="2000" dirty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文件服务器搭建、相关工具类开发</a:t>
            </a:r>
          </a:p>
        </p:txBody>
      </p:sp>
      <p:sp>
        <p:nvSpPr>
          <p:cNvPr id="17" name="矩形"/>
          <p:cNvSpPr/>
          <p:nvPr/>
        </p:nvSpPr>
        <p:spPr>
          <a:xfrm>
            <a:off x="2385061" y="577890"/>
            <a:ext cx="4373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视频与弹幕功能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开发概要</a:t>
            </a:r>
          </a:p>
        </p:txBody>
      </p:sp>
      <p:sp>
        <p:nvSpPr>
          <p:cNvPr id="16" name="矩形"/>
          <p:cNvSpPr/>
          <p:nvPr/>
        </p:nvSpPr>
        <p:spPr>
          <a:xfrm>
            <a:off x="560070" y="3957003"/>
            <a:ext cx="81534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sz="2000" dirty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弹幕系统、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数据统计、社交属性（点赞、投币、收藏、评论）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39750" y="2563813"/>
            <a:ext cx="807212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优点：</a:t>
            </a:r>
            <a:r>
              <a:rPr lang="zh-CN" altLang="en-US" sz="2000" dirty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支持</a:t>
            </a:r>
            <a:r>
              <a:rPr lang="en-US" altLang="zh-CN" sz="2000" dirty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HTTP</a:t>
            </a:r>
            <a:r>
              <a:rPr lang="zh-CN" altLang="en-US" sz="2000" dirty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协议传输文件（结合</a:t>
            </a:r>
            <a:r>
              <a:rPr lang="en-US" altLang="zh-CN" sz="2000" dirty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Nginx</a:t>
            </a:r>
            <a:r>
              <a:rPr lang="zh-CN" altLang="en-US" sz="2000" dirty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）；对文件内容做</a:t>
            </a:r>
            <a:r>
              <a:rPr lang="en-US" altLang="zh-CN" sz="2000" dirty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Hash</a:t>
            </a:r>
            <a:r>
              <a:rPr lang="zh-CN" altLang="en-US" sz="2000" dirty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处理，节约磁盘空间；支持负载均衡、整体性能较佳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750" y="1339215"/>
            <a:ext cx="807212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什么是</a:t>
            </a:r>
            <a:r>
              <a:rPr lang="en-US" altLang="zh-CN" sz="2000" dirty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FastDFS</a:t>
            </a:r>
            <a:r>
              <a:rPr lang="zh-CN" altLang="en-US" sz="2000" dirty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：开源的轻量级分布式文件系统，用于解决大数据量存储和负载均衡等问题。</a:t>
            </a:r>
          </a:p>
        </p:txBody>
      </p:sp>
      <p:sp>
        <p:nvSpPr>
          <p:cNvPr id="17" name="矩形"/>
          <p:cNvSpPr/>
          <p:nvPr/>
        </p:nvSpPr>
        <p:spPr>
          <a:xfrm>
            <a:off x="2767013" y="577890"/>
            <a:ext cx="36099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FastDFS</a:t>
            </a:r>
            <a:r>
              <a:rPr lang="zh-CN" altLang="en-US" sz="3000" b="1" kern="0" dirty="0">
                <a:solidFill>
                  <a:srgbClr val="C9394A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文件服务器</a:t>
            </a:r>
            <a:endParaRPr lang="zh-CN" altLang="en-US" sz="3000" b="1" u="none" strike="noStrike" kern="0" cap="none" spc="0" baseline="0" dirty="0">
              <a:solidFill>
                <a:srgbClr val="C9394A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070" y="3957003"/>
            <a:ext cx="81534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适用系统类型：中小型系统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39750" y="2563813"/>
            <a:ext cx="807212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跟踪服务器</a:t>
            </a: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：主要做调度工作，起到负载均衡的作用。它是客户端和存储服务器交互的枢纽</a:t>
            </a:r>
          </a:p>
        </p:txBody>
      </p:sp>
      <p:sp>
        <p:nvSpPr>
          <p:cNvPr id="15" name="矩形"/>
          <p:cNvSpPr/>
          <p:nvPr/>
        </p:nvSpPr>
        <p:spPr>
          <a:xfrm>
            <a:off x="539750" y="1339215"/>
            <a:ext cx="807212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FastDFS</a:t>
            </a:r>
            <a:r>
              <a:rPr lang="zh-CN" altLang="en-US" sz="2000" dirty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的二个角色：跟踪服务器（</a:t>
            </a:r>
            <a:r>
              <a:rPr lang="en-US" altLang="zh-CN" sz="2000" dirty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Tracker</a:t>
            </a:r>
            <a:r>
              <a:rPr lang="zh-CN" altLang="en-US" sz="2000" dirty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）、存储服务器（</a:t>
            </a:r>
            <a:r>
              <a:rPr lang="en-US" altLang="zh-CN" sz="2000" dirty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Storage</a:t>
            </a:r>
            <a:r>
              <a:rPr lang="zh-CN" sz="2000" dirty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）</a:t>
            </a:r>
          </a:p>
        </p:txBody>
      </p:sp>
      <p:sp>
        <p:nvSpPr>
          <p:cNvPr id="17" name="矩形"/>
          <p:cNvSpPr/>
          <p:nvPr/>
        </p:nvSpPr>
        <p:spPr>
          <a:xfrm>
            <a:off x="2767013" y="577890"/>
            <a:ext cx="36099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FastDFS</a:t>
            </a:r>
            <a:r>
              <a:rPr lang="zh-CN" altLang="en-US" sz="3000" b="1" kern="0" dirty="0">
                <a:solidFill>
                  <a:srgbClr val="C9394A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文件服务器</a:t>
            </a:r>
            <a:endParaRPr lang="zh-CN" altLang="en-US" sz="3000" b="1" u="none" strike="noStrike" kern="0" cap="none" spc="0" baseline="0" dirty="0">
              <a:solidFill>
                <a:srgbClr val="C9394A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070" y="3649028"/>
            <a:ext cx="8153400" cy="10147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存储服务器：主要提供容量和备份服务，存储服务器是以组（</a:t>
            </a:r>
            <a:r>
              <a:rPr lang="en-US" altLang="zh-CN" sz="2000" dirty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Group</a:t>
            </a:r>
            <a:r>
              <a:rPr lang="zh-CN" altLang="en-US" sz="2000" dirty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）为单位，每个组内可以有多台存储服务器，数据互为备份。文件及属性（Meta Data）都保存在该服务器上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27765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FastDFS</a:t>
            </a:r>
            <a:r>
              <a:rPr lang="zh-CN" altLang="en-US" sz="2000" dirty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架构图</a:t>
            </a:r>
            <a:endParaRPr lang="zh-CN" altLang="en-US" sz="2000" dirty="0">
              <a:solidFill>
                <a:srgbClr val="474747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767018" y="577890"/>
            <a:ext cx="36099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FastDFS</a:t>
            </a:r>
            <a:r>
              <a:rPr lang="zh-CN" altLang="en-US" sz="3000" b="1" kern="0" dirty="0">
                <a:solidFill>
                  <a:srgbClr val="C9394A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文件服务器</a:t>
            </a:r>
            <a:endParaRPr lang="zh-CN" altLang="en-US" sz="3000" b="1" u="none" strike="noStrike" kern="0" cap="none" spc="0" baseline="0" dirty="0">
              <a:solidFill>
                <a:srgbClr val="C9394A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224405" y="1741170"/>
            <a:ext cx="4818380" cy="3124200"/>
            <a:chOff x="3503" y="2742"/>
            <a:chExt cx="7588" cy="4920"/>
          </a:xfrm>
        </p:grpSpPr>
        <p:grpSp>
          <p:nvGrpSpPr>
            <p:cNvPr id="37" name="组合 36"/>
            <p:cNvGrpSpPr/>
            <p:nvPr/>
          </p:nvGrpSpPr>
          <p:grpSpPr>
            <a:xfrm>
              <a:off x="3503" y="2742"/>
              <a:ext cx="7588" cy="4920"/>
              <a:chOff x="3493" y="2752"/>
              <a:chExt cx="7588" cy="4920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3493" y="2752"/>
                <a:ext cx="7589" cy="4921"/>
                <a:chOff x="3493" y="2752"/>
                <a:chExt cx="7589" cy="4921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3493" y="3326"/>
                  <a:ext cx="7589" cy="4347"/>
                  <a:chOff x="2218228" y="1823085"/>
                  <a:chExt cx="4819015" cy="2760625"/>
                </a:xfrm>
              </p:grpSpPr>
              <p:sp>
                <p:nvSpPr>
                  <p:cNvPr id="6" name="圆角矩形"/>
                  <p:cNvSpPr/>
                  <p:nvPr/>
                </p:nvSpPr>
                <p:spPr>
                  <a:xfrm>
                    <a:off x="2218228" y="2571395"/>
                    <a:ext cx="4819015" cy="2012315"/>
                  </a:xfrm>
                  <a:prstGeom prst="roundRect">
                    <a:avLst>
                      <a:gd name="adj" fmla="val 16666"/>
                    </a:avLst>
                  </a:prstGeom>
                  <a:solidFill>
                    <a:srgbClr val="FFFFFF"/>
                  </a:solidFill>
                  <a:ln w="25400" cap="flat" cmpd="sng">
                    <a:solidFill>
                      <a:srgbClr val="C9394A"/>
                    </a:solidFill>
                    <a:prstDash val="solid"/>
                    <a:round/>
                  </a:ln>
                  <a:effectLst>
                    <a:outerShdw blurRad="63500" sx="102000" sy="102000" algn="ctr" rotWithShape="0">
                      <a:srgbClr val="000000">
                        <a:alpha val="39607"/>
                      </a:srgbClr>
                    </a:outerShdw>
                  </a:effectLst>
                </p:spPr>
                <p:txBody>
                  <a:bodyPr vert="horz" wrap="square" lIns="91440" tIns="45720" rIns="91440" bIns="45720" anchor="t" anchorCtr="0"/>
                  <a:lstStyle/>
                  <a:p>
                    <a:pPr marL="0" indent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zh-CN" altLang="en-US" sz="1600" b="1" dirty="0" smtClean="0">
                        <a:solidFill>
                          <a:srgbClr val="474747"/>
                        </a:solidFill>
                        <a:latin typeface="Microsoft YaHei" panose="020B0503020204020204" charset="-122"/>
                        <a:ea typeface="Microsoft YaHei" panose="020B0503020204020204" charset="-122"/>
                        <a:cs typeface="Microsoft YaHei" panose="020B0503020204020204" charset="-122"/>
                      </a:rPr>
                      <a:t>存储服务器</a:t>
                    </a:r>
                    <a:endParaRPr lang="zh-CN" altLang="en-US" sz="1600" b="1" u="none" strike="noStrike" kern="1200" cap="none" spc="0" baseline="0" dirty="0" smtClean="0">
                      <a:solidFill>
                        <a:srgbClr val="474747"/>
                      </a:solidFill>
                      <a:latin typeface="Microsoft YaHei" panose="020B0503020204020204" charset="-122"/>
                      <a:ea typeface="Microsoft YaHei" panose="020B0503020204020204" charset="-122"/>
                      <a:cs typeface="Microsoft YaHei" panose="020B0503020204020204" charset="-122"/>
                    </a:endParaRPr>
                  </a:p>
                </p:txBody>
              </p:sp>
              <p:sp>
                <p:nvSpPr>
                  <p:cNvPr id="7" name="圆角矩形"/>
                  <p:cNvSpPr/>
                  <p:nvPr/>
                </p:nvSpPr>
                <p:spPr>
                  <a:xfrm>
                    <a:off x="2440478" y="3104160"/>
                    <a:ext cx="1180465" cy="1395095"/>
                  </a:xfrm>
                  <a:prstGeom prst="roundRect">
                    <a:avLst>
                      <a:gd name="adj" fmla="val 16666"/>
                    </a:avLst>
                  </a:prstGeom>
                  <a:solidFill>
                    <a:srgbClr val="FFFFFF"/>
                  </a:solidFill>
                  <a:ln w="25400" cap="flat" cmpd="sng">
                    <a:solidFill>
                      <a:srgbClr val="C9394A"/>
                    </a:solidFill>
                    <a:prstDash val="solid"/>
                    <a:round/>
                  </a:ln>
                  <a:effectLst>
                    <a:outerShdw blurRad="63500" sx="102000" sy="102000" algn="ctr" rotWithShape="0">
                      <a:srgbClr val="000000">
                        <a:alpha val="39607"/>
                      </a:srgbClr>
                    </a:outerShdw>
                  </a:effectLst>
                </p:spPr>
                <p:txBody>
                  <a:bodyPr vert="horz" wrap="square" lIns="91440" tIns="45720" rIns="91440" bIns="45720" anchor="t" anchorCtr="0"/>
                  <a:lstStyle/>
                  <a:p>
                    <a:pPr marL="0" indent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altLang="zh-CN" sz="1600" b="1" u="none" strike="noStrike" kern="1200" cap="none" spc="0" baseline="0" dirty="0">
                        <a:solidFill>
                          <a:srgbClr val="474747"/>
                        </a:solidFill>
                        <a:latin typeface="Microsoft YaHei" panose="020B0503020204020204" charset="-122"/>
                        <a:ea typeface="Microsoft YaHei" panose="020B0503020204020204" charset="-122"/>
                        <a:cs typeface="Microsoft YaHei" panose="020B0503020204020204" charset="-122"/>
                      </a:rPr>
                      <a:t>group 1</a:t>
                    </a:r>
                  </a:p>
                </p:txBody>
              </p:sp>
              <p:cxnSp>
                <p:nvCxnSpPr>
                  <p:cNvPr id="9" name="直线连接线"/>
                  <p:cNvCxnSpPr>
                    <a:stCxn id="2" idx="3"/>
                    <a:endCxn id="3" idx="1"/>
                  </p:cNvCxnSpPr>
                  <p:nvPr/>
                </p:nvCxnSpPr>
                <p:spPr>
                  <a:xfrm flipV="1">
                    <a:off x="3343910" y="1823085"/>
                    <a:ext cx="408940" cy="8255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rgbClr val="C9394A"/>
                    </a:solidFill>
                    <a:prstDash val="solid"/>
                    <a:round/>
                    <a:tailEnd type="arrow" w="med" len="med"/>
                  </a:ln>
                  <a:effectLst>
                    <a:outerShdw blurRad="50800" dist="38100" dir="2700000" algn="tl" rotWithShape="0">
                      <a:srgbClr val="000000">
                        <a:alpha val="39607"/>
                      </a:srgbClr>
                    </a:outerShdw>
                  </a:effectLst>
                </p:spPr>
              </p:cxnSp>
              <p:cxnSp>
                <p:nvCxnSpPr>
                  <p:cNvPr id="16" name="直线连接线"/>
                  <p:cNvCxnSpPr/>
                  <p:nvPr/>
                </p:nvCxnSpPr>
                <p:spPr>
                  <a:xfrm>
                    <a:off x="5345430" y="2185670"/>
                    <a:ext cx="5715" cy="38735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rgbClr val="C9394A"/>
                    </a:solidFill>
                    <a:prstDash val="solid"/>
                    <a:round/>
                    <a:tailEnd type="arrow" w="med" len="med"/>
                  </a:ln>
                  <a:effectLst>
                    <a:outerShdw blurRad="50800" dist="38100" dir="2700000" algn="tl" rotWithShape="0">
                      <a:srgbClr val="000000">
                        <a:alpha val="39607"/>
                      </a:srgbClr>
                    </a:outerShdw>
                  </a:effectLst>
                </p:spPr>
              </p:cxnSp>
              <p:sp>
                <p:nvSpPr>
                  <p:cNvPr id="33" name="圆角矩形"/>
                  <p:cNvSpPr/>
                  <p:nvPr/>
                </p:nvSpPr>
                <p:spPr>
                  <a:xfrm>
                    <a:off x="2539538" y="3593465"/>
                    <a:ext cx="982345" cy="274955"/>
                  </a:xfrm>
                  <a:prstGeom prst="roundRect">
                    <a:avLst>
                      <a:gd name="adj" fmla="val 16666"/>
                    </a:avLst>
                  </a:prstGeom>
                  <a:solidFill>
                    <a:srgbClr val="FFFFFF"/>
                  </a:solidFill>
                  <a:ln w="25400" cap="flat" cmpd="sng">
                    <a:solidFill>
                      <a:srgbClr val="C9394A"/>
                    </a:solidFill>
                    <a:prstDash val="solid"/>
                    <a:round/>
                  </a:ln>
                  <a:effectLst>
                    <a:outerShdw blurRad="63500" sx="102000" sy="102000" algn="ctr" rotWithShape="0">
                      <a:srgbClr val="000000">
                        <a:alpha val="39607"/>
                      </a:srgbClr>
                    </a:outerShdw>
                  </a:effectLst>
                </p:spPr>
                <p:txBody>
                  <a:bodyPr vert="horz" wrap="square" lIns="91440" tIns="45720" rIns="91440" bIns="45720" anchor="ctr" anchorCtr="0"/>
                  <a:lstStyle/>
                  <a:p>
                    <a:pPr marL="0" indent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altLang="zh-CN" sz="1100" b="1" u="none" strike="noStrike" kern="1200" cap="none" spc="0" baseline="0" dirty="0">
                        <a:solidFill>
                          <a:srgbClr val="474747"/>
                        </a:solidFill>
                        <a:latin typeface="Microsoft YaHei" panose="020B0503020204020204" charset="-122"/>
                        <a:ea typeface="Microsoft YaHei" panose="020B0503020204020204" charset="-122"/>
                        <a:cs typeface="Microsoft YaHei" panose="020B0503020204020204" charset="-122"/>
                      </a:rPr>
                      <a:t>storage 11</a:t>
                    </a:r>
                  </a:p>
                </p:txBody>
              </p:sp>
              <p:sp>
                <p:nvSpPr>
                  <p:cNvPr id="34" name="圆角矩形"/>
                  <p:cNvSpPr/>
                  <p:nvPr/>
                </p:nvSpPr>
                <p:spPr>
                  <a:xfrm>
                    <a:off x="2539538" y="4083685"/>
                    <a:ext cx="982345" cy="261620"/>
                  </a:xfrm>
                  <a:prstGeom prst="roundRect">
                    <a:avLst>
                      <a:gd name="adj" fmla="val 16666"/>
                    </a:avLst>
                  </a:prstGeom>
                  <a:solidFill>
                    <a:srgbClr val="FFFFFF"/>
                  </a:solidFill>
                  <a:ln w="25400" cap="flat" cmpd="sng">
                    <a:solidFill>
                      <a:srgbClr val="C9394A"/>
                    </a:solidFill>
                    <a:prstDash val="solid"/>
                    <a:round/>
                  </a:ln>
                  <a:effectLst>
                    <a:outerShdw blurRad="63500" sx="102000" sy="102000" algn="ctr" rotWithShape="0">
                      <a:srgbClr val="000000">
                        <a:alpha val="39607"/>
                      </a:srgbClr>
                    </a:outerShdw>
                  </a:effectLst>
                </p:spPr>
                <p:txBody>
                  <a:bodyPr vert="horz" wrap="square" lIns="91440" tIns="45720" rIns="91440" bIns="45720" anchor="ctr" anchorCtr="0"/>
                  <a:lstStyle/>
                  <a:p>
                    <a:pPr marL="0" indent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altLang="zh-CN" sz="1100" b="1" dirty="0">
                        <a:solidFill>
                          <a:srgbClr val="474747"/>
                        </a:solidFill>
                        <a:latin typeface="Microsoft YaHei" panose="020B0503020204020204" charset="-122"/>
                        <a:ea typeface="Microsoft YaHei" panose="020B0503020204020204" charset="-122"/>
                        <a:cs typeface="Microsoft YaHei" panose="020B0503020204020204" charset="-122"/>
                        <a:sym typeface="+mn-ea"/>
                      </a:rPr>
                      <a:t>storage 1n</a:t>
                    </a:r>
                    <a:endParaRPr lang="en-US" altLang="zh-CN" sz="1100" b="1" u="none" strike="noStrike" kern="1200" cap="none" spc="0" baseline="0" dirty="0">
                      <a:solidFill>
                        <a:srgbClr val="474747"/>
                      </a:solidFill>
                      <a:latin typeface="Microsoft YaHei" panose="020B0503020204020204" charset="-122"/>
                      <a:ea typeface="Microsoft YaHei" panose="020B0503020204020204" charset="-122"/>
                      <a:cs typeface="Microsoft YaHei" panose="020B0503020204020204" charset="-122"/>
                      <a:sym typeface="+mn-ea"/>
                    </a:endParaRPr>
                  </a:p>
                </p:txBody>
              </p:sp>
            </p:grpSp>
            <p:sp>
              <p:nvSpPr>
                <p:cNvPr id="2" name="圆角矩形"/>
                <p:cNvSpPr/>
                <p:nvPr/>
              </p:nvSpPr>
              <p:spPr>
                <a:xfrm>
                  <a:off x="3769" y="2823"/>
                  <a:ext cx="1497" cy="1025"/>
                </a:xfrm>
                <a:prstGeom prst="roundRect">
                  <a:avLst>
                    <a:gd name="adj" fmla="val 16666"/>
                  </a:avLst>
                </a:prstGeom>
                <a:solidFill>
                  <a:srgbClr val="FFFFFF"/>
                </a:solidFill>
                <a:ln w="25400" cap="flat" cmpd="sng">
                  <a:solidFill>
                    <a:srgbClr val="C9394A"/>
                  </a:solidFill>
                  <a:prstDash val="solid"/>
                  <a:round/>
                </a:ln>
                <a:effectLst>
                  <a:outerShdw blurRad="63500" sx="102000" sy="102000" algn="ctr" rotWithShape="0">
                    <a:srgbClr val="000000">
                      <a:alpha val="39607"/>
                    </a:srgbClr>
                  </a:outerShdw>
                </a:effectLst>
              </p:spPr>
              <p:txBody>
                <a:bodyPr vert="horz" wrap="square" lIns="91440" tIns="45720" rIns="91440" bIns="45720" anchor="ctr" anchorCtr="0"/>
                <a:lstStyle/>
                <a:p>
                  <a:pPr marL="0" indent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altLang="en-US" sz="1400" b="1" u="none" strike="noStrike" kern="1200" cap="none" spc="0" baseline="0" dirty="0">
                      <a:solidFill>
                        <a:srgbClr val="474747"/>
                      </a:solidFill>
                      <a:latin typeface="Microsoft YaHei" panose="020B0503020204020204" charset="-122"/>
                      <a:ea typeface="Microsoft YaHei" panose="020B0503020204020204" charset="-122"/>
                      <a:cs typeface="Microsoft YaHei" panose="020B0503020204020204" charset="-122"/>
                    </a:rPr>
                    <a:t>客户端</a:t>
                  </a:r>
                </a:p>
              </p:txBody>
            </p:sp>
            <p:sp>
              <p:nvSpPr>
                <p:cNvPr id="3" name="圆角矩形"/>
                <p:cNvSpPr/>
                <p:nvPr/>
              </p:nvSpPr>
              <p:spPr>
                <a:xfrm>
                  <a:off x="5910" y="2752"/>
                  <a:ext cx="5024" cy="1142"/>
                </a:xfrm>
                <a:prstGeom prst="roundRect">
                  <a:avLst>
                    <a:gd name="adj" fmla="val 16666"/>
                  </a:avLst>
                </a:prstGeom>
                <a:solidFill>
                  <a:srgbClr val="FFFFFF"/>
                </a:solidFill>
                <a:ln w="25400" cap="flat" cmpd="sng">
                  <a:solidFill>
                    <a:srgbClr val="C9394A"/>
                  </a:solidFill>
                  <a:prstDash val="solid"/>
                  <a:round/>
                </a:ln>
                <a:effectLst>
                  <a:outerShdw blurRad="63500" sx="102000" sy="102000" algn="ctr" rotWithShape="0">
                    <a:srgbClr val="000000">
                      <a:alpha val="39607"/>
                    </a:srgbClr>
                  </a:outerShdw>
                </a:effectLst>
              </p:spPr>
              <p:txBody>
                <a:bodyPr vert="horz" wrap="square" lIns="91440" tIns="45720" rIns="91440" bIns="45720" anchor="t" anchorCtr="0"/>
                <a:lstStyle/>
                <a:p>
                  <a:pPr marL="0" indent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altLang="en-US" sz="1400" b="1" dirty="0" smtClean="0">
                      <a:solidFill>
                        <a:srgbClr val="474747"/>
                      </a:solidFill>
                      <a:latin typeface="Microsoft YaHei" panose="020B0503020204020204" charset="-122"/>
                      <a:ea typeface="Microsoft YaHei" panose="020B0503020204020204" charset="-122"/>
                      <a:cs typeface="Microsoft YaHei" panose="020B0503020204020204" charset="-122"/>
                    </a:rPr>
                    <a:t>跟踪服务器</a:t>
                  </a:r>
                  <a:endParaRPr lang="zh-CN" altLang="en-US" sz="1400" b="1" u="none" strike="noStrike" kern="1200" cap="none" spc="0" baseline="0" dirty="0">
                    <a:solidFill>
                      <a:srgbClr val="474747"/>
                    </a:solidFill>
                    <a:latin typeface="Microsoft YaHei" panose="020B0503020204020204" charset="-122"/>
                    <a:ea typeface="Microsoft YaHei" panose="020B0503020204020204" charset="-122"/>
                    <a:cs typeface="Microsoft YaHei" panose="020B0503020204020204" charset="-122"/>
                  </a:endParaRPr>
                </a:p>
              </p:txBody>
            </p:sp>
            <p:sp>
              <p:nvSpPr>
                <p:cNvPr id="4" name="圆角矩形"/>
                <p:cNvSpPr/>
                <p:nvPr/>
              </p:nvSpPr>
              <p:spPr>
                <a:xfrm>
                  <a:off x="5983" y="5340"/>
                  <a:ext cx="1859" cy="2197"/>
                </a:xfrm>
                <a:prstGeom prst="roundRect">
                  <a:avLst>
                    <a:gd name="adj" fmla="val 16666"/>
                  </a:avLst>
                </a:prstGeom>
                <a:solidFill>
                  <a:srgbClr val="FFFFFF"/>
                </a:solidFill>
                <a:ln w="25400" cap="flat" cmpd="sng">
                  <a:solidFill>
                    <a:srgbClr val="C9394A"/>
                  </a:solidFill>
                  <a:prstDash val="solid"/>
                  <a:round/>
                </a:ln>
                <a:effectLst>
                  <a:outerShdw blurRad="63500" sx="102000" sy="102000" algn="ctr" rotWithShape="0">
                    <a:srgbClr val="000000">
                      <a:alpha val="39607"/>
                    </a:srgbClr>
                  </a:outerShdw>
                </a:effectLst>
              </p:spPr>
              <p:txBody>
                <a:bodyPr vert="horz" wrap="square" lIns="91440" tIns="45720" rIns="91440" bIns="45720" anchor="t" anchorCtr="0"/>
                <a:lstStyle/>
                <a:p>
                  <a:pPr marL="0" indent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1600" b="1" u="none" strike="noStrike" kern="1200" cap="none" spc="0" baseline="0" dirty="0">
                      <a:solidFill>
                        <a:srgbClr val="474747"/>
                      </a:solidFill>
                      <a:latin typeface="Microsoft YaHei" panose="020B0503020204020204" charset="-122"/>
                      <a:ea typeface="Microsoft YaHei" panose="020B0503020204020204" charset="-122"/>
                      <a:cs typeface="Microsoft YaHei" panose="020B0503020204020204" charset="-122"/>
                    </a:rPr>
                    <a:t>group 2</a:t>
                  </a:r>
                </a:p>
              </p:txBody>
            </p:sp>
            <p:sp>
              <p:nvSpPr>
                <p:cNvPr id="5" name="圆角矩形"/>
                <p:cNvSpPr/>
                <p:nvPr/>
              </p:nvSpPr>
              <p:spPr>
                <a:xfrm>
                  <a:off x="6139" y="6113"/>
                  <a:ext cx="1547" cy="431"/>
                </a:xfrm>
                <a:prstGeom prst="roundRect">
                  <a:avLst>
                    <a:gd name="adj" fmla="val 16666"/>
                  </a:avLst>
                </a:prstGeom>
                <a:solidFill>
                  <a:srgbClr val="FFFFFF"/>
                </a:solidFill>
                <a:ln w="25400" cap="flat" cmpd="sng">
                  <a:solidFill>
                    <a:srgbClr val="C9394A"/>
                  </a:solidFill>
                  <a:prstDash val="solid"/>
                  <a:round/>
                </a:ln>
                <a:effectLst>
                  <a:outerShdw blurRad="63500" sx="102000" sy="102000" algn="ctr" rotWithShape="0">
                    <a:srgbClr val="000000">
                      <a:alpha val="39607"/>
                    </a:srgbClr>
                  </a:outerShdw>
                </a:effectLst>
              </p:spPr>
              <p:txBody>
                <a:bodyPr vert="horz" wrap="square" lIns="91440" tIns="45720" rIns="91440" bIns="45720" anchor="ctr" anchorCtr="0"/>
                <a:lstStyle/>
                <a:p>
                  <a:pPr marL="0" indent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1100" b="1" u="none" strike="noStrike" kern="1200" cap="none" spc="0" baseline="0" dirty="0" smtClean="0">
                      <a:solidFill>
                        <a:srgbClr val="474747"/>
                      </a:solidFill>
                      <a:latin typeface="Microsoft YaHei" panose="020B0503020204020204" charset="-122"/>
                      <a:ea typeface="Microsoft YaHei" panose="020B0503020204020204" charset="-122"/>
                      <a:cs typeface="Microsoft YaHei" panose="020B0503020204020204" charset="-122"/>
                    </a:rPr>
                    <a:t>storage 21</a:t>
                  </a:r>
                </a:p>
              </p:txBody>
            </p:sp>
            <p:sp>
              <p:nvSpPr>
                <p:cNvPr id="10" name="圆角矩形"/>
                <p:cNvSpPr/>
                <p:nvPr/>
              </p:nvSpPr>
              <p:spPr>
                <a:xfrm>
                  <a:off x="6139" y="6885"/>
                  <a:ext cx="1547" cy="410"/>
                </a:xfrm>
                <a:prstGeom prst="roundRect">
                  <a:avLst>
                    <a:gd name="adj" fmla="val 16666"/>
                  </a:avLst>
                </a:prstGeom>
                <a:solidFill>
                  <a:srgbClr val="FFFFFF"/>
                </a:solidFill>
                <a:ln w="25400" cap="flat" cmpd="sng">
                  <a:solidFill>
                    <a:srgbClr val="C9394A"/>
                  </a:solidFill>
                  <a:prstDash val="solid"/>
                  <a:round/>
                </a:ln>
                <a:effectLst>
                  <a:outerShdw blurRad="63500" sx="102000" sy="102000" algn="ctr" rotWithShape="0">
                    <a:srgbClr val="000000">
                      <a:alpha val="39607"/>
                    </a:srgbClr>
                  </a:outerShdw>
                </a:effectLst>
              </p:spPr>
              <p:txBody>
                <a:bodyPr vert="horz" wrap="square" lIns="91440" tIns="45720" rIns="91440" bIns="45720" anchor="ctr" anchorCtr="0"/>
                <a:lstStyle/>
                <a:p>
                  <a:pPr marL="0" indent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1100" b="1" dirty="0" smtClean="0">
                      <a:solidFill>
                        <a:srgbClr val="474747"/>
                      </a:solidFill>
                      <a:latin typeface="Microsoft YaHei" panose="020B0503020204020204" charset="-122"/>
                      <a:ea typeface="Microsoft YaHei" panose="020B0503020204020204" charset="-122"/>
                      <a:cs typeface="Microsoft YaHei" panose="020B0503020204020204" charset="-122"/>
                      <a:sym typeface="+mn-ea"/>
                    </a:rPr>
                    <a:t>storage 2n</a:t>
                  </a:r>
                  <a:endParaRPr lang="en-US" altLang="zh-CN" sz="1100" b="1" u="none" strike="noStrike" kern="1200" cap="none" spc="0" baseline="0" dirty="0" smtClean="0">
                    <a:solidFill>
                      <a:srgbClr val="474747"/>
                    </a:solidFill>
                    <a:latin typeface="Microsoft YaHei" panose="020B0503020204020204" charset="-122"/>
                    <a:ea typeface="Microsoft YaHei" panose="020B0503020204020204" charset="-122"/>
                    <a:cs typeface="Microsoft YaHei" panose="020B0503020204020204" charset="-122"/>
                    <a:sym typeface="+mn-ea"/>
                  </a:endParaRPr>
                </a:p>
              </p:txBody>
            </p:sp>
            <p:sp>
              <p:nvSpPr>
                <p:cNvPr id="14" name="圆角矩形"/>
                <p:cNvSpPr/>
                <p:nvPr/>
              </p:nvSpPr>
              <p:spPr>
                <a:xfrm>
                  <a:off x="8904" y="5340"/>
                  <a:ext cx="1859" cy="2197"/>
                </a:xfrm>
                <a:prstGeom prst="roundRect">
                  <a:avLst>
                    <a:gd name="adj" fmla="val 16666"/>
                  </a:avLst>
                </a:prstGeom>
                <a:solidFill>
                  <a:srgbClr val="FFFFFF"/>
                </a:solidFill>
                <a:ln w="25400" cap="flat" cmpd="sng">
                  <a:solidFill>
                    <a:srgbClr val="C9394A"/>
                  </a:solidFill>
                  <a:prstDash val="solid"/>
                  <a:round/>
                </a:ln>
                <a:effectLst>
                  <a:outerShdw blurRad="63500" sx="102000" sy="102000" algn="ctr" rotWithShape="0">
                    <a:srgbClr val="000000">
                      <a:alpha val="39607"/>
                    </a:srgbClr>
                  </a:outerShdw>
                </a:effectLst>
              </p:spPr>
              <p:txBody>
                <a:bodyPr vert="horz" wrap="square" lIns="91440" tIns="45720" rIns="91440" bIns="45720" anchor="t" anchorCtr="0"/>
                <a:lstStyle/>
                <a:p>
                  <a:pPr marL="0" indent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1600" b="1" u="none" strike="noStrike" kern="1200" cap="none" spc="0" baseline="0" dirty="0">
                      <a:solidFill>
                        <a:srgbClr val="474747"/>
                      </a:solidFill>
                      <a:latin typeface="Microsoft YaHei" panose="020B0503020204020204" charset="-122"/>
                      <a:ea typeface="Microsoft YaHei" panose="020B0503020204020204" charset="-122"/>
                      <a:cs typeface="Microsoft YaHei" panose="020B0503020204020204" charset="-122"/>
                    </a:rPr>
                    <a:t>group n</a:t>
                  </a:r>
                </a:p>
              </p:txBody>
            </p:sp>
            <p:sp>
              <p:nvSpPr>
                <p:cNvPr id="18" name="圆角矩形"/>
                <p:cNvSpPr/>
                <p:nvPr/>
              </p:nvSpPr>
              <p:spPr>
                <a:xfrm>
                  <a:off x="9060" y="6113"/>
                  <a:ext cx="1547" cy="431"/>
                </a:xfrm>
                <a:prstGeom prst="roundRect">
                  <a:avLst>
                    <a:gd name="adj" fmla="val 16666"/>
                  </a:avLst>
                </a:prstGeom>
                <a:solidFill>
                  <a:srgbClr val="FFFFFF"/>
                </a:solidFill>
                <a:ln w="25400" cap="flat" cmpd="sng">
                  <a:solidFill>
                    <a:srgbClr val="C9394A"/>
                  </a:solidFill>
                  <a:prstDash val="solid"/>
                  <a:round/>
                </a:ln>
                <a:effectLst>
                  <a:outerShdw blurRad="63500" sx="102000" sy="102000" algn="ctr" rotWithShape="0">
                    <a:srgbClr val="000000">
                      <a:alpha val="39607"/>
                    </a:srgbClr>
                  </a:outerShdw>
                </a:effectLst>
              </p:spPr>
              <p:txBody>
                <a:bodyPr vert="horz" wrap="square" lIns="91440" tIns="45720" rIns="91440" bIns="45720" anchor="ctr" anchorCtr="0"/>
                <a:lstStyle/>
                <a:p>
                  <a:pPr marL="0" indent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1100" b="1" u="none" strike="noStrike" kern="1200" cap="none" spc="0" baseline="0" dirty="0" smtClean="0">
                      <a:solidFill>
                        <a:srgbClr val="474747"/>
                      </a:solidFill>
                      <a:latin typeface="Microsoft YaHei" panose="020B0503020204020204" charset="-122"/>
                      <a:ea typeface="Microsoft YaHei" panose="020B0503020204020204" charset="-122"/>
                      <a:cs typeface="Microsoft YaHei" panose="020B0503020204020204" charset="-122"/>
                    </a:rPr>
                    <a:t>storage n1</a:t>
                  </a:r>
                </a:p>
              </p:txBody>
            </p:sp>
            <p:sp>
              <p:nvSpPr>
                <p:cNvPr id="19" name="圆角矩形"/>
                <p:cNvSpPr/>
                <p:nvPr/>
              </p:nvSpPr>
              <p:spPr>
                <a:xfrm>
                  <a:off x="9060" y="6885"/>
                  <a:ext cx="1547" cy="410"/>
                </a:xfrm>
                <a:prstGeom prst="roundRect">
                  <a:avLst>
                    <a:gd name="adj" fmla="val 16666"/>
                  </a:avLst>
                </a:prstGeom>
                <a:solidFill>
                  <a:srgbClr val="FFFFFF"/>
                </a:solidFill>
                <a:ln w="25400" cap="flat" cmpd="sng">
                  <a:solidFill>
                    <a:srgbClr val="C9394A"/>
                  </a:solidFill>
                  <a:prstDash val="solid"/>
                  <a:round/>
                </a:ln>
                <a:effectLst>
                  <a:outerShdw blurRad="63500" sx="102000" sy="102000" algn="ctr" rotWithShape="0">
                    <a:srgbClr val="000000">
                      <a:alpha val="39607"/>
                    </a:srgbClr>
                  </a:outerShdw>
                </a:effectLst>
              </p:spPr>
              <p:txBody>
                <a:bodyPr vert="horz" wrap="square" lIns="91440" tIns="45720" rIns="91440" bIns="45720" anchor="ctr" anchorCtr="0"/>
                <a:lstStyle/>
                <a:p>
                  <a:pPr marL="0" indent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1100" b="1" dirty="0" smtClean="0">
                      <a:solidFill>
                        <a:srgbClr val="474747"/>
                      </a:solidFill>
                      <a:latin typeface="Microsoft YaHei" panose="020B0503020204020204" charset="-122"/>
                      <a:ea typeface="Microsoft YaHei" panose="020B0503020204020204" charset="-122"/>
                      <a:cs typeface="Microsoft YaHei" panose="020B0503020204020204" charset="-122"/>
                    </a:rPr>
                    <a:t>storage nn</a:t>
                  </a:r>
                  <a:endParaRPr lang="en-US" altLang="zh-CN" sz="1100" b="1" u="none" strike="noStrike" kern="1200" cap="none" spc="0" baseline="0" dirty="0" smtClean="0">
                    <a:solidFill>
                      <a:srgbClr val="474747"/>
                    </a:solidFill>
                    <a:latin typeface="Microsoft YaHei" panose="020B0503020204020204" charset="-122"/>
                    <a:ea typeface="Microsoft YaHei" panose="020B0503020204020204" charset="-122"/>
                    <a:cs typeface="Microsoft YaHei" panose="020B0503020204020204" charset="-122"/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8904" y="3088"/>
                  <a:ext cx="561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>
                      <a:latin typeface="Microsoft YaHei" panose="020B0503020204020204" charset="-122"/>
                      <a:ea typeface="Microsoft YaHei" panose="020B0503020204020204" charset="-122"/>
                    </a:rPr>
                    <a:t>...</a:t>
                  </a:r>
                </a:p>
              </p:txBody>
            </p:sp>
            <p:sp>
              <p:nvSpPr>
                <p:cNvPr id="24" name="圆角矩形"/>
                <p:cNvSpPr/>
                <p:nvPr/>
              </p:nvSpPr>
              <p:spPr>
                <a:xfrm>
                  <a:off x="6069" y="3323"/>
                  <a:ext cx="1307" cy="384"/>
                </a:xfrm>
                <a:prstGeom prst="roundRect">
                  <a:avLst>
                    <a:gd name="adj" fmla="val 16666"/>
                  </a:avLst>
                </a:prstGeom>
                <a:solidFill>
                  <a:srgbClr val="FFFFFF"/>
                </a:solidFill>
                <a:ln w="25400" cap="flat" cmpd="sng">
                  <a:solidFill>
                    <a:srgbClr val="C9394A"/>
                  </a:solidFill>
                  <a:prstDash val="solid"/>
                  <a:round/>
                </a:ln>
                <a:effectLst>
                  <a:outerShdw blurRad="63500" sx="102000" sy="102000" algn="ctr" rotWithShape="0">
                    <a:srgbClr val="000000">
                      <a:alpha val="39607"/>
                    </a:srgbClr>
                  </a:outerShdw>
                </a:effectLst>
              </p:spPr>
              <p:txBody>
                <a:bodyPr vert="horz" wrap="square" lIns="91440" tIns="45720" rIns="91440" bIns="45720" anchor="ctr" anchorCtr="0"/>
                <a:lstStyle/>
                <a:p>
                  <a:pPr marL="0" indent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1100" b="1" u="none" strike="noStrike" kern="1200" cap="none" spc="0" baseline="0" dirty="0" smtClean="0">
                      <a:solidFill>
                        <a:srgbClr val="474747"/>
                      </a:solidFill>
                      <a:latin typeface="Microsoft YaHei" panose="020B0503020204020204" charset="-122"/>
                      <a:ea typeface="Microsoft YaHei" panose="020B0503020204020204" charset="-122"/>
                      <a:cs typeface="Microsoft YaHei" panose="020B0503020204020204" charset="-122"/>
                    </a:rPr>
                    <a:t>tracker 1</a:t>
                  </a:r>
                </a:p>
              </p:txBody>
            </p:sp>
            <p:sp>
              <p:nvSpPr>
                <p:cNvPr id="25" name="圆角矩形"/>
                <p:cNvSpPr/>
                <p:nvPr/>
              </p:nvSpPr>
              <p:spPr>
                <a:xfrm>
                  <a:off x="7597" y="3323"/>
                  <a:ext cx="1307" cy="384"/>
                </a:xfrm>
                <a:prstGeom prst="roundRect">
                  <a:avLst>
                    <a:gd name="adj" fmla="val 16666"/>
                  </a:avLst>
                </a:prstGeom>
                <a:solidFill>
                  <a:srgbClr val="FFFFFF"/>
                </a:solidFill>
                <a:ln w="25400" cap="flat" cmpd="sng">
                  <a:solidFill>
                    <a:srgbClr val="C9394A"/>
                  </a:solidFill>
                  <a:prstDash val="solid"/>
                  <a:round/>
                </a:ln>
                <a:effectLst>
                  <a:outerShdw blurRad="63500" sx="102000" sy="102000" algn="ctr" rotWithShape="0">
                    <a:srgbClr val="000000">
                      <a:alpha val="39607"/>
                    </a:srgbClr>
                  </a:outerShdw>
                </a:effectLst>
              </p:spPr>
              <p:txBody>
                <a:bodyPr vert="horz" wrap="square" lIns="91440" tIns="45720" rIns="91440" bIns="45720" anchor="ctr" anchorCtr="0"/>
                <a:lstStyle/>
                <a:p>
                  <a:pPr marL="0" indent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1100" b="1" u="none" strike="noStrike" kern="1200" cap="none" spc="0" baseline="0" dirty="0" smtClean="0">
                      <a:solidFill>
                        <a:srgbClr val="474747"/>
                      </a:solidFill>
                      <a:latin typeface="Microsoft YaHei" panose="020B0503020204020204" charset="-122"/>
                      <a:ea typeface="Microsoft YaHei" panose="020B0503020204020204" charset="-122"/>
                      <a:cs typeface="Microsoft YaHei" panose="020B0503020204020204" charset="-122"/>
                    </a:rPr>
                    <a:t>tracker 2</a:t>
                  </a:r>
                </a:p>
              </p:txBody>
            </p:sp>
            <p:sp>
              <p:nvSpPr>
                <p:cNvPr id="26" name="圆角矩形"/>
                <p:cNvSpPr/>
                <p:nvPr/>
              </p:nvSpPr>
              <p:spPr>
                <a:xfrm>
                  <a:off x="9456" y="3323"/>
                  <a:ext cx="1307" cy="384"/>
                </a:xfrm>
                <a:prstGeom prst="roundRect">
                  <a:avLst>
                    <a:gd name="adj" fmla="val 16666"/>
                  </a:avLst>
                </a:prstGeom>
                <a:solidFill>
                  <a:srgbClr val="FFFFFF"/>
                </a:solidFill>
                <a:ln w="25400" cap="flat" cmpd="sng">
                  <a:solidFill>
                    <a:srgbClr val="C9394A"/>
                  </a:solidFill>
                  <a:prstDash val="solid"/>
                  <a:round/>
                </a:ln>
                <a:effectLst>
                  <a:outerShdw blurRad="63500" sx="102000" sy="102000" algn="ctr" rotWithShape="0">
                    <a:srgbClr val="000000">
                      <a:alpha val="39607"/>
                    </a:srgbClr>
                  </a:outerShdw>
                </a:effectLst>
              </p:spPr>
              <p:txBody>
                <a:bodyPr vert="horz" wrap="square" lIns="91440" tIns="45720" rIns="91440" bIns="45720" anchor="ctr" anchorCtr="0"/>
                <a:lstStyle/>
                <a:p>
                  <a:pPr marL="0" indent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1100" b="1" u="none" strike="noStrike" kern="1200" cap="none" spc="0" baseline="0" dirty="0" smtClean="0">
                      <a:solidFill>
                        <a:srgbClr val="474747"/>
                      </a:solidFill>
                      <a:latin typeface="Microsoft YaHei" panose="020B0503020204020204" charset="-122"/>
                      <a:ea typeface="Microsoft YaHei" panose="020B0503020204020204" charset="-122"/>
                      <a:cs typeface="Microsoft YaHei" panose="020B0503020204020204" charset="-122"/>
                    </a:rPr>
                    <a:t>tracker n</a:t>
                  </a:r>
                </a:p>
              </p:txBody>
            </p:sp>
            <p:cxnSp>
              <p:nvCxnSpPr>
                <p:cNvPr id="29" name="直线连接线"/>
                <p:cNvCxnSpPr/>
                <p:nvPr/>
              </p:nvCxnSpPr>
              <p:spPr>
                <a:xfrm flipV="1">
                  <a:off x="4478" y="3823"/>
                  <a:ext cx="0" cy="681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C9394A"/>
                  </a:solidFill>
                  <a:prstDash val="solid"/>
                  <a:round/>
                  <a:tailEnd type="arrow" w="med" len="med"/>
                </a:ln>
                <a:effectLst>
                  <a:outerShdw blurRad="50800" dist="38100" dir="2700000" algn="tl" rotWithShape="0">
                    <a:srgbClr val="000000">
                      <a:alpha val="39607"/>
                    </a:srgbClr>
                  </a:outerShdw>
                </a:effectLst>
              </p:spPr>
            </p:cxnSp>
          </p:grpSp>
          <p:sp>
            <p:nvSpPr>
              <p:cNvPr id="31" name="文本框 30"/>
              <p:cNvSpPr txBox="1"/>
              <p:nvPr/>
            </p:nvSpPr>
            <p:spPr>
              <a:xfrm>
                <a:off x="8141" y="6152"/>
                <a:ext cx="56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Microsoft YaHei" panose="020B0503020204020204" charset="-122"/>
                    <a:ea typeface="Microsoft YaHei" panose="020B0503020204020204" charset="-122"/>
                  </a:rPr>
                  <a:t>...</a:t>
                </a: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9553" y="6369"/>
                <a:ext cx="56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Microsoft YaHei" panose="020B0503020204020204" charset="-122"/>
                    <a:ea typeface="Microsoft YaHei" panose="020B0503020204020204" charset="-122"/>
                  </a:rPr>
                  <a:t>...</a:t>
                </a: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6632" y="6369"/>
                <a:ext cx="56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Microsoft YaHei" panose="020B0503020204020204" charset="-122"/>
                    <a:ea typeface="Microsoft YaHei" panose="020B0503020204020204" charset="-122"/>
                  </a:rPr>
                  <a:t>...</a:t>
                </a: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492" y="6369"/>
                <a:ext cx="56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Microsoft YaHei" panose="020B0503020204020204" charset="-122"/>
                    <a:ea typeface="Microsoft YaHei" panose="020B0503020204020204" charset="-122"/>
                  </a:rPr>
                  <a:t>...</a:t>
                </a: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5348" y="2899"/>
              <a:ext cx="49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474747"/>
                  </a:solidFill>
                  <a:latin typeface="Microsoft YaHei" panose="020B0503020204020204" charset="-122"/>
                  <a:ea typeface="Microsoft YaHei" panose="020B0503020204020204" charset="-122"/>
                  <a:cs typeface="Microsoft YaHei" panose="020B0503020204020204" charset="-122"/>
                </a:rPr>
                <a:t>1</a:t>
              </a:r>
              <a:endParaRPr lang="en-US" altLang="zh-CN"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571" y="4002"/>
              <a:ext cx="49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474747"/>
                  </a:solidFill>
                  <a:latin typeface="Microsoft YaHei" panose="020B0503020204020204" charset="-122"/>
                  <a:ea typeface="Microsoft YaHei" panose="020B0503020204020204" charset="-122"/>
                  <a:cs typeface="Microsoft YaHei" panose="020B0503020204020204" charset="-122"/>
                </a:rPr>
                <a:t>2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570" y="3949"/>
              <a:ext cx="424" cy="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474747"/>
                  </a:solidFill>
                  <a:latin typeface="Microsoft YaHei" panose="020B0503020204020204" charset="-122"/>
                  <a:ea typeface="Microsoft YaHei" panose="020B0503020204020204" charset="-122"/>
                  <a:cs typeface="Microsoft YaHei" panose="020B0503020204020204" charset="-122"/>
                </a:rPr>
                <a:t>3</a:t>
              </a:r>
              <a:endParaRPr lang="en-US" altLang="zh-CN"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00810" y="577890"/>
            <a:ext cx="134239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kern="0" dirty="0">
                <a:solidFill>
                  <a:srgbClr val="C9394A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Nginx</a:t>
            </a:r>
            <a:endParaRPr lang="en-US" sz="3000" b="1" u="none" strike="noStrike" kern="0" cap="none" spc="0" baseline="0" dirty="0">
              <a:solidFill>
                <a:srgbClr val="C9394A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8" name="矩形"/>
          <p:cNvSpPr/>
          <p:nvPr/>
        </p:nvSpPr>
        <p:spPr>
          <a:xfrm>
            <a:off x="539750" y="2717135"/>
            <a:ext cx="807212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Nginx</a:t>
            </a:r>
            <a:r>
              <a:rPr lang="zh-CN" altLang="en-US" sz="2000" dirty="0" smtClean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的主要用途：反向代理、负载均衡。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1" name="矩形"/>
          <p:cNvSpPr/>
          <p:nvPr/>
        </p:nvSpPr>
        <p:spPr>
          <a:xfrm>
            <a:off x="560070" y="3802450"/>
            <a:ext cx="8153400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Nginx</a:t>
            </a:r>
            <a:r>
              <a:rPr lang="zh-CN" altLang="en-US" sz="2000" dirty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的主要特点：跨平台、配置简单易上手、高并发、内存消耗小、稳定性高</a:t>
            </a:r>
            <a:endParaRPr lang="zh-CN" altLang="en-US" sz="2000" dirty="0">
              <a:solidFill>
                <a:srgbClr val="474747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2" name="矩形"/>
          <p:cNvSpPr/>
          <p:nvPr/>
        </p:nvSpPr>
        <p:spPr>
          <a:xfrm>
            <a:off x="539750" y="1338650"/>
            <a:ext cx="8072120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Nginx</a:t>
            </a:r>
            <a:r>
              <a:rPr lang="zh-CN" altLang="en-US" sz="2000" dirty="0" smtClean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是反向代理服务器。代理其实就是</a:t>
            </a:r>
            <a:r>
              <a:rPr lang="zh-CN" altLang="en-US" sz="2000" dirty="0" smtClean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中间人，客户端</a:t>
            </a:r>
            <a:r>
              <a:rPr lang="zh-CN" altLang="en-US" sz="2000" dirty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通过代理发送请求到互联网上的服务器，从而获取想要的资源</a:t>
            </a:r>
            <a:r>
              <a:rPr lang="zh-CN" altLang="en-US" sz="2000" dirty="0" smtClean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。</a:t>
            </a:r>
            <a:endParaRPr lang="zh-CN" altLang="en-US" sz="2000" dirty="0">
              <a:solidFill>
                <a:srgbClr val="474747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00810" y="577890"/>
            <a:ext cx="134239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kern="0" dirty="0">
                <a:solidFill>
                  <a:srgbClr val="C9394A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Nginx</a:t>
            </a:r>
            <a:endParaRPr lang="en-US" sz="3000" b="1" u="none" strike="noStrike" kern="0" cap="none" spc="0" baseline="0" dirty="0">
              <a:solidFill>
                <a:srgbClr val="C9394A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12" name="矩形"/>
          <p:cNvSpPr/>
          <p:nvPr/>
        </p:nvSpPr>
        <p:spPr>
          <a:xfrm>
            <a:off x="539750" y="1492538"/>
            <a:ext cx="807212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正向代理的特点：服务端不知道客户端、客户端知道代理端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908675" y="2562651"/>
            <a:ext cx="7119709" cy="1008111"/>
            <a:chOff x="908675" y="2562651"/>
            <a:chExt cx="7119709" cy="1008111"/>
          </a:xfrm>
        </p:grpSpPr>
        <p:sp>
          <p:nvSpPr>
            <p:cNvPr id="48" name="圆角矩形"/>
            <p:cNvSpPr/>
            <p:nvPr/>
          </p:nvSpPr>
          <p:spPr>
            <a:xfrm>
              <a:off x="908675" y="2562651"/>
              <a:ext cx="3197860" cy="1008111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 cmpd="sng">
              <a:solidFill>
                <a:srgbClr val="C9394A"/>
              </a:solidFill>
              <a:prstDash val="dash"/>
              <a:round/>
            </a:ln>
            <a:effectLst>
              <a:outerShdw blurRad="63500" sx="102000" sy="102000" algn="ctr" rotWithShape="0">
                <a:srgbClr val="000000">
                  <a:alpha val="39607"/>
                </a:srgbClr>
              </a:outerShdw>
            </a:effectLst>
          </p:spPr>
          <p:txBody>
            <a:bodyPr vert="horz" wrap="square" lIns="91440" tIns="45720" rIns="91440" bIns="45720" anchor="t" anchorCtr="0"/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400" b="1" u="none" strike="noStrike" kern="1200" cap="none" spc="0" baseline="0" dirty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endParaRPr>
            </a:p>
          </p:txBody>
        </p:sp>
        <p:sp>
          <p:nvSpPr>
            <p:cNvPr id="22" name="圆角矩形"/>
            <p:cNvSpPr/>
            <p:nvPr/>
          </p:nvSpPr>
          <p:spPr>
            <a:xfrm>
              <a:off x="1267855" y="2741270"/>
              <a:ext cx="950595" cy="650875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 cmpd="sng">
              <a:solidFill>
                <a:srgbClr val="C9394A"/>
              </a:solidFill>
              <a:prstDash val="solid"/>
              <a:round/>
            </a:ln>
            <a:effectLst>
              <a:outerShdw blurRad="63500" sx="102000" sy="102000" algn="ctr" rotWithShape="0">
                <a:srgbClr val="000000">
                  <a:alpha val="39607"/>
                </a:srgbClr>
              </a:outerShdw>
            </a:effectLst>
          </p:spPr>
          <p:txBody>
            <a:bodyPr vert="horz" wrap="square" lIns="91440" tIns="45720" rIns="91440" bIns="45720" anchor="ctr" anchorCtr="0"/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400" b="1" u="none" strike="noStrike" kern="1200" cap="none" spc="0" baseline="0" dirty="0">
                  <a:solidFill>
                    <a:srgbClr val="474747"/>
                  </a:solidFill>
                  <a:latin typeface="Microsoft YaHei" panose="020B0503020204020204" charset="-122"/>
                  <a:ea typeface="Microsoft YaHei" panose="020B0503020204020204" charset="-122"/>
                  <a:cs typeface="Microsoft YaHei" panose="020B0503020204020204" charset="-122"/>
                </a:rPr>
                <a:t>客户端</a:t>
              </a:r>
            </a:p>
          </p:txBody>
        </p:sp>
        <p:sp>
          <p:nvSpPr>
            <p:cNvPr id="23" name="圆角矩形"/>
            <p:cNvSpPr/>
            <p:nvPr/>
          </p:nvSpPr>
          <p:spPr>
            <a:xfrm>
              <a:off x="4838144" y="2710676"/>
              <a:ext cx="3190240" cy="725170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 cmpd="sng">
              <a:solidFill>
                <a:srgbClr val="C9394A"/>
              </a:solidFill>
              <a:prstDash val="solid"/>
              <a:round/>
            </a:ln>
            <a:effectLst>
              <a:outerShdw blurRad="63500" sx="102000" sy="102000" algn="ctr" rotWithShape="0">
                <a:srgbClr val="000000">
                  <a:alpha val="39607"/>
                </a:srgbClr>
              </a:outerShdw>
            </a:effectLst>
          </p:spPr>
          <p:txBody>
            <a:bodyPr vert="horz" wrap="square" lIns="91440" tIns="45720" rIns="91440" bIns="45720" anchor="t" anchorCtr="0"/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400" b="1" dirty="0" smtClean="0">
                  <a:solidFill>
                    <a:srgbClr val="474747"/>
                  </a:solidFill>
                  <a:latin typeface="Microsoft YaHei" panose="020B0503020204020204" charset="-122"/>
                  <a:ea typeface="Microsoft YaHei" panose="020B0503020204020204" charset="-122"/>
                  <a:cs typeface="Microsoft YaHei" panose="020B0503020204020204" charset="-122"/>
                </a:rPr>
                <a:t>服务端</a:t>
              </a:r>
              <a:endParaRPr lang="zh-CN" altLang="en-US" sz="1400" b="1" u="none" strike="noStrike" kern="1200" cap="none" spc="0" baseline="0" dirty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endParaRPr>
            </a:p>
          </p:txBody>
        </p:sp>
        <p:sp>
          <p:nvSpPr>
            <p:cNvPr id="30" name="文本框 22"/>
            <p:cNvSpPr txBox="1"/>
            <p:nvPr/>
          </p:nvSpPr>
          <p:spPr>
            <a:xfrm>
              <a:off x="6739334" y="2924036"/>
              <a:ext cx="35623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Microsoft YaHei" panose="020B0503020204020204" charset="-122"/>
                  <a:ea typeface="Microsoft YaHei" panose="020B0503020204020204" charset="-122"/>
                </a:rPr>
                <a:t>...</a:t>
              </a:r>
            </a:p>
          </p:txBody>
        </p:sp>
        <p:sp>
          <p:nvSpPr>
            <p:cNvPr id="31" name="圆角矩形"/>
            <p:cNvSpPr/>
            <p:nvPr/>
          </p:nvSpPr>
          <p:spPr>
            <a:xfrm>
              <a:off x="4939109" y="3073261"/>
              <a:ext cx="829945" cy="243840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 cmpd="sng">
              <a:solidFill>
                <a:srgbClr val="C9394A"/>
              </a:solidFill>
              <a:prstDash val="solid"/>
              <a:round/>
            </a:ln>
            <a:effectLst>
              <a:outerShdw blurRad="63500" sx="102000" sy="102000" algn="ctr" rotWithShape="0">
                <a:srgbClr val="000000">
                  <a:alpha val="39607"/>
                </a:srgbClr>
              </a:outerShdw>
            </a:effectLst>
          </p:spPr>
          <p:txBody>
            <a:bodyPr vert="horz" wrap="square" lIns="91440" tIns="45720" rIns="91440" bIns="45720" anchor="ctr" anchorCtr="0"/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100" b="1" dirty="0" smtClean="0">
                  <a:solidFill>
                    <a:srgbClr val="474747"/>
                  </a:solidFill>
                  <a:latin typeface="Microsoft YaHei" panose="020B0503020204020204" charset="-122"/>
                  <a:ea typeface="Microsoft YaHei" panose="020B0503020204020204" charset="-122"/>
                  <a:cs typeface="Microsoft YaHei" panose="020B0503020204020204" charset="-122"/>
                </a:rPr>
                <a:t>服务器</a:t>
              </a:r>
              <a:r>
                <a:rPr lang="en-US" altLang="zh-CN" sz="1100" b="1" dirty="0" smtClean="0">
                  <a:solidFill>
                    <a:srgbClr val="474747"/>
                  </a:solidFill>
                  <a:latin typeface="Microsoft YaHei" panose="020B0503020204020204" charset="-122"/>
                  <a:ea typeface="Microsoft YaHei" panose="020B0503020204020204" charset="-122"/>
                  <a:cs typeface="Microsoft YaHei" panose="020B0503020204020204" charset="-122"/>
                </a:rPr>
                <a:t>1</a:t>
              </a:r>
              <a:endParaRPr lang="en-US" altLang="zh-CN" sz="1100" b="1" u="none" strike="noStrike" kern="1200" cap="none" spc="0" baseline="0" dirty="0" smtClean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endParaRPr>
            </a:p>
          </p:txBody>
        </p:sp>
        <p:sp>
          <p:nvSpPr>
            <p:cNvPr id="32" name="圆角矩形"/>
            <p:cNvSpPr/>
            <p:nvPr/>
          </p:nvSpPr>
          <p:spPr>
            <a:xfrm>
              <a:off x="5909389" y="3073261"/>
              <a:ext cx="829945" cy="243840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 cmpd="sng">
              <a:solidFill>
                <a:srgbClr val="C9394A"/>
              </a:solidFill>
              <a:prstDash val="solid"/>
              <a:round/>
            </a:ln>
            <a:effectLst>
              <a:outerShdw blurRad="63500" sx="102000" sy="102000" algn="ctr" rotWithShape="0">
                <a:srgbClr val="000000">
                  <a:alpha val="39607"/>
                </a:srgbClr>
              </a:outerShdw>
            </a:effectLst>
          </p:spPr>
          <p:txBody>
            <a:bodyPr vert="horz" wrap="square" lIns="91440" tIns="45720" rIns="91440" bIns="45720" anchor="ctr" anchorCtr="0"/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100" b="1" u="none" strike="noStrike" kern="1200" cap="none" spc="0" baseline="0" dirty="0" smtClean="0">
                  <a:solidFill>
                    <a:srgbClr val="474747"/>
                  </a:solidFill>
                  <a:latin typeface="Microsoft YaHei" panose="020B0503020204020204" charset="-122"/>
                  <a:ea typeface="Microsoft YaHei" panose="020B0503020204020204" charset="-122"/>
                  <a:cs typeface="Microsoft YaHei" panose="020B0503020204020204" charset="-122"/>
                </a:rPr>
                <a:t>服务器</a:t>
              </a:r>
              <a:r>
                <a:rPr lang="en-US" altLang="zh-CN" sz="1100" b="1" u="none" strike="noStrike" kern="1200" cap="none" spc="0" baseline="0" dirty="0" smtClean="0">
                  <a:solidFill>
                    <a:srgbClr val="474747"/>
                  </a:solidFill>
                  <a:latin typeface="Microsoft YaHei" panose="020B0503020204020204" charset="-122"/>
                  <a:ea typeface="Microsoft YaHei" panose="020B0503020204020204" charset="-122"/>
                  <a:cs typeface="Microsoft YaHei" panose="020B0503020204020204" charset="-122"/>
                </a:rPr>
                <a:t>2</a:t>
              </a:r>
            </a:p>
          </p:txBody>
        </p:sp>
        <p:sp>
          <p:nvSpPr>
            <p:cNvPr id="33" name="圆角矩形"/>
            <p:cNvSpPr/>
            <p:nvPr/>
          </p:nvSpPr>
          <p:spPr>
            <a:xfrm>
              <a:off x="7089854" y="3073261"/>
              <a:ext cx="829945" cy="243840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 cmpd="sng">
              <a:solidFill>
                <a:srgbClr val="C9394A"/>
              </a:solidFill>
              <a:prstDash val="solid"/>
              <a:round/>
            </a:ln>
            <a:effectLst>
              <a:outerShdw blurRad="63500" sx="102000" sy="102000" algn="ctr" rotWithShape="0">
                <a:srgbClr val="000000">
                  <a:alpha val="39607"/>
                </a:srgbClr>
              </a:outerShdw>
            </a:effectLst>
          </p:spPr>
          <p:txBody>
            <a:bodyPr vert="horz" wrap="square" lIns="91440" tIns="45720" rIns="91440" bIns="45720" anchor="ctr" anchorCtr="0"/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100" b="1" u="none" strike="noStrike" kern="1200" cap="none" spc="0" baseline="0" dirty="0" smtClean="0">
                  <a:solidFill>
                    <a:srgbClr val="474747"/>
                  </a:solidFill>
                  <a:latin typeface="Microsoft YaHei" panose="020B0503020204020204" charset="-122"/>
                  <a:ea typeface="Microsoft YaHei" panose="020B0503020204020204" charset="-122"/>
                  <a:cs typeface="Microsoft YaHei" panose="020B0503020204020204" charset="-122"/>
                </a:rPr>
                <a:t>服务器</a:t>
              </a:r>
              <a:r>
                <a:rPr lang="en-US" altLang="zh-CN" sz="1100" b="1" u="none" strike="noStrike" kern="1200" cap="none" spc="0" baseline="0" dirty="0" smtClean="0">
                  <a:solidFill>
                    <a:srgbClr val="474747"/>
                  </a:solidFill>
                  <a:latin typeface="Microsoft YaHei" panose="020B0503020204020204" charset="-122"/>
                  <a:ea typeface="Microsoft YaHei" panose="020B0503020204020204" charset="-122"/>
                  <a:cs typeface="Microsoft YaHei" panose="020B0503020204020204" charset="-122"/>
                </a:rPr>
                <a:t>n</a:t>
              </a:r>
            </a:p>
          </p:txBody>
        </p:sp>
        <p:sp>
          <p:nvSpPr>
            <p:cNvPr id="41" name="圆角矩形"/>
            <p:cNvSpPr/>
            <p:nvPr/>
          </p:nvSpPr>
          <p:spPr>
            <a:xfrm>
              <a:off x="2685301" y="2741270"/>
              <a:ext cx="950595" cy="650875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 cmpd="sng">
              <a:solidFill>
                <a:srgbClr val="C9394A"/>
              </a:solidFill>
              <a:prstDash val="solid"/>
              <a:round/>
            </a:ln>
            <a:effectLst>
              <a:outerShdw blurRad="63500" sx="102000" sy="102000" algn="ctr" rotWithShape="0">
                <a:srgbClr val="000000">
                  <a:alpha val="39607"/>
                </a:srgbClr>
              </a:outerShdw>
            </a:effectLst>
          </p:spPr>
          <p:txBody>
            <a:bodyPr vert="horz" wrap="square" lIns="91440" tIns="45720" rIns="91440" bIns="45720" anchor="ctr" anchorCtr="0"/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400" b="1" u="none" strike="noStrike" kern="1200" cap="none" spc="0" baseline="0" dirty="0" smtClean="0">
                  <a:solidFill>
                    <a:srgbClr val="474747"/>
                  </a:solidFill>
                  <a:latin typeface="Microsoft YaHei" panose="020B0503020204020204" charset="-122"/>
                  <a:ea typeface="Microsoft YaHei" panose="020B0503020204020204" charset="-122"/>
                  <a:cs typeface="Microsoft YaHei" panose="020B0503020204020204" charset="-122"/>
                </a:rPr>
                <a:t>代理端</a:t>
              </a:r>
              <a:endParaRPr lang="zh-CN" altLang="en-US" sz="1400" b="1" u="none" strike="noStrike" kern="1200" cap="none" spc="0" baseline="0" dirty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endParaRPr>
            </a:p>
          </p:txBody>
        </p:sp>
        <p:cxnSp>
          <p:nvCxnSpPr>
            <p:cNvPr id="43" name="直线连接线"/>
            <p:cNvCxnSpPr>
              <a:stCxn id="22" idx="3"/>
              <a:endCxn id="41" idx="1"/>
            </p:cNvCxnSpPr>
            <p:nvPr/>
          </p:nvCxnSpPr>
          <p:spPr>
            <a:xfrm>
              <a:off x="2218450" y="3066708"/>
              <a:ext cx="466851" cy="0"/>
            </a:xfrm>
            <a:prstGeom prst="straightConnector1">
              <a:avLst/>
            </a:prstGeom>
            <a:noFill/>
            <a:ln w="28575" cap="flat" cmpd="sng">
              <a:solidFill>
                <a:srgbClr val="C9394A"/>
              </a:solidFill>
              <a:prstDash val="solid"/>
              <a:round/>
              <a:tailEnd type="arrow" w="med" len="med"/>
            </a:ln>
            <a:effectLst>
              <a:outerShdw blurRad="50800" dist="38100" dir="2700000" algn="tl" rotWithShape="0">
                <a:srgbClr val="000000">
                  <a:alpha val="39607"/>
                </a:srgbClr>
              </a:outerShdw>
            </a:effectLst>
          </p:spPr>
        </p:cxnSp>
        <p:cxnSp>
          <p:nvCxnSpPr>
            <p:cNvPr id="45" name="直线连接线"/>
            <p:cNvCxnSpPr>
              <a:stCxn id="41" idx="3"/>
              <a:endCxn id="23" idx="1"/>
            </p:cNvCxnSpPr>
            <p:nvPr/>
          </p:nvCxnSpPr>
          <p:spPr>
            <a:xfrm>
              <a:off x="3635896" y="3066708"/>
              <a:ext cx="1202248" cy="6553"/>
            </a:xfrm>
            <a:prstGeom prst="straightConnector1">
              <a:avLst/>
            </a:prstGeom>
            <a:noFill/>
            <a:ln w="28575" cap="flat" cmpd="sng">
              <a:solidFill>
                <a:srgbClr val="C9394A"/>
              </a:solidFill>
              <a:prstDash val="solid"/>
              <a:round/>
              <a:tailEnd type="arrow" w="med" len="med"/>
            </a:ln>
            <a:effectLst>
              <a:outerShdw blurRad="50800" dist="38100" dir="2700000" algn="tl" rotWithShape="0">
                <a:srgbClr val="000000">
                  <a:alpha val="39607"/>
                </a:srgbClr>
              </a:outerShdw>
            </a:effec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00810" y="577890"/>
            <a:ext cx="134239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kern="0" dirty="0">
                <a:solidFill>
                  <a:srgbClr val="C9394A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Nginx</a:t>
            </a:r>
            <a:endParaRPr lang="en-US" sz="3000" b="1" u="none" strike="noStrike" kern="0" cap="none" spc="0" baseline="0" dirty="0">
              <a:solidFill>
                <a:srgbClr val="C9394A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12" name="矩形"/>
          <p:cNvSpPr/>
          <p:nvPr/>
        </p:nvSpPr>
        <p:spPr>
          <a:xfrm>
            <a:off x="539750" y="1492538"/>
            <a:ext cx="807212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反向代理的特点：服务端知道客户端、客户端不知道代理端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67855" y="2499742"/>
            <a:ext cx="6976553" cy="1071020"/>
            <a:chOff x="1267855" y="2499742"/>
            <a:chExt cx="6976553" cy="1071020"/>
          </a:xfrm>
        </p:grpSpPr>
        <p:sp>
          <p:nvSpPr>
            <p:cNvPr id="7" name="圆角矩形"/>
            <p:cNvSpPr/>
            <p:nvPr/>
          </p:nvSpPr>
          <p:spPr>
            <a:xfrm>
              <a:off x="3224160" y="2499742"/>
              <a:ext cx="5020248" cy="1071020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 cmpd="sng">
              <a:solidFill>
                <a:srgbClr val="C9394A"/>
              </a:solidFill>
              <a:prstDash val="dash"/>
              <a:round/>
            </a:ln>
            <a:effectLst>
              <a:outerShdw blurRad="63500" sx="102000" sy="102000" algn="ctr" rotWithShape="0">
                <a:srgbClr val="000000">
                  <a:alpha val="39607"/>
                </a:srgbClr>
              </a:outerShdw>
            </a:effectLst>
          </p:spPr>
          <p:txBody>
            <a:bodyPr vert="horz" wrap="square" lIns="91440" tIns="45720" rIns="91440" bIns="45720" anchor="t" anchorCtr="0"/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400" b="1" u="none" strike="noStrike" kern="1200" cap="none" spc="0" baseline="0" dirty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endParaRPr>
            </a:p>
          </p:txBody>
        </p:sp>
        <p:sp>
          <p:nvSpPr>
            <p:cNvPr id="9" name="圆角矩形"/>
            <p:cNvSpPr/>
            <p:nvPr/>
          </p:nvSpPr>
          <p:spPr>
            <a:xfrm>
              <a:off x="1267855" y="2741270"/>
              <a:ext cx="950595" cy="650875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 cmpd="sng">
              <a:solidFill>
                <a:srgbClr val="C9394A"/>
              </a:solidFill>
              <a:prstDash val="solid"/>
              <a:round/>
            </a:ln>
            <a:effectLst>
              <a:outerShdw blurRad="63500" sx="102000" sy="102000" algn="ctr" rotWithShape="0">
                <a:srgbClr val="000000">
                  <a:alpha val="39607"/>
                </a:srgbClr>
              </a:outerShdw>
            </a:effectLst>
          </p:spPr>
          <p:txBody>
            <a:bodyPr vert="horz" wrap="square" lIns="91440" tIns="45720" rIns="91440" bIns="45720" anchor="ctr" anchorCtr="0"/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400" b="1" u="none" strike="noStrike" kern="1200" cap="none" spc="0" baseline="0" dirty="0">
                  <a:solidFill>
                    <a:srgbClr val="474747"/>
                  </a:solidFill>
                  <a:latin typeface="Microsoft YaHei" panose="020B0503020204020204" charset="-122"/>
                  <a:ea typeface="Microsoft YaHei" panose="020B0503020204020204" charset="-122"/>
                  <a:cs typeface="Microsoft YaHei" panose="020B0503020204020204" charset="-122"/>
                </a:rPr>
                <a:t>客户端</a:t>
              </a:r>
            </a:p>
          </p:txBody>
        </p:sp>
        <p:sp>
          <p:nvSpPr>
            <p:cNvPr id="10" name="圆角矩形"/>
            <p:cNvSpPr/>
            <p:nvPr/>
          </p:nvSpPr>
          <p:spPr>
            <a:xfrm>
              <a:off x="4838144" y="2715766"/>
              <a:ext cx="3190240" cy="694576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 cmpd="sng">
              <a:solidFill>
                <a:srgbClr val="C9394A"/>
              </a:solidFill>
              <a:prstDash val="solid"/>
              <a:round/>
            </a:ln>
            <a:effectLst>
              <a:outerShdw blurRad="63500" sx="102000" sy="102000" algn="ctr" rotWithShape="0">
                <a:srgbClr val="000000">
                  <a:alpha val="39607"/>
                </a:srgbClr>
              </a:outerShdw>
            </a:effectLst>
          </p:spPr>
          <p:txBody>
            <a:bodyPr vert="horz" wrap="square" lIns="91440" tIns="45720" rIns="91440" bIns="45720" anchor="t" anchorCtr="0"/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400" b="1" dirty="0" smtClean="0">
                  <a:solidFill>
                    <a:srgbClr val="474747"/>
                  </a:solidFill>
                  <a:latin typeface="Microsoft YaHei" panose="020B0503020204020204" charset="-122"/>
                  <a:ea typeface="Microsoft YaHei" panose="020B0503020204020204" charset="-122"/>
                  <a:cs typeface="Microsoft YaHei" panose="020B0503020204020204" charset="-122"/>
                </a:rPr>
                <a:t>服务端</a:t>
              </a:r>
              <a:endParaRPr lang="zh-CN" altLang="en-US" sz="1400" b="1" u="none" strike="noStrike" kern="1200" cap="none" spc="0" baseline="0" dirty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endParaRPr>
            </a:p>
          </p:txBody>
        </p:sp>
        <p:sp>
          <p:nvSpPr>
            <p:cNvPr id="13" name="文本框 22"/>
            <p:cNvSpPr txBox="1"/>
            <p:nvPr/>
          </p:nvSpPr>
          <p:spPr>
            <a:xfrm>
              <a:off x="6739334" y="2924036"/>
              <a:ext cx="35623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Microsoft YaHei" panose="020B0503020204020204" charset="-122"/>
                  <a:ea typeface="Microsoft YaHei" panose="020B0503020204020204" charset="-122"/>
                </a:rPr>
                <a:t>...</a:t>
              </a:r>
            </a:p>
          </p:txBody>
        </p:sp>
        <p:sp>
          <p:nvSpPr>
            <p:cNvPr id="14" name="圆角矩形"/>
            <p:cNvSpPr/>
            <p:nvPr/>
          </p:nvSpPr>
          <p:spPr>
            <a:xfrm>
              <a:off x="4939109" y="3073261"/>
              <a:ext cx="829945" cy="243840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 cmpd="sng">
              <a:solidFill>
                <a:srgbClr val="C9394A"/>
              </a:solidFill>
              <a:prstDash val="solid"/>
              <a:round/>
            </a:ln>
            <a:effectLst>
              <a:outerShdw blurRad="63500" sx="102000" sy="102000" algn="ctr" rotWithShape="0">
                <a:srgbClr val="000000">
                  <a:alpha val="39607"/>
                </a:srgbClr>
              </a:outerShdw>
            </a:effectLst>
          </p:spPr>
          <p:txBody>
            <a:bodyPr vert="horz" wrap="square" lIns="91440" tIns="45720" rIns="91440" bIns="45720" anchor="ctr" anchorCtr="0"/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100" b="1" dirty="0" smtClean="0">
                  <a:solidFill>
                    <a:srgbClr val="474747"/>
                  </a:solidFill>
                  <a:latin typeface="Microsoft YaHei" panose="020B0503020204020204" charset="-122"/>
                  <a:ea typeface="Microsoft YaHei" panose="020B0503020204020204" charset="-122"/>
                  <a:cs typeface="Microsoft YaHei" panose="020B0503020204020204" charset="-122"/>
                </a:rPr>
                <a:t>服务器</a:t>
              </a:r>
              <a:r>
                <a:rPr lang="en-US" altLang="zh-CN" sz="1100" b="1" dirty="0" smtClean="0">
                  <a:solidFill>
                    <a:srgbClr val="474747"/>
                  </a:solidFill>
                  <a:latin typeface="Microsoft YaHei" panose="020B0503020204020204" charset="-122"/>
                  <a:ea typeface="Microsoft YaHei" panose="020B0503020204020204" charset="-122"/>
                  <a:cs typeface="Microsoft YaHei" panose="020B0503020204020204" charset="-122"/>
                </a:rPr>
                <a:t>1</a:t>
              </a:r>
              <a:endParaRPr lang="en-US" altLang="zh-CN" sz="1100" b="1" u="none" strike="noStrike" kern="1200" cap="none" spc="0" baseline="0" dirty="0" smtClean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endParaRPr>
            </a:p>
          </p:txBody>
        </p:sp>
        <p:sp>
          <p:nvSpPr>
            <p:cNvPr id="15" name="圆角矩形"/>
            <p:cNvSpPr/>
            <p:nvPr/>
          </p:nvSpPr>
          <p:spPr>
            <a:xfrm>
              <a:off x="5909389" y="3073261"/>
              <a:ext cx="829945" cy="243840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 cmpd="sng">
              <a:solidFill>
                <a:srgbClr val="C9394A"/>
              </a:solidFill>
              <a:prstDash val="solid"/>
              <a:round/>
            </a:ln>
            <a:effectLst>
              <a:outerShdw blurRad="63500" sx="102000" sy="102000" algn="ctr" rotWithShape="0">
                <a:srgbClr val="000000">
                  <a:alpha val="39607"/>
                </a:srgbClr>
              </a:outerShdw>
            </a:effectLst>
          </p:spPr>
          <p:txBody>
            <a:bodyPr vert="horz" wrap="square" lIns="91440" tIns="45720" rIns="91440" bIns="45720" anchor="ctr" anchorCtr="0"/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100" b="1" u="none" strike="noStrike" kern="1200" cap="none" spc="0" baseline="0" dirty="0" smtClean="0">
                  <a:solidFill>
                    <a:srgbClr val="474747"/>
                  </a:solidFill>
                  <a:latin typeface="Microsoft YaHei" panose="020B0503020204020204" charset="-122"/>
                  <a:ea typeface="Microsoft YaHei" panose="020B0503020204020204" charset="-122"/>
                  <a:cs typeface="Microsoft YaHei" panose="020B0503020204020204" charset="-122"/>
                </a:rPr>
                <a:t>服务器</a:t>
              </a:r>
              <a:r>
                <a:rPr lang="en-US" altLang="zh-CN" sz="1100" b="1" u="none" strike="noStrike" kern="1200" cap="none" spc="0" baseline="0" dirty="0" smtClean="0">
                  <a:solidFill>
                    <a:srgbClr val="474747"/>
                  </a:solidFill>
                  <a:latin typeface="Microsoft YaHei" panose="020B0503020204020204" charset="-122"/>
                  <a:ea typeface="Microsoft YaHei" panose="020B0503020204020204" charset="-122"/>
                  <a:cs typeface="Microsoft YaHei" panose="020B0503020204020204" charset="-122"/>
                </a:rPr>
                <a:t>2</a:t>
              </a:r>
            </a:p>
          </p:txBody>
        </p:sp>
        <p:sp>
          <p:nvSpPr>
            <p:cNvPr id="16" name="圆角矩形"/>
            <p:cNvSpPr/>
            <p:nvPr/>
          </p:nvSpPr>
          <p:spPr>
            <a:xfrm>
              <a:off x="7089854" y="3073261"/>
              <a:ext cx="829945" cy="243840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 cmpd="sng">
              <a:solidFill>
                <a:srgbClr val="C9394A"/>
              </a:solidFill>
              <a:prstDash val="solid"/>
              <a:round/>
            </a:ln>
            <a:effectLst>
              <a:outerShdw blurRad="63500" sx="102000" sy="102000" algn="ctr" rotWithShape="0">
                <a:srgbClr val="000000">
                  <a:alpha val="39607"/>
                </a:srgbClr>
              </a:outerShdw>
            </a:effectLst>
          </p:spPr>
          <p:txBody>
            <a:bodyPr vert="horz" wrap="square" lIns="91440" tIns="45720" rIns="91440" bIns="45720" anchor="ctr" anchorCtr="0"/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100" b="1" u="none" strike="noStrike" kern="1200" cap="none" spc="0" baseline="0" dirty="0" smtClean="0">
                  <a:solidFill>
                    <a:srgbClr val="474747"/>
                  </a:solidFill>
                  <a:latin typeface="Microsoft YaHei" panose="020B0503020204020204" charset="-122"/>
                  <a:ea typeface="Microsoft YaHei" panose="020B0503020204020204" charset="-122"/>
                  <a:cs typeface="Microsoft YaHei" panose="020B0503020204020204" charset="-122"/>
                </a:rPr>
                <a:t>服务器</a:t>
              </a:r>
              <a:r>
                <a:rPr lang="en-US" altLang="zh-CN" sz="1100" b="1" u="none" strike="noStrike" kern="1200" cap="none" spc="0" baseline="0" dirty="0" smtClean="0">
                  <a:solidFill>
                    <a:srgbClr val="474747"/>
                  </a:solidFill>
                  <a:latin typeface="Microsoft YaHei" panose="020B0503020204020204" charset="-122"/>
                  <a:ea typeface="Microsoft YaHei" panose="020B0503020204020204" charset="-122"/>
                  <a:cs typeface="Microsoft YaHei" panose="020B0503020204020204" charset="-122"/>
                </a:rPr>
                <a:t>n</a:t>
              </a:r>
            </a:p>
          </p:txBody>
        </p:sp>
        <p:sp>
          <p:nvSpPr>
            <p:cNvPr id="18" name="圆角矩形"/>
            <p:cNvSpPr/>
            <p:nvPr/>
          </p:nvSpPr>
          <p:spPr>
            <a:xfrm>
              <a:off x="3549397" y="2741270"/>
              <a:ext cx="950595" cy="650875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 cmpd="sng">
              <a:solidFill>
                <a:srgbClr val="C9394A"/>
              </a:solidFill>
              <a:prstDash val="solid"/>
              <a:round/>
            </a:ln>
            <a:effectLst>
              <a:outerShdw blurRad="63500" sx="102000" sy="102000" algn="ctr" rotWithShape="0">
                <a:srgbClr val="000000">
                  <a:alpha val="39607"/>
                </a:srgbClr>
              </a:outerShdw>
            </a:effectLst>
          </p:spPr>
          <p:txBody>
            <a:bodyPr vert="horz" wrap="square" lIns="91440" tIns="45720" rIns="91440" bIns="45720" anchor="ctr" anchorCtr="0"/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400" b="1" u="none" strike="noStrike" kern="1200" cap="none" spc="0" baseline="0" dirty="0" smtClean="0">
                  <a:solidFill>
                    <a:srgbClr val="474747"/>
                  </a:solidFill>
                  <a:latin typeface="Microsoft YaHei" panose="020B0503020204020204" charset="-122"/>
                  <a:ea typeface="Microsoft YaHei" panose="020B0503020204020204" charset="-122"/>
                  <a:cs typeface="Microsoft YaHei" panose="020B0503020204020204" charset="-122"/>
                </a:rPr>
                <a:t>代理端</a:t>
              </a:r>
              <a:endParaRPr lang="zh-CN" altLang="en-US" sz="1400" b="1" u="none" strike="noStrike" kern="1200" cap="none" spc="0" baseline="0" dirty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endParaRPr>
            </a:p>
          </p:txBody>
        </p:sp>
        <p:cxnSp>
          <p:nvCxnSpPr>
            <p:cNvPr id="19" name="直线连接线"/>
            <p:cNvCxnSpPr>
              <a:endCxn id="18" idx="1"/>
            </p:cNvCxnSpPr>
            <p:nvPr/>
          </p:nvCxnSpPr>
          <p:spPr>
            <a:xfrm>
              <a:off x="2218450" y="3066708"/>
              <a:ext cx="1330947" cy="0"/>
            </a:xfrm>
            <a:prstGeom prst="straightConnector1">
              <a:avLst/>
            </a:prstGeom>
            <a:noFill/>
            <a:ln w="28575" cap="flat" cmpd="sng">
              <a:solidFill>
                <a:srgbClr val="C9394A"/>
              </a:solidFill>
              <a:prstDash val="solid"/>
              <a:round/>
              <a:tailEnd type="arrow" w="med" len="med"/>
            </a:ln>
            <a:effectLst>
              <a:outerShdw blurRad="50800" dist="38100" dir="2700000" algn="tl" rotWithShape="0">
                <a:srgbClr val="000000">
                  <a:alpha val="39607"/>
                </a:srgbClr>
              </a:outerShdw>
            </a:effectLst>
          </p:spPr>
        </p:cxnSp>
        <p:cxnSp>
          <p:nvCxnSpPr>
            <p:cNvPr id="20" name="直线连接线"/>
            <p:cNvCxnSpPr>
              <a:stCxn id="18" idx="3"/>
              <a:endCxn id="10" idx="1"/>
            </p:cNvCxnSpPr>
            <p:nvPr/>
          </p:nvCxnSpPr>
          <p:spPr>
            <a:xfrm flipV="1">
              <a:off x="4499992" y="3063054"/>
              <a:ext cx="338152" cy="3654"/>
            </a:xfrm>
            <a:prstGeom prst="straightConnector1">
              <a:avLst/>
            </a:prstGeom>
            <a:noFill/>
            <a:ln w="28575" cap="flat" cmpd="sng">
              <a:solidFill>
                <a:srgbClr val="C9394A"/>
              </a:solidFill>
              <a:prstDash val="solid"/>
              <a:round/>
              <a:tailEnd type="arrow" w="med" len="med"/>
            </a:ln>
            <a:effectLst>
              <a:outerShdw blurRad="50800" dist="38100" dir="2700000" algn="tl" rotWithShape="0">
                <a:srgbClr val="000000">
                  <a:alpha val="39607"/>
                </a:srgbClr>
              </a:outerShdw>
            </a:effec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00810" y="577890"/>
            <a:ext cx="134239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kern="0" dirty="0">
                <a:solidFill>
                  <a:srgbClr val="C9394A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Nginx</a:t>
            </a:r>
            <a:endParaRPr lang="en-US" sz="3000" b="1" u="none" strike="noStrike" kern="0" cap="none" spc="0" baseline="0" dirty="0">
              <a:solidFill>
                <a:srgbClr val="C9394A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12" name="矩形"/>
          <p:cNvSpPr/>
          <p:nvPr/>
        </p:nvSpPr>
        <p:spPr>
          <a:xfrm>
            <a:off x="539750" y="1492538"/>
            <a:ext cx="807212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Nginx</a:t>
            </a:r>
            <a:r>
              <a:rPr lang="zh-CN" altLang="en-US" sz="2000" dirty="0" smtClean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结合</a:t>
            </a:r>
            <a:r>
              <a:rPr lang="en-US" altLang="zh-CN" sz="2000" dirty="0" err="1" smtClean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FastDFS</a:t>
            </a:r>
            <a:r>
              <a:rPr lang="zh-CN" altLang="en-US" sz="2000" dirty="0" smtClean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实现文件资源</a:t>
            </a:r>
            <a:r>
              <a:rPr lang="en-US" altLang="zh-CN" sz="2000" dirty="0" smtClean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HTTP</a:t>
            </a:r>
            <a:r>
              <a:rPr lang="zh-CN" altLang="en-US" sz="2000" dirty="0" smtClean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访问</a:t>
            </a:r>
            <a:endParaRPr lang="zh-CN" altLang="en-US" sz="2000" dirty="0">
              <a:solidFill>
                <a:srgbClr val="474747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Calibri" panose="020F0502020204030204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827584" y="2028304"/>
            <a:ext cx="7853142" cy="2712978"/>
            <a:chOff x="827584" y="2028304"/>
            <a:chExt cx="7853142" cy="2712978"/>
          </a:xfrm>
        </p:grpSpPr>
        <p:sp>
          <p:nvSpPr>
            <p:cNvPr id="7" name="圆角矩形"/>
            <p:cNvSpPr/>
            <p:nvPr/>
          </p:nvSpPr>
          <p:spPr>
            <a:xfrm>
              <a:off x="2796382" y="2499742"/>
              <a:ext cx="5020248" cy="1071020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 cmpd="sng">
              <a:solidFill>
                <a:srgbClr val="C9394A"/>
              </a:solidFill>
              <a:prstDash val="dash"/>
              <a:round/>
            </a:ln>
            <a:effectLst>
              <a:outerShdw blurRad="63500" sx="102000" sy="102000" algn="ctr" rotWithShape="0">
                <a:srgbClr val="000000">
                  <a:alpha val="39607"/>
                </a:srgbClr>
              </a:outerShdw>
            </a:effectLst>
          </p:spPr>
          <p:txBody>
            <a:bodyPr vert="horz" wrap="square" lIns="91440" tIns="45720" rIns="91440" bIns="45720" anchor="t" anchorCtr="0"/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400" b="1" u="none" strike="noStrike" kern="1200" cap="none" spc="0" baseline="0" dirty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endParaRPr>
            </a:p>
          </p:txBody>
        </p:sp>
        <p:sp>
          <p:nvSpPr>
            <p:cNvPr id="21" name="圆角矩形"/>
            <p:cNvSpPr/>
            <p:nvPr/>
          </p:nvSpPr>
          <p:spPr>
            <a:xfrm>
              <a:off x="4504262" y="2715766"/>
              <a:ext cx="1289050" cy="694576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 cmpd="sng">
              <a:solidFill>
                <a:srgbClr val="C9394A"/>
              </a:solidFill>
              <a:prstDash val="solid"/>
              <a:round/>
            </a:ln>
            <a:effectLst>
              <a:outerShdw blurRad="63500" sx="102000" sy="102000" algn="ctr" rotWithShape="0">
                <a:srgbClr val="000000">
                  <a:alpha val="39607"/>
                </a:srgbClr>
              </a:outerShdw>
            </a:effectLst>
          </p:spPr>
          <p:txBody>
            <a:bodyPr vert="horz" wrap="square" lIns="91440" tIns="45720" rIns="91440" bIns="45720" anchor="t" anchorCtr="0"/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400" b="1" dirty="0" smtClean="0">
                  <a:solidFill>
                    <a:srgbClr val="474747"/>
                  </a:solidFill>
                  <a:latin typeface="Microsoft YaHei" panose="020B0503020204020204" charset="-122"/>
                  <a:ea typeface="Microsoft YaHei" panose="020B0503020204020204" charset="-122"/>
                  <a:cs typeface="Microsoft YaHei" panose="020B0503020204020204" charset="-122"/>
                </a:rPr>
                <a:t>Tracker</a:t>
              </a:r>
              <a:endParaRPr lang="zh-CN" altLang="en-US" sz="1400" b="1" u="none" strike="noStrike" kern="1200" cap="none" spc="0" baseline="0" dirty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endParaRPr>
            </a:p>
          </p:txBody>
        </p:sp>
        <p:sp>
          <p:nvSpPr>
            <p:cNvPr id="9" name="圆角矩形"/>
            <p:cNvSpPr/>
            <p:nvPr/>
          </p:nvSpPr>
          <p:spPr>
            <a:xfrm>
              <a:off x="840077" y="2741270"/>
              <a:ext cx="950595" cy="650875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 cmpd="sng">
              <a:solidFill>
                <a:srgbClr val="C9394A"/>
              </a:solidFill>
              <a:prstDash val="solid"/>
              <a:round/>
            </a:ln>
            <a:effectLst>
              <a:outerShdw blurRad="63500" sx="102000" sy="102000" algn="ctr" rotWithShape="0">
                <a:srgbClr val="000000">
                  <a:alpha val="39607"/>
                </a:srgbClr>
              </a:outerShdw>
            </a:effectLst>
          </p:spPr>
          <p:txBody>
            <a:bodyPr vert="horz" wrap="square" lIns="91440" tIns="45720" rIns="91440" bIns="45720" anchor="ctr" anchorCtr="0"/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400" b="1" u="none" strike="noStrike" kern="1200" cap="none" spc="0" baseline="0" dirty="0">
                  <a:solidFill>
                    <a:srgbClr val="474747"/>
                  </a:solidFill>
                  <a:latin typeface="Microsoft YaHei" panose="020B0503020204020204" charset="-122"/>
                  <a:ea typeface="Microsoft YaHei" panose="020B0503020204020204" charset="-122"/>
                  <a:cs typeface="Microsoft YaHei" panose="020B0503020204020204" charset="-122"/>
                </a:rPr>
                <a:t>客户端</a:t>
              </a:r>
            </a:p>
          </p:txBody>
        </p:sp>
        <p:sp>
          <p:nvSpPr>
            <p:cNvPr id="10" name="圆角矩形"/>
            <p:cNvSpPr/>
            <p:nvPr/>
          </p:nvSpPr>
          <p:spPr>
            <a:xfrm>
              <a:off x="6330484" y="2715766"/>
              <a:ext cx="1289050" cy="694576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 cmpd="sng">
              <a:solidFill>
                <a:srgbClr val="C9394A"/>
              </a:solidFill>
              <a:prstDash val="solid"/>
              <a:round/>
            </a:ln>
            <a:effectLst>
              <a:outerShdw blurRad="63500" sx="102000" sy="102000" algn="ctr" rotWithShape="0">
                <a:srgbClr val="000000">
                  <a:alpha val="39607"/>
                </a:srgbClr>
              </a:outerShdw>
            </a:effectLst>
          </p:spPr>
          <p:txBody>
            <a:bodyPr vert="horz" wrap="square" lIns="91440" tIns="45720" rIns="91440" bIns="45720" anchor="t" anchorCtr="0"/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400" b="1" dirty="0" err="1">
                  <a:solidFill>
                    <a:srgbClr val="474747"/>
                  </a:solidFill>
                  <a:latin typeface="Microsoft YaHei" panose="020B0503020204020204" charset="-122"/>
                  <a:ea typeface="Microsoft YaHei" panose="020B0503020204020204" charset="-122"/>
                  <a:cs typeface="Microsoft YaHei" panose="020B0503020204020204" charset="-122"/>
                </a:rPr>
                <a:t>S</a:t>
              </a:r>
              <a:r>
                <a:rPr lang="en-US" altLang="zh-CN" sz="1400" b="1" u="none" strike="noStrike" kern="1200" cap="none" spc="0" baseline="0" dirty="0" err="1" smtClean="0">
                  <a:solidFill>
                    <a:srgbClr val="474747"/>
                  </a:solidFill>
                  <a:latin typeface="Microsoft YaHei" panose="020B0503020204020204" charset="-122"/>
                  <a:ea typeface="Microsoft YaHei" panose="020B0503020204020204" charset="-122"/>
                  <a:cs typeface="Microsoft YaHei" panose="020B0503020204020204" charset="-122"/>
                </a:rPr>
                <a:t>trorage</a:t>
              </a:r>
              <a:endParaRPr lang="zh-CN" altLang="en-US" sz="1400" b="1" u="none" strike="noStrike" kern="1200" cap="none" spc="0" baseline="0" dirty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endParaRPr>
            </a:p>
          </p:txBody>
        </p:sp>
        <p:sp>
          <p:nvSpPr>
            <p:cNvPr id="14" name="圆角矩形"/>
            <p:cNvSpPr/>
            <p:nvPr/>
          </p:nvSpPr>
          <p:spPr>
            <a:xfrm>
              <a:off x="4737847" y="3083352"/>
              <a:ext cx="829945" cy="243840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 cmpd="sng">
              <a:solidFill>
                <a:srgbClr val="C9394A"/>
              </a:solidFill>
              <a:prstDash val="solid"/>
              <a:round/>
            </a:ln>
            <a:effectLst>
              <a:outerShdw blurRad="63500" sx="102000" sy="102000" algn="ctr" rotWithShape="0">
                <a:srgbClr val="000000">
                  <a:alpha val="39607"/>
                </a:srgbClr>
              </a:outerShdw>
            </a:effectLst>
          </p:spPr>
          <p:txBody>
            <a:bodyPr vert="horz" wrap="square" lIns="91440" tIns="45720" rIns="91440" bIns="45720" anchor="ctr" anchorCtr="0"/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100" b="1" dirty="0" smtClean="0">
                  <a:solidFill>
                    <a:srgbClr val="474747"/>
                  </a:solidFill>
                  <a:latin typeface="Microsoft YaHei" panose="020B0503020204020204" charset="-122"/>
                  <a:ea typeface="Microsoft YaHei" panose="020B0503020204020204" charset="-122"/>
                  <a:cs typeface="Microsoft YaHei" panose="020B0503020204020204" charset="-122"/>
                </a:rPr>
                <a:t>Tracker</a:t>
              </a:r>
              <a:r>
                <a:rPr lang="en-US" altLang="zh-CN" sz="1100" b="1" dirty="0">
                  <a:solidFill>
                    <a:srgbClr val="474747"/>
                  </a:solidFill>
                  <a:latin typeface="Microsoft YaHei" panose="020B0503020204020204" charset="-122"/>
                  <a:ea typeface="Microsoft YaHei" panose="020B0503020204020204" charset="-122"/>
                  <a:cs typeface="Microsoft YaHei" panose="020B0503020204020204" charset="-122"/>
                </a:rPr>
                <a:t>1</a:t>
              </a:r>
              <a:endParaRPr lang="en-US" altLang="zh-CN" sz="1100" b="1" u="none" strike="noStrike" kern="1200" cap="none" spc="0" baseline="0" dirty="0" smtClean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endParaRPr>
            </a:p>
          </p:txBody>
        </p:sp>
        <p:sp>
          <p:nvSpPr>
            <p:cNvPr id="16" name="圆角矩形"/>
            <p:cNvSpPr/>
            <p:nvPr/>
          </p:nvSpPr>
          <p:spPr>
            <a:xfrm>
              <a:off x="6573502" y="3083352"/>
              <a:ext cx="829945" cy="243840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 cmpd="sng">
              <a:solidFill>
                <a:srgbClr val="C9394A"/>
              </a:solidFill>
              <a:prstDash val="solid"/>
              <a:round/>
            </a:ln>
            <a:effectLst>
              <a:outerShdw blurRad="63500" sx="102000" sy="102000" algn="ctr" rotWithShape="0">
                <a:srgbClr val="000000">
                  <a:alpha val="39607"/>
                </a:srgbClr>
              </a:outerShdw>
            </a:effectLst>
          </p:spPr>
          <p:txBody>
            <a:bodyPr vert="horz" wrap="square" lIns="91440" tIns="45720" rIns="91440" bIns="45720" anchor="ctr" anchorCtr="0"/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100" b="1" dirty="0" smtClean="0">
                  <a:solidFill>
                    <a:srgbClr val="474747"/>
                  </a:solidFill>
                  <a:latin typeface="Microsoft YaHei" panose="020B0503020204020204" charset="-122"/>
                  <a:ea typeface="Microsoft YaHei" panose="020B0503020204020204" charset="-122"/>
                  <a:cs typeface="Microsoft YaHei" panose="020B0503020204020204" charset="-122"/>
                </a:rPr>
                <a:t>group</a:t>
              </a:r>
              <a:r>
                <a:rPr lang="en-US" altLang="zh-CN" sz="1100" b="1" dirty="0">
                  <a:solidFill>
                    <a:srgbClr val="474747"/>
                  </a:solidFill>
                  <a:latin typeface="Microsoft YaHei" panose="020B0503020204020204" charset="-122"/>
                  <a:ea typeface="Microsoft YaHei" panose="020B0503020204020204" charset="-122"/>
                  <a:cs typeface="Microsoft YaHei" panose="020B0503020204020204" charset="-122"/>
                </a:rPr>
                <a:t>1</a:t>
              </a:r>
              <a:endParaRPr lang="en-US" altLang="zh-CN" sz="1100" b="1" u="none" strike="noStrike" kern="1200" cap="none" spc="0" baseline="0" dirty="0" smtClean="0">
                <a:solidFill>
                  <a:srgbClr val="474747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endParaRPr>
            </a:p>
          </p:txBody>
        </p:sp>
        <p:sp>
          <p:nvSpPr>
            <p:cNvPr id="18" name="圆角矩形"/>
            <p:cNvSpPr/>
            <p:nvPr/>
          </p:nvSpPr>
          <p:spPr>
            <a:xfrm>
              <a:off x="3121619" y="2741270"/>
              <a:ext cx="950595" cy="650875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 cmpd="sng">
              <a:solidFill>
                <a:srgbClr val="C9394A"/>
              </a:solidFill>
              <a:prstDash val="solid"/>
              <a:round/>
            </a:ln>
            <a:effectLst>
              <a:outerShdw blurRad="63500" sx="102000" sy="102000" algn="ctr" rotWithShape="0">
                <a:srgbClr val="000000">
                  <a:alpha val="39607"/>
                </a:srgbClr>
              </a:outerShdw>
            </a:effectLst>
          </p:spPr>
          <p:txBody>
            <a:bodyPr vert="horz" wrap="square" lIns="91440" tIns="45720" rIns="91440" bIns="45720" anchor="ctr" anchorCtr="0"/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400" b="1" u="none" strike="noStrike" kern="1200" cap="none" spc="0" baseline="0" dirty="0" smtClean="0">
                  <a:solidFill>
                    <a:srgbClr val="474747"/>
                  </a:solidFill>
                  <a:latin typeface="Microsoft YaHei" panose="020B0503020204020204" charset="-122"/>
                  <a:ea typeface="Microsoft YaHei" panose="020B0503020204020204" charset="-122"/>
                  <a:cs typeface="Microsoft YaHei" panose="020B0503020204020204" charset="-122"/>
                </a:rPr>
                <a:t>Nginx</a:t>
              </a:r>
            </a:p>
          </p:txBody>
        </p:sp>
        <p:cxnSp>
          <p:nvCxnSpPr>
            <p:cNvPr id="19" name="直线连接线"/>
            <p:cNvCxnSpPr>
              <a:endCxn id="18" idx="1"/>
            </p:cNvCxnSpPr>
            <p:nvPr/>
          </p:nvCxnSpPr>
          <p:spPr>
            <a:xfrm>
              <a:off x="1790672" y="3066708"/>
              <a:ext cx="1330947" cy="0"/>
            </a:xfrm>
            <a:prstGeom prst="straightConnector1">
              <a:avLst/>
            </a:prstGeom>
            <a:noFill/>
            <a:ln w="28575" cap="flat" cmpd="sng">
              <a:solidFill>
                <a:srgbClr val="C9394A"/>
              </a:solidFill>
              <a:prstDash val="solid"/>
              <a:round/>
              <a:tailEnd type="arrow" w="med" len="med"/>
            </a:ln>
            <a:effectLst>
              <a:outerShdw blurRad="50800" dist="38100" dir="2700000" algn="tl" rotWithShape="0">
                <a:srgbClr val="000000">
                  <a:alpha val="39607"/>
                </a:srgbClr>
              </a:outerShdw>
            </a:effectLst>
          </p:spPr>
        </p:cxnSp>
        <p:cxnSp>
          <p:nvCxnSpPr>
            <p:cNvPr id="20" name="直线连接线"/>
            <p:cNvCxnSpPr>
              <a:stCxn id="18" idx="3"/>
              <a:endCxn id="21" idx="1"/>
            </p:cNvCxnSpPr>
            <p:nvPr/>
          </p:nvCxnSpPr>
          <p:spPr>
            <a:xfrm flipV="1">
              <a:off x="4072214" y="3063054"/>
              <a:ext cx="432048" cy="3654"/>
            </a:xfrm>
            <a:prstGeom prst="straightConnector1">
              <a:avLst/>
            </a:prstGeom>
            <a:noFill/>
            <a:ln w="28575" cap="flat" cmpd="sng">
              <a:solidFill>
                <a:srgbClr val="C9394A"/>
              </a:solidFill>
              <a:prstDash val="solid"/>
              <a:round/>
              <a:tailEnd type="arrow" w="med" len="med"/>
            </a:ln>
            <a:effectLst>
              <a:outerShdw blurRad="50800" dist="38100" dir="2700000" algn="tl" rotWithShape="0">
                <a:srgbClr val="000000">
                  <a:alpha val="39607"/>
                </a:srgbClr>
              </a:outerShdw>
            </a:effectLst>
          </p:spPr>
        </p:cxnSp>
        <p:sp>
          <p:nvSpPr>
            <p:cNvPr id="2" name="TextBox 1"/>
            <p:cNvSpPr txBox="1"/>
            <p:nvPr/>
          </p:nvSpPr>
          <p:spPr>
            <a:xfrm>
              <a:off x="827584" y="2028304"/>
              <a:ext cx="5150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http://</a:t>
              </a:r>
              <a:r>
                <a:rPr lang="zh-CN" altLang="en-US" smtClean="0"/>
                <a:t>外网</a:t>
              </a:r>
              <a:r>
                <a:rPr lang="en-US" altLang="zh-CN" smtClean="0"/>
                <a:t>IP:8888/group1/MM0/dasfarwfddfd.mp4</a:t>
              </a:r>
              <a:endParaRPr lang="en-US" dirty="0"/>
            </a:p>
          </p:txBody>
        </p:sp>
        <p:cxnSp>
          <p:nvCxnSpPr>
            <p:cNvPr id="22" name="直线连接线"/>
            <p:cNvCxnSpPr>
              <a:stCxn id="21" idx="3"/>
              <a:endCxn id="10" idx="1"/>
            </p:cNvCxnSpPr>
            <p:nvPr/>
          </p:nvCxnSpPr>
          <p:spPr>
            <a:xfrm>
              <a:off x="5793312" y="3063054"/>
              <a:ext cx="537172" cy="0"/>
            </a:xfrm>
            <a:prstGeom prst="straightConnector1">
              <a:avLst/>
            </a:prstGeom>
            <a:noFill/>
            <a:ln w="28575" cap="flat" cmpd="sng">
              <a:solidFill>
                <a:srgbClr val="C9394A"/>
              </a:solidFill>
              <a:prstDash val="solid"/>
              <a:round/>
              <a:tailEnd type="arrow" w="med" len="med"/>
            </a:ln>
            <a:effectLst>
              <a:outerShdw blurRad="50800" dist="38100" dir="2700000" algn="tl" rotWithShape="0">
                <a:srgbClr val="000000">
                  <a:alpha val="39607"/>
                </a:srgbClr>
              </a:outerShdw>
            </a:effectLst>
          </p:spPr>
        </p:cxnSp>
        <p:sp>
          <p:nvSpPr>
            <p:cNvPr id="23" name="TextBox 22"/>
            <p:cNvSpPr txBox="1"/>
            <p:nvPr/>
          </p:nvSpPr>
          <p:spPr>
            <a:xfrm>
              <a:off x="2603919" y="3763159"/>
              <a:ext cx="1987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http://</a:t>
              </a:r>
              <a:r>
                <a:rPr lang="zh-CN" altLang="en-US" dirty="0" smtClean="0"/>
                <a:t>外网</a:t>
              </a:r>
              <a:r>
                <a:rPr lang="en-US" altLang="zh-CN" dirty="0" smtClean="0"/>
                <a:t>IP:8888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96479" y="4028049"/>
              <a:ext cx="2104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http://</a:t>
              </a:r>
              <a:r>
                <a:rPr lang="zh-CN" altLang="en-US" dirty="0" smtClean="0"/>
                <a:t>内网</a:t>
              </a:r>
              <a:r>
                <a:rPr lang="en-US" altLang="zh-CN" dirty="0" smtClean="0"/>
                <a:t>IP:22122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31668" y="4371950"/>
              <a:ext cx="3349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/group1/MM0/dasfarwfddfd.mp4</a:t>
              </a:r>
              <a:endParaRPr lang="en-US" dirty="0"/>
            </a:p>
          </p:txBody>
        </p:sp>
        <p:cxnSp>
          <p:nvCxnSpPr>
            <p:cNvPr id="26" name="直线连接线"/>
            <p:cNvCxnSpPr>
              <a:stCxn id="18" idx="2"/>
              <a:endCxn id="23" idx="0"/>
            </p:cNvCxnSpPr>
            <p:nvPr/>
          </p:nvCxnSpPr>
          <p:spPr>
            <a:xfrm>
              <a:off x="3596917" y="3392145"/>
              <a:ext cx="800" cy="371014"/>
            </a:xfrm>
            <a:prstGeom prst="straightConnector1">
              <a:avLst/>
            </a:prstGeom>
            <a:noFill/>
            <a:ln w="28575" cap="flat" cmpd="sng">
              <a:solidFill>
                <a:srgbClr val="C9394A"/>
              </a:solidFill>
              <a:prstDash val="solid"/>
              <a:round/>
              <a:tailEnd type="arrow" w="med" len="med"/>
            </a:ln>
            <a:effectLst>
              <a:outerShdw blurRad="50800" dist="38100" dir="2700000" algn="tl" rotWithShape="0">
                <a:srgbClr val="000000">
                  <a:alpha val="39607"/>
                </a:srgbClr>
              </a:outerShdw>
            </a:effectLst>
          </p:spPr>
        </p:cxnSp>
        <p:cxnSp>
          <p:nvCxnSpPr>
            <p:cNvPr id="28" name="直线连接线"/>
            <p:cNvCxnSpPr>
              <a:stCxn id="21" idx="2"/>
              <a:endCxn id="24" idx="0"/>
            </p:cNvCxnSpPr>
            <p:nvPr/>
          </p:nvCxnSpPr>
          <p:spPr>
            <a:xfrm>
              <a:off x="5148787" y="3410342"/>
              <a:ext cx="0" cy="617707"/>
            </a:xfrm>
            <a:prstGeom prst="straightConnector1">
              <a:avLst/>
            </a:prstGeom>
            <a:noFill/>
            <a:ln w="28575" cap="flat" cmpd="sng">
              <a:solidFill>
                <a:srgbClr val="C9394A"/>
              </a:solidFill>
              <a:prstDash val="solid"/>
              <a:round/>
              <a:tailEnd type="arrow" w="med" len="med"/>
            </a:ln>
            <a:effectLst>
              <a:outerShdw blurRad="50800" dist="38100" dir="2700000" algn="tl" rotWithShape="0">
                <a:srgbClr val="000000">
                  <a:alpha val="39607"/>
                </a:srgbClr>
              </a:outerShdw>
            </a:effectLst>
          </p:spPr>
        </p:cxnSp>
        <p:cxnSp>
          <p:nvCxnSpPr>
            <p:cNvPr id="32" name="直线连接线"/>
            <p:cNvCxnSpPr>
              <a:stCxn id="10" idx="2"/>
              <a:endCxn id="25" idx="0"/>
            </p:cNvCxnSpPr>
            <p:nvPr/>
          </p:nvCxnSpPr>
          <p:spPr>
            <a:xfrm>
              <a:off x="6975009" y="3410342"/>
              <a:ext cx="31188" cy="961608"/>
            </a:xfrm>
            <a:prstGeom prst="straightConnector1">
              <a:avLst/>
            </a:prstGeom>
            <a:noFill/>
            <a:ln w="28575" cap="flat" cmpd="sng">
              <a:solidFill>
                <a:srgbClr val="C9394A"/>
              </a:solidFill>
              <a:prstDash val="solid"/>
              <a:round/>
              <a:tailEnd type="arrow" w="med" len="med"/>
            </a:ln>
            <a:effectLst>
              <a:outerShdw blurRad="50800" dist="38100" dir="2700000" algn="tl" rotWithShape="0">
                <a:srgbClr val="000000">
                  <a:alpha val="39607"/>
                </a:srgbClr>
              </a:outerShdw>
            </a:effec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7</TotalTime>
  <Words>740</Words>
  <Application>Microsoft Macintosh PowerPoint</Application>
  <PresentationFormat>On-screen Show (16:9)</PresentationFormat>
  <Paragraphs>122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Microsoft YaHei</vt:lpstr>
      <vt:lpstr>Times New Roman</vt:lpstr>
      <vt:lpstr>Wingdings</vt:lpstr>
      <vt:lpstr>宋体</vt:lpstr>
      <vt:lpstr>微软雅黑</vt:lpstr>
      <vt:lpstr>Arial</vt:lpstr>
      <vt:lpstr>讲师ppt模板20141215</vt:lpstr>
      <vt:lpstr>讲师ppt模板20141215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Microsoft Office User</cp:lastModifiedBy>
  <cp:revision>1518</cp:revision>
  <dcterms:created xsi:type="dcterms:W3CDTF">2022-02-11T06:07:51Z</dcterms:created>
  <dcterms:modified xsi:type="dcterms:W3CDTF">2022-02-11T13:01:11Z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  <property fmtid="{D5CDD505-2E9C-101B-9397-08002B2CF9AE}" pid="3" name="ICV">
    <vt:lpwstr>8300192AB46049D983054121B3300F2D</vt:lpwstr>
  </property>
</Properties>
</file>