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75" r:id="rId3"/>
    <p:sldId id="420" r:id="rId4"/>
    <p:sldId id="416" r:id="rId5"/>
    <p:sldId id="413" r:id="rId6"/>
    <p:sldId id="417" r:id="rId7"/>
    <p:sldId id="414" r:id="rId8"/>
    <p:sldId id="421" r:id="rId9"/>
    <p:sldId id="422" r:id="rId10"/>
    <p:sldId id="425" r:id="rId11"/>
    <p:sldId id="423" r:id="rId12"/>
    <p:sldId id="424" r:id="rId13"/>
    <p:sldId id="426" r:id="rId14"/>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SimSun" panose="02010600030101010101" pitchFamily="2" charset="-122"/>
        <a:cs typeface="Times New Roman" panose="02020603050405020304" charset="0"/>
      </a:defRPr>
    </a:lvl9pPr>
  </p:defaultTextStyle>
  <p:extLst>
    <p:ext uri="{EFAFB233-063F-42B5-8137-9DF3F51BA10A}">
      <p15:sldGuideLst xmlns:p15="http://schemas.microsoft.com/office/powerpoint/2012/main">
        <p15:guide id="1" orient="horz" pos="712">
          <p15:clr>
            <a:srgbClr val="A4A3A4"/>
          </p15:clr>
        </p15:guide>
        <p15:guide id="2" pos="2880">
          <p15:clr>
            <a:srgbClr val="A4A3A4"/>
          </p15:clr>
        </p15:guide>
        <p15:guide id="3" orient="horz" pos="1612">
          <p15:clr>
            <a:srgbClr val="A4A3A4"/>
          </p15:clr>
        </p15:guide>
        <p15:guide id="4" pos="600">
          <p15:clr>
            <a:srgbClr val="A4A3A4"/>
          </p15:clr>
        </p15:guide>
        <p15:guide id="5" pos="839">
          <p15:clr>
            <a:srgbClr val="A4A3A4"/>
          </p15:clr>
        </p15:guide>
        <p15:guide id="6" orient="horz" pos="2618">
          <p15:clr>
            <a:srgbClr val="A4A3A4"/>
          </p15:clr>
        </p15:guide>
        <p15:guide id="7" orient="horz" pos="930">
          <p15:clr>
            <a:srgbClr val="A4A3A4"/>
          </p15:clr>
        </p15:guide>
        <p15:guide id="8" pos="510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394A"/>
    <a:srgbClr val="C94251"/>
    <a:srgbClr val="EB030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9" autoAdjust="0"/>
    <p:restoredTop sz="95788" autoAdjust="0"/>
  </p:normalViewPr>
  <p:slideViewPr>
    <p:cSldViewPr>
      <p:cViewPr>
        <p:scale>
          <a:sx n="150" d="100"/>
          <a:sy n="150" d="100"/>
        </p:scale>
        <p:origin x="576" y="120"/>
      </p:cViewPr>
      <p:guideLst>
        <p:guide orient="horz" pos="712"/>
        <p:guide pos="2880"/>
        <p:guide orient="horz" pos="1612"/>
        <p:guide pos="600"/>
        <p:guide pos="839"/>
        <p:guide orient="horz" pos="2618"/>
        <p:guide orient="horz" pos="930"/>
        <p:guide pos="51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SimSun" panose="02010600030101010101" pitchFamily="2" charset="-122"/>
                <a:cs typeface="Calibri" panose="020F0502020204030204" pitchFamily="34" charset="0"/>
              </a:rPr>
              <a:t>2022/2/24</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SimSun" panose="02010600030101010101" pitchFamily="2" charset="-122"/>
                <a:cs typeface="Calibri" panose="020F0502020204030204"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SimSun"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SimSun"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SimSun"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SimSun"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SimSun"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SimSun"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SimSun"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SimSun"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SimSun"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itchFamily="2" charset="-122"/>
                <a:cs typeface="Calibri" panose="020F0502020204030204" pitchFamily="34" charset="0"/>
              </a:rPr>
              <a:t>2</a:t>
            </a:fld>
            <a:endParaRPr lang="zh-CN" altLang="en-US" sz="1200">
              <a:latin typeface="Calibri" panose="020F0502020204030204" pitchFamily="34" charset="0"/>
              <a:ea typeface="SimSun"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11</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9650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12</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8287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3</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4</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5</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6</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7</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4019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8</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709538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9</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438337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SimSun" panose="02010600030101010101" pitchFamily="2" charset="-122"/>
                <a:cs typeface="Calibri" panose="020F0502020204030204" pitchFamily="34" charset="0"/>
              </a:rPr>
              <a:t>10</a:t>
            </a:fld>
            <a:endParaRPr lang="zh-CN" altLang="en-US" sz="1200">
              <a:latin typeface="Calibri" panose="020F0502020204030204" pitchFamily="34" charset="0"/>
              <a:ea typeface="SimSun" panose="02010600030101010101" pitchFamily="2" charset="-122"/>
              <a:cs typeface="Calibri" panose="020F0502020204030204" pitchFamily="34" charset="0"/>
            </a:endParaRPr>
          </a:p>
        </p:txBody>
      </p:sp>
    </p:spTree>
    <p:extLst>
      <p:ext uri="{BB962C8B-B14F-4D97-AF65-F5344CB8AC3E}">
        <p14:creationId xmlns:p14="http://schemas.microsoft.com/office/powerpoint/2010/main" val="147445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a:t>单击此处编辑母版标题样式</a:t>
            </a:r>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2022/2/24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Microsoft YaHei" panose="020B0503020204020204" charset="-122"/>
          <a:ea typeface="Microsoft YaHei" panose="020B0503020204020204" charset="-122"/>
          <a:cs typeface="Microsoft YaHei"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Microsoft YaHei" panose="020B0503020204020204" charset="-122"/>
          <a:ea typeface="Microsoft YaHei" panose="020B0503020204020204" charset="-122"/>
          <a:cs typeface="Microsoft YaHei"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Microsoft YaHei" panose="020B0503020204020204" charset="-122"/>
          <a:ea typeface="Microsoft YaHei" panose="020B0503020204020204" charset="-122"/>
          <a:cs typeface="Microsoft YaHei"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Microsoft YaHei" panose="020B0503020204020204" charset="-122"/>
          <a:ea typeface="Microsoft YaHei" panose="020B0503020204020204" charset="-122"/>
          <a:cs typeface="Microsoft YaHei"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Microsoft YaHei" panose="020B0503020204020204" charset="-122"/>
          <a:ea typeface="Microsoft YaHei"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0" y="2283718"/>
            <a:ext cx="9144000" cy="553085"/>
          </a:xfrm>
          <a:prstGeom prst="rect">
            <a:avLst/>
          </a:prstGeom>
          <a:noFill/>
          <a:ln w="9525" cap="flat" cmpd="sng">
            <a:noFill/>
            <a:prstDash val="solid"/>
            <a:miter/>
          </a:ln>
        </p:spPr>
        <p:txBody>
          <a:bodyPr vert="horz" wrap="square" lIns="91440" tIns="45720" rIns="91440" bIns="45720" anchor="t" anchorCtr="0">
            <a:spAutoFit/>
          </a:bodyPr>
          <a:lstStyle/>
          <a:p>
            <a:pPr algn="ctr"/>
            <a:r>
              <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从全局的角度出发打造你的系统</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7"/>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本质是基于用户对内容的偏好找到相邻的相似用户，然后将邻居用户喜欢的内容推荐给当前用户</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477933"/>
            <a:ext cx="807212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核心思想：推荐和此用户相似的用户喜欢的内容</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133152" y="577890"/>
            <a:ext cx="2877711"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基于用户的推荐</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648562"/>
            <a:ext cx="8153400" cy="1015663"/>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举个例子：张三爱看恐怖电影、爱情电影，李四爱看喜剧电影、王五爱看爱情电影、恐怖电影、纪录片，那么张三和王五的相似度比较高，所以推荐张三看纪录片</a:t>
            </a:r>
          </a:p>
        </p:txBody>
      </p:sp>
    </p:spTree>
    <p:extLst>
      <p:ext uri="{BB962C8B-B14F-4D97-AF65-F5344CB8AC3E}">
        <p14:creationId xmlns:p14="http://schemas.microsoft.com/office/powerpoint/2010/main" val="800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7"/>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本质是基于用户对内容的偏好找到相似的内容，然后依据用户的历史行为偏好，推荐相似的内容给用户</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477933"/>
            <a:ext cx="807212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核心思想：推荐和此用户喜欢内容的相似内容给该用户</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133152" y="577890"/>
            <a:ext cx="2877711"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基于物品的推荐</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802450"/>
            <a:ext cx="815340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举个例子：张三以前买手机，则会把和手机相似度高的其他商品推荐给张三</a:t>
            </a:r>
          </a:p>
        </p:txBody>
      </p:sp>
    </p:spTree>
    <p:extLst>
      <p:ext uri="{BB962C8B-B14F-4D97-AF65-F5344CB8AC3E}">
        <p14:creationId xmlns:p14="http://schemas.microsoft.com/office/powerpoint/2010/main" val="10796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717135"/>
            <a:ext cx="807212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关键词：截取视频帧、人像分割、图转换、覆盖</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170157"/>
            <a:ext cx="8072120" cy="1015663"/>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原理：截取视频帧截图，将截图内容进行人像分割，最后将人体轮廓图转换为黑白剪影图，前端通过黑白剪影图覆盖原视频形成遮挡弹幕的效果</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710236" y="577890"/>
            <a:ext cx="1723549"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弹幕遮罩</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802450"/>
            <a:ext cx="815340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其中，截取视频我们将使用</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javacv</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提供的功能库，人像分割及图形转换我们通过调用百度提供的免费</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api</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来实现</a:t>
            </a:r>
            <a:endPar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Tree>
    <p:extLst>
      <p:ext uri="{BB962C8B-B14F-4D97-AF65-F5344CB8AC3E}">
        <p14:creationId xmlns:p14="http://schemas.microsoft.com/office/powerpoint/2010/main" val="163934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8"/>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内容</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推荐</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观看</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记录：通过记录观看记录，获取视频内容，通过推荐公式对用户进行个性化内容推荐</a:t>
            </a:r>
            <a:endPar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338650"/>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系统全文搜索：搜索引擎</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ElasticSearch</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、可视化</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Kibana</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SpringBoot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整合</a:t>
            </a:r>
            <a:r>
              <a:rPr lang="en-US" altLang="zh-CN" sz="2000" dirty="0" err="1"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ElasticSearch</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实现全文搜索</a:t>
            </a:r>
            <a:endPar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2556064" y="577890"/>
            <a:ext cx="4031873"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系统全局模块开发概要</a:t>
            </a:r>
            <a:endParaRPr lang="zh-CN" altLang="en-US" sz="3000" b="1" u="none" strike="noStrike" kern="0" cap="none" spc="0" baseline="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956338"/>
            <a:ext cx="815340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弹幕</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遮</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罩：处理视频生成人像黑白剪影，实现遮挡弹幕效果</a:t>
            </a:r>
            <a:endPar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39750" y="2563813"/>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如果</a:t>
            </a:r>
            <a:r>
              <a:rPr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我们可以将对象按对象的方式来存储</a:t>
            </a:r>
            <a:r>
              <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t>
            </a:r>
            <a:r>
              <a:rPr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这样我们就能更加专注于使用数据，重新利用对象的灵活性。</a:t>
            </a:r>
          </a:p>
        </p:txBody>
      </p:sp>
      <p:sp>
        <p:nvSpPr>
          <p:cNvPr id="15" name="矩形"/>
          <p:cNvSpPr/>
          <p:nvPr/>
        </p:nvSpPr>
        <p:spPr>
          <a:xfrm>
            <a:off x="539750" y="1324610"/>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传统上，我们以行和列的形式存储数据到关系型数据库中。但是这种存储形式在存储复杂问题的时候会很不灵活。</a:t>
            </a:r>
          </a:p>
        </p:txBody>
      </p:sp>
      <p:sp>
        <p:nvSpPr>
          <p:cNvPr id="17" name="矩形"/>
          <p:cNvSpPr/>
          <p:nvPr/>
        </p:nvSpPr>
        <p:spPr>
          <a:xfrm>
            <a:off x="3241358" y="577890"/>
            <a:ext cx="26612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Elastic</a:t>
            </a:r>
            <a:r>
              <a:rPr lang="en-US" altLang="zh-CN" sz="3000" b="1" kern="0">
                <a:solidFill>
                  <a:srgbClr val="C9394A"/>
                </a:solidFill>
                <a:latin typeface="Microsoft YaHei" panose="020B0503020204020204" charset="-122"/>
                <a:ea typeface="Microsoft YaHei" panose="020B0503020204020204" charset="-122"/>
                <a:cs typeface="Microsoft YaHei" panose="020B0503020204020204" charset="-122"/>
              </a:rPr>
              <a:t>S</a:t>
            </a: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earch</a:t>
            </a:r>
          </a:p>
        </p:txBody>
      </p:sp>
      <p:sp>
        <p:nvSpPr>
          <p:cNvPr id="16" name="矩形"/>
          <p:cNvSpPr/>
          <p:nvPr/>
        </p:nvSpPr>
        <p:spPr>
          <a:xfrm>
            <a:off x="560070" y="3803016"/>
            <a:ext cx="815340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JSON 是一种以人可读的文本表示对象的方法。 它已经变成 NoSQL 世界交换数据的事实标准。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39750" y="2563813"/>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Elasticsearch 也是使用 Java 编写的，建立在一个全文搜索引擎库 Apache Lucene基础之上，Lucen</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本身非常</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复杂</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339215"/>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S</a:t>
            </a:r>
            <a:r>
              <a:rPr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earch </a:t>
            </a:r>
            <a:r>
              <a:rPr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是一个分布式、可扩展、实时的搜索与数据分析引擎</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241358" y="577890"/>
            <a:ext cx="26612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Elastic</a:t>
            </a:r>
            <a:r>
              <a:rPr lang="en-US" altLang="zh-CN" sz="3000" b="1" kern="0">
                <a:solidFill>
                  <a:srgbClr val="C9394A"/>
                </a:solidFill>
                <a:latin typeface="Microsoft YaHei" panose="020B0503020204020204" charset="-122"/>
                <a:ea typeface="Microsoft YaHei" panose="020B0503020204020204" charset="-122"/>
                <a:cs typeface="Microsoft YaHei" panose="020B0503020204020204" charset="-122"/>
              </a:rPr>
              <a:t>S</a:t>
            </a: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earch</a:t>
            </a:r>
          </a:p>
        </p:txBody>
      </p:sp>
      <p:sp>
        <p:nvSpPr>
          <p:cNvPr id="16" name="矩形"/>
          <p:cNvSpPr/>
          <p:nvPr/>
        </p:nvSpPr>
        <p:spPr>
          <a:xfrm>
            <a:off x="560070" y="3803016"/>
            <a:ext cx="815340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为了使检索变得简单，</a:t>
            </a:r>
            <a:r>
              <a:rPr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S</a:t>
            </a:r>
            <a:r>
              <a:rPr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earch</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提供了一</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套简单一致的 RESTful API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39750" y="2563813"/>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面向文档：意味着存储的是整个对象或文档，而不是类似于</a:t>
            </a:r>
            <a:r>
              <a:rPr lang="en-US" alt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Mysql</a:t>
            </a:r>
            <a:r>
              <a:rPr lang="zh-CN" altLang="en-US"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的</a:t>
            </a:r>
            <a:r>
              <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行列数据</a:t>
            </a:r>
          </a:p>
        </p:txBody>
      </p:sp>
      <p:sp>
        <p:nvSpPr>
          <p:cNvPr id="15" name="矩形"/>
          <p:cNvSpPr/>
          <p:nvPr/>
        </p:nvSpPr>
        <p:spPr>
          <a:xfrm>
            <a:off x="539750" y="1478598"/>
            <a:ext cx="8072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特点：面向文档、</a:t>
            </a:r>
            <a:r>
              <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JSON</a:t>
            </a:r>
          </a:p>
        </p:txBody>
      </p:sp>
      <p:sp>
        <p:nvSpPr>
          <p:cNvPr id="17" name="矩形"/>
          <p:cNvSpPr/>
          <p:nvPr/>
        </p:nvSpPr>
        <p:spPr>
          <a:xfrm>
            <a:off x="3241358" y="577890"/>
            <a:ext cx="266128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Elastic</a:t>
            </a:r>
            <a:r>
              <a:rPr lang="en-US" altLang="zh-CN" sz="3000" b="1" kern="0">
                <a:solidFill>
                  <a:srgbClr val="C9394A"/>
                </a:solidFill>
                <a:latin typeface="Microsoft YaHei" panose="020B0503020204020204" charset="-122"/>
                <a:ea typeface="Microsoft YaHei" panose="020B0503020204020204" charset="-122"/>
                <a:cs typeface="Microsoft YaHei" panose="020B0503020204020204" charset="-122"/>
              </a:rPr>
              <a:t>S</a:t>
            </a:r>
            <a:r>
              <a:rPr lang="zh-CN" altLang="en-US" sz="3000" b="1" kern="0">
                <a:solidFill>
                  <a:srgbClr val="C9394A"/>
                </a:solidFill>
                <a:latin typeface="Microsoft YaHei" panose="020B0503020204020204" charset="-122"/>
                <a:ea typeface="Microsoft YaHei" panose="020B0503020204020204" charset="-122"/>
                <a:cs typeface="Microsoft YaHei" panose="020B0503020204020204" charset="-122"/>
              </a:rPr>
              <a:t>earch</a:t>
            </a:r>
          </a:p>
        </p:txBody>
      </p:sp>
      <p:sp>
        <p:nvSpPr>
          <p:cNvPr id="16" name="矩形"/>
          <p:cNvSpPr/>
          <p:nvPr/>
        </p:nvSpPr>
        <p:spPr>
          <a:xfrm>
            <a:off x="560070" y="3957003"/>
            <a:ext cx="815340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JSON</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：使用</a:t>
            </a:r>
            <a:r>
              <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JSON</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作为文档序列化格式，简单简洁且易于阅读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p:cNvSpPr/>
          <p:nvPr/>
        </p:nvSpPr>
        <p:spPr>
          <a:xfrm>
            <a:off x="539750" y="2563813"/>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本项目使用</a:t>
            </a:r>
            <a:r>
              <a:rPr lang="en-US" alt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Elasticsearch + Kibana</a:t>
            </a:r>
            <a:r>
              <a:rPr lang="zh-CN" altLang="en-US"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的方式实现搜索引擎数据可视化解决方案</a:t>
            </a:r>
          </a:p>
        </p:txBody>
      </p:sp>
      <p:sp>
        <p:nvSpPr>
          <p:cNvPr id="15" name="矩形"/>
          <p:cNvSpPr/>
          <p:nvPr/>
        </p:nvSpPr>
        <p:spPr>
          <a:xfrm>
            <a:off x="539750" y="1324610"/>
            <a:ext cx="8072120" cy="706755"/>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Kibana</a:t>
            </a:r>
            <a:r>
              <a:rPr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是一个免费且开放的用户界面</a:t>
            </a:r>
            <a:r>
              <a:rPr lang="zh-CN" altLang="en-US"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，它可以对Elasticsearch 的数据进行视觉探索和实时分析</a:t>
            </a:r>
          </a:p>
        </p:txBody>
      </p:sp>
      <p:sp>
        <p:nvSpPr>
          <p:cNvPr id="17" name="矩形"/>
          <p:cNvSpPr/>
          <p:nvPr/>
        </p:nvSpPr>
        <p:spPr>
          <a:xfrm>
            <a:off x="3852863" y="577890"/>
            <a:ext cx="143827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kern="0">
                <a:solidFill>
                  <a:srgbClr val="C9394A"/>
                </a:solidFill>
                <a:latin typeface="Microsoft YaHei" panose="020B0503020204020204" charset="-122"/>
                <a:ea typeface="Microsoft YaHei" panose="020B0503020204020204" charset="-122"/>
                <a:cs typeface="Microsoft YaHei" panose="020B0503020204020204" charset="-122"/>
              </a:rPr>
              <a:t>Kibana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7"/>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u="none" strike="noStrike" cap="none" spc="0" baseline="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播放量计数规则：同一个用户一天</a:t>
            </a:r>
            <a:r>
              <a:rPr lang="en-US" altLang="zh-CN" sz="2000" u="none" strike="noStrike" cap="none" spc="0" baseline="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1</a:t>
            </a:r>
            <a:r>
              <a:rPr lang="zh-CN" altLang="en-US" sz="2000" u="none" strike="noStrike" cap="none" spc="0" baseline="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次，游客一天</a:t>
            </a:r>
            <a:r>
              <a:rPr lang="en-US" altLang="zh-CN" sz="2000" u="none" strike="noStrike" cap="none" spc="0" baseline="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1</a:t>
            </a:r>
            <a:r>
              <a:rPr lang="zh-CN" altLang="en-US" sz="2000" u="none" strike="noStrike" cap="none" spc="0" baseline="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次（用户退出登录后观看也参与计算播放量）</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478598"/>
            <a:ext cx="8072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观看记录延伸的统计数据</a:t>
            </a:r>
            <a:r>
              <a:rPr 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播放量</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710228" y="577890"/>
            <a:ext cx="1723549"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观看记录</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956338"/>
            <a:ext cx="815340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游客区分规则：操作系统</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浏览器</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+IP</a:t>
            </a:r>
          </a:p>
        </p:txBody>
      </p:sp>
    </p:spTree>
    <p:extLst>
      <p:ext uri="{BB962C8B-B14F-4D97-AF65-F5344CB8AC3E}">
        <p14:creationId xmlns:p14="http://schemas.microsoft.com/office/powerpoint/2010/main" val="127811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7"/>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Mahout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是一个开源的分布式机器学习算法的算法库，它是一个基于</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Java</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实现的可扩展的、高效的推荐引擎</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324045"/>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使用协同过滤算法来实现内容推荐，程序开发选用</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Apache</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 </a:t>
            </a: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Mahout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来进行具体实现</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710231" y="577890"/>
            <a:ext cx="1723549"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内容推荐</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956338"/>
            <a:ext cx="815340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Mahout</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常用推荐算法：基于用户的推荐、基于内容的推荐</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Tree>
    <p:extLst>
      <p:ext uri="{BB962C8B-B14F-4D97-AF65-F5344CB8AC3E}">
        <p14:creationId xmlns:p14="http://schemas.microsoft.com/office/powerpoint/2010/main" val="76955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39750" y="2563247"/>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2</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、数据降噪与归一化处理：不同偏好维度的数据需要进行数据降噪与归一化处理来形成统一的偏好得分</a:t>
            </a:r>
            <a:endParaRPr lang="zh-CN" sz="2000" u="none" strike="noStrike" cap="none" spc="0" baseline="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5" name="矩形"/>
          <p:cNvSpPr/>
          <p:nvPr/>
        </p:nvSpPr>
        <p:spPr>
          <a:xfrm>
            <a:off x="539750" y="1324045"/>
            <a:ext cx="8072120" cy="70788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1</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、收集用户偏好数据，用户的偏好数据可以体现在多种操作行为上，如点赞、收藏、转发、是否购买等</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
        <p:nvSpPr>
          <p:cNvPr id="17" name="矩形"/>
          <p:cNvSpPr/>
          <p:nvPr/>
        </p:nvSpPr>
        <p:spPr>
          <a:xfrm>
            <a:off x="3325517" y="577890"/>
            <a:ext cx="2492990"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Microsoft YaHei" panose="020B0503020204020204" charset="-122"/>
                <a:ea typeface="Microsoft YaHei" panose="020B0503020204020204" charset="-122"/>
                <a:cs typeface="Microsoft YaHei" panose="020B0503020204020204" charset="-122"/>
              </a:rPr>
              <a:t>推荐算法步骤</a:t>
            </a:r>
            <a:endParaRPr lang="zh-CN" altLang="en-US" sz="3000" b="1" kern="0" dirty="0">
              <a:solidFill>
                <a:srgbClr val="C9394A"/>
              </a:solidFill>
              <a:latin typeface="Microsoft YaHei" panose="020B0503020204020204" charset="-122"/>
              <a:ea typeface="Microsoft YaHei" panose="020B0503020204020204" charset="-122"/>
              <a:cs typeface="Microsoft YaHei" panose="020B0503020204020204" charset="-122"/>
            </a:endParaRPr>
          </a:p>
        </p:txBody>
      </p:sp>
      <p:sp>
        <p:nvSpPr>
          <p:cNvPr id="16" name="矩形"/>
          <p:cNvSpPr/>
          <p:nvPr/>
        </p:nvSpPr>
        <p:spPr>
          <a:xfrm>
            <a:off x="560070" y="3956338"/>
            <a:ext cx="8153400"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3</a:t>
            </a:r>
            <a:r>
              <a:rPr lang="zh-CN" altLang="en-US" sz="2000" dirty="0" smtClean="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rPr>
              <a:t>、算出相似物品或者用户：基于用户的推荐、基于内容的推荐</a:t>
            </a:r>
            <a:endParaRPr lang="en-US" altLang="zh-CN" sz="2000" dirty="0">
              <a:solidFill>
                <a:srgbClr val="474747"/>
              </a:solidFill>
              <a:latin typeface="Microsoft YaHei" panose="020B0503020204020204" charset="-122"/>
              <a:ea typeface="Microsoft YaHei" panose="020B0503020204020204" charset="-122"/>
              <a:cs typeface="Microsoft YaHei" panose="020B0503020204020204" charset="-122"/>
              <a:sym typeface="Calibri" panose="020F0502020204030204" pitchFamily="34" charset="0"/>
            </a:endParaRPr>
          </a:p>
        </p:txBody>
      </p:sp>
    </p:spTree>
    <p:extLst>
      <p:ext uri="{BB962C8B-B14F-4D97-AF65-F5344CB8AC3E}">
        <p14:creationId xmlns:p14="http://schemas.microsoft.com/office/powerpoint/2010/main" val="76059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6274</TotalTime>
  <Words>689</Words>
  <Application>Microsoft Macintosh PowerPoint</Application>
  <PresentationFormat>On-screen Show (16:9)</PresentationFormat>
  <Paragraphs>55</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Calibri</vt:lpstr>
      <vt:lpstr>Microsoft YaHei</vt:lpstr>
      <vt:lpstr>SimSun</vt:lpstr>
      <vt:lpstr>Times New Roman</vt:lpstr>
      <vt:lpstr>Wingdings</vt:lpstr>
      <vt:lpstr>Arial</vt:lpstr>
      <vt:lpstr>讲师ppt模板20141215</vt:lpstr>
      <vt:lpstr>讲师ppt模板20141215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Microsoft Office User</cp:lastModifiedBy>
  <cp:revision>1665</cp:revision>
  <dcterms:created xsi:type="dcterms:W3CDTF">2022-02-18T13:09:25Z</dcterms:created>
  <dcterms:modified xsi:type="dcterms:W3CDTF">2022-02-24T14:20:26Z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1033-3.9.4.6398</vt:lpwstr>
  </property>
  <property fmtid="{D5CDD505-2E9C-101B-9397-08002B2CF9AE}" pid="3" name="ICV">
    <vt:lpwstr>8300192AB46049D983054121B3300F2D</vt:lpwstr>
  </property>
</Properties>
</file>