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3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4" r:id="rId3"/>
    <p:sldId id="257" r:id="rId4"/>
    <p:sldId id="258" r:id="rId5"/>
    <p:sldId id="275" r:id="rId6"/>
    <p:sldId id="259" r:id="rId7"/>
    <p:sldId id="262" r:id="rId8"/>
    <p:sldId id="261" r:id="rId9"/>
    <p:sldId id="260" r:id="rId10"/>
    <p:sldId id="264" r:id="rId11"/>
    <p:sldId id="265" r:id="rId12"/>
    <p:sldId id="267" r:id="rId13"/>
    <p:sldId id="263" r:id="rId14"/>
    <p:sldId id="289" r:id="rId15"/>
    <p:sldId id="290" r:id="rId16"/>
    <p:sldId id="291" r:id="rId17"/>
    <p:sldId id="266" r:id="rId18"/>
    <p:sldId id="268" r:id="rId19"/>
    <p:sldId id="288" r:id="rId20"/>
    <p:sldId id="269" r:id="rId21"/>
    <p:sldId id="285" r:id="rId22"/>
    <p:sldId id="292" r:id="rId23"/>
    <p:sldId id="297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0A6CD"/>
    <a:srgbClr val="9D8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4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CD3F2E-6E9C-4616-994C-D1D6375BE7BB}" type="doc">
      <dgm:prSet loTypeId="urn:microsoft.com/office/officeart/2005/8/layout/hierarchy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F7D01B4-9161-42E5-8D24-A72A17A6862D}">
      <dgm:prSet phldrT="[Text]"/>
      <dgm:spPr/>
      <dgm:t>
        <a:bodyPr/>
        <a:lstStyle/>
        <a:p>
          <a:r>
            <a:rPr lang="en-US" dirty="0" smtClean="0">
              <a:latin typeface="Calibri" panose="020F0502020204030204" pitchFamily="34" charset="0"/>
            </a:rPr>
            <a:t>Application programming interface</a:t>
          </a:r>
          <a:endParaRPr lang="en-US" dirty="0">
            <a:latin typeface="Calibri" panose="020F0502020204030204" pitchFamily="34" charset="0"/>
          </a:endParaRPr>
        </a:p>
      </dgm:t>
    </dgm:pt>
    <dgm:pt modelId="{4F36EEA9-606E-47A7-AB62-B6573FCAABFA}" type="parTrans" cxnId="{7AD62064-E7E6-4649-AE24-407DECA843FA}">
      <dgm:prSet/>
      <dgm:spPr/>
      <dgm:t>
        <a:bodyPr/>
        <a:lstStyle/>
        <a:p>
          <a:endParaRPr lang="en-US"/>
        </a:p>
      </dgm:t>
    </dgm:pt>
    <dgm:pt modelId="{674E7C7E-5C43-4B8A-A142-BE53E9E02F02}" type="sibTrans" cxnId="{7AD62064-E7E6-4649-AE24-407DECA843FA}">
      <dgm:prSet/>
      <dgm:spPr/>
      <dgm:t>
        <a:bodyPr/>
        <a:lstStyle/>
        <a:p>
          <a:endParaRPr lang="en-US"/>
        </a:p>
      </dgm:t>
    </dgm:pt>
    <dgm:pt modelId="{6EE6CFAB-D403-4936-B1CE-5E84E14F414B}">
      <dgm:prSet phldrT="[Text]"/>
      <dgm:spPr/>
      <dgm:t>
        <a:bodyPr/>
        <a:lstStyle/>
        <a:p>
          <a:r>
            <a:rPr lang="en-US" dirty="0" smtClean="0">
              <a:latin typeface="Calibri" panose="020F0502020204030204" pitchFamily="34" charset="0"/>
            </a:rPr>
            <a:t>Linear algebra interface</a:t>
          </a:r>
          <a:endParaRPr lang="en-US" dirty="0">
            <a:latin typeface="Calibri" panose="020F0502020204030204" pitchFamily="34" charset="0"/>
          </a:endParaRPr>
        </a:p>
      </dgm:t>
    </dgm:pt>
    <dgm:pt modelId="{864D4737-8438-4C0C-8085-800053430B10}" type="parTrans" cxnId="{8282B817-CB4D-4B07-B5D4-95CE21EE8467}">
      <dgm:prSet/>
      <dgm:spPr/>
      <dgm:t>
        <a:bodyPr/>
        <a:lstStyle/>
        <a:p>
          <a:endParaRPr lang="en-US"/>
        </a:p>
      </dgm:t>
    </dgm:pt>
    <dgm:pt modelId="{16CFA681-C87E-40D5-97B8-D3718E876399}" type="sibTrans" cxnId="{8282B817-CB4D-4B07-B5D4-95CE21EE8467}">
      <dgm:prSet/>
      <dgm:spPr/>
      <dgm:t>
        <a:bodyPr/>
        <a:lstStyle/>
        <a:p>
          <a:endParaRPr lang="en-US"/>
        </a:p>
      </dgm:t>
    </dgm:pt>
    <dgm:pt modelId="{534B74B0-B95D-4A0E-9878-3C2BC6CE95B0}">
      <dgm:prSet phldrT="[Text]"/>
      <dgm:spPr/>
      <dgm:t>
        <a:bodyPr/>
        <a:lstStyle/>
        <a:p>
          <a:r>
            <a:rPr lang="en-US" dirty="0" smtClean="0">
              <a:latin typeface="Comic Sans MS" panose="030F0702030302020204" pitchFamily="66" charset="0"/>
            </a:rPr>
            <a:t>Vector</a:t>
          </a:r>
          <a:endParaRPr lang="en-US" dirty="0">
            <a:latin typeface="Comic Sans MS" panose="030F0702030302020204" pitchFamily="66" charset="0"/>
          </a:endParaRPr>
        </a:p>
      </dgm:t>
    </dgm:pt>
    <dgm:pt modelId="{948C1DB0-FBFD-45EB-B5EB-82D88CFE27DB}" type="parTrans" cxnId="{F2FE46C8-55F0-4FE6-A9EE-14A605EBB635}">
      <dgm:prSet/>
      <dgm:spPr/>
      <dgm:t>
        <a:bodyPr/>
        <a:lstStyle/>
        <a:p>
          <a:endParaRPr lang="en-US"/>
        </a:p>
      </dgm:t>
    </dgm:pt>
    <dgm:pt modelId="{2769F8CB-CB66-4990-B114-4CFFB608E5BE}" type="sibTrans" cxnId="{F2FE46C8-55F0-4FE6-A9EE-14A605EBB635}">
      <dgm:prSet/>
      <dgm:spPr/>
      <dgm:t>
        <a:bodyPr/>
        <a:lstStyle/>
        <a:p>
          <a:endParaRPr lang="en-US"/>
        </a:p>
      </dgm:t>
    </dgm:pt>
    <dgm:pt modelId="{6B52FAE3-062A-4DFD-A938-93CC728E5A17}">
      <dgm:prSet phldrT="[Text]"/>
      <dgm:spPr/>
      <dgm:t>
        <a:bodyPr/>
        <a:lstStyle/>
        <a:p>
          <a:r>
            <a:rPr lang="en-US" dirty="0" smtClean="0">
              <a:latin typeface="Calibri" panose="020F0502020204030204" pitchFamily="34" charset="0"/>
            </a:rPr>
            <a:t>Functional interface</a:t>
          </a:r>
          <a:endParaRPr lang="en-US" dirty="0">
            <a:latin typeface="Calibri" panose="020F0502020204030204" pitchFamily="34" charset="0"/>
          </a:endParaRPr>
        </a:p>
      </dgm:t>
    </dgm:pt>
    <dgm:pt modelId="{4BBE42B2-79E8-4E58-83F8-523B378FCF98}" type="parTrans" cxnId="{A710E52A-8E2F-4D4D-A312-00F1394DF03E}">
      <dgm:prSet/>
      <dgm:spPr/>
      <dgm:t>
        <a:bodyPr/>
        <a:lstStyle/>
        <a:p>
          <a:endParaRPr lang="en-US"/>
        </a:p>
      </dgm:t>
    </dgm:pt>
    <dgm:pt modelId="{CF0D9C5D-26E0-40B8-BEAD-C7F9B84914E8}" type="sibTrans" cxnId="{A710E52A-8E2F-4D4D-A312-00F1394DF03E}">
      <dgm:prSet/>
      <dgm:spPr/>
      <dgm:t>
        <a:bodyPr/>
        <a:lstStyle/>
        <a:p>
          <a:endParaRPr lang="en-US"/>
        </a:p>
      </dgm:t>
    </dgm:pt>
    <dgm:pt modelId="{0C44A0BA-BB25-4DE8-9A63-B39F6CA7A0D5}">
      <dgm:prSet phldrT="[Text]"/>
      <dgm:spPr/>
      <dgm:t>
        <a:bodyPr/>
        <a:lstStyle/>
        <a:p>
          <a:r>
            <a:rPr lang="en-US" dirty="0" smtClean="0">
              <a:latin typeface="Comic Sans MS" panose="030F0702030302020204" pitchFamily="66" charset="0"/>
            </a:rPr>
            <a:t>Objective</a:t>
          </a:r>
          <a:br>
            <a:rPr lang="en-US" dirty="0" smtClean="0">
              <a:latin typeface="Comic Sans MS" panose="030F0702030302020204" pitchFamily="66" charset="0"/>
            </a:rPr>
          </a:br>
          <a:r>
            <a:rPr lang="en-US" dirty="0" err="1" smtClean="0">
              <a:latin typeface="Comic Sans MS" panose="030F0702030302020204" pitchFamily="66" charset="0"/>
            </a:rPr>
            <a:t>BoundConstraint</a:t>
          </a:r>
          <a:r>
            <a:rPr lang="en-US" dirty="0" smtClean="0">
              <a:latin typeface="Comic Sans MS" panose="030F0702030302020204" pitchFamily="66" charset="0"/>
            </a:rPr>
            <a:t/>
          </a:r>
          <a:br>
            <a:rPr lang="en-US" dirty="0" smtClean="0">
              <a:latin typeface="Comic Sans MS" panose="030F0702030302020204" pitchFamily="66" charset="0"/>
            </a:rPr>
          </a:br>
          <a:r>
            <a:rPr lang="en-US" dirty="0" err="1" smtClean="0">
              <a:latin typeface="Comic Sans MS" panose="030F0702030302020204" pitchFamily="66" charset="0"/>
            </a:rPr>
            <a:t>EqualityConstraint</a:t>
          </a:r>
          <a:endParaRPr lang="en-US" dirty="0">
            <a:latin typeface="Comic Sans MS" panose="030F0702030302020204" pitchFamily="66" charset="0"/>
          </a:endParaRPr>
        </a:p>
      </dgm:t>
    </dgm:pt>
    <dgm:pt modelId="{0EAE712E-23D5-48AD-A1B1-AA4159585F29}" type="parTrans" cxnId="{DD52A243-5812-4E50-A57D-E973BAAE2999}">
      <dgm:prSet/>
      <dgm:spPr/>
      <dgm:t>
        <a:bodyPr/>
        <a:lstStyle/>
        <a:p>
          <a:endParaRPr lang="en-US"/>
        </a:p>
      </dgm:t>
    </dgm:pt>
    <dgm:pt modelId="{BFCA3677-9855-4198-8F89-41A2109139CE}" type="sibTrans" cxnId="{DD52A243-5812-4E50-A57D-E973BAAE2999}">
      <dgm:prSet/>
      <dgm:spPr/>
      <dgm:t>
        <a:bodyPr/>
        <a:lstStyle/>
        <a:p>
          <a:endParaRPr lang="en-US"/>
        </a:p>
      </dgm:t>
    </dgm:pt>
    <dgm:pt modelId="{76BC783D-8CAF-47A4-B481-CFD477639795}">
      <dgm:prSet phldrT="[Text]"/>
      <dgm:spPr/>
      <dgm:t>
        <a:bodyPr/>
        <a:lstStyle/>
        <a:p>
          <a:r>
            <a:rPr lang="en-US" dirty="0" smtClean="0">
              <a:latin typeface="Calibri" panose="020F0502020204030204" pitchFamily="34" charset="0"/>
            </a:rPr>
            <a:t>Algorithmic interface</a:t>
          </a:r>
          <a:endParaRPr lang="en-US" dirty="0">
            <a:latin typeface="Calibri" panose="020F0502020204030204" pitchFamily="34" charset="0"/>
          </a:endParaRPr>
        </a:p>
      </dgm:t>
    </dgm:pt>
    <dgm:pt modelId="{63C49552-7C18-4FAC-AE14-DB0E70F214D1}" type="parTrans" cxnId="{08972D04-4152-4EB4-9D0D-57D5BDEA8E06}">
      <dgm:prSet/>
      <dgm:spPr/>
      <dgm:t>
        <a:bodyPr/>
        <a:lstStyle/>
        <a:p>
          <a:endParaRPr lang="en-US"/>
        </a:p>
      </dgm:t>
    </dgm:pt>
    <dgm:pt modelId="{4EA31FE5-2BEE-4BF6-9C0D-D1F65DAFD57A}" type="sibTrans" cxnId="{08972D04-4152-4EB4-9D0D-57D5BDEA8E06}">
      <dgm:prSet/>
      <dgm:spPr/>
      <dgm:t>
        <a:bodyPr/>
        <a:lstStyle/>
        <a:p>
          <a:endParaRPr lang="en-US"/>
        </a:p>
      </dgm:t>
    </dgm:pt>
    <dgm:pt modelId="{99F0FF22-CFC1-45F0-AB8E-B314DAA17283}">
      <dgm:prSet phldrT="[Text]"/>
      <dgm:spPr/>
      <dgm:t>
        <a:bodyPr/>
        <a:lstStyle/>
        <a:p>
          <a:r>
            <a:rPr lang="en-US" dirty="0" err="1" smtClean="0">
              <a:latin typeface="Comic Sans MS" panose="030F0702030302020204" pitchFamily="66" charset="0"/>
            </a:rPr>
            <a:t>StatusTest</a:t>
          </a:r>
          <a:r>
            <a:rPr lang="en-US" dirty="0" smtClean="0">
              <a:latin typeface="Comic Sans MS" panose="030F0702030302020204" pitchFamily="66" charset="0"/>
            </a:rPr>
            <a:t/>
          </a:r>
          <a:br>
            <a:rPr lang="en-US" dirty="0" smtClean="0">
              <a:latin typeface="Comic Sans MS" panose="030F0702030302020204" pitchFamily="66" charset="0"/>
            </a:rPr>
          </a:br>
          <a:r>
            <a:rPr lang="en-US" b="1" dirty="0" smtClean="0">
              <a:solidFill>
                <a:schemeClr val="bg1"/>
              </a:solidFill>
              <a:latin typeface="Comic Sans MS" panose="030F0702030302020204" pitchFamily="66" charset="0"/>
            </a:rPr>
            <a:t>Step</a:t>
          </a:r>
          <a:r>
            <a:rPr lang="en-US" dirty="0" smtClean="0">
              <a:latin typeface="Comic Sans MS" panose="030F0702030302020204" pitchFamily="66" charset="0"/>
            </a:rPr>
            <a:t/>
          </a:r>
          <a:br>
            <a:rPr lang="en-US" dirty="0" smtClean="0">
              <a:latin typeface="Comic Sans MS" panose="030F0702030302020204" pitchFamily="66" charset="0"/>
            </a:rPr>
          </a:br>
          <a:r>
            <a:rPr lang="en-US" dirty="0" err="1" smtClean="0">
              <a:latin typeface="Comic Sans MS" panose="030F0702030302020204" pitchFamily="66" charset="0"/>
            </a:rPr>
            <a:t>DefaultAlgorithm</a:t>
          </a:r>
          <a:endParaRPr lang="en-US" dirty="0">
            <a:latin typeface="Comic Sans MS" panose="030F0702030302020204" pitchFamily="66" charset="0"/>
          </a:endParaRPr>
        </a:p>
      </dgm:t>
    </dgm:pt>
    <dgm:pt modelId="{8BFED7A7-2CC2-48FF-BA45-BCE63A9ACE30}" type="parTrans" cxnId="{E54A9646-42FB-4432-BA20-FDE0FC6E2900}">
      <dgm:prSet/>
      <dgm:spPr/>
      <dgm:t>
        <a:bodyPr/>
        <a:lstStyle/>
        <a:p>
          <a:endParaRPr lang="en-US"/>
        </a:p>
      </dgm:t>
    </dgm:pt>
    <dgm:pt modelId="{6EA789B5-6925-4C98-BA27-726750E3F236}" type="sibTrans" cxnId="{E54A9646-42FB-4432-BA20-FDE0FC6E2900}">
      <dgm:prSet/>
      <dgm:spPr/>
      <dgm:t>
        <a:bodyPr/>
        <a:lstStyle/>
        <a:p>
          <a:endParaRPr lang="en-US"/>
        </a:p>
      </dgm:t>
    </dgm:pt>
    <dgm:pt modelId="{8934C31C-D1F6-49CB-849C-EB05C3BCA98B}">
      <dgm:prSet phldrT="[Text]"/>
      <dgm:spPr/>
      <dgm:t>
        <a:bodyPr/>
        <a:lstStyle/>
        <a:p>
          <a:r>
            <a:rPr lang="en-US" b="0" dirty="0" err="1" smtClean="0">
              <a:latin typeface="Comic Sans MS" panose="030F0702030302020204" pitchFamily="66" charset="0"/>
            </a:rPr>
            <a:t>SimOpt</a:t>
          </a:r>
          <a:r>
            <a:rPr lang="en-US" dirty="0" smtClean="0">
              <a:latin typeface="Comic Sans MS" panose="030F0702030302020204" pitchFamily="66" charset="0"/>
            </a:rPr>
            <a:t> Middleware</a:t>
          </a:r>
          <a:endParaRPr lang="en-US" dirty="0">
            <a:latin typeface="Comic Sans MS" panose="030F0702030302020204" pitchFamily="66" charset="0"/>
          </a:endParaRPr>
        </a:p>
      </dgm:t>
    </dgm:pt>
    <dgm:pt modelId="{2850D37A-B3BD-4896-95F1-71D0710F24FA}" type="parTrans" cxnId="{A4F92332-5250-427E-A92B-F7E518731AAF}">
      <dgm:prSet/>
      <dgm:spPr/>
      <dgm:t>
        <a:bodyPr/>
        <a:lstStyle/>
        <a:p>
          <a:endParaRPr lang="en-US"/>
        </a:p>
      </dgm:t>
    </dgm:pt>
    <dgm:pt modelId="{1781398B-6A5C-448B-BC33-F0377BA0BE6C}" type="sibTrans" cxnId="{A4F92332-5250-427E-A92B-F7E518731AAF}">
      <dgm:prSet/>
      <dgm:spPr/>
      <dgm:t>
        <a:bodyPr/>
        <a:lstStyle/>
        <a:p>
          <a:endParaRPr lang="en-US"/>
        </a:p>
      </dgm:t>
    </dgm:pt>
    <dgm:pt modelId="{A4D06F96-45E6-4838-88B3-4DA7ED34892F}" type="pres">
      <dgm:prSet presAssocID="{DBCD3F2E-6E9C-4616-994C-D1D6375BE7B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69B009E-146A-4CD1-9C3F-053D6292FF31}" type="pres">
      <dgm:prSet presAssocID="{2F7D01B4-9161-42E5-8D24-A72A17A6862D}" presName="vertOne" presStyleCnt="0"/>
      <dgm:spPr/>
    </dgm:pt>
    <dgm:pt modelId="{BD8323DE-BF6D-4185-96E2-35099B138A17}" type="pres">
      <dgm:prSet presAssocID="{2F7D01B4-9161-42E5-8D24-A72A17A6862D}" presName="txOne" presStyleLbl="node0" presStyleIdx="0" presStyleCnt="1" custScaleY="748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FC105B-BF85-4464-9D79-2FBB61065F87}" type="pres">
      <dgm:prSet presAssocID="{2F7D01B4-9161-42E5-8D24-A72A17A6862D}" presName="parTransOne" presStyleCnt="0"/>
      <dgm:spPr/>
    </dgm:pt>
    <dgm:pt modelId="{216B72DB-FD90-49B5-9BEC-2BB719F8697D}" type="pres">
      <dgm:prSet presAssocID="{2F7D01B4-9161-42E5-8D24-A72A17A6862D}" presName="horzOne" presStyleCnt="0"/>
      <dgm:spPr/>
    </dgm:pt>
    <dgm:pt modelId="{3225067B-C8A2-4308-A9B8-30800A37470C}" type="pres">
      <dgm:prSet presAssocID="{6EE6CFAB-D403-4936-B1CE-5E84E14F414B}" presName="vertTwo" presStyleCnt="0"/>
      <dgm:spPr/>
    </dgm:pt>
    <dgm:pt modelId="{0D966C96-581F-46B2-AFEC-07474106E16E}" type="pres">
      <dgm:prSet presAssocID="{6EE6CFAB-D403-4936-B1CE-5E84E14F414B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1EDF6B-DD0B-46DB-8DE4-D9F92214A30F}" type="pres">
      <dgm:prSet presAssocID="{6EE6CFAB-D403-4936-B1CE-5E84E14F414B}" presName="parTransTwo" presStyleCnt="0"/>
      <dgm:spPr/>
    </dgm:pt>
    <dgm:pt modelId="{70730094-A983-4E2F-9A05-3C20D98C521C}" type="pres">
      <dgm:prSet presAssocID="{6EE6CFAB-D403-4936-B1CE-5E84E14F414B}" presName="horzTwo" presStyleCnt="0"/>
      <dgm:spPr/>
    </dgm:pt>
    <dgm:pt modelId="{6DAFD187-6168-4A6B-9E9F-FDD8504A0BD5}" type="pres">
      <dgm:prSet presAssocID="{534B74B0-B95D-4A0E-9878-3C2BC6CE95B0}" presName="vertThree" presStyleCnt="0"/>
      <dgm:spPr/>
    </dgm:pt>
    <dgm:pt modelId="{21FADC79-ED75-4E14-81B5-F0594C7D4F26}" type="pres">
      <dgm:prSet presAssocID="{534B74B0-B95D-4A0E-9878-3C2BC6CE95B0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6C2F70-02D6-4BCE-AA96-4E173C6DD13B}" type="pres">
      <dgm:prSet presAssocID="{534B74B0-B95D-4A0E-9878-3C2BC6CE95B0}" presName="horzThree" presStyleCnt="0"/>
      <dgm:spPr/>
    </dgm:pt>
    <dgm:pt modelId="{C9EEA9AE-A60C-43C8-B715-4575C622F784}" type="pres">
      <dgm:prSet presAssocID="{16CFA681-C87E-40D5-97B8-D3718E876399}" presName="sibSpaceTwo" presStyleCnt="0"/>
      <dgm:spPr/>
    </dgm:pt>
    <dgm:pt modelId="{BD63B8F4-C272-4F9B-A12F-F58EE9D0484D}" type="pres">
      <dgm:prSet presAssocID="{6B52FAE3-062A-4DFD-A938-93CC728E5A17}" presName="vertTwo" presStyleCnt="0"/>
      <dgm:spPr/>
    </dgm:pt>
    <dgm:pt modelId="{259E31C0-F31C-48E1-B4AA-349DB806D9E8}" type="pres">
      <dgm:prSet presAssocID="{6B52FAE3-062A-4DFD-A938-93CC728E5A17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9CF38F-F560-4268-8F38-F17DB7F887D8}" type="pres">
      <dgm:prSet presAssocID="{6B52FAE3-062A-4DFD-A938-93CC728E5A17}" presName="parTransTwo" presStyleCnt="0"/>
      <dgm:spPr/>
    </dgm:pt>
    <dgm:pt modelId="{FD97E741-9815-483B-890F-DFE9FE1EE057}" type="pres">
      <dgm:prSet presAssocID="{6B52FAE3-062A-4DFD-A938-93CC728E5A17}" presName="horzTwo" presStyleCnt="0"/>
      <dgm:spPr/>
    </dgm:pt>
    <dgm:pt modelId="{497798F4-4B4C-4E20-8AB7-F2A8D22EC8B6}" type="pres">
      <dgm:prSet presAssocID="{0C44A0BA-BB25-4DE8-9A63-B39F6CA7A0D5}" presName="vertThree" presStyleCnt="0"/>
      <dgm:spPr/>
    </dgm:pt>
    <dgm:pt modelId="{B98271CB-B7F9-4BA1-9551-356492401AD8}" type="pres">
      <dgm:prSet presAssocID="{0C44A0BA-BB25-4DE8-9A63-B39F6CA7A0D5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63FFA6-AD50-461D-B318-61FE42B2231F}" type="pres">
      <dgm:prSet presAssocID="{0C44A0BA-BB25-4DE8-9A63-B39F6CA7A0D5}" presName="horzThree" presStyleCnt="0"/>
      <dgm:spPr/>
    </dgm:pt>
    <dgm:pt modelId="{168CEE96-9D61-4163-9283-D2323174086F}" type="pres">
      <dgm:prSet presAssocID="{BFCA3677-9855-4198-8F89-41A2109139CE}" presName="sibSpaceThree" presStyleCnt="0"/>
      <dgm:spPr/>
    </dgm:pt>
    <dgm:pt modelId="{19269715-0F68-4142-B613-841CF310F417}" type="pres">
      <dgm:prSet presAssocID="{8934C31C-D1F6-49CB-849C-EB05C3BCA98B}" presName="vertThree" presStyleCnt="0"/>
      <dgm:spPr/>
    </dgm:pt>
    <dgm:pt modelId="{A4663181-63EA-42F4-A82F-D019607C188F}" type="pres">
      <dgm:prSet presAssocID="{8934C31C-D1F6-49CB-849C-EB05C3BCA98B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491EE7-1CB3-42E5-8B82-7FDE02E15CDC}" type="pres">
      <dgm:prSet presAssocID="{8934C31C-D1F6-49CB-849C-EB05C3BCA98B}" presName="horzThree" presStyleCnt="0"/>
      <dgm:spPr/>
    </dgm:pt>
    <dgm:pt modelId="{728DE884-8C5D-46B0-B31D-2B7328EA5947}" type="pres">
      <dgm:prSet presAssocID="{CF0D9C5D-26E0-40B8-BEAD-C7F9B84914E8}" presName="sibSpaceTwo" presStyleCnt="0"/>
      <dgm:spPr/>
    </dgm:pt>
    <dgm:pt modelId="{0353CD8B-AEBC-4A6B-A1E8-C026AAC67F30}" type="pres">
      <dgm:prSet presAssocID="{76BC783D-8CAF-47A4-B481-CFD477639795}" presName="vertTwo" presStyleCnt="0"/>
      <dgm:spPr/>
    </dgm:pt>
    <dgm:pt modelId="{C12908D2-693B-447C-A522-10C24EB33CD1}" type="pres">
      <dgm:prSet presAssocID="{76BC783D-8CAF-47A4-B481-CFD477639795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2B629B-1D99-41E2-A1BC-E1534949C81B}" type="pres">
      <dgm:prSet presAssocID="{76BC783D-8CAF-47A4-B481-CFD477639795}" presName="parTransTwo" presStyleCnt="0"/>
      <dgm:spPr/>
    </dgm:pt>
    <dgm:pt modelId="{14231846-E1DE-4429-B620-8C2CDBD207BC}" type="pres">
      <dgm:prSet presAssocID="{76BC783D-8CAF-47A4-B481-CFD477639795}" presName="horzTwo" presStyleCnt="0"/>
      <dgm:spPr/>
    </dgm:pt>
    <dgm:pt modelId="{21935657-CEA1-411B-A70E-93AA8ED87139}" type="pres">
      <dgm:prSet presAssocID="{99F0FF22-CFC1-45F0-AB8E-B314DAA17283}" presName="vertThree" presStyleCnt="0"/>
      <dgm:spPr/>
    </dgm:pt>
    <dgm:pt modelId="{131FB4A1-C0D8-47D3-9FD7-F3FEC9B4544C}" type="pres">
      <dgm:prSet presAssocID="{99F0FF22-CFC1-45F0-AB8E-B314DAA17283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BA6D71-2C6F-47EE-92DF-7DC855985479}" type="pres">
      <dgm:prSet presAssocID="{99F0FF22-CFC1-45F0-AB8E-B314DAA17283}" presName="horzThree" presStyleCnt="0"/>
      <dgm:spPr/>
    </dgm:pt>
  </dgm:ptLst>
  <dgm:cxnLst>
    <dgm:cxn modelId="{E54A9646-42FB-4432-BA20-FDE0FC6E2900}" srcId="{76BC783D-8CAF-47A4-B481-CFD477639795}" destId="{99F0FF22-CFC1-45F0-AB8E-B314DAA17283}" srcOrd="0" destOrd="0" parTransId="{8BFED7A7-2CC2-48FF-BA45-BCE63A9ACE30}" sibTransId="{6EA789B5-6925-4C98-BA27-726750E3F236}"/>
    <dgm:cxn modelId="{DD52A243-5812-4E50-A57D-E973BAAE2999}" srcId="{6B52FAE3-062A-4DFD-A938-93CC728E5A17}" destId="{0C44A0BA-BB25-4DE8-9A63-B39F6CA7A0D5}" srcOrd="0" destOrd="0" parTransId="{0EAE712E-23D5-48AD-A1B1-AA4159585F29}" sibTransId="{BFCA3677-9855-4198-8F89-41A2109139CE}"/>
    <dgm:cxn modelId="{08972D04-4152-4EB4-9D0D-57D5BDEA8E06}" srcId="{2F7D01B4-9161-42E5-8D24-A72A17A6862D}" destId="{76BC783D-8CAF-47A4-B481-CFD477639795}" srcOrd="2" destOrd="0" parTransId="{63C49552-7C18-4FAC-AE14-DB0E70F214D1}" sibTransId="{4EA31FE5-2BEE-4BF6-9C0D-D1F65DAFD57A}"/>
    <dgm:cxn modelId="{6272D569-7A39-44C4-A5B4-F3D320404071}" type="presOf" srcId="{534B74B0-B95D-4A0E-9878-3C2BC6CE95B0}" destId="{21FADC79-ED75-4E14-81B5-F0594C7D4F26}" srcOrd="0" destOrd="0" presId="urn:microsoft.com/office/officeart/2005/8/layout/hierarchy4"/>
    <dgm:cxn modelId="{979C5A41-502F-4AD5-AFE9-180CD7E8E5AE}" type="presOf" srcId="{6EE6CFAB-D403-4936-B1CE-5E84E14F414B}" destId="{0D966C96-581F-46B2-AFEC-07474106E16E}" srcOrd="0" destOrd="0" presId="urn:microsoft.com/office/officeart/2005/8/layout/hierarchy4"/>
    <dgm:cxn modelId="{A710E52A-8E2F-4D4D-A312-00F1394DF03E}" srcId="{2F7D01B4-9161-42E5-8D24-A72A17A6862D}" destId="{6B52FAE3-062A-4DFD-A938-93CC728E5A17}" srcOrd="1" destOrd="0" parTransId="{4BBE42B2-79E8-4E58-83F8-523B378FCF98}" sibTransId="{CF0D9C5D-26E0-40B8-BEAD-C7F9B84914E8}"/>
    <dgm:cxn modelId="{A4F92332-5250-427E-A92B-F7E518731AAF}" srcId="{6B52FAE3-062A-4DFD-A938-93CC728E5A17}" destId="{8934C31C-D1F6-49CB-849C-EB05C3BCA98B}" srcOrd="1" destOrd="0" parTransId="{2850D37A-B3BD-4896-95F1-71D0710F24FA}" sibTransId="{1781398B-6A5C-448B-BC33-F0377BA0BE6C}"/>
    <dgm:cxn modelId="{8282B817-CB4D-4B07-B5D4-95CE21EE8467}" srcId="{2F7D01B4-9161-42E5-8D24-A72A17A6862D}" destId="{6EE6CFAB-D403-4936-B1CE-5E84E14F414B}" srcOrd="0" destOrd="0" parTransId="{864D4737-8438-4C0C-8085-800053430B10}" sibTransId="{16CFA681-C87E-40D5-97B8-D3718E876399}"/>
    <dgm:cxn modelId="{7AD62064-E7E6-4649-AE24-407DECA843FA}" srcId="{DBCD3F2E-6E9C-4616-994C-D1D6375BE7BB}" destId="{2F7D01B4-9161-42E5-8D24-A72A17A6862D}" srcOrd="0" destOrd="0" parTransId="{4F36EEA9-606E-47A7-AB62-B6573FCAABFA}" sibTransId="{674E7C7E-5C43-4B8A-A142-BE53E9E02F02}"/>
    <dgm:cxn modelId="{1B9D69EA-99B5-4DEA-B5C6-48B4B763D54D}" type="presOf" srcId="{76BC783D-8CAF-47A4-B481-CFD477639795}" destId="{C12908D2-693B-447C-A522-10C24EB33CD1}" srcOrd="0" destOrd="0" presId="urn:microsoft.com/office/officeart/2005/8/layout/hierarchy4"/>
    <dgm:cxn modelId="{F2FE46C8-55F0-4FE6-A9EE-14A605EBB635}" srcId="{6EE6CFAB-D403-4936-B1CE-5E84E14F414B}" destId="{534B74B0-B95D-4A0E-9878-3C2BC6CE95B0}" srcOrd="0" destOrd="0" parTransId="{948C1DB0-FBFD-45EB-B5EB-82D88CFE27DB}" sibTransId="{2769F8CB-CB66-4990-B114-4CFFB608E5BE}"/>
    <dgm:cxn modelId="{CF915F90-BB11-4005-9475-D2E57BEF1380}" type="presOf" srcId="{6B52FAE3-062A-4DFD-A938-93CC728E5A17}" destId="{259E31C0-F31C-48E1-B4AA-349DB806D9E8}" srcOrd="0" destOrd="0" presId="urn:microsoft.com/office/officeart/2005/8/layout/hierarchy4"/>
    <dgm:cxn modelId="{DED5A6D0-7713-44C9-A811-359E36E8979E}" type="presOf" srcId="{2F7D01B4-9161-42E5-8D24-A72A17A6862D}" destId="{BD8323DE-BF6D-4185-96E2-35099B138A17}" srcOrd="0" destOrd="0" presId="urn:microsoft.com/office/officeart/2005/8/layout/hierarchy4"/>
    <dgm:cxn modelId="{9796EE8F-1C5F-4A16-8066-940DCBBB43C9}" type="presOf" srcId="{DBCD3F2E-6E9C-4616-994C-D1D6375BE7BB}" destId="{A4D06F96-45E6-4838-88B3-4DA7ED34892F}" srcOrd="0" destOrd="0" presId="urn:microsoft.com/office/officeart/2005/8/layout/hierarchy4"/>
    <dgm:cxn modelId="{F8AD8DB6-6D14-44DE-B83B-80B7369A71B4}" type="presOf" srcId="{0C44A0BA-BB25-4DE8-9A63-B39F6CA7A0D5}" destId="{B98271CB-B7F9-4BA1-9551-356492401AD8}" srcOrd="0" destOrd="0" presId="urn:microsoft.com/office/officeart/2005/8/layout/hierarchy4"/>
    <dgm:cxn modelId="{040D5074-C32C-466A-AD23-8699C765A1CA}" type="presOf" srcId="{8934C31C-D1F6-49CB-849C-EB05C3BCA98B}" destId="{A4663181-63EA-42F4-A82F-D019607C188F}" srcOrd="0" destOrd="0" presId="urn:microsoft.com/office/officeart/2005/8/layout/hierarchy4"/>
    <dgm:cxn modelId="{AED7CC9C-F415-40C9-BB16-B4A376448905}" type="presOf" srcId="{99F0FF22-CFC1-45F0-AB8E-B314DAA17283}" destId="{131FB4A1-C0D8-47D3-9FD7-F3FEC9B4544C}" srcOrd="0" destOrd="0" presId="urn:microsoft.com/office/officeart/2005/8/layout/hierarchy4"/>
    <dgm:cxn modelId="{1DB2E16E-11FC-432F-8AF3-F8EA1D22ABF6}" type="presParOf" srcId="{A4D06F96-45E6-4838-88B3-4DA7ED34892F}" destId="{C69B009E-146A-4CD1-9C3F-053D6292FF31}" srcOrd="0" destOrd="0" presId="urn:microsoft.com/office/officeart/2005/8/layout/hierarchy4"/>
    <dgm:cxn modelId="{F779CEC8-5075-4BD8-B8EA-43B94C5006F8}" type="presParOf" srcId="{C69B009E-146A-4CD1-9C3F-053D6292FF31}" destId="{BD8323DE-BF6D-4185-96E2-35099B138A17}" srcOrd="0" destOrd="0" presId="urn:microsoft.com/office/officeart/2005/8/layout/hierarchy4"/>
    <dgm:cxn modelId="{1BF423EB-EBCD-4AC3-A0C8-B1CB76A55CBB}" type="presParOf" srcId="{C69B009E-146A-4CD1-9C3F-053D6292FF31}" destId="{54FC105B-BF85-4464-9D79-2FBB61065F87}" srcOrd="1" destOrd="0" presId="urn:microsoft.com/office/officeart/2005/8/layout/hierarchy4"/>
    <dgm:cxn modelId="{93203419-DAC1-4408-91D1-076DF117DE5A}" type="presParOf" srcId="{C69B009E-146A-4CD1-9C3F-053D6292FF31}" destId="{216B72DB-FD90-49B5-9BEC-2BB719F8697D}" srcOrd="2" destOrd="0" presId="urn:microsoft.com/office/officeart/2005/8/layout/hierarchy4"/>
    <dgm:cxn modelId="{4B5DED80-1CB4-443C-BA70-21EA232AAFA9}" type="presParOf" srcId="{216B72DB-FD90-49B5-9BEC-2BB719F8697D}" destId="{3225067B-C8A2-4308-A9B8-30800A37470C}" srcOrd="0" destOrd="0" presId="urn:microsoft.com/office/officeart/2005/8/layout/hierarchy4"/>
    <dgm:cxn modelId="{597E9DE1-5AEA-41B8-B750-32ED406D7542}" type="presParOf" srcId="{3225067B-C8A2-4308-A9B8-30800A37470C}" destId="{0D966C96-581F-46B2-AFEC-07474106E16E}" srcOrd="0" destOrd="0" presId="urn:microsoft.com/office/officeart/2005/8/layout/hierarchy4"/>
    <dgm:cxn modelId="{4DFBE97A-30B3-454A-9FC6-E63CBD1E94A2}" type="presParOf" srcId="{3225067B-C8A2-4308-A9B8-30800A37470C}" destId="{591EDF6B-DD0B-46DB-8DE4-D9F92214A30F}" srcOrd="1" destOrd="0" presId="urn:microsoft.com/office/officeart/2005/8/layout/hierarchy4"/>
    <dgm:cxn modelId="{631A14AE-61CE-4074-A7C7-6EF4B74EE91F}" type="presParOf" srcId="{3225067B-C8A2-4308-A9B8-30800A37470C}" destId="{70730094-A983-4E2F-9A05-3C20D98C521C}" srcOrd="2" destOrd="0" presId="urn:microsoft.com/office/officeart/2005/8/layout/hierarchy4"/>
    <dgm:cxn modelId="{4C1E03AE-F755-482B-B417-CD9183409E79}" type="presParOf" srcId="{70730094-A983-4E2F-9A05-3C20D98C521C}" destId="{6DAFD187-6168-4A6B-9E9F-FDD8504A0BD5}" srcOrd="0" destOrd="0" presId="urn:microsoft.com/office/officeart/2005/8/layout/hierarchy4"/>
    <dgm:cxn modelId="{219A18FD-CF5D-4E06-B823-BEDED618BA59}" type="presParOf" srcId="{6DAFD187-6168-4A6B-9E9F-FDD8504A0BD5}" destId="{21FADC79-ED75-4E14-81B5-F0594C7D4F26}" srcOrd="0" destOrd="0" presId="urn:microsoft.com/office/officeart/2005/8/layout/hierarchy4"/>
    <dgm:cxn modelId="{01AF0D95-09D6-4652-9F6F-646B45CF7CF0}" type="presParOf" srcId="{6DAFD187-6168-4A6B-9E9F-FDD8504A0BD5}" destId="{8E6C2F70-02D6-4BCE-AA96-4E173C6DD13B}" srcOrd="1" destOrd="0" presId="urn:microsoft.com/office/officeart/2005/8/layout/hierarchy4"/>
    <dgm:cxn modelId="{57964FE2-4355-4427-81A3-D8E89BFBA140}" type="presParOf" srcId="{216B72DB-FD90-49B5-9BEC-2BB719F8697D}" destId="{C9EEA9AE-A60C-43C8-B715-4575C622F784}" srcOrd="1" destOrd="0" presId="urn:microsoft.com/office/officeart/2005/8/layout/hierarchy4"/>
    <dgm:cxn modelId="{377B0C72-9341-47F0-874E-F8F71BA5FD73}" type="presParOf" srcId="{216B72DB-FD90-49B5-9BEC-2BB719F8697D}" destId="{BD63B8F4-C272-4F9B-A12F-F58EE9D0484D}" srcOrd="2" destOrd="0" presId="urn:microsoft.com/office/officeart/2005/8/layout/hierarchy4"/>
    <dgm:cxn modelId="{BEA54100-F4F5-486B-8026-92E58A44F405}" type="presParOf" srcId="{BD63B8F4-C272-4F9B-A12F-F58EE9D0484D}" destId="{259E31C0-F31C-48E1-B4AA-349DB806D9E8}" srcOrd="0" destOrd="0" presId="urn:microsoft.com/office/officeart/2005/8/layout/hierarchy4"/>
    <dgm:cxn modelId="{96782756-2968-4DAE-AF5F-1BD38E4D6E01}" type="presParOf" srcId="{BD63B8F4-C272-4F9B-A12F-F58EE9D0484D}" destId="{BC9CF38F-F560-4268-8F38-F17DB7F887D8}" srcOrd="1" destOrd="0" presId="urn:microsoft.com/office/officeart/2005/8/layout/hierarchy4"/>
    <dgm:cxn modelId="{E3762A9B-3048-49F2-81C0-A4AC4A7A7065}" type="presParOf" srcId="{BD63B8F4-C272-4F9B-A12F-F58EE9D0484D}" destId="{FD97E741-9815-483B-890F-DFE9FE1EE057}" srcOrd="2" destOrd="0" presId="urn:microsoft.com/office/officeart/2005/8/layout/hierarchy4"/>
    <dgm:cxn modelId="{FFAAC532-8734-4BA6-9D5E-4ED1ABC89973}" type="presParOf" srcId="{FD97E741-9815-483B-890F-DFE9FE1EE057}" destId="{497798F4-4B4C-4E20-8AB7-F2A8D22EC8B6}" srcOrd="0" destOrd="0" presId="urn:microsoft.com/office/officeart/2005/8/layout/hierarchy4"/>
    <dgm:cxn modelId="{4A51B5EF-CB0B-436F-A279-99306588E9F6}" type="presParOf" srcId="{497798F4-4B4C-4E20-8AB7-F2A8D22EC8B6}" destId="{B98271CB-B7F9-4BA1-9551-356492401AD8}" srcOrd="0" destOrd="0" presId="urn:microsoft.com/office/officeart/2005/8/layout/hierarchy4"/>
    <dgm:cxn modelId="{FE79B6B0-68A4-4BD5-9188-98634F875755}" type="presParOf" srcId="{497798F4-4B4C-4E20-8AB7-F2A8D22EC8B6}" destId="{4863FFA6-AD50-461D-B318-61FE42B2231F}" srcOrd="1" destOrd="0" presId="urn:microsoft.com/office/officeart/2005/8/layout/hierarchy4"/>
    <dgm:cxn modelId="{CE8DC33A-7055-4087-B82E-29618B8134B7}" type="presParOf" srcId="{FD97E741-9815-483B-890F-DFE9FE1EE057}" destId="{168CEE96-9D61-4163-9283-D2323174086F}" srcOrd="1" destOrd="0" presId="urn:microsoft.com/office/officeart/2005/8/layout/hierarchy4"/>
    <dgm:cxn modelId="{42333DD0-DD04-454B-B53C-C2E5D48680A6}" type="presParOf" srcId="{FD97E741-9815-483B-890F-DFE9FE1EE057}" destId="{19269715-0F68-4142-B613-841CF310F417}" srcOrd="2" destOrd="0" presId="urn:microsoft.com/office/officeart/2005/8/layout/hierarchy4"/>
    <dgm:cxn modelId="{014E4096-A0BC-440A-B56F-925D33EB167B}" type="presParOf" srcId="{19269715-0F68-4142-B613-841CF310F417}" destId="{A4663181-63EA-42F4-A82F-D019607C188F}" srcOrd="0" destOrd="0" presId="urn:microsoft.com/office/officeart/2005/8/layout/hierarchy4"/>
    <dgm:cxn modelId="{491917A6-F888-4D4E-91FF-1C17D9F5A709}" type="presParOf" srcId="{19269715-0F68-4142-B613-841CF310F417}" destId="{19491EE7-1CB3-42E5-8B82-7FDE02E15CDC}" srcOrd="1" destOrd="0" presId="urn:microsoft.com/office/officeart/2005/8/layout/hierarchy4"/>
    <dgm:cxn modelId="{09EA35B4-9A4B-4B0F-A8D6-B1F3058A9641}" type="presParOf" srcId="{216B72DB-FD90-49B5-9BEC-2BB719F8697D}" destId="{728DE884-8C5D-46B0-B31D-2B7328EA5947}" srcOrd="3" destOrd="0" presId="urn:microsoft.com/office/officeart/2005/8/layout/hierarchy4"/>
    <dgm:cxn modelId="{E8033535-F29D-4104-AE26-8A08DDC69618}" type="presParOf" srcId="{216B72DB-FD90-49B5-9BEC-2BB719F8697D}" destId="{0353CD8B-AEBC-4A6B-A1E8-C026AAC67F30}" srcOrd="4" destOrd="0" presId="urn:microsoft.com/office/officeart/2005/8/layout/hierarchy4"/>
    <dgm:cxn modelId="{5EE6782D-3DE7-4CC8-8F8C-7E0AE73897AF}" type="presParOf" srcId="{0353CD8B-AEBC-4A6B-A1E8-C026AAC67F30}" destId="{C12908D2-693B-447C-A522-10C24EB33CD1}" srcOrd="0" destOrd="0" presId="urn:microsoft.com/office/officeart/2005/8/layout/hierarchy4"/>
    <dgm:cxn modelId="{A046B2D3-809F-408C-A97E-04D3F9A30104}" type="presParOf" srcId="{0353CD8B-AEBC-4A6B-A1E8-C026AAC67F30}" destId="{192B629B-1D99-41E2-A1BC-E1534949C81B}" srcOrd="1" destOrd="0" presId="urn:microsoft.com/office/officeart/2005/8/layout/hierarchy4"/>
    <dgm:cxn modelId="{78450C0C-CD2B-4EE7-B1CC-E8DFCE07B358}" type="presParOf" srcId="{0353CD8B-AEBC-4A6B-A1E8-C026AAC67F30}" destId="{14231846-E1DE-4429-B620-8C2CDBD207BC}" srcOrd="2" destOrd="0" presId="urn:microsoft.com/office/officeart/2005/8/layout/hierarchy4"/>
    <dgm:cxn modelId="{E17B9FA7-A826-42AE-869F-95D29F6E1A68}" type="presParOf" srcId="{14231846-E1DE-4429-B620-8C2CDBD207BC}" destId="{21935657-CEA1-411B-A70E-93AA8ED87139}" srcOrd="0" destOrd="0" presId="urn:microsoft.com/office/officeart/2005/8/layout/hierarchy4"/>
    <dgm:cxn modelId="{46D11C9A-F24E-4D83-B208-D87F01655B4D}" type="presParOf" srcId="{21935657-CEA1-411B-A70E-93AA8ED87139}" destId="{131FB4A1-C0D8-47D3-9FD7-F3FEC9B4544C}" srcOrd="0" destOrd="0" presId="urn:microsoft.com/office/officeart/2005/8/layout/hierarchy4"/>
    <dgm:cxn modelId="{24D75533-38CE-48E2-A211-06E4DD8FB16A}" type="presParOf" srcId="{21935657-CEA1-411B-A70E-93AA8ED87139}" destId="{76BA6D71-2C6F-47EE-92DF-7DC85598547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CD3F2E-6E9C-4616-994C-D1D6375BE7BB}" type="doc">
      <dgm:prSet loTypeId="urn:microsoft.com/office/officeart/2005/8/layout/hierarchy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F7D01B4-9161-42E5-8D24-A72A17A6862D}">
      <dgm:prSet phldrT="[Text]"/>
      <dgm:spPr/>
      <dgm:t>
        <a:bodyPr/>
        <a:lstStyle/>
        <a:p>
          <a:r>
            <a:rPr lang="en-US" dirty="0" smtClean="0">
              <a:latin typeface="Calibri" panose="020F0502020204030204" pitchFamily="34" charset="0"/>
            </a:rPr>
            <a:t>Methods – Implementations of </a:t>
          </a:r>
          <a:r>
            <a:rPr lang="en-US" dirty="0" smtClean="0">
              <a:latin typeface="Comic Sans MS" panose="030F0702030302020204" pitchFamily="66" charset="0"/>
            </a:rPr>
            <a:t>Step</a:t>
          </a:r>
          <a:r>
            <a:rPr lang="en-US" dirty="0" smtClean="0">
              <a:latin typeface="Calibri" panose="020F0502020204030204" pitchFamily="34" charset="0"/>
            </a:rPr>
            <a:t> instances</a:t>
          </a:r>
          <a:endParaRPr lang="en-US" dirty="0">
            <a:latin typeface="Calibri" panose="020F0502020204030204" pitchFamily="34" charset="0"/>
          </a:endParaRPr>
        </a:p>
      </dgm:t>
    </dgm:pt>
    <dgm:pt modelId="{4F36EEA9-606E-47A7-AB62-B6573FCAABFA}" type="parTrans" cxnId="{7AD62064-E7E6-4649-AE24-407DECA843FA}">
      <dgm:prSet/>
      <dgm:spPr/>
      <dgm:t>
        <a:bodyPr/>
        <a:lstStyle/>
        <a:p>
          <a:endParaRPr lang="en-US"/>
        </a:p>
      </dgm:t>
    </dgm:pt>
    <dgm:pt modelId="{674E7C7E-5C43-4B8A-A142-BE53E9E02F02}" type="sibTrans" cxnId="{7AD62064-E7E6-4649-AE24-407DECA843FA}">
      <dgm:prSet/>
      <dgm:spPr/>
      <dgm:t>
        <a:bodyPr/>
        <a:lstStyle/>
        <a:p>
          <a:endParaRPr lang="en-US"/>
        </a:p>
      </dgm:t>
    </dgm:pt>
    <dgm:pt modelId="{A4D06F96-45E6-4838-88B3-4DA7ED34892F}" type="pres">
      <dgm:prSet presAssocID="{DBCD3F2E-6E9C-4616-994C-D1D6375BE7B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69B009E-146A-4CD1-9C3F-053D6292FF31}" type="pres">
      <dgm:prSet presAssocID="{2F7D01B4-9161-42E5-8D24-A72A17A6862D}" presName="vertOne" presStyleCnt="0"/>
      <dgm:spPr/>
    </dgm:pt>
    <dgm:pt modelId="{BD8323DE-BF6D-4185-96E2-35099B138A17}" type="pres">
      <dgm:prSet presAssocID="{2F7D01B4-9161-42E5-8D24-A72A17A6862D}" presName="txOne" presStyleLbl="node0" presStyleIdx="0" presStyleCnt="1" custLinFactNeighborY="-14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6B72DB-FD90-49B5-9BEC-2BB719F8697D}" type="pres">
      <dgm:prSet presAssocID="{2F7D01B4-9161-42E5-8D24-A72A17A6862D}" presName="horzOne" presStyleCnt="0"/>
      <dgm:spPr/>
    </dgm:pt>
  </dgm:ptLst>
  <dgm:cxnLst>
    <dgm:cxn modelId="{7AD62064-E7E6-4649-AE24-407DECA843FA}" srcId="{DBCD3F2E-6E9C-4616-994C-D1D6375BE7BB}" destId="{2F7D01B4-9161-42E5-8D24-A72A17A6862D}" srcOrd="0" destOrd="0" parTransId="{4F36EEA9-606E-47A7-AB62-B6573FCAABFA}" sibTransId="{674E7C7E-5C43-4B8A-A142-BE53E9E02F02}"/>
    <dgm:cxn modelId="{DA4A937E-59F7-4B08-AA15-E1C8B0F9905D}" type="presOf" srcId="{DBCD3F2E-6E9C-4616-994C-D1D6375BE7BB}" destId="{A4D06F96-45E6-4838-88B3-4DA7ED34892F}" srcOrd="0" destOrd="0" presId="urn:microsoft.com/office/officeart/2005/8/layout/hierarchy4"/>
    <dgm:cxn modelId="{9596EC5E-BC98-43B9-B42F-EC7A426ED780}" type="presOf" srcId="{2F7D01B4-9161-42E5-8D24-A72A17A6862D}" destId="{BD8323DE-BF6D-4185-96E2-35099B138A17}" srcOrd="0" destOrd="0" presId="urn:microsoft.com/office/officeart/2005/8/layout/hierarchy4"/>
    <dgm:cxn modelId="{9C8FA42B-165C-4887-8459-47113675C14D}" type="presParOf" srcId="{A4D06F96-45E6-4838-88B3-4DA7ED34892F}" destId="{C69B009E-146A-4CD1-9C3F-053D6292FF31}" srcOrd="0" destOrd="0" presId="urn:microsoft.com/office/officeart/2005/8/layout/hierarchy4"/>
    <dgm:cxn modelId="{499C5D2D-1591-4828-B995-816DB9587B22}" type="presParOf" srcId="{C69B009E-146A-4CD1-9C3F-053D6292FF31}" destId="{BD8323DE-BF6D-4185-96E2-35099B138A17}" srcOrd="0" destOrd="0" presId="urn:microsoft.com/office/officeart/2005/8/layout/hierarchy4"/>
    <dgm:cxn modelId="{397A26A8-A0F2-4560-88BA-CBA7308BE42A}" type="presParOf" srcId="{C69B009E-146A-4CD1-9C3F-053D6292FF31}" destId="{216B72DB-FD90-49B5-9BEC-2BB719F8697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8323DE-BF6D-4185-96E2-35099B138A17}">
      <dsp:nvSpPr>
        <dsp:cNvPr id="0" name=""/>
        <dsp:cNvSpPr/>
      </dsp:nvSpPr>
      <dsp:spPr>
        <a:xfrm>
          <a:off x="3590" y="1707"/>
          <a:ext cx="7573999" cy="8433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atin typeface="Calibri" panose="020F0502020204030204" pitchFamily="34" charset="0"/>
            </a:rPr>
            <a:t>Application programming interface</a:t>
          </a:r>
          <a:endParaRPr lang="en-US" sz="3600" kern="1200" dirty="0">
            <a:latin typeface="Calibri" panose="020F0502020204030204" pitchFamily="34" charset="0"/>
          </a:endParaRPr>
        </a:p>
      </dsp:txBody>
      <dsp:txXfrm>
        <a:off x="28292" y="26409"/>
        <a:ext cx="7524595" cy="793972"/>
      </dsp:txXfrm>
    </dsp:sp>
    <dsp:sp modelId="{0D966C96-581F-46B2-AFEC-07474106E16E}">
      <dsp:nvSpPr>
        <dsp:cNvPr id="0" name=""/>
        <dsp:cNvSpPr/>
      </dsp:nvSpPr>
      <dsp:spPr>
        <a:xfrm>
          <a:off x="3590" y="986461"/>
          <a:ext cx="1799049" cy="11262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latin typeface="Calibri" panose="020F0502020204030204" pitchFamily="34" charset="0"/>
            </a:rPr>
            <a:t>Linear algebra interface</a:t>
          </a:r>
          <a:endParaRPr lang="en-US" sz="2100" kern="1200" dirty="0">
            <a:latin typeface="Calibri" panose="020F0502020204030204" pitchFamily="34" charset="0"/>
          </a:endParaRPr>
        </a:p>
      </dsp:txBody>
      <dsp:txXfrm>
        <a:off x="36577" y="1019448"/>
        <a:ext cx="1733075" cy="1060269"/>
      </dsp:txXfrm>
    </dsp:sp>
    <dsp:sp modelId="{21FADC79-ED75-4E14-81B5-F0594C7D4F26}">
      <dsp:nvSpPr>
        <dsp:cNvPr id="0" name=""/>
        <dsp:cNvSpPr/>
      </dsp:nvSpPr>
      <dsp:spPr>
        <a:xfrm>
          <a:off x="3590" y="2254082"/>
          <a:ext cx="1799049" cy="11262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omic Sans MS" panose="030F0702030302020204" pitchFamily="66" charset="0"/>
            </a:rPr>
            <a:t>Vector</a:t>
          </a:r>
          <a:endParaRPr lang="en-US" sz="1400" kern="1200" dirty="0">
            <a:latin typeface="Comic Sans MS" panose="030F0702030302020204" pitchFamily="66" charset="0"/>
          </a:endParaRPr>
        </a:p>
      </dsp:txBody>
      <dsp:txXfrm>
        <a:off x="36577" y="2287069"/>
        <a:ext cx="1733075" cy="1060269"/>
      </dsp:txXfrm>
    </dsp:sp>
    <dsp:sp modelId="{259E31C0-F31C-48E1-B4AA-349DB806D9E8}">
      <dsp:nvSpPr>
        <dsp:cNvPr id="0" name=""/>
        <dsp:cNvSpPr/>
      </dsp:nvSpPr>
      <dsp:spPr>
        <a:xfrm>
          <a:off x="1953760" y="986461"/>
          <a:ext cx="3673659" cy="11262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latin typeface="Calibri" panose="020F0502020204030204" pitchFamily="34" charset="0"/>
            </a:rPr>
            <a:t>Functional interface</a:t>
          </a:r>
          <a:endParaRPr lang="en-US" sz="2100" kern="1200" dirty="0">
            <a:latin typeface="Calibri" panose="020F0502020204030204" pitchFamily="34" charset="0"/>
          </a:endParaRPr>
        </a:p>
      </dsp:txBody>
      <dsp:txXfrm>
        <a:off x="1986747" y="1019448"/>
        <a:ext cx="3607685" cy="1060269"/>
      </dsp:txXfrm>
    </dsp:sp>
    <dsp:sp modelId="{B98271CB-B7F9-4BA1-9551-356492401AD8}">
      <dsp:nvSpPr>
        <dsp:cNvPr id="0" name=""/>
        <dsp:cNvSpPr/>
      </dsp:nvSpPr>
      <dsp:spPr>
        <a:xfrm>
          <a:off x="1953760" y="2254082"/>
          <a:ext cx="1799049" cy="11262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omic Sans MS" panose="030F0702030302020204" pitchFamily="66" charset="0"/>
            </a:rPr>
            <a:t>Objective</a:t>
          </a:r>
          <a:br>
            <a:rPr lang="en-US" sz="1400" kern="1200" dirty="0" smtClean="0">
              <a:latin typeface="Comic Sans MS" panose="030F0702030302020204" pitchFamily="66" charset="0"/>
            </a:rPr>
          </a:br>
          <a:r>
            <a:rPr lang="en-US" sz="1400" kern="1200" dirty="0" err="1" smtClean="0">
              <a:latin typeface="Comic Sans MS" panose="030F0702030302020204" pitchFamily="66" charset="0"/>
            </a:rPr>
            <a:t>BoundConstraint</a:t>
          </a:r>
          <a:r>
            <a:rPr lang="en-US" sz="1400" kern="1200" dirty="0" smtClean="0">
              <a:latin typeface="Comic Sans MS" panose="030F0702030302020204" pitchFamily="66" charset="0"/>
            </a:rPr>
            <a:t/>
          </a:r>
          <a:br>
            <a:rPr lang="en-US" sz="1400" kern="1200" dirty="0" smtClean="0">
              <a:latin typeface="Comic Sans MS" panose="030F0702030302020204" pitchFamily="66" charset="0"/>
            </a:rPr>
          </a:br>
          <a:r>
            <a:rPr lang="en-US" sz="1400" kern="1200" dirty="0" err="1" smtClean="0">
              <a:latin typeface="Comic Sans MS" panose="030F0702030302020204" pitchFamily="66" charset="0"/>
            </a:rPr>
            <a:t>EqualityConstraint</a:t>
          </a:r>
          <a:endParaRPr lang="en-US" sz="1400" kern="1200" dirty="0">
            <a:latin typeface="Comic Sans MS" panose="030F0702030302020204" pitchFamily="66" charset="0"/>
          </a:endParaRPr>
        </a:p>
      </dsp:txBody>
      <dsp:txXfrm>
        <a:off x="1986747" y="2287069"/>
        <a:ext cx="1733075" cy="1060269"/>
      </dsp:txXfrm>
    </dsp:sp>
    <dsp:sp modelId="{A4663181-63EA-42F4-A82F-D019607C188F}">
      <dsp:nvSpPr>
        <dsp:cNvPr id="0" name=""/>
        <dsp:cNvSpPr/>
      </dsp:nvSpPr>
      <dsp:spPr>
        <a:xfrm>
          <a:off x="3828370" y="2254082"/>
          <a:ext cx="1799049" cy="11262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err="1" smtClean="0">
              <a:latin typeface="Comic Sans MS" panose="030F0702030302020204" pitchFamily="66" charset="0"/>
            </a:rPr>
            <a:t>SimOpt</a:t>
          </a:r>
          <a:r>
            <a:rPr lang="en-US" sz="1400" kern="1200" dirty="0" smtClean="0">
              <a:latin typeface="Comic Sans MS" panose="030F0702030302020204" pitchFamily="66" charset="0"/>
            </a:rPr>
            <a:t> Middleware</a:t>
          </a:r>
          <a:endParaRPr lang="en-US" sz="1400" kern="1200" dirty="0">
            <a:latin typeface="Comic Sans MS" panose="030F0702030302020204" pitchFamily="66" charset="0"/>
          </a:endParaRPr>
        </a:p>
      </dsp:txBody>
      <dsp:txXfrm>
        <a:off x="3861357" y="2287069"/>
        <a:ext cx="1733075" cy="1060269"/>
      </dsp:txXfrm>
    </dsp:sp>
    <dsp:sp modelId="{C12908D2-693B-447C-A522-10C24EB33CD1}">
      <dsp:nvSpPr>
        <dsp:cNvPr id="0" name=""/>
        <dsp:cNvSpPr/>
      </dsp:nvSpPr>
      <dsp:spPr>
        <a:xfrm>
          <a:off x="5778540" y="986461"/>
          <a:ext cx="1799049" cy="11262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latin typeface="Calibri" panose="020F0502020204030204" pitchFamily="34" charset="0"/>
            </a:rPr>
            <a:t>Algorithmic interface</a:t>
          </a:r>
          <a:endParaRPr lang="en-US" sz="2100" kern="1200" dirty="0">
            <a:latin typeface="Calibri" panose="020F0502020204030204" pitchFamily="34" charset="0"/>
          </a:endParaRPr>
        </a:p>
      </dsp:txBody>
      <dsp:txXfrm>
        <a:off x="5811527" y="1019448"/>
        <a:ext cx="1733075" cy="1060269"/>
      </dsp:txXfrm>
    </dsp:sp>
    <dsp:sp modelId="{131FB4A1-C0D8-47D3-9FD7-F3FEC9B4544C}">
      <dsp:nvSpPr>
        <dsp:cNvPr id="0" name=""/>
        <dsp:cNvSpPr/>
      </dsp:nvSpPr>
      <dsp:spPr>
        <a:xfrm>
          <a:off x="5778540" y="2254082"/>
          <a:ext cx="1799049" cy="11262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latin typeface="Comic Sans MS" panose="030F0702030302020204" pitchFamily="66" charset="0"/>
            </a:rPr>
            <a:t>StatusTest</a:t>
          </a:r>
          <a:r>
            <a:rPr lang="en-US" sz="1400" kern="1200" dirty="0" smtClean="0">
              <a:latin typeface="Comic Sans MS" panose="030F0702030302020204" pitchFamily="66" charset="0"/>
            </a:rPr>
            <a:t/>
          </a:r>
          <a:br>
            <a:rPr lang="en-US" sz="1400" kern="1200" dirty="0" smtClean="0">
              <a:latin typeface="Comic Sans MS" panose="030F0702030302020204" pitchFamily="66" charset="0"/>
            </a:rPr>
          </a:br>
          <a:r>
            <a:rPr lang="en-US" sz="1400" b="1" kern="1200" dirty="0" smtClean="0">
              <a:solidFill>
                <a:schemeClr val="bg1"/>
              </a:solidFill>
              <a:latin typeface="Comic Sans MS" panose="030F0702030302020204" pitchFamily="66" charset="0"/>
            </a:rPr>
            <a:t>Step</a:t>
          </a:r>
          <a:r>
            <a:rPr lang="en-US" sz="1400" kern="1200" dirty="0" smtClean="0">
              <a:latin typeface="Comic Sans MS" panose="030F0702030302020204" pitchFamily="66" charset="0"/>
            </a:rPr>
            <a:t/>
          </a:r>
          <a:br>
            <a:rPr lang="en-US" sz="1400" kern="1200" dirty="0" smtClean="0">
              <a:latin typeface="Comic Sans MS" panose="030F0702030302020204" pitchFamily="66" charset="0"/>
            </a:rPr>
          </a:br>
          <a:r>
            <a:rPr lang="en-US" sz="1400" kern="1200" dirty="0" err="1" smtClean="0">
              <a:latin typeface="Comic Sans MS" panose="030F0702030302020204" pitchFamily="66" charset="0"/>
            </a:rPr>
            <a:t>DefaultAlgorithm</a:t>
          </a:r>
          <a:endParaRPr lang="en-US" sz="1400" kern="1200" dirty="0">
            <a:latin typeface="Comic Sans MS" panose="030F0702030302020204" pitchFamily="66" charset="0"/>
          </a:endParaRPr>
        </a:p>
      </dsp:txBody>
      <dsp:txXfrm>
        <a:off x="5811527" y="2287069"/>
        <a:ext cx="1733075" cy="10602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8323DE-BF6D-4185-96E2-35099B138A17}">
      <dsp:nvSpPr>
        <dsp:cNvPr id="0" name=""/>
        <dsp:cNvSpPr/>
      </dsp:nvSpPr>
      <dsp:spPr>
        <a:xfrm>
          <a:off x="0" y="0"/>
          <a:ext cx="7581182" cy="6138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Calibri" panose="020F0502020204030204" pitchFamily="34" charset="0"/>
            </a:rPr>
            <a:t>Methods – Implementations of </a:t>
          </a:r>
          <a:r>
            <a:rPr lang="en-US" sz="2600" kern="1200" dirty="0" smtClean="0">
              <a:latin typeface="Comic Sans MS" panose="030F0702030302020204" pitchFamily="66" charset="0"/>
            </a:rPr>
            <a:t>Step</a:t>
          </a:r>
          <a:r>
            <a:rPr lang="en-US" sz="2600" kern="1200" dirty="0" smtClean="0">
              <a:latin typeface="Calibri" panose="020F0502020204030204" pitchFamily="34" charset="0"/>
            </a:rPr>
            <a:t> instances</a:t>
          </a:r>
          <a:endParaRPr lang="en-US" sz="2600" kern="1200" dirty="0">
            <a:latin typeface="Calibri" panose="020F0502020204030204" pitchFamily="34" charset="0"/>
          </a:endParaRPr>
        </a:p>
      </dsp:txBody>
      <dsp:txXfrm>
        <a:off x="17980" y="17980"/>
        <a:ext cx="7545222" cy="577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E8FA7-2F4C-5D49-9BA4-AF921E49AE74}" type="datetime1">
              <a:rPr lang="en-US" smtClean="0"/>
              <a:pPr/>
              <a:t>7/16/15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37E74-6FDC-BA4C-B798-CEB3174D95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4989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6B0FB-EA67-3A40-825F-8F252A860502}" type="datetime1">
              <a:rPr lang="en-US" smtClean="0"/>
              <a:pPr/>
              <a:t>7/16/15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C66A3-1D14-8C46-8C0C-97773EFB71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333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6" descr="SNL_Stacked_Whit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1008063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SNL_Mott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7138" y="1185863"/>
            <a:ext cx="539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6" name="Picture 13" descr="NNSAlogo_Black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2590800"/>
            <a:ext cx="3768892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2590800"/>
            <a:ext cx="2286000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2590800"/>
            <a:ext cx="2917136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4260258"/>
            <a:ext cx="77724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5173652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536" y="4197659"/>
            <a:ext cx="931864" cy="28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E3A661A9-AB95-644B-88B2-9DDC7A23F4F4}" type="datetime1">
              <a:rPr lang="en-US" smtClean="0"/>
              <a:pPr/>
              <a:t>7/16/15</a:t>
            </a:fld>
            <a:endParaRPr lang="en-US" dirty="0"/>
          </a:p>
        </p:txBody>
      </p:sp>
      <p:pic>
        <p:nvPicPr>
          <p:cNvPr id="32" name="Picture 12" descr="NNSAlogo_Black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3124200" y="6172200"/>
            <a:ext cx="55626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6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SAND NO. 2011-XXXXP</a:t>
            </a:r>
            <a:endParaRPr lang="en-US" sz="60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31639C-5EF8-8C48-833F-078F90087180}" type="datetime1">
              <a:rPr lang="en-US" smtClean="0"/>
              <a:pPr/>
              <a:t>7/16/15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35C3D4-B14E-194D-A22F-ABBD9D7BE7F7}" type="datetime1">
              <a:rPr lang="en-US" smtClean="0"/>
              <a:pPr/>
              <a:t>7/16/15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FF6A9-F7ED-464D-9ECE-18CDAAFFF013}" type="datetime1">
              <a:rPr lang="en-US" smtClean="0"/>
              <a:pPr/>
              <a:t>7/16/15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865AE2-28C7-4947-8319-D60EEB07BE79}" type="datetime1">
              <a:rPr lang="en-US" smtClean="0"/>
              <a:pPr/>
              <a:t>7/16/15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0E4600-0381-4CF3-88F2-7ED7D2E3F9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782EBC-51D7-AB40-8702-393A26BF0924}" type="datetime1">
              <a:rPr lang="en-US" smtClean="0"/>
              <a:pPr/>
              <a:t>7/16/15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9A187D-6C3F-6D41-880E-F6B6C4095670}" type="datetime1">
              <a:rPr lang="en-US" smtClean="0"/>
              <a:pPr/>
              <a:t>7/16/15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07F8E1-8F00-1645-9B46-B2F7ACC8F53A}" type="datetime1">
              <a:rPr lang="en-US" smtClean="0"/>
              <a:pPr/>
              <a:t>7/16/15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0086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38B7F0-25BC-B045-8049-7CADA7B3A1D1}" type="datetime1">
              <a:rPr lang="en-US" smtClean="0"/>
              <a:pPr/>
              <a:t>7/16/15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8305800" y="6153150"/>
            <a:ext cx="6096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593850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6" name="Picture 13" descr="NNSAlogo_Blac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1676633"/>
            <a:ext cx="3768892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1676633"/>
            <a:ext cx="2286000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676633"/>
            <a:ext cx="2917136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517300"/>
            <a:ext cx="77724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430694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227138" y="711359"/>
            <a:ext cx="539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1B799630-9E30-DE4D-BE8D-4E9CA304B925}" type="datetime1">
              <a:rPr lang="en-US" smtClean="0"/>
              <a:pPr/>
              <a:t>7/16/15</a:t>
            </a:fld>
            <a:endParaRPr lang="en-US"/>
          </a:p>
        </p:txBody>
      </p:sp>
      <p:pic>
        <p:nvPicPr>
          <p:cNvPr id="20" name="Picture 12" descr="NNSAlogo_Black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3124200" y="6172200"/>
            <a:ext cx="55626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6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SAND NO. 2011-XXXXP</a:t>
            </a:r>
            <a:endParaRPr lang="en-US" sz="60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0"/>
            <a:ext cx="9144000" cy="66124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6" name="Picture 13" descr="NNSAlogo_Blac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1456267"/>
            <a:ext cx="3768892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1456267"/>
            <a:ext cx="2286000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456267"/>
            <a:ext cx="2917136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678173"/>
            <a:ext cx="77724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591567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auto">
          <a:xfrm>
            <a:off x="1227748" y="601288"/>
            <a:ext cx="53931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504244A8-8889-154D-9568-D8C635C53E9B}" type="datetime1">
              <a:rPr lang="en-US" smtClean="0"/>
              <a:pPr/>
              <a:t>7/16/15</a:t>
            </a:fld>
            <a:endParaRPr lang="en-US"/>
          </a:p>
        </p:txBody>
      </p:sp>
      <p:pic>
        <p:nvPicPr>
          <p:cNvPr id="33" name="Picture 8" descr="SNL_color_stack.pn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934201" y="408000"/>
            <a:ext cx="1524000" cy="66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tangle 35"/>
          <p:cNvSpPr/>
          <p:nvPr userDrawn="1"/>
        </p:nvSpPr>
        <p:spPr>
          <a:xfrm>
            <a:off x="0" y="3369731"/>
            <a:ext cx="9144000" cy="397933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7" name="Picture 12" descr="NNSAlogo_Black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3124200" y="6172200"/>
            <a:ext cx="55626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6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SAND NO. 2011-XXXXP</a:t>
            </a:r>
            <a:endParaRPr lang="en-US" sz="60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0"/>
            <a:ext cx="9144000" cy="66124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3369731"/>
            <a:ext cx="9144000" cy="3089807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30A6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5" name="Picture 12" descr="NNSAlogo_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3" descr="NNSAlogo_Black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1456267"/>
            <a:ext cx="3768892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1456267"/>
            <a:ext cx="2286000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456267"/>
            <a:ext cx="2917136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678173"/>
            <a:ext cx="7772400" cy="898198"/>
          </a:xfrm>
        </p:spPr>
        <p:txBody>
          <a:bodyPr/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591567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227748" y="601288"/>
            <a:ext cx="53931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9522E0D4-989F-3A4B-AA2E-486ADFE0E698}" type="datetime1">
              <a:rPr lang="en-US" smtClean="0"/>
              <a:pPr/>
              <a:t>7/16/15</a:t>
            </a:fld>
            <a:endParaRPr lang="en-US"/>
          </a:p>
        </p:txBody>
      </p:sp>
      <p:pic>
        <p:nvPicPr>
          <p:cNvPr id="33" name="Picture 8" descr="SNL_color_stack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6934201" y="408000"/>
            <a:ext cx="1524000" cy="66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124200" y="6172200"/>
            <a:ext cx="55626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6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SAND NO. 2011-XXXXP</a:t>
            </a:r>
            <a:endParaRPr lang="en-US" sz="60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-1" y="4040484"/>
            <a:ext cx="2484223" cy="2817515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2484223" cy="893232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06432" y="-1"/>
            <a:ext cx="337567" cy="6857999"/>
          </a:xfrm>
          <a:prstGeom prst="rect">
            <a:avLst/>
          </a:prstGeom>
          <a:solidFill>
            <a:srgbClr val="9D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" y="989095"/>
            <a:ext cx="1359657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baseline="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Rapid Optimization Library Rapid Optimization Library Rapid Optimization Library Rapid Optimization Library</a:t>
            </a:r>
            <a:endParaRPr lang="en-US" sz="1000" b="1" baseline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502" y="1250965"/>
            <a:ext cx="5971187" cy="1233338"/>
          </a:xfrm>
        </p:spPr>
        <p:txBody>
          <a:bodyPr/>
          <a:lstStyle>
            <a:lvl1pPr algn="l">
              <a:lnSpc>
                <a:spcPts val="3800"/>
              </a:lnSpc>
              <a:defRPr>
                <a:solidFill>
                  <a:srgbClr val="9D8C7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502" y="2588978"/>
            <a:ext cx="5641337" cy="59373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7199" y="4339006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298048" y="5157318"/>
            <a:ext cx="970718" cy="1453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13" descr="NNSAlogo_Black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763683" y="5908377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14502" y="26517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5B35050C-AFC0-D74A-963F-148736DC45A4}" type="datetime1">
              <a:rPr lang="en-US" smtClean="0"/>
              <a:pPr/>
              <a:t>7/16/15</a:t>
            </a:fld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2484303"/>
            <a:ext cx="2484222" cy="14679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472391" y="989095"/>
            <a:ext cx="1011831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baseline="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Rapid Optimization Library Rapid Optimization Library Rapid Optimization Library</a:t>
            </a:r>
            <a:endParaRPr lang="en-US" sz="1000" b="1" baseline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693778" y="-1"/>
            <a:ext cx="77764" cy="685799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33" name="Picture 12" descr="NNSAlogo_Black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4039700" y="5921220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8522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124200" y="6172200"/>
            <a:ext cx="55626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6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SAND NO. 2014-XXXXP</a:t>
            </a:r>
            <a:endParaRPr lang="en-US" sz="60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4571999" y="0"/>
            <a:ext cx="4572001" cy="2817515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1999" y="5964768"/>
            <a:ext cx="4572001" cy="893232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72001" y="2908379"/>
            <a:ext cx="1359657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93248" y="1488545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 userDrawn="1"/>
        </p:nvSpPr>
        <p:spPr>
          <a:xfrm>
            <a:off x="4572000" y="4403587"/>
            <a:ext cx="4572000" cy="14679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6044391" y="2908379"/>
            <a:ext cx="3099609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0800000">
            <a:off x="112655" y="-1"/>
            <a:ext cx="337567" cy="6857999"/>
          </a:xfrm>
          <a:prstGeom prst="rect">
            <a:avLst/>
          </a:prstGeom>
          <a:solidFill>
            <a:srgbClr val="9D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00353" y="6375406"/>
            <a:ext cx="3761580" cy="579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950" baseline="30000" dirty="0">
                <a:latin typeface="Arial" pitchFamily="-112" charset="0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</a:t>
            </a:r>
            <a:r>
              <a:rPr lang="en-US" sz="950" baseline="30000" dirty="0" smtClean="0">
                <a:latin typeface="Arial" pitchFamily="-112" charset="0"/>
              </a:rPr>
              <a:t/>
            </a:r>
            <a:br>
              <a:rPr lang="en-US" sz="950" baseline="30000" dirty="0" smtClean="0">
                <a:latin typeface="Arial" pitchFamily="-112" charset="0"/>
              </a:rPr>
            </a:br>
            <a:r>
              <a:rPr lang="en-US" sz="950" baseline="30000" dirty="0" smtClean="0">
                <a:latin typeface="Arial" pitchFamily="-112" charset="0"/>
              </a:rPr>
              <a:t>SAND No. 2011–XXXXP.</a:t>
            </a:r>
          </a:p>
          <a:p>
            <a:pPr algn="l">
              <a:defRPr/>
            </a:pPr>
            <a:endParaRPr lang="en-US" sz="950" baseline="30000" dirty="0">
              <a:latin typeface="Arial" pitchFamily="-11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418" y="1250965"/>
            <a:ext cx="3789515" cy="1233338"/>
          </a:xfrm>
        </p:spPr>
        <p:txBody>
          <a:bodyPr/>
          <a:lstStyle>
            <a:lvl1pPr algn="l">
              <a:lnSpc>
                <a:spcPts val="3800"/>
              </a:lnSpc>
              <a:defRPr>
                <a:solidFill>
                  <a:srgbClr val="9D8C7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418" y="2588978"/>
            <a:ext cx="3586315" cy="1085555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7" name="Picture 13" descr="NNSAlogo_Black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01957" y="6051407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2418" y="265178"/>
            <a:ext cx="1029382" cy="28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7D098A99-26EF-B34F-91F8-30EA53688AF7}" type="datetime1">
              <a:rPr lang="en-US" smtClean="0"/>
              <a:pPr/>
              <a:t>7/16/15</a:t>
            </a:fld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 rot="10800000">
            <a:off x="1" y="-1"/>
            <a:ext cx="77764" cy="685799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33" name="Picture 12" descr="NNSAlogo_Black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auto">
          <a:xfrm>
            <a:off x="2077974" y="6039758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SNL_motto_2 lines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995332" y="1586652"/>
            <a:ext cx="1935484" cy="394494"/>
          </a:xfrm>
          <a:prstGeom prst="rect">
            <a:avLst/>
          </a:prstGeom>
        </p:spPr>
      </p:pic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13597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192"/>
            <a:ext cx="8229600" cy="9916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300" y="6166934"/>
            <a:ext cx="2133600" cy="476250"/>
          </a:xfrm>
          <a:ln/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fld id="{C9CA6C2B-6061-6F46-BF6B-C0454CDDAB35}" type="datetime1">
              <a:rPr lang="en-US" smtClean="0"/>
              <a:pPr/>
              <a:t>7/16/15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D. Ridzal and D. Kouri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DE15B5-4D50-754D-8585-236811896E05}" type="datetime1">
              <a:rPr lang="en-US" smtClean="0"/>
              <a:pPr/>
              <a:t>7/16/15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4F66A0-55BE-484A-9667-5C4C7A46FB26}" type="datetime1">
              <a:rPr lang="en-US" smtClean="0"/>
              <a:pPr/>
              <a:t>7/16/15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8" name="Picture 8" descr="SNL_color_stack.png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8001000" y="228600"/>
            <a:ext cx="93662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99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78740"/>
            <a:ext cx="8229600" cy="484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274" y="6166934"/>
            <a:ext cx="1490926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libri"/>
                <a:cs typeface="Calibri"/>
              </a:defRPr>
            </a:lvl1pPr>
          </a:lstStyle>
          <a:p>
            <a:fld id="{30B37176-1C50-7042-8162-64D2C2671FE5}" type="datetime1">
              <a:rPr lang="en-US" smtClean="0"/>
              <a:pPr/>
              <a:t>7/16/15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153150"/>
            <a:ext cx="6096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/>
                <a:cs typeface="Calibri"/>
              </a:defRPr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98" r:id="rId2"/>
    <p:sldLayoutId id="2147483796" r:id="rId3"/>
    <p:sldLayoutId id="2147483799" r:id="rId4"/>
    <p:sldLayoutId id="2147483797" r:id="rId5"/>
    <p:sldLayoutId id="2147483800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/>
          <a:ea typeface="ＭＳ Ｐゴシック" charset="-128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2E54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E8C78"/>
        </a:buClr>
        <a:buFont typeface="Arial" panose="020B0604020202020204" pitchFamily="34" charset="0"/>
        <a:buChar char="•"/>
        <a:defRPr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3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emf"/><Relationship Id="rId3" Type="http://schemas.openxmlformats.org/officeDocument/2006/relationships/image" Target="../media/image2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emf"/><Relationship Id="rId3" Type="http://schemas.openxmlformats.org/officeDocument/2006/relationships/image" Target="../media/image2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Rapid Optimization Library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771652" y="2588978"/>
            <a:ext cx="5641337" cy="3168014"/>
          </a:xfrm>
        </p:spPr>
        <p:txBody>
          <a:bodyPr/>
          <a:lstStyle/>
          <a:p>
            <a:r>
              <a:rPr lang="en-US" sz="2000" b="1" dirty="0" smtClean="0"/>
              <a:t>Drew </a:t>
            </a:r>
            <a:r>
              <a:rPr lang="en-US" sz="2000" b="1" dirty="0" err="1" smtClean="0"/>
              <a:t>Kouri</a:t>
            </a:r>
            <a:r>
              <a:rPr lang="en-US" sz="2000" b="1" dirty="0" smtClean="0"/>
              <a:t>, Denis Ridzal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Bart van </a:t>
            </a:r>
            <a:r>
              <a:rPr lang="en-US" sz="2000" b="1" dirty="0" err="1"/>
              <a:t>Bloemen</a:t>
            </a:r>
            <a:r>
              <a:rPr lang="en-US" sz="2000" b="1" dirty="0"/>
              <a:t> </a:t>
            </a:r>
            <a:r>
              <a:rPr lang="en-US" sz="2000" b="1" dirty="0" err="1" smtClean="0"/>
              <a:t>Waanders</a:t>
            </a:r>
            <a:r>
              <a:rPr lang="en-US" sz="2000" b="1" dirty="0" smtClean="0"/>
              <a:t>, Greg von </a:t>
            </a:r>
            <a:r>
              <a:rPr lang="en-US" sz="2000" b="1" dirty="0" err="1" smtClean="0"/>
              <a:t>Winckel</a:t>
            </a:r>
            <a:endParaRPr lang="en-US" sz="2000" b="1" dirty="0" smtClean="0"/>
          </a:p>
          <a:p>
            <a:endParaRPr lang="en-US" sz="800" b="1" dirty="0"/>
          </a:p>
          <a:p>
            <a:r>
              <a:rPr lang="en-US" sz="2000" dirty="0" smtClean="0"/>
              <a:t>Sandia National Laboratories</a:t>
            </a:r>
            <a:br>
              <a:rPr lang="en-US" sz="2000" dirty="0" smtClean="0"/>
            </a:br>
            <a:r>
              <a:rPr lang="en-US" sz="2000" dirty="0" smtClean="0"/>
              <a:t>Optimization &amp; UQ, Org. 1441</a:t>
            </a:r>
            <a:br>
              <a:rPr lang="en-US" sz="2000" dirty="0" smtClean="0"/>
            </a:br>
            <a:endParaRPr lang="en-US" sz="2000" dirty="0" smtClean="0"/>
          </a:p>
          <a:p>
            <a:endParaRPr lang="en-US" dirty="0"/>
          </a:p>
          <a:p>
            <a:r>
              <a:rPr lang="en-US" dirty="0" smtClean="0"/>
              <a:t>Version: </a:t>
            </a:r>
            <a:r>
              <a:rPr lang="en-US" dirty="0" err="1" smtClean="0"/>
              <a:t>Trilinos</a:t>
            </a:r>
            <a:r>
              <a:rPr lang="en-US" dirty="0" smtClean="0"/>
              <a:t> 12.2, July 2015</a:t>
            </a:r>
            <a:endParaRPr lang="en-US" dirty="0" smtClean="0"/>
          </a:p>
        </p:txBody>
      </p:sp>
      <p:pic>
        <p:nvPicPr>
          <p:cNvPr id="1027" name="Picture 3" descr="C:\Users\dridzal\Desktop\r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73" y="2524619"/>
            <a:ext cx="1683410" cy="138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52091" y="140027"/>
            <a:ext cx="18181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SAND2014-19572 </a:t>
            </a:r>
            <a:r>
              <a:rPr lang="en-US" sz="1400" i="1" dirty="0"/>
              <a:t>C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ROL::Vector </a:t>
            </a:r>
            <a:r>
              <a:rPr lang="en-US" dirty="0" smtClean="0">
                <a:latin typeface="Calibri" panose="020F0502020204030204" pitchFamily="34" charset="0"/>
              </a:rPr>
              <a:t>is designed to enable direct use of application data structures (serial, parallel, in-memory, disk-based, etc.).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Methods: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omic Sans MS" panose="030F0702030302020204" pitchFamily="66" charset="0"/>
                <a:cs typeface="Courier New" panose="02070309020205020404" pitchFamily="49" charset="0"/>
              </a:rPr>
              <a:t>plus, scale, dot, norm, clone			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(pure virtual)</a:t>
            </a:r>
            <a:b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axpy</a:t>
            </a:r>
            <a:r>
              <a:rPr lang="en-US" dirty="0" smtClean="0">
                <a:latin typeface="Comic Sans MS" panose="030F0702030302020204" pitchFamily="66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zero</a:t>
            </a:r>
            <a:r>
              <a:rPr lang="en-US" dirty="0" smtClean="0">
                <a:latin typeface="Comic Sans MS" panose="030F0702030302020204" pitchFamily="66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set				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(virtual)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basis</a:t>
            </a:r>
            <a:r>
              <a:rPr lang="en-US" dirty="0" smtClean="0">
                <a:latin typeface="Comic Sans MS" panose="030F0702030302020204" pitchFamily="66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dimension					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(optional)</a:t>
            </a:r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Nothing new.  History: HCL/RVL, </a:t>
            </a:r>
            <a:r>
              <a:rPr lang="en-US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TSFCore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Thyra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Recent applications of ROL require dual-space operations:</a:t>
            </a:r>
            <a:b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dual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					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virtual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Note:  Other </a:t>
            </a:r>
            <a:r>
              <a:rPr lang="en-US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Trilinos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packages have similar linear algebra interfaces, but may not be able to take advantage of dual-space operations, such as </a:t>
            </a:r>
            <a:r>
              <a:rPr lang="en-US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Riesz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maps. </a:t>
            </a:r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37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890" y="163894"/>
            <a:ext cx="2168464" cy="991675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8739"/>
            <a:ext cx="8229600" cy="5182445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ROL::Objective </a:t>
            </a:r>
            <a:r>
              <a:rPr lang="en-US" dirty="0" smtClean="0">
                <a:latin typeface="Calibri" panose="020F0502020204030204" pitchFamily="34" charset="0"/>
              </a:rPr>
              <a:t>provides the objective function interface.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Methods: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value</a:t>
            </a:r>
            <a:r>
              <a:rPr lang="en-US" dirty="0" smtClean="0">
                <a:latin typeface="Calibri" panose="020F0502020204030204" pitchFamily="34" charset="0"/>
              </a:rPr>
              <a:t>						(pure virtual)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gradient,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hessVec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				(virtual)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update,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invHessVec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,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precond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,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dirDeriv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	(optional)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We can use finite differences to approximate missing derivative information (default implementation).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For best performance, implement analytic derivatives.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Tools: </a:t>
            </a:r>
            <a:r>
              <a:rPr lang="en-US" dirty="0" err="1" smtClean="0">
                <a:latin typeface="Comic Sans MS" panose="030F0702030302020204" pitchFamily="66" charset="0"/>
              </a:rPr>
              <a:t>checkGradient</a:t>
            </a:r>
            <a:r>
              <a:rPr lang="en-US" dirty="0" smtClean="0">
                <a:latin typeface="Comic Sans MS" panose="030F0702030302020204" pitchFamily="66" charset="0"/>
              </a:rPr>
              <a:t>, </a:t>
            </a:r>
            <a:r>
              <a:rPr lang="en-US" dirty="0" err="1" smtClean="0">
                <a:latin typeface="Comic Sans MS" panose="030F0702030302020204" pitchFamily="66" charset="0"/>
              </a:rPr>
              <a:t>checkHessVec</a:t>
            </a:r>
            <a:r>
              <a:rPr lang="en-US" dirty="0" smtClean="0">
                <a:latin typeface="Comic Sans MS" panose="030F0702030302020204" pitchFamily="66" charset="0"/>
              </a:rPr>
              <a:t>, </a:t>
            </a:r>
            <a:r>
              <a:rPr lang="en-US" dirty="0" err="1" smtClean="0">
                <a:latin typeface="Comic Sans MS" panose="030F0702030302020204" pitchFamily="66" charset="0"/>
              </a:rPr>
              <a:t>checkHessSym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ROL::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BoundConstraint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enables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pointwise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 bounds on optimization variables, in support of projected gradient, projected Newton, and primal-dual active set methods.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13476" y="163894"/>
            <a:ext cx="483080" cy="29330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93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ROL</a:t>
            </a:r>
            <a:r>
              <a:rPr lang="en-US" dirty="0" smtClean="0">
                <a:latin typeface="Comic Sans MS" panose="030F0702030302020204" pitchFamily="66" charset="0"/>
              </a:rPr>
              <a:t>::</a:t>
            </a:r>
            <a:r>
              <a:rPr lang="en-US" dirty="0" err="1" smtClean="0">
                <a:latin typeface="Comic Sans MS" panose="030F0702030302020204" pitchFamily="66" charset="0"/>
              </a:rPr>
              <a:t>EqualityConstraint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enables equality constraints.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Methods: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mic Sans MS" panose="030F0702030302020204" pitchFamily="66" charset="0"/>
              </a:rPr>
              <a:t>value	</a:t>
            </a:r>
            <a:r>
              <a:rPr lang="en-US" dirty="0" smtClean="0"/>
              <a:t>					(pure virtual)</a:t>
            </a:r>
            <a:br>
              <a:rPr lang="en-US" dirty="0" smtClean="0"/>
            </a:b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applyJacobian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applyAdjointJacobian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(virtual)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applyAdjointHessian</a:t>
            </a:r>
            <a:r>
              <a:rPr lang="en-US" dirty="0">
                <a:latin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update,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applyPreconditioner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,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			(optional)</a:t>
            </a:r>
            <a:b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solveAugmentedSystem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We can use finite differences to approximate missing derivative information (default implementation).</a:t>
            </a:r>
          </a:p>
          <a:p>
            <a:r>
              <a:rPr lang="en-US" dirty="0">
                <a:latin typeface="Calibri" panose="020F0502020204030204" pitchFamily="34" charset="0"/>
              </a:rPr>
              <a:t>For best performance, implement analytic derivatives.</a:t>
            </a:r>
          </a:p>
          <a:p>
            <a:r>
              <a:rPr lang="en-US" dirty="0">
                <a:latin typeface="Calibri" panose="020F0502020204030204" pitchFamily="34" charset="0"/>
              </a:rPr>
              <a:t>Tools: </a:t>
            </a:r>
            <a:r>
              <a:rPr lang="en-US" dirty="0" err="1" smtClean="0">
                <a:latin typeface="Comic Sans MS" panose="030F0702030302020204" pitchFamily="66" charset="0"/>
              </a:rPr>
              <a:t>checkApplyJacobian</a:t>
            </a:r>
            <a:r>
              <a:rPr lang="en-US" dirty="0" smtClean="0">
                <a:latin typeface="Comic Sans MS" panose="030F0702030302020204" pitchFamily="66" charset="0"/>
              </a:rPr>
              <a:t>, etc.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890" y="163894"/>
            <a:ext cx="2168464" cy="991675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409426" y="577962"/>
            <a:ext cx="871268" cy="29330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80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40" y="1530445"/>
            <a:ext cx="7867478" cy="48642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0342"/>
            <a:ext cx="8229600" cy="5072808"/>
          </a:xfrm>
        </p:spPr>
        <p:txBody>
          <a:bodyPr/>
          <a:lstStyle/>
          <a:p>
            <a:r>
              <a:rPr lang="en-US" dirty="0" smtClean="0"/>
              <a:t>Documentation excerpt: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890" y="163894"/>
            <a:ext cx="2168464" cy="991675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409426" y="577962"/>
            <a:ext cx="871268" cy="29330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06409" y="3483176"/>
            <a:ext cx="1177325" cy="29330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3977" y="5566839"/>
            <a:ext cx="4457913" cy="29330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53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mic Sans MS" panose="030F0702030302020204" pitchFamily="66" charset="0"/>
              </a:rPr>
              <a:t>SimOpt</a:t>
            </a:r>
            <a:r>
              <a:rPr lang="en-US" dirty="0" smtClean="0">
                <a:latin typeface="Comic Sans MS" panose="030F0702030302020204" pitchFamily="66" charset="0"/>
              </a:rPr>
              <a:t>:</a:t>
            </a:r>
            <a:r>
              <a:rPr lang="en-US" dirty="0" smtClean="0"/>
              <a:t> The middleware for</a:t>
            </a:r>
            <a:br>
              <a:rPr lang="en-US" dirty="0" smtClean="0"/>
            </a:br>
            <a:r>
              <a:rPr lang="en-US" dirty="0" smtClean="0"/>
              <a:t>engineering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simulation-based Type-E problems have the form: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>
                <a:latin typeface="CMU Serif Italic"/>
                <a:ea typeface="Cambria Math" panose="02040503050406030204" pitchFamily="18" charset="0"/>
                <a:cs typeface="CMU Serif Italic"/>
              </a:rPr>
              <a:t>u</a:t>
            </a:r>
            <a:r>
              <a:rPr lang="en-US" dirty="0" smtClean="0"/>
              <a:t> denote simulation variables (state variables, </a:t>
            </a:r>
            <a:r>
              <a:rPr lang="en-US" b="1" dirty="0" smtClean="0"/>
              <a:t>basic, </a:t>
            </a:r>
            <a:r>
              <a:rPr lang="en-US" b="1" dirty="0" err="1" smtClean="0">
                <a:latin typeface="Comic Sans MS" panose="030F0702030302020204" pitchFamily="66" charset="0"/>
              </a:rPr>
              <a:t>Sim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MU Serif Italic"/>
                <a:ea typeface="Cambria Math" panose="02040503050406030204" pitchFamily="18" charset="0"/>
                <a:cs typeface="CMU Serif Italic"/>
              </a:rPr>
              <a:t>z</a:t>
            </a:r>
            <a:r>
              <a:rPr lang="en-US" dirty="0" smtClean="0"/>
              <a:t> denote optimization variables (controls, parameters, </a:t>
            </a:r>
            <a:r>
              <a:rPr lang="en-US" b="1" dirty="0" err="1" smtClean="0"/>
              <a:t>nonbasic</a:t>
            </a:r>
            <a:r>
              <a:rPr lang="en-US" b="1" dirty="0" smtClean="0"/>
              <a:t>, </a:t>
            </a:r>
            <a:r>
              <a:rPr lang="en-US" b="1" dirty="0" smtClean="0">
                <a:latin typeface="Comic Sans MS" panose="030F0702030302020204" pitchFamily="66" charset="0"/>
              </a:rPr>
              <a:t>Opt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 common Type-U reformulation, by nonlinear elimination, is: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For these cases, the </a:t>
            </a:r>
            <a:r>
              <a:rPr lang="en-US" dirty="0" err="1" smtClean="0">
                <a:latin typeface="Comic Sans MS" panose="030F0702030302020204" pitchFamily="66" charset="0"/>
              </a:rPr>
              <a:t>SimOpt</a:t>
            </a:r>
            <a:r>
              <a:rPr lang="en-US" dirty="0" smtClean="0"/>
              <a:t> interface enables direct use of methods for </a:t>
            </a:r>
            <a:r>
              <a:rPr lang="en-US" b="1" dirty="0" smtClean="0"/>
              <a:t>both</a:t>
            </a:r>
            <a:r>
              <a:rPr lang="en-US" dirty="0" smtClean="0"/>
              <a:t> unconstrained and constrained problems.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216" y="4619924"/>
            <a:ext cx="5965568" cy="425805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15" y="2039772"/>
            <a:ext cx="4823771" cy="46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45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1260" y="4911634"/>
            <a:ext cx="2455816" cy="744583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mic Sans MS" panose="030F0702030302020204" pitchFamily="66" charset="0"/>
              </a:rPr>
              <a:t>SimOpt</a:t>
            </a:r>
            <a:r>
              <a:rPr lang="en-US" dirty="0">
                <a:latin typeface="Comic Sans MS" panose="030F0702030302020204" pitchFamily="66" charset="0"/>
              </a:rPr>
              <a:t>:</a:t>
            </a:r>
            <a:r>
              <a:rPr lang="en-US" dirty="0"/>
              <a:t> The middleware for</a:t>
            </a:r>
            <a:br>
              <a:rPr lang="en-US" dirty="0"/>
            </a:br>
            <a:r>
              <a:rPr lang="en-US" dirty="0"/>
              <a:t>engineering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60" y="1278740"/>
            <a:ext cx="3200400" cy="4847424"/>
          </a:xfrm>
          <a:ln w="25400">
            <a:solidFill>
              <a:srgbClr val="30A6CD">
                <a:alpha val="40000"/>
              </a:srgb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latin typeface="Comic Sans MS" panose="030F0702030302020204" pitchFamily="66" charset="0"/>
              </a:rPr>
              <a:t>Objective_SimOpt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mic Sans MS" panose="030F0702030302020204" pitchFamily="66" charset="0"/>
              </a:rPr>
              <a:t>value(</a:t>
            </a:r>
            <a:r>
              <a:rPr lang="en-US" sz="2000" dirty="0" err="1" smtClean="0">
                <a:latin typeface="Comic Sans MS" panose="030F0702030302020204" pitchFamily="66" charset="0"/>
              </a:rPr>
              <a:t>u,z</a:t>
            </a:r>
            <a:r>
              <a:rPr lang="en-US" sz="2000" dirty="0" smtClean="0">
                <a:latin typeface="Comic Sans MS" panose="030F0702030302020204" pitchFamily="66" charset="0"/>
              </a:rPr>
              <a:t>)</a:t>
            </a:r>
            <a:br>
              <a:rPr lang="en-US" sz="2000" dirty="0" smtClean="0">
                <a:latin typeface="Comic Sans MS" panose="030F0702030302020204" pitchFamily="66" charset="0"/>
              </a:rPr>
            </a:br>
            <a:r>
              <a:rPr lang="en-US" sz="2000" dirty="0" smtClean="0">
                <a:latin typeface="Comic Sans MS" panose="030F0702030302020204" pitchFamily="66" charset="0"/>
              </a:rPr>
              <a:t>gradient_1(</a:t>
            </a:r>
            <a:r>
              <a:rPr lang="en-US" sz="2000" dirty="0" err="1" smtClean="0">
                <a:latin typeface="Comic Sans MS" panose="030F0702030302020204" pitchFamily="66" charset="0"/>
              </a:rPr>
              <a:t>g,u,z</a:t>
            </a:r>
            <a:r>
              <a:rPr lang="en-US" sz="2000" dirty="0" smtClean="0">
                <a:latin typeface="Comic Sans MS" panose="030F0702030302020204" pitchFamily="66" charset="0"/>
              </a:rPr>
              <a:t>)</a:t>
            </a:r>
            <a:br>
              <a:rPr lang="en-US" sz="2000" dirty="0" smtClean="0">
                <a:latin typeface="Comic Sans MS" panose="030F0702030302020204" pitchFamily="66" charset="0"/>
              </a:rPr>
            </a:br>
            <a:r>
              <a:rPr lang="en-US" sz="2000" dirty="0" smtClean="0">
                <a:latin typeface="Comic Sans MS" panose="030F0702030302020204" pitchFamily="66" charset="0"/>
              </a:rPr>
              <a:t>gradient_2(</a:t>
            </a:r>
            <a:r>
              <a:rPr lang="en-US" sz="2000" dirty="0" err="1" smtClean="0">
                <a:latin typeface="Comic Sans MS" panose="030F0702030302020204" pitchFamily="66" charset="0"/>
              </a:rPr>
              <a:t>g,u,z</a:t>
            </a:r>
            <a:r>
              <a:rPr lang="en-US" sz="2000" dirty="0" smtClean="0">
                <a:latin typeface="Comic Sans MS" panose="030F0702030302020204" pitchFamily="66" charset="0"/>
              </a:rPr>
              <a:t>)</a:t>
            </a:r>
            <a:br>
              <a:rPr lang="en-US" sz="2000" dirty="0" smtClean="0">
                <a:latin typeface="Comic Sans MS" panose="030F0702030302020204" pitchFamily="66" charset="0"/>
              </a:rPr>
            </a:br>
            <a:r>
              <a:rPr lang="en-US" sz="2000" dirty="0" smtClean="0">
                <a:latin typeface="Comic Sans MS" panose="030F0702030302020204" pitchFamily="66" charset="0"/>
              </a:rPr>
              <a:t>hessVec_11(</a:t>
            </a:r>
            <a:r>
              <a:rPr lang="en-US" sz="2000" dirty="0" err="1" smtClean="0">
                <a:latin typeface="Comic Sans MS" panose="030F0702030302020204" pitchFamily="66" charset="0"/>
              </a:rPr>
              <a:t>hv,v,u,z</a:t>
            </a:r>
            <a:r>
              <a:rPr lang="en-US" sz="2000" dirty="0" smtClean="0">
                <a:latin typeface="Comic Sans MS" panose="030F0702030302020204" pitchFamily="66" charset="0"/>
              </a:rPr>
              <a:t>)</a:t>
            </a:r>
            <a:br>
              <a:rPr lang="en-US" sz="2000" dirty="0" smtClean="0">
                <a:latin typeface="Comic Sans MS" panose="030F0702030302020204" pitchFamily="66" charset="0"/>
              </a:rPr>
            </a:br>
            <a:r>
              <a:rPr lang="en-US" sz="2000" dirty="0" smtClean="0">
                <a:latin typeface="Comic Sans MS" panose="030F0702030302020204" pitchFamily="66" charset="0"/>
              </a:rPr>
              <a:t>hessVec_12(</a:t>
            </a:r>
            <a:r>
              <a:rPr lang="en-US" sz="2000" dirty="0" err="1" smtClean="0">
                <a:latin typeface="Comic Sans MS" panose="030F0702030302020204" pitchFamily="66" charset="0"/>
              </a:rPr>
              <a:t>hv,v,u,z</a:t>
            </a:r>
            <a:r>
              <a:rPr lang="en-US" sz="2000" dirty="0" smtClean="0">
                <a:latin typeface="Comic Sans MS" panose="030F0702030302020204" pitchFamily="66" charset="0"/>
              </a:rPr>
              <a:t>)</a:t>
            </a:r>
            <a:br>
              <a:rPr lang="en-US" sz="2000" dirty="0" smtClean="0">
                <a:latin typeface="Comic Sans MS" panose="030F0702030302020204" pitchFamily="66" charset="0"/>
              </a:rPr>
            </a:br>
            <a:r>
              <a:rPr lang="en-US" sz="2000" dirty="0" smtClean="0">
                <a:latin typeface="Comic Sans MS" panose="030F0702030302020204" pitchFamily="66" charset="0"/>
              </a:rPr>
              <a:t>hessVec_21(</a:t>
            </a:r>
            <a:r>
              <a:rPr lang="en-US" sz="2000" dirty="0" err="1" smtClean="0">
                <a:latin typeface="Comic Sans MS" panose="030F0702030302020204" pitchFamily="66" charset="0"/>
              </a:rPr>
              <a:t>hv,v,u,z</a:t>
            </a:r>
            <a:r>
              <a:rPr lang="en-US" sz="2000" dirty="0" smtClean="0">
                <a:latin typeface="Comic Sans MS" panose="030F0702030302020204" pitchFamily="66" charset="0"/>
              </a:rPr>
              <a:t>)</a:t>
            </a:r>
            <a:br>
              <a:rPr lang="en-US" sz="2000" dirty="0" smtClean="0">
                <a:latin typeface="Comic Sans MS" panose="030F0702030302020204" pitchFamily="66" charset="0"/>
              </a:rPr>
            </a:br>
            <a:r>
              <a:rPr lang="en-US" sz="2000" dirty="0" smtClean="0">
                <a:latin typeface="Comic Sans MS" panose="030F0702030302020204" pitchFamily="66" charset="0"/>
              </a:rPr>
              <a:t>hessVec_22(</a:t>
            </a:r>
            <a:r>
              <a:rPr lang="en-US" sz="2000" dirty="0" err="1" smtClean="0">
                <a:latin typeface="Comic Sans MS" panose="030F0702030302020204" pitchFamily="66" charset="0"/>
              </a:rPr>
              <a:t>hv,v,u,z</a:t>
            </a:r>
            <a:r>
              <a:rPr lang="en-US" sz="2000" dirty="0" smtClean="0">
                <a:latin typeface="Comic Sans MS" panose="030F0702030302020204" pitchFamily="66" charset="0"/>
              </a:rPr>
              <a:t>)</a:t>
            </a:r>
            <a:br>
              <a:rPr lang="en-US" sz="2000" dirty="0" smtClean="0">
                <a:latin typeface="Comic Sans MS" panose="030F0702030302020204" pitchFamily="66" charset="0"/>
              </a:rPr>
            </a:br>
            <a:r>
              <a:rPr lang="en-US" sz="2000" dirty="0" smtClean="0">
                <a:latin typeface="Comic Sans MS" panose="030F0702030302020204" pitchFamily="66" charset="0"/>
              </a:rPr>
              <a:t/>
            </a:r>
            <a:br>
              <a:rPr lang="en-US" sz="2000" dirty="0" smtClean="0">
                <a:latin typeface="Comic Sans MS" panose="030F0702030302020204" pitchFamily="66" charset="0"/>
              </a:rPr>
            </a:br>
            <a:r>
              <a:rPr lang="en-US" sz="2000" dirty="0" smtClean="0">
                <a:latin typeface="Comic Sans MS" panose="030F0702030302020204" pitchFamily="66" charset="0"/>
              </a:rPr>
              <a:t/>
            </a:r>
            <a:br>
              <a:rPr lang="en-US" sz="2000" dirty="0" smtClean="0">
                <a:latin typeface="Comic Sans MS" panose="030F0702030302020204" pitchFamily="66" charset="0"/>
              </a:rPr>
            </a:br>
            <a:r>
              <a:rPr lang="en-US" sz="2000" dirty="0" smtClean="0">
                <a:latin typeface="Comic Sans MS" panose="030F0702030302020204" pitchFamily="66" charset="0"/>
              </a:rPr>
              <a:t>Note:	1 = </a:t>
            </a:r>
            <a:r>
              <a:rPr lang="en-US" sz="2000" dirty="0" err="1" smtClean="0">
                <a:latin typeface="Comic Sans MS" panose="030F0702030302020204" pitchFamily="66" charset="0"/>
              </a:rPr>
              <a:t>Sim</a:t>
            </a:r>
            <a:r>
              <a:rPr lang="en-US" sz="2000" dirty="0" smtClean="0">
                <a:latin typeface="Comic Sans MS" panose="030F0702030302020204" pitchFamily="66" charset="0"/>
              </a:rPr>
              <a:t> = u</a:t>
            </a:r>
          </a:p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	</a:t>
            </a:r>
            <a:r>
              <a:rPr lang="en-US" sz="2000" dirty="0" smtClean="0">
                <a:latin typeface="Comic Sans MS" panose="030F0702030302020204" pitchFamily="66" charset="0"/>
              </a:rPr>
              <a:t>2 = Opt = z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657600" y="1278740"/>
            <a:ext cx="5257800" cy="4847424"/>
          </a:xfrm>
          <a:prstGeom prst="rect">
            <a:avLst/>
          </a:prstGeom>
          <a:noFill/>
          <a:ln w="25400">
            <a:solidFill>
              <a:srgbClr val="30A6CD">
                <a:alpha val="40000"/>
              </a:srgb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02E54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E8C78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marL="0" indent="0" defTabSz="914400">
              <a:buFont typeface="Arial" panose="020B0604020202020204" pitchFamily="34" charset="0"/>
              <a:buNone/>
            </a:pPr>
            <a:r>
              <a:rPr lang="en-US" b="1" kern="0" dirty="0" err="1" smtClean="0">
                <a:latin typeface="Comic Sans MS" panose="030F0702030302020204" pitchFamily="66" charset="0"/>
              </a:rPr>
              <a:t>EqualityConstraint_SimOpt</a:t>
            </a:r>
            <a:endParaRPr lang="en-US" b="1" kern="0" dirty="0">
              <a:latin typeface="Comic Sans MS" panose="030F0702030302020204" pitchFamily="66" charset="0"/>
            </a:endParaRPr>
          </a:p>
          <a:p>
            <a:pPr marL="0" indent="0" defTabSz="914400">
              <a:buFont typeface="Arial" panose="020B0604020202020204" pitchFamily="34" charset="0"/>
              <a:buNone/>
            </a:pPr>
            <a:endParaRPr lang="en-US" kern="0" dirty="0" smtClean="0">
              <a:latin typeface="Comic Sans MS" panose="030F0702030302020204" pitchFamily="66" charset="0"/>
            </a:endParaRPr>
          </a:p>
          <a:p>
            <a:pPr marL="0" indent="0" defTabSz="914400">
              <a:buNone/>
            </a:pPr>
            <a:r>
              <a:rPr lang="en-US" sz="2000" kern="0" dirty="0">
                <a:latin typeface="Comic Sans MS" panose="030F0702030302020204" pitchFamily="66" charset="0"/>
              </a:rPr>
              <a:t>v</a:t>
            </a:r>
            <a:r>
              <a:rPr lang="en-US" sz="2000" kern="0" dirty="0" smtClean="0">
                <a:latin typeface="Comic Sans MS" panose="030F0702030302020204" pitchFamily="66" charset="0"/>
              </a:rPr>
              <a:t>alue(</a:t>
            </a:r>
            <a:r>
              <a:rPr lang="en-US" sz="2000" kern="0" dirty="0" err="1" smtClean="0">
                <a:latin typeface="Comic Sans MS" panose="030F0702030302020204" pitchFamily="66" charset="0"/>
              </a:rPr>
              <a:t>c,u,z</a:t>
            </a:r>
            <a:r>
              <a:rPr lang="en-US" sz="2000" kern="0" dirty="0" smtClean="0">
                <a:latin typeface="Comic Sans MS" panose="030F0702030302020204" pitchFamily="66" charset="0"/>
              </a:rPr>
              <a:t>)</a:t>
            </a:r>
            <a:br>
              <a:rPr lang="en-US" sz="2000" kern="0" dirty="0" smtClean="0">
                <a:latin typeface="Comic Sans MS" panose="030F0702030302020204" pitchFamily="66" charset="0"/>
              </a:rPr>
            </a:br>
            <a:r>
              <a:rPr lang="en-US" sz="2000" kern="0" dirty="0" smtClean="0">
                <a:latin typeface="Comic Sans MS" panose="030F0702030302020204" pitchFamily="66" charset="0"/>
              </a:rPr>
              <a:t>applyJacobian_1(</a:t>
            </a:r>
            <a:r>
              <a:rPr lang="en-US" sz="2000" kern="0" dirty="0" err="1" smtClean="0">
                <a:latin typeface="Comic Sans MS" panose="030F0702030302020204" pitchFamily="66" charset="0"/>
              </a:rPr>
              <a:t>jv,v,u,z</a:t>
            </a:r>
            <a:r>
              <a:rPr lang="en-US" sz="2000" kern="0" dirty="0" smtClean="0">
                <a:latin typeface="Comic Sans MS" panose="030F0702030302020204" pitchFamily="66" charset="0"/>
              </a:rPr>
              <a:t>)</a:t>
            </a:r>
            <a:br>
              <a:rPr lang="en-US" sz="2000" kern="0" dirty="0" smtClean="0">
                <a:latin typeface="Comic Sans MS" panose="030F0702030302020204" pitchFamily="66" charset="0"/>
              </a:rPr>
            </a:br>
            <a:r>
              <a:rPr lang="en-US" sz="2000" kern="0" dirty="0" smtClean="0">
                <a:latin typeface="Comic Sans MS" panose="030F0702030302020204" pitchFamily="66" charset="0"/>
              </a:rPr>
              <a:t>applyJacobian_2(</a:t>
            </a:r>
            <a:r>
              <a:rPr lang="en-US" sz="2000" kern="0" dirty="0" err="1" smtClean="0">
                <a:latin typeface="Comic Sans MS" panose="030F0702030302020204" pitchFamily="66" charset="0"/>
              </a:rPr>
              <a:t>jv,v,u,z</a:t>
            </a:r>
            <a:r>
              <a:rPr lang="en-US" sz="2000" kern="0" dirty="0" smtClean="0">
                <a:latin typeface="Comic Sans MS" panose="030F0702030302020204" pitchFamily="66" charset="0"/>
              </a:rPr>
              <a:t>)</a:t>
            </a:r>
            <a:br>
              <a:rPr lang="en-US" sz="2000" kern="0" dirty="0" smtClean="0">
                <a:latin typeface="Comic Sans MS" panose="030F0702030302020204" pitchFamily="66" charset="0"/>
              </a:rPr>
            </a:br>
            <a:r>
              <a:rPr lang="en-US" sz="2000" kern="0" dirty="0" smtClean="0">
                <a:latin typeface="Comic Sans MS" panose="030F0702030302020204" pitchFamily="66" charset="0"/>
              </a:rPr>
              <a:t>applyInverseJacobian_1(</a:t>
            </a:r>
            <a:r>
              <a:rPr lang="en-US" sz="2000" kern="0" dirty="0" err="1" smtClean="0">
                <a:latin typeface="Comic Sans MS" panose="030F0702030302020204" pitchFamily="66" charset="0"/>
              </a:rPr>
              <a:t>ijv,v,u,z</a:t>
            </a:r>
            <a:r>
              <a:rPr lang="en-US" sz="2000" kern="0" dirty="0">
                <a:latin typeface="Comic Sans MS" panose="030F0702030302020204" pitchFamily="66" charset="0"/>
              </a:rPr>
              <a:t>)</a:t>
            </a:r>
            <a:r>
              <a:rPr lang="en-US" sz="2000" kern="0" dirty="0" smtClean="0">
                <a:latin typeface="Comic Sans MS" panose="030F0702030302020204" pitchFamily="66" charset="0"/>
              </a:rPr>
              <a:t/>
            </a:r>
            <a:br>
              <a:rPr lang="en-US" sz="2000" kern="0" dirty="0" smtClean="0">
                <a:latin typeface="Comic Sans MS" panose="030F0702030302020204" pitchFamily="66" charset="0"/>
              </a:rPr>
            </a:br>
            <a:r>
              <a:rPr lang="en-US" sz="2000" kern="0" dirty="0" smtClean="0">
                <a:latin typeface="Comic Sans MS" panose="030F0702030302020204" pitchFamily="66" charset="0"/>
              </a:rPr>
              <a:t>applyAdjointJacobian_1(</a:t>
            </a:r>
            <a:r>
              <a:rPr lang="en-US" sz="2000" kern="0" dirty="0" err="1" smtClean="0">
                <a:latin typeface="Comic Sans MS" panose="030F0702030302020204" pitchFamily="66" charset="0"/>
              </a:rPr>
              <a:t>ajv,v,u,z</a:t>
            </a:r>
            <a:r>
              <a:rPr lang="en-US" sz="2000" kern="0" dirty="0" smtClean="0">
                <a:latin typeface="Comic Sans MS" panose="030F0702030302020204" pitchFamily="66" charset="0"/>
              </a:rPr>
              <a:t>)</a:t>
            </a:r>
            <a:br>
              <a:rPr lang="en-US" sz="2000" kern="0" dirty="0" smtClean="0">
                <a:latin typeface="Comic Sans MS" panose="030F0702030302020204" pitchFamily="66" charset="0"/>
              </a:rPr>
            </a:br>
            <a:r>
              <a:rPr lang="en-US" sz="2000" kern="0" dirty="0" smtClean="0">
                <a:latin typeface="Comic Sans MS" panose="030F0702030302020204" pitchFamily="66" charset="0"/>
              </a:rPr>
              <a:t>applyAdjointJacobian_2(</a:t>
            </a:r>
            <a:r>
              <a:rPr lang="en-US" sz="2000" kern="0" dirty="0" err="1" smtClean="0">
                <a:latin typeface="Comic Sans MS" panose="030F0702030302020204" pitchFamily="66" charset="0"/>
              </a:rPr>
              <a:t>ajv,v,u,z</a:t>
            </a:r>
            <a:r>
              <a:rPr lang="en-US" sz="2000" kern="0" dirty="0" smtClean="0">
                <a:latin typeface="Comic Sans MS" panose="030F0702030302020204" pitchFamily="66" charset="0"/>
              </a:rPr>
              <a:t>)</a:t>
            </a:r>
            <a:br>
              <a:rPr lang="en-US" sz="2000" kern="0" dirty="0" smtClean="0">
                <a:latin typeface="Comic Sans MS" panose="030F0702030302020204" pitchFamily="66" charset="0"/>
              </a:rPr>
            </a:br>
            <a:r>
              <a:rPr lang="en-US" sz="2000" kern="0" dirty="0" smtClean="0">
                <a:latin typeface="Comic Sans MS" panose="030F0702030302020204" pitchFamily="66" charset="0"/>
              </a:rPr>
              <a:t>applyInverseAdjointJacobian_1(</a:t>
            </a:r>
            <a:r>
              <a:rPr lang="en-US" sz="2000" kern="0" dirty="0" err="1" smtClean="0">
                <a:latin typeface="Comic Sans MS" panose="030F0702030302020204" pitchFamily="66" charset="0"/>
              </a:rPr>
              <a:t>iajv,v,u,z</a:t>
            </a:r>
            <a:r>
              <a:rPr lang="en-US" sz="2000" kern="0" dirty="0">
                <a:latin typeface="Comic Sans MS" panose="030F0702030302020204" pitchFamily="66" charset="0"/>
              </a:rPr>
              <a:t>)</a:t>
            </a:r>
            <a:r>
              <a:rPr lang="en-US" sz="2000" kern="0" dirty="0" smtClean="0">
                <a:latin typeface="Comic Sans MS" panose="030F0702030302020204" pitchFamily="66" charset="0"/>
              </a:rPr>
              <a:t/>
            </a:r>
            <a:br>
              <a:rPr lang="en-US" sz="2000" kern="0" dirty="0" smtClean="0">
                <a:latin typeface="Comic Sans MS" panose="030F0702030302020204" pitchFamily="66" charset="0"/>
              </a:rPr>
            </a:br>
            <a:r>
              <a:rPr lang="en-US" sz="2000" kern="0" dirty="0" smtClean="0">
                <a:latin typeface="Comic Sans MS" panose="030F0702030302020204" pitchFamily="66" charset="0"/>
              </a:rPr>
              <a:t>applyAdjointHessian_11(</a:t>
            </a:r>
            <a:r>
              <a:rPr lang="en-US" sz="2000" kern="0" dirty="0" err="1" smtClean="0">
                <a:latin typeface="Comic Sans MS" panose="030F0702030302020204" pitchFamily="66" charset="0"/>
              </a:rPr>
              <a:t>ahwv,w,v,u,z</a:t>
            </a:r>
            <a:r>
              <a:rPr lang="en-US" sz="2000" kern="0" dirty="0" smtClean="0">
                <a:latin typeface="Comic Sans MS" panose="030F0702030302020204" pitchFamily="66" charset="0"/>
              </a:rPr>
              <a:t>)</a:t>
            </a:r>
            <a:br>
              <a:rPr lang="en-US" sz="2000" kern="0" dirty="0" smtClean="0">
                <a:latin typeface="Comic Sans MS" panose="030F0702030302020204" pitchFamily="66" charset="0"/>
              </a:rPr>
            </a:br>
            <a:r>
              <a:rPr lang="en-US" sz="2000" kern="0" dirty="0" smtClean="0">
                <a:latin typeface="Comic Sans MS" panose="030F0702030302020204" pitchFamily="66" charset="0"/>
              </a:rPr>
              <a:t>applyAdjointHessian_12(</a:t>
            </a:r>
            <a:r>
              <a:rPr lang="en-US" sz="2000" kern="0" dirty="0" err="1" smtClean="0">
                <a:latin typeface="Comic Sans MS" panose="030F0702030302020204" pitchFamily="66" charset="0"/>
              </a:rPr>
              <a:t>ahwv,w,v,u,z</a:t>
            </a:r>
            <a:r>
              <a:rPr lang="en-US" sz="2000" kern="0" dirty="0">
                <a:latin typeface="Comic Sans MS" panose="030F0702030302020204" pitchFamily="66" charset="0"/>
              </a:rPr>
              <a:t>)</a:t>
            </a:r>
            <a:r>
              <a:rPr lang="en-US" sz="2000" kern="0" dirty="0" smtClean="0">
                <a:latin typeface="Comic Sans MS" panose="030F0702030302020204" pitchFamily="66" charset="0"/>
              </a:rPr>
              <a:t/>
            </a:r>
            <a:br>
              <a:rPr lang="en-US" sz="2000" kern="0" dirty="0" smtClean="0">
                <a:latin typeface="Comic Sans MS" panose="030F0702030302020204" pitchFamily="66" charset="0"/>
              </a:rPr>
            </a:br>
            <a:r>
              <a:rPr lang="en-US" sz="2000" kern="0" dirty="0" smtClean="0">
                <a:latin typeface="Comic Sans MS" panose="030F0702030302020204" pitchFamily="66" charset="0"/>
              </a:rPr>
              <a:t>applyAdjointHessian_21(</a:t>
            </a:r>
            <a:r>
              <a:rPr lang="en-US" sz="2000" kern="0" dirty="0" err="1" smtClean="0">
                <a:latin typeface="Comic Sans MS" panose="030F0702030302020204" pitchFamily="66" charset="0"/>
              </a:rPr>
              <a:t>ahwv,w,v,u,z</a:t>
            </a:r>
            <a:r>
              <a:rPr lang="en-US" sz="2000" kern="0" dirty="0">
                <a:latin typeface="Comic Sans MS" panose="030F0702030302020204" pitchFamily="66" charset="0"/>
              </a:rPr>
              <a:t>)</a:t>
            </a:r>
            <a:r>
              <a:rPr lang="en-US" sz="2000" kern="0" dirty="0" smtClean="0">
                <a:latin typeface="Comic Sans MS" panose="030F0702030302020204" pitchFamily="66" charset="0"/>
              </a:rPr>
              <a:t/>
            </a:r>
            <a:br>
              <a:rPr lang="en-US" sz="2000" kern="0" dirty="0" smtClean="0">
                <a:latin typeface="Comic Sans MS" panose="030F0702030302020204" pitchFamily="66" charset="0"/>
              </a:rPr>
            </a:br>
            <a:r>
              <a:rPr lang="en-US" sz="2000" kern="0" dirty="0" smtClean="0">
                <a:latin typeface="Comic Sans MS" panose="030F0702030302020204" pitchFamily="66" charset="0"/>
              </a:rPr>
              <a:t>applyAdjointHessian_22(</a:t>
            </a:r>
            <a:r>
              <a:rPr lang="en-US" sz="2000" kern="0" dirty="0" err="1" smtClean="0">
                <a:latin typeface="Comic Sans MS" panose="030F0702030302020204" pitchFamily="66" charset="0"/>
              </a:rPr>
              <a:t>ahwv,w,v,u,z</a:t>
            </a:r>
            <a:r>
              <a:rPr lang="en-US" sz="2000" kern="0" dirty="0" smtClean="0">
                <a:latin typeface="Comic Sans MS" panose="030F0702030302020204" pitchFamily="66" charset="0"/>
              </a:rPr>
              <a:t>)</a:t>
            </a:r>
            <a:br>
              <a:rPr lang="en-US" sz="2000" kern="0" dirty="0" smtClean="0">
                <a:latin typeface="Comic Sans MS" panose="030F0702030302020204" pitchFamily="66" charset="0"/>
              </a:rPr>
            </a:br>
            <a:r>
              <a:rPr lang="en-US" sz="2000" kern="0" dirty="0" smtClean="0">
                <a:latin typeface="Comic Sans MS" panose="030F0702030302020204" pitchFamily="66" charset="0"/>
              </a:rPr>
              <a:t>solve(</a:t>
            </a:r>
            <a:r>
              <a:rPr lang="en-US" sz="2000" kern="0" dirty="0" err="1" smtClean="0">
                <a:latin typeface="Comic Sans MS" panose="030F0702030302020204" pitchFamily="66" charset="0"/>
              </a:rPr>
              <a:t>u,z</a:t>
            </a:r>
            <a:r>
              <a:rPr lang="en-US" sz="2000" kern="0" dirty="0" smtClean="0">
                <a:latin typeface="Comic Sans MS" panose="030F0702030302020204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0745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mic Sans MS" panose="030F0702030302020204" pitchFamily="66" charset="0"/>
              </a:rPr>
              <a:t>SimOpt</a:t>
            </a:r>
            <a:r>
              <a:rPr lang="en-US" dirty="0">
                <a:latin typeface="Comic Sans MS" panose="030F0702030302020204" pitchFamily="66" charset="0"/>
              </a:rPr>
              <a:t>:</a:t>
            </a:r>
            <a:r>
              <a:rPr lang="en-US" dirty="0"/>
              <a:t> </a:t>
            </a:r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Streamlined modular implementation for a very large class of engineering optimization problems.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Implementation verification through a variety of ROL tests:</a:t>
            </a:r>
          </a:p>
          <a:p>
            <a:pPr lvl="1"/>
            <a:r>
              <a:rPr lang="en-US" dirty="0" smtClean="0"/>
              <a:t>Finite difference checks with high granularity.</a:t>
            </a:r>
          </a:p>
          <a:p>
            <a:pPr lvl="1"/>
            <a:r>
              <a:rPr lang="en-US" dirty="0" smtClean="0"/>
              <a:t>Consistency checks for operator inverses and </a:t>
            </a:r>
            <a:r>
              <a:rPr lang="en-US" dirty="0" err="1" smtClean="0"/>
              <a:t>adjoints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Access to all optimization methods through a </a:t>
            </a:r>
            <a:r>
              <a:rPr lang="en-US" b="1" dirty="0" smtClean="0"/>
              <a:t>single interface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Enables future ROL interfaces for advanced solution </a:t>
            </a:r>
            <a:r>
              <a:rPr lang="en-US" dirty="0" err="1" smtClean="0"/>
              <a:t>checkpointing</a:t>
            </a:r>
            <a:r>
              <a:rPr lang="en-US" dirty="0" smtClean="0"/>
              <a:t> and restarting, closer integration with application-specific time integrators,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71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Modular design: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59207" y="2282200"/>
            <a:ext cx="169752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mic Sans MS" panose="030F0702030302020204" pitchFamily="66" charset="0"/>
                <a:cs typeface="Courier New" panose="02070309020205020404" pitchFamily="49" charset="0"/>
              </a:rPr>
              <a:t>ROL::Vector</a:t>
            </a:r>
            <a:endParaRPr lang="en-US" b="1" dirty="0"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0014" y="3918863"/>
            <a:ext cx="2181906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mic Sans MS" panose="030F0702030302020204" pitchFamily="66" charset="0"/>
                <a:cs typeface="Courier New" panose="02070309020205020404" pitchFamily="49" charset="0"/>
              </a:rPr>
              <a:t>ROL::Objective</a:t>
            </a:r>
            <a:endParaRPr lang="en-US" b="1" dirty="0"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49953" y="3918954"/>
            <a:ext cx="146666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mic Sans MS" panose="030F0702030302020204" pitchFamily="66" charset="0"/>
                <a:cs typeface="Courier New" panose="02070309020205020404" pitchFamily="49" charset="0"/>
              </a:rPr>
              <a:t>ROL::Step</a:t>
            </a:r>
            <a:endParaRPr lang="en-US" b="1" dirty="0"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107" y="3918954"/>
            <a:ext cx="2236205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mic Sans MS" panose="030F0702030302020204" pitchFamily="66" charset="0"/>
                <a:cs typeface="Courier New" panose="02070309020205020404" pitchFamily="49" charset="0"/>
              </a:rPr>
              <a:t>ROL::</a:t>
            </a:r>
            <a:r>
              <a:rPr lang="en-US" b="1" dirty="0" err="1" smtClean="0">
                <a:latin typeface="Comic Sans MS" panose="030F0702030302020204" pitchFamily="66" charset="0"/>
                <a:cs typeface="Courier New" panose="02070309020205020404" pitchFamily="49" charset="0"/>
              </a:rPr>
              <a:t>StatusTest</a:t>
            </a:r>
            <a:endParaRPr lang="en-US" b="1" dirty="0"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1232" y="5494285"/>
            <a:ext cx="211851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mic Sans MS" panose="030F0702030302020204" pitchFamily="66" charset="0"/>
                <a:cs typeface="Courier New" panose="02070309020205020404" pitchFamily="49" charset="0"/>
              </a:rPr>
              <a:t>ROL::Algorithm</a:t>
            </a:r>
            <a:endParaRPr lang="en-US" b="1" dirty="0"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endCxn id="7" idx="0"/>
          </p:cNvCxnSpPr>
          <p:nvPr/>
        </p:nvCxnSpPr>
        <p:spPr>
          <a:xfrm flipH="1">
            <a:off x="3283287" y="2651532"/>
            <a:ext cx="2166034" cy="1267422"/>
          </a:xfrm>
          <a:prstGeom prst="straightConnector1">
            <a:avLst/>
          </a:prstGeom>
          <a:ln>
            <a:solidFill>
              <a:srgbClr val="9D8C78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</p:cNvCxnSpPr>
          <p:nvPr/>
        </p:nvCxnSpPr>
        <p:spPr>
          <a:xfrm flipH="1">
            <a:off x="4906124" y="2651532"/>
            <a:ext cx="1201846" cy="1267331"/>
          </a:xfrm>
          <a:prstGeom prst="straightConnector1">
            <a:avLst/>
          </a:prstGeom>
          <a:ln>
            <a:solidFill>
              <a:srgbClr val="9D8C78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91708" y="4288195"/>
            <a:ext cx="1090953" cy="1206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956733" y="4288286"/>
            <a:ext cx="697117" cy="1205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1280210" y="4288286"/>
            <a:ext cx="1951022" cy="1205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349744" y="5615580"/>
            <a:ext cx="814811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64555" y="5494285"/>
            <a:ext cx="792178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mic Sans MS" panose="030F0702030302020204" pitchFamily="66" charset="0"/>
                <a:cs typeface="Courier New" panose="02070309020205020404" pitchFamily="49" charset="0"/>
              </a:rPr>
              <a:t>run</a:t>
            </a:r>
            <a:endParaRPr lang="en-US" b="1" dirty="0"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45222" y="3918954"/>
            <a:ext cx="2529770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mic Sans MS" panose="030F0702030302020204" pitchFamily="66" charset="0"/>
                <a:cs typeface="Courier New" panose="02070309020205020404" pitchFamily="49" charset="0"/>
              </a:rPr>
              <a:t>ROL::E/B/Constraint</a:t>
            </a:r>
            <a:endParaRPr lang="en-US" b="1" dirty="0"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560644" y="2651532"/>
            <a:ext cx="1342176" cy="1267422"/>
          </a:xfrm>
          <a:prstGeom prst="straightConnector1">
            <a:avLst/>
          </a:prstGeom>
          <a:ln>
            <a:solidFill>
              <a:srgbClr val="9D8C78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</p:cNvCxnSpPr>
          <p:nvPr/>
        </p:nvCxnSpPr>
        <p:spPr>
          <a:xfrm>
            <a:off x="3283287" y="4288286"/>
            <a:ext cx="889475" cy="1205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454260" y="2651532"/>
            <a:ext cx="0" cy="28427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348243" y="5767980"/>
            <a:ext cx="814811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2107" y="2293017"/>
            <a:ext cx="2236205" cy="369332"/>
          </a:xfrm>
          <a:prstGeom prst="rect">
            <a:avLst/>
          </a:prstGeom>
          <a:solidFill>
            <a:srgbClr val="FFC000">
              <a:alpha val="36000"/>
            </a:srgbClr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Comic Sans MS" panose="030F0702030302020204" pitchFamily="66" charset="0"/>
                <a:cs typeface="Courier New" panose="02070309020205020404" pitchFamily="49" charset="0"/>
              </a:rPr>
              <a:t>gtol,stol,maxit</a:t>
            </a:r>
            <a:endParaRPr lang="en-US" b="1" dirty="0"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164566" y="2662349"/>
            <a:ext cx="83944" cy="1256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91819" y="2915865"/>
            <a:ext cx="2236205" cy="369332"/>
          </a:xfrm>
          <a:prstGeom prst="rect">
            <a:avLst/>
          </a:prstGeom>
          <a:solidFill>
            <a:srgbClr val="FFC000">
              <a:alpha val="36000"/>
            </a:srgbClr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Comic Sans MS" panose="030F0702030302020204" pitchFamily="66" charset="0"/>
                <a:cs typeface="Courier New" panose="02070309020205020404" pitchFamily="49" charset="0"/>
              </a:rPr>
              <a:t>ParameterList</a:t>
            </a:r>
            <a:endParaRPr lang="en-US" b="1" dirty="0"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>
            <a:endCxn id="7" idx="0"/>
          </p:cNvCxnSpPr>
          <p:nvPr/>
        </p:nvCxnSpPr>
        <p:spPr>
          <a:xfrm>
            <a:off x="2621550" y="3285197"/>
            <a:ext cx="661737" cy="633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948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illustration, sans details, using a sequential quadratic programming (SQP) step for Type-E formulations: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latin typeface="Comic Sans MS"/>
                <a:cs typeface="Comic Sans MS"/>
              </a:rPr>
              <a:t>    RCP&lt;Objective&lt;</a:t>
            </a:r>
            <a:r>
              <a:rPr lang="en-US" sz="2000" dirty="0" err="1" smtClean="0">
                <a:latin typeface="Comic Sans MS"/>
                <a:cs typeface="Comic Sans MS"/>
              </a:rPr>
              <a:t>RealT</a:t>
            </a:r>
            <a:r>
              <a:rPr lang="en-US" sz="2000" dirty="0" smtClean="0">
                <a:latin typeface="Comic Sans MS"/>
                <a:cs typeface="Comic Sans MS"/>
              </a:rPr>
              <a:t>&gt; &gt; </a:t>
            </a:r>
            <a:r>
              <a:rPr lang="en-US" sz="2000" dirty="0" err="1" smtClean="0">
                <a:latin typeface="Comic Sans MS"/>
                <a:cs typeface="Comic Sans MS"/>
              </a:rPr>
              <a:t>obj</a:t>
            </a:r>
            <a:r>
              <a:rPr lang="en-US" sz="2000" dirty="0" smtClean="0">
                <a:latin typeface="Comic Sans MS"/>
                <a:cs typeface="Comic Sans MS"/>
              </a:rPr>
              <a:t>;</a:t>
            </a:r>
            <a:r>
              <a:rPr lang="en-US" sz="2000" dirty="0">
                <a:latin typeface="Comic Sans MS"/>
                <a:cs typeface="Comic Sans MS"/>
              </a:rPr>
              <a:t/>
            </a:r>
            <a:br>
              <a:rPr lang="en-US" sz="2000" dirty="0">
                <a:latin typeface="Comic Sans MS"/>
                <a:cs typeface="Comic Sans MS"/>
              </a:rPr>
            </a:br>
            <a:r>
              <a:rPr lang="en-US" sz="2000" dirty="0">
                <a:latin typeface="Comic Sans MS" panose="030F0702030302020204" pitchFamily="66" charset="0"/>
              </a:rPr>
              <a:t>   </a:t>
            </a:r>
            <a:r>
              <a:rPr lang="en-US" sz="2000" dirty="0" smtClean="0">
                <a:latin typeface="Comic Sans MS" panose="030F0702030302020204" pitchFamily="66" charset="0"/>
              </a:rPr>
              <a:t> RCP&lt;</a:t>
            </a:r>
            <a:r>
              <a:rPr lang="en-US" sz="2000" dirty="0" err="1" smtClean="0">
                <a:latin typeface="Comic Sans MS" panose="030F0702030302020204" pitchFamily="66" charset="0"/>
              </a:rPr>
              <a:t>EqualityConstraint</a:t>
            </a:r>
            <a:r>
              <a:rPr lang="en-US" sz="2000" dirty="0">
                <a:latin typeface="Comic Sans MS" panose="030F0702030302020204" pitchFamily="66" charset="0"/>
              </a:rPr>
              <a:t>&lt;</a:t>
            </a:r>
            <a:r>
              <a:rPr lang="en-US" sz="2000" dirty="0" err="1" smtClean="0">
                <a:latin typeface="Comic Sans MS" panose="030F0702030302020204" pitchFamily="66" charset="0"/>
              </a:rPr>
              <a:t>RealT</a:t>
            </a:r>
            <a:r>
              <a:rPr lang="en-US" sz="2000" dirty="0" smtClean="0">
                <a:latin typeface="Comic Sans MS" panose="030F0702030302020204" pitchFamily="66" charset="0"/>
              </a:rPr>
              <a:t>&gt; &gt; </a:t>
            </a:r>
            <a:r>
              <a:rPr lang="en-US" sz="2000" dirty="0" err="1">
                <a:latin typeface="Comic Sans MS" panose="030F0702030302020204" pitchFamily="66" charset="0"/>
              </a:rPr>
              <a:t>constr</a:t>
            </a:r>
            <a:r>
              <a:rPr lang="en-US" sz="2000" dirty="0" smtClean="0">
                <a:latin typeface="Comic Sans MS" panose="030F0702030302020204" pitchFamily="66" charset="0"/>
              </a:rPr>
              <a:t>;</a:t>
            </a:r>
            <a:br>
              <a:rPr lang="en-US" sz="2000" dirty="0" smtClean="0">
                <a:latin typeface="Comic Sans MS" panose="030F0702030302020204" pitchFamily="66" charset="0"/>
              </a:rPr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>
                <a:latin typeface="Comic Sans MS" panose="030F0702030302020204" pitchFamily="66" charset="0"/>
              </a:rPr>
              <a:t>   </a:t>
            </a:r>
            <a:r>
              <a:rPr lang="en-US" sz="2000" dirty="0" smtClean="0">
                <a:latin typeface="Comic Sans MS" panose="030F0702030302020204" pitchFamily="66" charset="0"/>
              </a:rPr>
              <a:t> RCP&lt;</a:t>
            </a:r>
            <a:r>
              <a:rPr lang="en-US" sz="2000" dirty="0" err="1" smtClean="0">
                <a:latin typeface="Comic Sans MS" panose="030F0702030302020204" pitchFamily="66" charset="0"/>
              </a:rPr>
              <a:t>CompositeStepSQP</a:t>
            </a:r>
            <a:r>
              <a:rPr lang="en-US" sz="2000" dirty="0">
                <a:latin typeface="Comic Sans MS" panose="030F0702030302020204" pitchFamily="66" charset="0"/>
              </a:rPr>
              <a:t>&lt;</a:t>
            </a:r>
            <a:r>
              <a:rPr lang="en-US" sz="2000" dirty="0" err="1">
                <a:latin typeface="Comic Sans MS" panose="030F0702030302020204" pitchFamily="66" charset="0"/>
              </a:rPr>
              <a:t>RealT</a:t>
            </a:r>
            <a:r>
              <a:rPr lang="en-US" sz="2000" dirty="0" smtClean="0">
                <a:latin typeface="Comic Sans MS" panose="030F0702030302020204" pitchFamily="66" charset="0"/>
              </a:rPr>
              <a:t>&gt; &gt; </a:t>
            </a:r>
            <a:r>
              <a:rPr lang="en-US" sz="2000" dirty="0">
                <a:latin typeface="Comic Sans MS" panose="030F0702030302020204" pitchFamily="66" charset="0"/>
              </a:rPr>
              <a:t>step(</a:t>
            </a:r>
            <a:r>
              <a:rPr lang="en-US" sz="2000" dirty="0" err="1">
                <a:latin typeface="Comic Sans MS" panose="030F0702030302020204" pitchFamily="66" charset="0"/>
              </a:rPr>
              <a:t>parlist</a:t>
            </a:r>
            <a:r>
              <a:rPr lang="en-US" sz="2000" dirty="0">
                <a:latin typeface="Comic Sans MS" panose="030F0702030302020204" pitchFamily="66" charset="0"/>
              </a:rPr>
              <a:t>)</a:t>
            </a:r>
            <a:r>
              <a:rPr lang="en-US" sz="2000" dirty="0" smtClean="0">
                <a:latin typeface="Comic Sans MS" panose="030F0702030302020204" pitchFamily="66" charset="0"/>
              </a:rPr>
              <a:t>;</a:t>
            </a:r>
            <a:br>
              <a:rPr lang="en-US" sz="2000" dirty="0" smtClean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   </a:t>
            </a:r>
            <a:r>
              <a:rPr lang="en-US" sz="2000" dirty="0" smtClean="0">
                <a:latin typeface="Comic Sans MS" panose="030F0702030302020204" pitchFamily="66" charset="0"/>
              </a:rPr>
              <a:t>RCP&lt;</a:t>
            </a:r>
            <a:r>
              <a:rPr lang="en-US" sz="2000" dirty="0" err="1" smtClean="0">
                <a:latin typeface="Comic Sans MS" panose="030F0702030302020204" pitchFamily="66" charset="0"/>
              </a:rPr>
              <a:t>StatusTestSQP</a:t>
            </a:r>
            <a:r>
              <a:rPr lang="en-US" sz="2000" dirty="0">
                <a:latin typeface="Comic Sans MS" panose="030F0702030302020204" pitchFamily="66" charset="0"/>
              </a:rPr>
              <a:t>&lt;</a:t>
            </a:r>
            <a:r>
              <a:rPr lang="en-US" sz="2000" dirty="0" err="1">
                <a:latin typeface="Comic Sans MS" panose="030F0702030302020204" pitchFamily="66" charset="0"/>
              </a:rPr>
              <a:t>RealT</a:t>
            </a:r>
            <a:r>
              <a:rPr lang="en-US" sz="2000" dirty="0" smtClean="0">
                <a:latin typeface="Comic Sans MS" panose="030F0702030302020204" pitchFamily="66" charset="0"/>
              </a:rPr>
              <a:t>&gt; &gt; </a:t>
            </a:r>
            <a:r>
              <a:rPr lang="en-US" sz="2000" dirty="0">
                <a:latin typeface="Comic Sans MS" panose="030F0702030302020204" pitchFamily="66" charset="0"/>
              </a:rPr>
              <a:t>status(</a:t>
            </a:r>
            <a:r>
              <a:rPr lang="en-US" sz="2000" dirty="0" err="1">
                <a:latin typeface="Comic Sans MS" panose="030F0702030302020204" pitchFamily="66" charset="0"/>
              </a:rPr>
              <a:t>gtol</a:t>
            </a:r>
            <a:r>
              <a:rPr lang="en-US" sz="2000" dirty="0">
                <a:latin typeface="Comic Sans MS" panose="030F0702030302020204" pitchFamily="66" charset="0"/>
              </a:rPr>
              <a:t>, </a:t>
            </a:r>
            <a:r>
              <a:rPr lang="en-US" sz="2000" dirty="0" err="1">
                <a:latin typeface="Comic Sans MS" panose="030F0702030302020204" pitchFamily="66" charset="0"/>
              </a:rPr>
              <a:t>ctol</a:t>
            </a:r>
            <a:r>
              <a:rPr lang="en-US" sz="2000" dirty="0">
                <a:latin typeface="Comic Sans MS" panose="030F0702030302020204" pitchFamily="66" charset="0"/>
              </a:rPr>
              <a:t>, </a:t>
            </a:r>
            <a:r>
              <a:rPr lang="en-US" sz="2000" dirty="0" err="1">
                <a:latin typeface="Comic Sans MS" panose="030F0702030302020204" pitchFamily="66" charset="0"/>
              </a:rPr>
              <a:t>stol</a:t>
            </a:r>
            <a:r>
              <a:rPr lang="en-US" sz="2000" dirty="0">
                <a:latin typeface="Comic Sans MS" panose="030F0702030302020204" pitchFamily="66" charset="0"/>
              </a:rPr>
              <a:t>, </a:t>
            </a:r>
            <a:r>
              <a:rPr lang="en-US" sz="2000" dirty="0" err="1">
                <a:latin typeface="Comic Sans MS" panose="030F0702030302020204" pitchFamily="66" charset="0"/>
              </a:rPr>
              <a:t>maxit</a:t>
            </a:r>
            <a:r>
              <a:rPr lang="en-US" sz="2000" dirty="0">
                <a:latin typeface="Comic Sans MS" panose="030F0702030302020204" pitchFamily="66" charset="0"/>
              </a:rPr>
              <a:t>);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/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   </a:t>
            </a:r>
            <a:r>
              <a:rPr lang="en-US" sz="2000" dirty="0" err="1" smtClean="0">
                <a:latin typeface="Comic Sans MS" panose="030F0702030302020204" pitchFamily="66" charset="0"/>
              </a:rPr>
              <a:t>DefaultAlgorithm</a:t>
            </a:r>
            <a:r>
              <a:rPr lang="en-US" sz="2000" dirty="0">
                <a:latin typeface="Comic Sans MS" panose="030F0702030302020204" pitchFamily="66" charset="0"/>
              </a:rPr>
              <a:t>&lt;</a:t>
            </a:r>
            <a:r>
              <a:rPr lang="en-US" sz="2000" dirty="0" err="1">
                <a:latin typeface="Comic Sans MS" panose="030F0702030302020204" pitchFamily="66" charset="0"/>
              </a:rPr>
              <a:t>RealT</a:t>
            </a:r>
            <a:r>
              <a:rPr lang="en-US" sz="2000" dirty="0">
                <a:latin typeface="Comic Sans MS" panose="030F0702030302020204" pitchFamily="66" charset="0"/>
              </a:rPr>
              <a:t>&gt; </a:t>
            </a:r>
            <a:r>
              <a:rPr lang="en-US" sz="2000" dirty="0" err="1">
                <a:latin typeface="Comic Sans MS" panose="030F0702030302020204" pitchFamily="66" charset="0"/>
              </a:rPr>
              <a:t>algo</a:t>
            </a:r>
            <a:r>
              <a:rPr lang="en-US" sz="2000" dirty="0">
                <a:latin typeface="Comic Sans MS" panose="030F0702030302020204" pitchFamily="66" charset="0"/>
              </a:rPr>
              <a:t>(step</a:t>
            </a:r>
            <a:r>
              <a:rPr lang="en-US" sz="2000" dirty="0" smtClean="0">
                <a:latin typeface="Comic Sans MS" panose="030F0702030302020204" pitchFamily="66" charset="0"/>
              </a:rPr>
              <a:t>, status)</a:t>
            </a:r>
            <a:r>
              <a:rPr lang="en-US" sz="2000" dirty="0">
                <a:latin typeface="Comic Sans MS" panose="030F0702030302020204" pitchFamily="66" charset="0"/>
              </a:rPr>
              <a:t>;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/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   </a:t>
            </a:r>
            <a:r>
              <a:rPr lang="en-US" sz="2000" dirty="0" err="1" smtClean="0">
                <a:latin typeface="Comic Sans MS" panose="030F0702030302020204" pitchFamily="66" charset="0"/>
              </a:rPr>
              <a:t>x.zero</a:t>
            </a:r>
            <a:r>
              <a:rPr lang="en-US" sz="2000" dirty="0" smtClean="0">
                <a:latin typeface="Comic Sans MS" panose="030F0702030302020204" pitchFamily="66" charset="0"/>
              </a:rPr>
              <a:t>(); </a:t>
            </a:r>
            <a:r>
              <a:rPr lang="en-US" sz="2000" dirty="0" err="1" smtClean="0">
                <a:latin typeface="Comic Sans MS" panose="030F0702030302020204" pitchFamily="66" charset="0"/>
              </a:rPr>
              <a:t>vl.zero</a:t>
            </a:r>
            <a:r>
              <a:rPr lang="en-US" sz="2000" dirty="0" smtClean="0">
                <a:latin typeface="Comic Sans MS" panose="030F0702030302020204" pitchFamily="66" charset="0"/>
              </a:rPr>
              <a:t>();</a:t>
            </a:r>
            <a:r>
              <a:rPr lang="en-US" sz="2000" dirty="0">
                <a:latin typeface="Comic Sans MS" panose="030F0702030302020204" pitchFamily="66" charset="0"/>
              </a:rPr>
              <a:t/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  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   </a:t>
            </a:r>
            <a:r>
              <a:rPr lang="en-US" sz="2000" dirty="0" err="1" smtClean="0">
                <a:latin typeface="Comic Sans MS" panose="030F0702030302020204" pitchFamily="66" charset="0"/>
              </a:rPr>
              <a:t>algo.run</a:t>
            </a:r>
            <a:r>
              <a:rPr lang="en-US" sz="2000" dirty="0" smtClean="0">
                <a:latin typeface="Comic Sans MS" panose="030F0702030302020204" pitchFamily="66" charset="0"/>
              </a:rPr>
              <a:t>(x</a:t>
            </a:r>
            <a:r>
              <a:rPr lang="en-US" sz="2000" dirty="0">
                <a:latin typeface="Comic Sans MS" panose="030F0702030302020204" pitchFamily="66" charset="0"/>
              </a:rPr>
              <a:t>, </a:t>
            </a:r>
            <a:r>
              <a:rPr lang="en-US" sz="2000" dirty="0" err="1">
                <a:latin typeface="Comic Sans MS" panose="030F0702030302020204" pitchFamily="66" charset="0"/>
              </a:rPr>
              <a:t>vl</a:t>
            </a:r>
            <a:r>
              <a:rPr lang="en-US" sz="2000" dirty="0">
                <a:latin typeface="Comic Sans MS" panose="030F0702030302020204" pitchFamily="66" charset="0"/>
              </a:rPr>
              <a:t>, </a:t>
            </a:r>
            <a:r>
              <a:rPr lang="en-US" sz="2000" dirty="0" smtClean="0">
                <a:latin typeface="Comic Sans MS" panose="030F0702030302020204" pitchFamily="66" charset="0"/>
              </a:rPr>
              <a:t>*</a:t>
            </a:r>
            <a:r>
              <a:rPr lang="en-US" sz="2000" dirty="0" err="1" smtClean="0">
                <a:latin typeface="Comic Sans MS" panose="030F0702030302020204" pitchFamily="66" charset="0"/>
              </a:rPr>
              <a:t>obj</a:t>
            </a:r>
            <a:r>
              <a:rPr lang="en-US" sz="2000" dirty="0">
                <a:latin typeface="Comic Sans MS" panose="030F0702030302020204" pitchFamily="66" charset="0"/>
              </a:rPr>
              <a:t>, </a:t>
            </a:r>
            <a:r>
              <a:rPr lang="en-US" sz="2000" dirty="0" smtClean="0">
                <a:latin typeface="Comic Sans MS" panose="030F0702030302020204" pitchFamily="66" charset="0"/>
              </a:rPr>
              <a:t>*</a:t>
            </a:r>
            <a:r>
              <a:rPr lang="en-US" sz="2000" dirty="0" err="1" smtClean="0">
                <a:latin typeface="Comic Sans MS" panose="030F0702030302020204" pitchFamily="66" charset="0"/>
              </a:rPr>
              <a:t>constr</a:t>
            </a:r>
            <a:r>
              <a:rPr lang="en-US" sz="2000" dirty="0" smtClean="0">
                <a:latin typeface="Comic Sans MS" panose="030F0702030302020204" pitchFamily="66" charset="0"/>
              </a:rPr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6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– Part </a:t>
            </a:r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2422"/>
            <a:ext cx="8229600" cy="5122060"/>
          </a:xfrm>
        </p:spPr>
        <p:txBody>
          <a:bodyPr/>
          <a:lstStyle/>
          <a:p>
            <a:r>
              <a:rPr lang="en-US" b="1" dirty="0" smtClean="0"/>
              <a:t>Type-U (unconstrained):</a:t>
            </a:r>
          </a:p>
          <a:p>
            <a:pPr lvl="1"/>
            <a:r>
              <a:rPr lang="en-US" dirty="0" smtClean="0"/>
              <a:t>Globalization: </a:t>
            </a:r>
            <a:r>
              <a:rPr lang="en-US" dirty="0" err="1" smtClean="0">
                <a:latin typeface="Comic Sans MS" panose="030F0702030302020204" pitchFamily="66" charset="0"/>
              </a:rPr>
              <a:t>LineSearchStep</a:t>
            </a:r>
            <a:r>
              <a:rPr lang="en-US" dirty="0" smtClean="0"/>
              <a:t> and </a:t>
            </a:r>
            <a:r>
              <a:rPr lang="en-US" dirty="0" err="1" smtClean="0">
                <a:latin typeface="Comic Sans MS" panose="030F0702030302020204" pitchFamily="66" charset="0"/>
              </a:rPr>
              <a:t>TrustRegionStep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  <a:endParaRPr lang="en-US" dirty="0"/>
          </a:p>
          <a:p>
            <a:pPr lvl="1"/>
            <a:r>
              <a:rPr lang="en-US" dirty="0" smtClean="0"/>
              <a:t>Gradient </a:t>
            </a:r>
            <a:r>
              <a:rPr lang="en-US" dirty="0"/>
              <a:t>descent, </a:t>
            </a:r>
            <a:r>
              <a:rPr lang="en-US" dirty="0" smtClean="0"/>
              <a:t>quasi-Newton (limited-memory BFGS, DFP, </a:t>
            </a:r>
            <a:r>
              <a:rPr lang="en-US" dirty="0" err="1" smtClean="0"/>
              <a:t>Barzilai-Borwein</a:t>
            </a:r>
            <a:r>
              <a:rPr lang="en-US" dirty="0" smtClean="0"/>
              <a:t>), </a:t>
            </a:r>
            <a:r>
              <a:rPr lang="en-US" dirty="0"/>
              <a:t>nonlinear </a:t>
            </a:r>
            <a:r>
              <a:rPr lang="en-US" dirty="0" smtClean="0"/>
              <a:t>CG (6 variants), </a:t>
            </a:r>
            <a:r>
              <a:rPr lang="en-US" dirty="0"/>
              <a:t>inexact Newton </a:t>
            </a:r>
            <a:r>
              <a:rPr lang="en-US" dirty="0" smtClean="0"/>
              <a:t>(including finite difference </a:t>
            </a:r>
            <a:r>
              <a:rPr lang="en-US" dirty="0" err="1" smtClean="0"/>
              <a:t>hessVecs</a:t>
            </a:r>
            <a:r>
              <a:rPr lang="en-US" dirty="0" smtClean="0"/>
              <a:t>), Newton, with line searches and trust regions.</a:t>
            </a:r>
          </a:p>
          <a:p>
            <a:pPr lvl="1"/>
            <a:r>
              <a:rPr lang="en-US" dirty="0" smtClean="0"/>
              <a:t>Trust-region methods supporting inexact objective functions and inexact gradient evaluations.  Enables </a:t>
            </a:r>
            <a:r>
              <a:rPr lang="en-US" i="1" dirty="0" smtClean="0"/>
              <a:t>adaptive and reduced models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b="1" dirty="0" smtClean="0"/>
              <a:t>Type-B (bound constrained):</a:t>
            </a:r>
            <a:endParaRPr lang="en-US" dirty="0"/>
          </a:p>
          <a:p>
            <a:pPr lvl="1"/>
            <a:r>
              <a:rPr lang="en-US" dirty="0" smtClean="0"/>
              <a:t>Projected gradient and projected Newton methods.</a:t>
            </a:r>
          </a:p>
          <a:p>
            <a:pPr lvl="1"/>
            <a:r>
              <a:rPr lang="en-US" dirty="0" smtClean="0"/>
              <a:t>Primal-dual active set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74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67487" y="1080797"/>
            <a:ext cx="7471935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 smtClean="0">
                <a:latin typeface="Calibri"/>
                <a:cs typeface="Calibri"/>
              </a:rPr>
              <a:t>What is ROL?</a:t>
            </a:r>
          </a:p>
          <a:p>
            <a:pPr marL="285750" indent="-285750">
              <a:buFont typeface="Arial"/>
              <a:buChar char="•"/>
            </a:pPr>
            <a:endParaRPr lang="en-US" sz="2400" b="1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 smtClean="0">
                <a:latin typeface="Calibri"/>
                <a:cs typeface="Calibri"/>
              </a:rPr>
              <a:t>Motivation</a:t>
            </a:r>
          </a:p>
          <a:p>
            <a:pPr marL="285750" indent="-285750">
              <a:buFont typeface="Arial"/>
              <a:buChar char="•"/>
            </a:pPr>
            <a:endParaRPr lang="en-US" sz="2400" b="1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 smtClean="0">
                <a:latin typeface="Calibri"/>
                <a:cs typeface="Calibri"/>
              </a:rPr>
              <a:t>Problem formulations</a:t>
            </a:r>
          </a:p>
          <a:p>
            <a:pPr marL="285750" indent="-285750">
              <a:buFont typeface="Arial"/>
              <a:buChar char="•"/>
            </a:pPr>
            <a:endParaRPr lang="en-US" sz="2400" b="1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 smtClean="0">
                <a:latin typeface="Calibri"/>
                <a:cs typeface="Calibri"/>
              </a:rPr>
              <a:t>Application programming interface</a:t>
            </a:r>
          </a:p>
          <a:p>
            <a:endParaRPr lang="en-US" sz="2400" b="1" dirty="0" smtClean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 smtClean="0">
                <a:latin typeface="Calibri"/>
                <a:cs typeface="Calibri"/>
              </a:rPr>
              <a:t>Methods</a:t>
            </a:r>
            <a:endParaRPr lang="en-US" sz="2400" b="1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latin typeface="Calibri"/>
                <a:cs typeface="Calibri"/>
              </a:rPr>
              <a:t>R</a:t>
            </a:r>
            <a:r>
              <a:rPr lang="en-US" sz="2400" b="1" dirty="0" smtClean="0">
                <a:latin typeface="Calibri"/>
                <a:cs typeface="Calibri"/>
              </a:rPr>
              <a:t>esearch focus</a:t>
            </a:r>
            <a:endParaRPr lang="en-US" sz="24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7722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–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2422"/>
            <a:ext cx="8458200" cy="5122060"/>
          </a:xfrm>
        </p:spPr>
        <p:txBody>
          <a:bodyPr/>
          <a:lstStyle/>
          <a:p>
            <a:r>
              <a:rPr lang="en-US" b="1" dirty="0" smtClean="0"/>
              <a:t>Type-E (equality constrained):</a:t>
            </a:r>
            <a:endParaRPr lang="en-US" dirty="0" smtClean="0"/>
          </a:p>
          <a:p>
            <a:pPr lvl="1"/>
            <a:r>
              <a:rPr lang="en-US" dirty="0" smtClean="0"/>
              <a:t>Sequential </a:t>
            </a:r>
            <a:r>
              <a:rPr lang="en-US" dirty="0"/>
              <a:t>quadratic programming (SQP</a:t>
            </a:r>
            <a:r>
              <a:rPr lang="en-US" dirty="0" smtClean="0"/>
              <a:t>) with trust regions, supporting inexact linear system solves.</a:t>
            </a:r>
          </a:p>
          <a:p>
            <a:pPr lvl="1"/>
            <a:r>
              <a:rPr lang="en-US" dirty="0" smtClean="0"/>
              <a:t>A hierarchy of full-space SQP methods, based on the constraint null-space representation (summer 2015):</a:t>
            </a:r>
            <a:br>
              <a:rPr lang="en-US" dirty="0" smtClean="0"/>
            </a:br>
            <a:r>
              <a:rPr lang="en-US" dirty="0" smtClean="0"/>
              <a:t>(1) </a:t>
            </a:r>
            <a:r>
              <a:rPr lang="en-US" dirty="0" err="1" smtClean="0"/>
              <a:t>sim</a:t>
            </a:r>
            <a:r>
              <a:rPr lang="en-US" dirty="0" smtClean="0"/>
              <a:t>/opt splitting with simple linearized forward and </a:t>
            </a:r>
            <a:r>
              <a:rPr lang="en-US" dirty="0" err="1" smtClean="0"/>
              <a:t>adjoint</a:t>
            </a:r>
            <a:r>
              <a:rPr lang="en-US" dirty="0" smtClean="0"/>
              <a:t> solves, (2) simple optimality systems with forward/</a:t>
            </a:r>
            <a:r>
              <a:rPr lang="en-US" dirty="0" err="1" smtClean="0"/>
              <a:t>adjoint</a:t>
            </a:r>
            <a:r>
              <a:rPr lang="en-US" dirty="0"/>
              <a:t> </a:t>
            </a:r>
            <a:r>
              <a:rPr lang="en-US" dirty="0" err="1" smtClean="0"/>
              <a:t>preconditioners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(3) full KKT (optimality) system solves.</a:t>
            </a:r>
          </a:p>
          <a:p>
            <a:pPr lvl="1"/>
            <a:endParaRPr lang="en-US" dirty="0"/>
          </a:p>
          <a:p>
            <a:r>
              <a:rPr lang="en-US" b="1" dirty="0" smtClean="0"/>
              <a:t>Type-EB (equality + bound </a:t>
            </a:r>
            <a:r>
              <a:rPr lang="en-US" b="1" dirty="0"/>
              <a:t>constrained)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/>
              <a:t>Augmented </a:t>
            </a:r>
            <a:r>
              <a:rPr lang="en-US" dirty="0" err="1" smtClean="0"/>
              <a:t>Lagrangian</a:t>
            </a:r>
            <a:r>
              <a:rPr lang="en-US" dirty="0" smtClean="0"/>
              <a:t> methods.</a:t>
            </a:r>
          </a:p>
          <a:p>
            <a:pPr lvl="1"/>
            <a:r>
              <a:rPr lang="en-US" dirty="0" err="1" smtClean="0"/>
              <a:t>Semismooth</a:t>
            </a:r>
            <a:r>
              <a:rPr lang="en-US" dirty="0" smtClean="0"/>
              <a:t> Newton methods (summer 2015).</a:t>
            </a:r>
          </a:p>
          <a:p>
            <a:pPr lvl="1"/>
            <a:r>
              <a:rPr lang="en-US" dirty="0" smtClean="0"/>
              <a:t>Interior-point methods (summer 2015).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59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– Part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2422"/>
            <a:ext cx="8229600" cy="5122060"/>
          </a:xfrm>
        </p:spPr>
        <p:txBody>
          <a:bodyPr/>
          <a:lstStyle/>
          <a:p>
            <a:r>
              <a:rPr lang="en-US" b="1" dirty="0"/>
              <a:t>O</a:t>
            </a:r>
            <a:r>
              <a:rPr lang="en-US" b="1" dirty="0" smtClean="0"/>
              <a:t>ptimization </a:t>
            </a:r>
            <a:r>
              <a:rPr lang="en-US" b="1" dirty="0"/>
              <a:t>under uncertainty: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Compute </a:t>
            </a:r>
            <a:r>
              <a:rPr lang="en-US" dirty="0"/>
              <a:t>controls/designs that are risk-averse or robust to uncertainty in the parameters </a:t>
            </a:r>
            <a:r>
              <a:rPr lang="en-US" dirty="0" err="1">
                <a:latin typeface="CMU Serif Italic"/>
                <a:cs typeface="CMU Serif Italic"/>
              </a:rPr>
              <a:t>ϑ</a:t>
            </a:r>
            <a:r>
              <a:rPr lang="en-US" dirty="0" smtClean="0"/>
              <a:t>.  Here </a:t>
            </a:r>
            <a:r>
              <a:rPr lang="en-US" dirty="0" err="1" smtClean="0">
                <a:latin typeface="CMU Serif Italic"/>
                <a:cs typeface="CMU Serif Italic"/>
              </a:rPr>
              <a:t>σ</a:t>
            </a:r>
            <a:r>
              <a:rPr lang="en-US" dirty="0" smtClean="0">
                <a:latin typeface="CMU Serif Italic"/>
                <a:cs typeface="CMU Serif Italic"/>
              </a:rPr>
              <a:t> </a:t>
            </a:r>
            <a:r>
              <a:rPr lang="en-US" dirty="0" smtClean="0"/>
              <a:t>is some </a:t>
            </a:r>
            <a:r>
              <a:rPr lang="en-US" b="1" dirty="0" smtClean="0"/>
              <a:t>risk measure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Risk measures: Conditional value-at-risk (</a:t>
            </a:r>
            <a:r>
              <a:rPr lang="en-US" dirty="0" err="1" smtClean="0"/>
              <a:t>CVaR</a:t>
            </a:r>
            <a:r>
              <a:rPr lang="en-US" dirty="0" smtClean="0"/>
              <a:t>), Expectation (mean), Mean plus deviation, Mean plus variance, Exponential disutility.</a:t>
            </a:r>
            <a:endParaRPr lang="en-US" dirty="0"/>
          </a:p>
          <a:p>
            <a:pPr lvl="1"/>
            <a:r>
              <a:rPr lang="en-US" dirty="0"/>
              <a:t>Incorporate sampling and adaptive quadrature approaches from uncertainty quantification</a:t>
            </a:r>
            <a:r>
              <a:rPr lang="en-US" dirty="0" smtClean="0"/>
              <a:t>.  Flexible sampling interface through </a:t>
            </a:r>
            <a:r>
              <a:rPr lang="en-US" dirty="0" err="1" smtClean="0">
                <a:latin typeface="Comic Sans MS"/>
                <a:cs typeface="Comic Sans MS"/>
              </a:rPr>
              <a:t>SampleGenerator</a:t>
            </a:r>
            <a:r>
              <a:rPr lang="en-US" dirty="0" smtClean="0"/>
              <a:t> and </a:t>
            </a:r>
            <a:r>
              <a:rPr lang="en-US" dirty="0" err="1" smtClean="0">
                <a:latin typeface="Comic Sans MS"/>
                <a:cs typeface="Comic Sans MS"/>
              </a:rPr>
              <a:t>BatchManager</a:t>
            </a:r>
            <a:r>
              <a:rPr lang="en-US" dirty="0" smtClean="0"/>
              <a:t>.</a:t>
            </a:r>
            <a:endParaRPr lang="en-US" sz="1000" dirty="0"/>
          </a:p>
          <a:p>
            <a:pPr lvl="1"/>
            <a:r>
              <a:rPr lang="en-US" dirty="0"/>
              <a:t>Control inexactness and </a:t>
            </a:r>
            <a:r>
              <a:rPr lang="en-US" dirty="0" err="1"/>
              <a:t>adaptivity</a:t>
            </a:r>
            <a:r>
              <a:rPr lang="en-US" dirty="0"/>
              <a:t> through </a:t>
            </a:r>
            <a:r>
              <a:rPr lang="en-US" b="1" dirty="0"/>
              <a:t>trust-region</a:t>
            </a:r>
            <a:r>
              <a:rPr lang="en-US" dirty="0"/>
              <a:t> framework.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40" y="2566776"/>
            <a:ext cx="7016120" cy="39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449" y="1841559"/>
            <a:ext cx="1837102" cy="40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32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 </a:t>
            </a:r>
            <a:r>
              <a:rPr lang="en-US" dirty="0"/>
              <a:t>under </a:t>
            </a:r>
            <a:r>
              <a:rPr lang="en-US" dirty="0" smtClean="0"/>
              <a:t>uncertainty, risk-averse optimization.</a:t>
            </a:r>
          </a:p>
          <a:p>
            <a:endParaRPr lang="en-US" dirty="0"/>
          </a:p>
          <a:p>
            <a:r>
              <a:rPr lang="en-US" dirty="0" smtClean="0"/>
              <a:t>Treatment of general constraints in large-scale optimization.</a:t>
            </a:r>
          </a:p>
          <a:p>
            <a:endParaRPr lang="en-US" dirty="0"/>
          </a:p>
          <a:p>
            <a:r>
              <a:rPr lang="en-US" dirty="0" smtClean="0"/>
              <a:t>Sequential </a:t>
            </a:r>
            <a:r>
              <a:rPr lang="en-US" dirty="0"/>
              <a:t>s</a:t>
            </a:r>
            <a:r>
              <a:rPr lang="en-US" dirty="0" smtClean="0"/>
              <a:t>ubspace methods, continuation, regularization.</a:t>
            </a:r>
          </a:p>
          <a:p>
            <a:endParaRPr lang="en-US" dirty="0" smtClean="0"/>
          </a:p>
          <a:p>
            <a:r>
              <a:rPr lang="en-US" dirty="0" smtClean="0"/>
              <a:t>Inexact and adaptive methods for large-scale optimization.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Tighter application integration through </a:t>
            </a:r>
            <a:r>
              <a:rPr lang="en-US" dirty="0" err="1" smtClean="0">
                <a:latin typeface="Comic Sans MS"/>
                <a:cs typeface="Comic Sans MS"/>
              </a:rPr>
              <a:t>SimOpt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03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8718"/>
            <a:ext cx="8229600" cy="4954432"/>
          </a:xfrm>
        </p:spPr>
        <p:txBody>
          <a:bodyPr/>
          <a:lstStyle/>
          <a:p>
            <a:pPr lvl="0"/>
            <a:r>
              <a:rPr lang="en-US" dirty="0"/>
              <a:t>Efficient computations, restarts and </a:t>
            </a:r>
            <a:r>
              <a:rPr lang="en-US" dirty="0" err="1"/>
              <a:t>checkpointing</a:t>
            </a:r>
            <a:r>
              <a:rPr lang="en-US" dirty="0"/>
              <a:t> enabled through </a:t>
            </a:r>
            <a:r>
              <a:rPr lang="en-US" dirty="0" err="1">
                <a:latin typeface="Comic Sans MS"/>
                <a:cs typeface="Comic Sans MS"/>
              </a:rPr>
              <a:t>AlgorithmState</a:t>
            </a:r>
            <a:r>
              <a:rPr lang="en-US" dirty="0"/>
              <a:t> and </a:t>
            </a:r>
            <a:r>
              <a:rPr lang="en-US" dirty="0" err="1">
                <a:latin typeface="Comic Sans MS"/>
                <a:cs typeface="Comic Sans MS"/>
              </a:rPr>
              <a:t>StepState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dirty="0"/>
              <a:t>Flexible output using user-defined streams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dirty="0" smtClean="0"/>
              <a:t>Soft </a:t>
            </a:r>
            <a:r>
              <a:rPr lang="en-US" dirty="0"/>
              <a:t>and </a:t>
            </a:r>
            <a:r>
              <a:rPr lang="en-US" dirty="0" smtClean="0"/>
              <a:t>hard </a:t>
            </a:r>
            <a:r>
              <a:rPr lang="en-US" dirty="0"/>
              <a:t>iteration updates are possible, for efficiency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Coming in 2015: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pecialized techniques for topology optimization, such as generalizations of method of moving asymptotes (MMA).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omputing </a:t>
            </a:r>
            <a:r>
              <a:rPr lang="en-US" dirty="0"/>
              <a:t>c</a:t>
            </a:r>
            <a:r>
              <a:rPr lang="en-US" dirty="0" smtClean="0"/>
              <a:t>onservative estimates of probability of failure,</a:t>
            </a:r>
            <a:br>
              <a:rPr lang="en-US" dirty="0" smtClean="0"/>
            </a:br>
            <a:r>
              <a:rPr lang="en-US" dirty="0" smtClean="0"/>
              <a:t>through buffered probabilities.</a:t>
            </a:r>
          </a:p>
          <a:p>
            <a:pPr lvl="1"/>
            <a:r>
              <a:rPr lang="en-US" dirty="0" smtClean="0"/>
              <a:t>Methods for general constraints.</a:t>
            </a:r>
          </a:p>
          <a:p>
            <a:pPr lvl="1"/>
            <a:r>
              <a:rPr lang="en-US" dirty="0" smtClean="0"/>
              <a:t>Hierarchy of full-space SQP methods.</a:t>
            </a:r>
          </a:p>
          <a:p>
            <a:pPr lvl="1"/>
            <a:r>
              <a:rPr lang="en-US" dirty="0" smtClean="0"/>
              <a:t>User’s guide.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00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/>
          <p:cNvPicPr>
            <a:picLocks noGrp="1"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346" y="1005681"/>
            <a:ext cx="5875811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323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Rapid Optimization Library (ROL)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20000"/>
              <a:buFont typeface="Arial" panose="020B0604020202020204" pitchFamily="34" charset="0"/>
              <a:buChar char="•"/>
              <a:tabLst>
                <a:tab pos="1600200" algn="l"/>
              </a:tabLst>
            </a:pPr>
            <a:r>
              <a:rPr lang="en-US" dirty="0" smtClean="0"/>
              <a:t>ROL is a </a:t>
            </a:r>
            <a:r>
              <a:rPr lang="en-US" dirty="0" err="1" smtClean="0"/>
              <a:t>Trilinos</a:t>
            </a:r>
            <a:r>
              <a:rPr lang="en-US" dirty="0" smtClean="0"/>
              <a:t> package for large-scale continuous optimization, a.k.a. nonlinear programming (NLP).</a:t>
            </a:r>
          </a:p>
          <a:p>
            <a:pPr>
              <a:buSzPct val="120000"/>
              <a:buFont typeface="Arial" panose="020B0604020202020204" pitchFamily="34" charset="0"/>
              <a:buChar char="•"/>
              <a:tabLst>
                <a:tab pos="1600200" algn="l"/>
              </a:tabLst>
            </a:pPr>
            <a:r>
              <a:rPr lang="en-US" dirty="0" smtClean="0"/>
              <a:t>Available in Trilinos since 10/21/2014.</a:t>
            </a:r>
          </a:p>
          <a:p>
            <a:pPr>
              <a:buSzPct val="120000"/>
              <a:buFont typeface="Arial" panose="020B0604020202020204" pitchFamily="34" charset="0"/>
              <a:buChar char="•"/>
              <a:tabLst>
                <a:tab pos="1600200" algn="l"/>
              </a:tabLst>
            </a:pPr>
            <a:r>
              <a:rPr lang="en-US" dirty="0" smtClean="0"/>
              <a:t>ROL </a:t>
            </a:r>
            <a:r>
              <a:rPr lang="en-US" dirty="0"/>
              <a:t>includes:</a:t>
            </a:r>
          </a:p>
          <a:p>
            <a:pPr lvl="1">
              <a:buSzPct val="120000"/>
              <a:buFont typeface="Arial" panose="020B0604020202020204" pitchFamily="34" charset="0"/>
              <a:buChar char="•"/>
              <a:tabLst>
                <a:tab pos="1600200" algn="l"/>
              </a:tabLst>
            </a:pPr>
            <a:r>
              <a:rPr lang="en-US" dirty="0" smtClean="0"/>
              <a:t>A </a:t>
            </a:r>
            <a:r>
              <a:rPr lang="en-US" dirty="0"/>
              <a:t>rewrite and consolidation of existing optimization tools in Trilinos:</a:t>
            </a:r>
            <a:r>
              <a:rPr lang="en-US" i="1" dirty="0"/>
              <a:t>                          Aristos</a:t>
            </a:r>
            <a:r>
              <a:rPr lang="en-US" dirty="0"/>
              <a:t>, </a:t>
            </a:r>
            <a:r>
              <a:rPr lang="en-US" i="1" dirty="0"/>
              <a:t>MOOCHO</a:t>
            </a:r>
            <a:r>
              <a:rPr lang="en-US" dirty="0"/>
              <a:t>, </a:t>
            </a:r>
            <a:r>
              <a:rPr lang="en-US" i="1" dirty="0" err="1"/>
              <a:t>Optipack</a:t>
            </a:r>
            <a:r>
              <a:rPr lang="en-US" i="1" dirty="0"/>
              <a:t>, </a:t>
            </a:r>
            <a:r>
              <a:rPr lang="en-US" i="1" dirty="0" err="1" smtClean="0"/>
              <a:t>Globipack</a:t>
            </a:r>
            <a:r>
              <a:rPr lang="en-US" i="1" dirty="0" smtClean="0"/>
              <a:t>.</a:t>
            </a:r>
            <a:endParaRPr lang="en-US" i="1" dirty="0"/>
          </a:p>
          <a:p>
            <a:pPr lvl="1">
              <a:buSzPct val="120000"/>
              <a:buFont typeface="Arial" panose="020B0604020202020204" pitchFamily="34" charset="0"/>
              <a:buChar char="•"/>
              <a:tabLst>
                <a:tab pos="1600200" algn="l"/>
              </a:tabLst>
            </a:pPr>
            <a:r>
              <a:rPr lang="en-US" dirty="0" smtClean="0"/>
              <a:t>Hardened</a:t>
            </a:r>
            <a:r>
              <a:rPr lang="en-US" dirty="0"/>
              <a:t>, production-ready </a:t>
            </a:r>
            <a:r>
              <a:rPr lang="en-US" dirty="0" smtClean="0"/>
              <a:t>algorithms for unconstrained and equality-constrained continuous optimization.</a:t>
            </a:r>
          </a:p>
          <a:p>
            <a:pPr lvl="1">
              <a:buSzPct val="120000"/>
              <a:buFont typeface="Arial" panose="020B0604020202020204" pitchFamily="34" charset="0"/>
              <a:buChar char="•"/>
              <a:tabLst>
                <a:tab pos="1600200" algn="l"/>
              </a:tabLst>
            </a:pPr>
            <a:r>
              <a:rPr lang="en-US" dirty="0"/>
              <a:t>Methods for efficient handling of inequality constraints</a:t>
            </a:r>
            <a:r>
              <a:rPr lang="en-US" dirty="0" smtClean="0"/>
              <a:t>.</a:t>
            </a:r>
          </a:p>
          <a:p>
            <a:pPr lvl="1">
              <a:buSzPct val="120000"/>
              <a:buFont typeface="Arial" panose="020B0604020202020204" pitchFamily="34" charset="0"/>
              <a:buChar char="•"/>
              <a:tabLst>
                <a:tab pos="1600200" algn="l"/>
              </a:tabLst>
            </a:pPr>
            <a:r>
              <a:rPr lang="en-US" dirty="0" smtClean="0"/>
              <a:t>A unified interface for simulation-based optimization.</a:t>
            </a:r>
          </a:p>
          <a:p>
            <a:pPr lvl="1">
              <a:buSzPct val="120000"/>
              <a:buFont typeface="Arial" panose="020B0604020202020204" pitchFamily="34" charset="0"/>
              <a:buChar char="•"/>
              <a:tabLst>
                <a:tab pos="1600200" algn="l"/>
              </a:tabLst>
            </a:pPr>
            <a:r>
              <a:rPr lang="en-US" dirty="0" smtClean="0"/>
              <a:t>New methods for efficient handling of inexact computations.</a:t>
            </a:r>
            <a:endParaRPr lang="en-US" dirty="0"/>
          </a:p>
          <a:p>
            <a:pPr lvl="1">
              <a:buSzPct val="120000"/>
              <a:buFont typeface="Arial" panose="020B0604020202020204" pitchFamily="34" charset="0"/>
              <a:buChar char="•"/>
              <a:tabLst>
                <a:tab pos="1600200" algn="l"/>
              </a:tabLst>
            </a:pPr>
            <a:r>
              <a:rPr lang="en-US" dirty="0" smtClean="0"/>
              <a:t>New </a:t>
            </a:r>
            <a:r>
              <a:rPr lang="en-US" dirty="0"/>
              <a:t>methods for optimization under </a:t>
            </a:r>
            <a:r>
              <a:rPr lang="en-US" dirty="0" smtClean="0"/>
              <a:t>uncertainty.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2255"/>
            <a:ext cx="8229600" cy="467093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Optimization of differentiable simulated processes: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partial differential equations (PDEs)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differential algebraic equations (DAEs)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network equations (gas pipelines, electrical networks)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Inverse problems, </a:t>
            </a:r>
            <a:r>
              <a:rPr lang="en-US" dirty="0" smtClean="0"/>
              <a:t>model calibration.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Optimal design, including topology and shape optimization.</a:t>
            </a:r>
          </a:p>
          <a:p>
            <a:r>
              <a:rPr lang="en-US" dirty="0"/>
              <a:t>Optimal </a:t>
            </a:r>
            <a:r>
              <a:rPr lang="en-US" dirty="0" smtClean="0"/>
              <a:t>control, optimal design of experiments, etc.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arameter</a:t>
            </a:r>
            <a:r>
              <a:rPr lang="en-US" dirty="0"/>
              <a:t>/design/control spaces can be very large, often related to the size of the computational mesh (PDEs) or the size of the device network or graph (DAEs</a:t>
            </a:r>
            <a:r>
              <a:rPr lang="en-US" dirty="0" smtClean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Simulated processes may be subject to uncertainty.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5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4271"/>
            <a:ext cx="8229600" cy="562859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Example cost of deterministic optimization, in terms of “simulation units”, such as nonlinear PDE/DAE solves: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800" dirty="0" smtClean="0"/>
              <a:t/>
            </a:r>
            <a:br>
              <a:rPr lang="en-US" sz="800" dirty="0" smtClean="0"/>
            </a:br>
            <a:endParaRPr lang="en-US" sz="800" dirty="0" smtClean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endParaRPr lang="en-US" sz="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i="1" dirty="0" smtClean="0"/>
              <a:t>We want derivative-based</a:t>
            </a:r>
            <a:r>
              <a:rPr lang="en-US" sz="2800" i="1" dirty="0"/>
              <a:t> </a:t>
            </a:r>
            <a:r>
              <a:rPr lang="en-US" sz="2800" i="1" dirty="0" smtClean="0"/>
              <a:t>methods.</a:t>
            </a:r>
          </a:p>
          <a:p>
            <a:r>
              <a:rPr lang="en-US" sz="2800" i="1" dirty="0" smtClean="0"/>
              <a:t>We want </a:t>
            </a:r>
            <a:r>
              <a:rPr lang="en-US" sz="2800" b="1" i="1" dirty="0" smtClean="0"/>
              <a:t>embedded and matrix-free</a:t>
            </a:r>
            <a:r>
              <a:rPr lang="en-US" sz="2800" i="1" dirty="0" smtClean="0"/>
              <a:t> methods:</a:t>
            </a:r>
            <a:endParaRPr lang="en-US" sz="2800" dirty="0" smtClean="0"/>
          </a:p>
          <a:p>
            <a:pPr lvl="1"/>
            <a:r>
              <a:rPr lang="en-US" sz="2400" dirty="0" smtClean="0"/>
              <a:t>Direct access to application data structures: vectors, etc.</a:t>
            </a:r>
          </a:p>
          <a:p>
            <a:pPr lvl="1"/>
            <a:r>
              <a:rPr lang="en-US" sz="2400" dirty="0" smtClean="0"/>
              <a:t>Direct use of application methods: (non)linear solvers, etc.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074053"/>
              </p:ext>
            </p:extLst>
          </p:nvPr>
        </p:nvGraphicFramePr>
        <p:xfrm>
          <a:off x="689034" y="1811542"/>
          <a:ext cx="7765933" cy="265176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118236"/>
                <a:gridCol w="992128"/>
                <a:gridCol w="1009401"/>
                <a:gridCol w="938977"/>
                <a:gridCol w="938978"/>
                <a:gridCol w="1768213"/>
              </a:tblGrid>
              <a:tr h="320040">
                <a:tc rowSpan="2"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/>
                      </a:r>
                      <a:br>
                        <a:rPr lang="en-US" dirty="0" smtClean="0">
                          <a:latin typeface="Calibri"/>
                          <a:cs typeface="Calibri"/>
                        </a:rPr>
                      </a:br>
                      <a:r>
                        <a:rPr lang="en-US" dirty="0" smtClean="0">
                          <a:latin typeface="Calibri"/>
                          <a:cs typeface="Calibri"/>
                        </a:rPr>
                        <a:t>Information</a:t>
                      </a:r>
                      <a:endParaRPr lang="en-US" b="1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Size of parameter space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alibri"/>
                          <a:cs typeface="Calibri"/>
                        </a:rPr>
                        <a:t/>
                      </a:r>
                      <a:br>
                        <a:rPr lang="en-US" dirty="0" smtClean="0">
                          <a:latin typeface="Calibri"/>
                          <a:cs typeface="Calibri"/>
                        </a:rPr>
                      </a:br>
                      <a:r>
                        <a:rPr lang="en-US" dirty="0" smtClean="0">
                          <a:latin typeface="Calibri"/>
                          <a:cs typeface="Calibri"/>
                        </a:rPr>
                        <a:t>Methods</a:t>
                      </a:r>
                      <a:endParaRPr lang="en-US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lang="en-US" b="1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lang="en-US" b="1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r>
                        <a:rPr lang="en-US" b="1" baseline="30000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lang="en-US" b="1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r>
                        <a:rPr lang="en-US" b="1" baseline="30000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lang="en-US" b="1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143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Function</a:t>
                      </a:r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 s</a:t>
                      </a:r>
                      <a:r>
                        <a:rPr lang="en-US" dirty="0" smtClean="0">
                          <a:latin typeface="Calibri"/>
                          <a:cs typeface="Calibri"/>
                        </a:rPr>
                        <a:t>amples</a:t>
                      </a:r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 (incl. </a:t>
                      </a:r>
                      <a:r>
                        <a:rPr lang="en-US" dirty="0" smtClean="0">
                          <a:latin typeface="Calibri"/>
                          <a:cs typeface="Calibri"/>
                        </a:rPr>
                        <a:t>finite diff’s)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100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10,000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/>
                          <a:cs typeface="Calibri"/>
                        </a:rPr>
                        <a:t>∞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/>
                          <a:cs typeface="Calibri"/>
                        </a:rPr>
                        <a:t>∞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alibri"/>
                          <a:cs typeface="Calibri"/>
                        </a:rPr>
                        <a:t>Global search or </a:t>
                      </a:r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s</a:t>
                      </a:r>
                      <a:r>
                        <a:rPr lang="en-US" dirty="0" smtClean="0">
                          <a:latin typeface="Calibri"/>
                          <a:cs typeface="Calibri"/>
                        </a:rPr>
                        <a:t>teepest</a:t>
                      </a:r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 descent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54143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Analytic gradients (hand-coded</a:t>
                      </a:r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 or </a:t>
                      </a:r>
                      <a:r>
                        <a:rPr lang="en-US" dirty="0" smtClean="0">
                          <a:latin typeface="Calibri"/>
                          <a:cs typeface="Calibri"/>
                        </a:rPr>
                        <a:t>AD)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50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100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200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1,000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alibri"/>
                          <a:cs typeface="Calibri"/>
                        </a:rPr>
                        <a:t>Quasi-Newton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</a:tr>
              <a:tr h="54143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Analytic Hessians</a:t>
                      </a:r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 (hand-coded or AD)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50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50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50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50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alibri"/>
                          <a:cs typeface="Calibri"/>
                        </a:rPr>
                        <a:t>Newton-</a:t>
                      </a:r>
                      <a:r>
                        <a:rPr lang="en-US" dirty="0" err="1" smtClean="0">
                          <a:latin typeface="Calibri"/>
                          <a:cs typeface="Calibri"/>
                        </a:rPr>
                        <a:t>Krylov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301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683" y="4388070"/>
            <a:ext cx="2173261" cy="1729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current use cases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06915"/>
            <a:ext cx="4038600" cy="2317457"/>
          </a:xfrm>
          <a:ln w="25400">
            <a:solidFill>
              <a:srgbClr val="30A6CD">
                <a:alpha val="30000"/>
              </a:srgb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b="1" u="sng" dirty="0" smtClean="0"/>
              <a:t>Estimating basal friction of ice sheets.</a:t>
            </a:r>
          </a:p>
          <a:p>
            <a:r>
              <a:rPr lang="en-US" sz="1600" dirty="0" smtClean="0"/>
              <a:t>Interface to </a:t>
            </a:r>
            <a:r>
              <a:rPr lang="en-US" sz="1600" dirty="0" err="1" smtClean="0"/>
              <a:t>LifeV</a:t>
            </a:r>
            <a:r>
              <a:rPr lang="en-US" sz="1600" dirty="0" smtClean="0"/>
              <a:t> Project (www.lifev.org).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95624"/>
            <a:ext cx="4038600" cy="2321914"/>
          </a:xfrm>
          <a:ln w="25400">
            <a:solidFill>
              <a:srgbClr val="30A6CD">
                <a:alpha val="30000"/>
              </a:srgb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b="1" u="sng" dirty="0" smtClean="0"/>
              <a:t>Calibration of electrical device models.</a:t>
            </a:r>
          </a:p>
          <a:p>
            <a:r>
              <a:rPr lang="en-US" sz="1600" dirty="0" smtClean="0"/>
              <a:t>Interface to </a:t>
            </a:r>
            <a:r>
              <a:rPr lang="en-US" sz="1600" dirty="0" err="1" smtClean="0"/>
              <a:t>Xyce</a:t>
            </a:r>
            <a:r>
              <a:rPr lang="en-US" sz="1600" dirty="0" smtClean="0"/>
              <a:t> </a:t>
            </a:r>
            <a:r>
              <a:rPr lang="en-US" sz="1600" dirty="0" smtClean="0"/>
              <a:t>circuit simulator.</a:t>
            </a:r>
            <a:endParaRPr lang="en-US" sz="160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544909" y="1306915"/>
            <a:ext cx="4038600" cy="4810581"/>
          </a:xfrm>
          <a:prstGeom prst="rect">
            <a:avLst/>
          </a:prstGeom>
          <a:noFill/>
          <a:ln w="25400">
            <a:solidFill>
              <a:srgbClr val="30A6CD">
                <a:alpha val="30000"/>
              </a:srgb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02E54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E8C78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marL="0" indent="0" defTabSz="914400">
              <a:buNone/>
            </a:pPr>
            <a:r>
              <a:rPr lang="en-US" sz="1600" b="1" u="sng" kern="0" dirty="0" smtClean="0"/>
              <a:t>Inverse problems in acoustics / elasticity.</a:t>
            </a:r>
          </a:p>
          <a:p>
            <a:pPr defTabSz="914400"/>
            <a:r>
              <a:rPr lang="en-US" sz="1600" kern="0" dirty="0" smtClean="0"/>
              <a:t>Interface to the Sierra-SD structural dynamics code (Sandia, Org. 1500).</a:t>
            </a:r>
            <a:r>
              <a:rPr lang="en-US" sz="1600" kern="0" dirty="0"/>
              <a:t/>
            </a:r>
            <a:br>
              <a:rPr lang="en-US" sz="1600" kern="0" dirty="0"/>
            </a:br>
            <a:r>
              <a:rPr lang="en-US" sz="1600" kern="0" dirty="0" smtClean="0"/>
              <a:t/>
            </a:r>
            <a:br>
              <a:rPr lang="en-US" sz="1600" kern="0" dirty="0" smtClean="0"/>
            </a:br>
            <a:r>
              <a:rPr lang="en-US" sz="1600" kern="0" dirty="0" smtClean="0"/>
              <a:t/>
            </a:r>
            <a:br>
              <a:rPr lang="en-US" sz="1600" kern="0" dirty="0" smtClean="0"/>
            </a:br>
            <a:r>
              <a:rPr lang="en-US" sz="1600" kern="0" dirty="0" smtClean="0"/>
              <a:t/>
            </a:r>
            <a:br>
              <a:rPr lang="en-US" sz="1600" kern="0" dirty="0" smtClean="0"/>
            </a:br>
            <a:r>
              <a:rPr lang="en-US" sz="1600" kern="0" dirty="0" smtClean="0"/>
              <a:t/>
            </a:r>
            <a:br>
              <a:rPr lang="en-US" sz="1600" kern="0" dirty="0" smtClean="0"/>
            </a:br>
            <a:r>
              <a:rPr lang="en-US" sz="1600" kern="0" dirty="0" smtClean="0"/>
              <a:t/>
            </a:r>
            <a:br>
              <a:rPr lang="en-US" sz="1600" kern="0" dirty="0" smtClean="0"/>
            </a:br>
            <a:r>
              <a:rPr lang="en-US" sz="1600" kern="0" dirty="0" smtClean="0"/>
              <a:t/>
            </a:r>
            <a:br>
              <a:rPr lang="en-US" sz="1600" kern="0" dirty="0" smtClean="0"/>
            </a:br>
            <a:endParaRPr lang="en-US" sz="1600" kern="0" dirty="0" smtClean="0"/>
          </a:p>
          <a:p>
            <a:pPr defTabSz="914400"/>
            <a:r>
              <a:rPr lang="en-US" sz="1600" kern="0" dirty="0" smtClean="0"/>
              <a:t>Interface to DGM, a high-order DG code (Sandia, Org. 1400).</a:t>
            </a:r>
            <a:endParaRPr lang="en-US" sz="1600" kern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987" y="2051227"/>
            <a:ext cx="996809" cy="113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29168" y="2083529"/>
            <a:ext cx="1309319" cy="107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83038" y="1981813"/>
            <a:ext cx="14072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65K distributed optimization variables</a:t>
            </a:r>
            <a:br>
              <a:rPr lang="en-US" sz="1200" b="1" dirty="0" smtClean="0"/>
            </a:br>
            <a:endParaRPr lang="en-US" sz="8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700K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state variables </a:t>
            </a:r>
            <a:endParaRPr lang="en-US" sz="1200" dirty="0"/>
          </a:p>
        </p:txBody>
      </p:sp>
      <p:pic>
        <p:nvPicPr>
          <p:cNvPr id="14" name="Picture 13" descr="p-ord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75" y="4485237"/>
            <a:ext cx="998860" cy="1483079"/>
          </a:xfrm>
          <a:prstGeom prst="rect">
            <a:avLst/>
          </a:prstGeom>
        </p:spPr>
      </p:pic>
      <p:pic>
        <p:nvPicPr>
          <p:cNvPr id="15" name="Picture 14" descr="earth.ct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098" y="4505986"/>
            <a:ext cx="973773" cy="140606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24827" y="4533097"/>
            <a:ext cx="1468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175K distributed optimization variables</a:t>
            </a:r>
            <a:br>
              <a:rPr lang="en-US" sz="1200" b="1" dirty="0" smtClean="0"/>
            </a:br>
            <a:endParaRPr lang="en-US" sz="8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525K x 10K</a:t>
            </a:r>
            <a:br>
              <a:rPr lang="en-US" sz="1200" dirty="0" smtClean="0"/>
            </a:br>
            <a:r>
              <a:rPr lang="en-US" sz="1200" dirty="0" smtClean="0"/>
              <a:t>state variables </a:t>
            </a:r>
            <a:endParaRPr lang="en-US" sz="12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7" r="-201"/>
          <a:stretch/>
        </p:blipFill>
        <p:spPr bwMode="auto">
          <a:xfrm>
            <a:off x="988084" y="2235999"/>
            <a:ext cx="1280160" cy="97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C:\Users\dridzal\Desktop\dridzal\External Review 2013\Mic11_new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983" y="2191459"/>
            <a:ext cx="1633035" cy="113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93718" y="3347374"/>
            <a:ext cx="3533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    1M optimization variables, </a:t>
            </a:r>
            <a:r>
              <a:rPr lang="en-US" sz="1200" dirty="0" smtClean="0"/>
              <a:t>1M state variables </a:t>
            </a:r>
            <a:endParaRPr lang="en-US" sz="1200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830" y="5281123"/>
            <a:ext cx="823278" cy="604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149041" y="4814705"/>
            <a:ext cx="1468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50 optimization variables (in-memory or disk storage)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97158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Straight from ROL’s documentation: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This abstraction is a valuable guiding principle.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85" y="1915446"/>
            <a:ext cx="6548933" cy="3622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297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716"/>
            <a:ext cx="8229600" cy="4847424"/>
          </a:xfrm>
        </p:spPr>
        <p:txBody>
          <a:bodyPr/>
          <a:lstStyle/>
          <a:p>
            <a:r>
              <a:rPr lang="en-US" dirty="0" smtClean="0"/>
              <a:t>ROL supports four basic NLP problem types: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930213" y="1651986"/>
            <a:ext cx="3460630" cy="1393153"/>
          </a:xfrm>
          <a:prstGeom prst="rect">
            <a:avLst/>
          </a:prstGeom>
          <a:ln w="25400">
            <a:solidFill>
              <a:srgbClr val="30A6CD">
                <a:alpha val="30000"/>
              </a:srgbClr>
            </a:solidFill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02E54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E8C78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marL="0" indent="0" defTabSz="914400">
              <a:buFont typeface="Arial" panose="020B0604020202020204" pitchFamily="34" charset="0"/>
              <a:buNone/>
            </a:pPr>
            <a:r>
              <a:rPr lang="en-US" sz="2000" kern="0" dirty="0" smtClean="0"/>
              <a:t>Type-U: Unconstrained.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930213" y="3204741"/>
            <a:ext cx="3460630" cy="1841716"/>
          </a:xfrm>
          <a:prstGeom prst="rect">
            <a:avLst/>
          </a:prstGeom>
          <a:ln w="25400">
            <a:solidFill>
              <a:srgbClr val="30A6CD">
                <a:alpha val="30000"/>
              </a:srgbClr>
            </a:solidFill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02E54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E8C78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marL="0" indent="0" defTabSz="914400">
              <a:buFont typeface="Arial" panose="020B0604020202020204" pitchFamily="34" charset="0"/>
              <a:buNone/>
            </a:pPr>
            <a:r>
              <a:rPr lang="en-US" sz="2000" kern="0" dirty="0" smtClean="0"/>
              <a:t>Type-E: Equality constrained.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655398" y="1651986"/>
            <a:ext cx="3460630" cy="1393154"/>
          </a:xfrm>
          <a:prstGeom prst="rect">
            <a:avLst/>
          </a:prstGeom>
          <a:ln w="25400">
            <a:solidFill>
              <a:srgbClr val="30A6CD">
                <a:alpha val="30000"/>
              </a:srgbClr>
            </a:solidFill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02E54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E8C78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marL="0" indent="0" defTabSz="914400">
              <a:buFont typeface="Arial" panose="020B0604020202020204" pitchFamily="34" charset="0"/>
              <a:buNone/>
            </a:pPr>
            <a:r>
              <a:rPr lang="en-US" sz="2000" kern="0" dirty="0" smtClean="0"/>
              <a:t>Type-B: Bound constrained.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655398" y="3204741"/>
            <a:ext cx="3460630" cy="1841716"/>
          </a:xfrm>
          <a:prstGeom prst="rect">
            <a:avLst/>
          </a:prstGeom>
          <a:ln w="25400">
            <a:solidFill>
              <a:srgbClr val="30A6CD">
                <a:alpha val="30000"/>
              </a:srgbClr>
            </a:solidFill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02E54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E8C78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marL="0" indent="0" defTabSz="914400">
              <a:buFont typeface="Arial" panose="020B0604020202020204" pitchFamily="34" charset="0"/>
              <a:buNone/>
            </a:pPr>
            <a:r>
              <a:rPr lang="en-US" sz="2000" kern="0" dirty="0" smtClean="0"/>
              <a:t>Type-EB: Equalities + bounds.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76" y="2307126"/>
            <a:ext cx="1269703" cy="393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108" y="3928275"/>
            <a:ext cx="2488840" cy="84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448" y="2071804"/>
            <a:ext cx="2702530" cy="86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983" y="3731577"/>
            <a:ext cx="2705460" cy="1237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931" y="5289449"/>
            <a:ext cx="5605890" cy="931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3"/>
          <p:cNvSpPr txBox="1">
            <a:spLocks/>
          </p:cNvSpPr>
          <p:nvPr/>
        </p:nvSpPr>
        <p:spPr>
          <a:xfrm>
            <a:off x="934442" y="5167227"/>
            <a:ext cx="7181586" cy="1121434"/>
          </a:xfrm>
          <a:prstGeom prst="rect">
            <a:avLst/>
          </a:prstGeom>
          <a:ln w="25400">
            <a:solidFill>
              <a:srgbClr val="30A6CD">
                <a:alpha val="30000"/>
              </a:srgbClr>
            </a:solidFill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02E54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E8C78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marL="0" indent="0" defTabSz="914400">
              <a:buFont typeface="Arial" panose="020B0604020202020204" pitchFamily="34" charset="0"/>
              <a:buNone/>
            </a:pPr>
            <a:r>
              <a:rPr lang="en-US" sz="2000" kern="0" dirty="0" smtClean="0"/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3002421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64189067"/>
              </p:ext>
            </p:extLst>
          </p:nvPr>
        </p:nvGraphicFramePr>
        <p:xfrm>
          <a:off x="724618" y="1362488"/>
          <a:ext cx="7581181" cy="3382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609742"/>
              </p:ext>
            </p:extLst>
          </p:nvPr>
        </p:nvGraphicFramePr>
        <p:xfrm>
          <a:off x="724619" y="5203161"/>
          <a:ext cx="7581182" cy="613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53646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ndia_CorpPresentation_Template1">
  <a:themeElements>
    <a:clrScheme name="Sandia Brand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103160"/>
      </a:accent5>
      <a:accent6>
        <a:srgbClr val="730E00"/>
      </a:accent6>
      <a:hlink>
        <a:srgbClr val="37A6D2"/>
      </a:hlink>
      <a:folHlink>
        <a:srgbClr val="B71A2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Sandia_CorpPresentation_Template1.thmx</Template>
  <TotalTime>10585</TotalTime>
  <Words>899</Words>
  <Application>Microsoft Macintosh PowerPoint</Application>
  <PresentationFormat>On-screen Show (4:3)</PresentationFormat>
  <Paragraphs>228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Sandia_CorpPresentation_Template1</vt:lpstr>
      <vt:lpstr>Rapid Optimization Library</vt:lpstr>
      <vt:lpstr>PowerPoint Presentation</vt:lpstr>
      <vt:lpstr>Rapid Optimization Library (ROL)</vt:lpstr>
      <vt:lpstr>Motivation</vt:lpstr>
      <vt:lpstr>Motivation</vt:lpstr>
      <vt:lpstr>A few current use cases</vt:lpstr>
      <vt:lpstr>Mathematical abstraction</vt:lpstr>
      <vt:lpstr>Problem formulations</vt:lpstr>
      <vt:lpstr>Design of ROL</vt:lpstr>
      <vt:lpstr>Linear algebra interface</vt:lpstr>
      <vt:lpstr>Functional interface</vt:lpstr>
      <vt:lpstr>Functional interface</vt:lpstr>
      <vt:lpstr>Functional interface</vt:lpstr>
      <vt:lpstr>SimOpt: The middleware for engineering optimization</vt:lpstr>
      <vt:lpstr>SimOpt: The middleware for engineering optimization</vt:lpstr>
      <vt:lpstr>SimOpt: Benefits</vt:lpstr>
      <vt:lpstr>Algorithmic interface</vt:lpstr>
      <vt:lpstr>Algorithmic interface</vt:lpstr>
      <vt:lpstr>Methods – Part 1</vt:lpstr>
      <vt:lpstr>Methods – Part 2</vt:lpstr>
      <vt:lpstr>Methods – Part 3</vt:lpstr>
      <vt:lpstr>Research focus</vt:lpstr>
      <vt:lpstr>Miscellaneous</vt:lpstr>
      <vt:lpstr>PowerPoint Presentation</vt:lpstr>
    </vt:vector>
  </TitlesOfParts>
  <Company>Sandia National Labs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Vittitow, Michael P</dc:creator>
  <cp:lastModifiedBy>Denis Ridzal</cp:lastModifiedBy>
  <cp:revision>278</cp:revision>
  <cp:lastPrinted>2015-02-28T00:43:52Z</cp:lastPrinted>
  <dcterms:created xsi:type="dcterms:W3CDTF">2011-10-03T16:15:05Z</dcterms:created>
  <dcterms:modified xsi:type="dcterms:W3CDTF">2015-07-16T21:11:21Z</dcterms:modified>
</cp:coreProperties>
</file>