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10287000" cx="18288000"/>
  <p:notesSz cx="6858000" cy="9144000"/>
  <p:embeddedFontLst>
    <p:embeddedFont>
      <p:font typeface="Roboto"/>
      <p:regular r:id="rId51"/>
      <p:bold r:id="rId52"/>
      <p:italic r:id="rId53"/>
      <p:boldItalic r:id="rId54"/>
    </p:embeddedFont>
    <p:embeddedFont>
      <p:font typeface="Garamond"/>
      <p:bold r:id="rId55"/>
      <p:boldItalic r:id="rId56"/>
    </p:embeddedFont>
    <p:embeddedFont>
      <p:font typeface="Arimo"/>
      <p:regular r:id="rId57"/>
      <p:bold r:id="rId58"/>
      <p:italic r:id="rId59"/>
      <p:boldItalic r:id="rId60"/>
    </p:embeddedFont>
    <p:embeddedFont>
      <p:font typeface="Nunito Sans Black"/>
      <p:bold r:id="rId61"/>
      <p:boldItalic r:id="rId62"/>
    </p:embeddedFont>
    <p:embeddedFont>
      <p:font typeface="Gill Sans"/>
      <p:regular r:id="rId63"/>
      <p:bold r:id="rId64"/>
    </p:embeddedFont>
    <p:embeddedFont>
      <p:font typeface="DM Sans"/>
      <p:bold r:id="rId65"/>
      <p:boldItalic r:id="rId66"/>
    </p:embeddedFont>
    <p:embeddedFont>
      <p:font typeface="Nunito Sans"/>
      <p:bold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69" roundtripDataSignature="AMtx7mjgR1euJLGUKRDf15QqqEFa0IPj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14A6FF-CB1C-4E7E-8FDB-A476E7F19B0B}">
  <a:tblStyle styleId="{3414A6FF-CB1C-4E7E-8FDB-A476E7F19B0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NunitoSansBlack-boldItalic.fntdata"/><Relationship Id="rId61" Type="http://schemas.openxmlformats.org/officeDocument/2006/relationships/font" Target="fonts/NunitoSansBlack-bold.fntdata"/><Relationship Id="rId20" Type="http://schemas.openxmlformats.org/officeDocument/2006/relationships/slide" Target="slides/slide14.xml"/><Relationship Id="rId64" Type="http://schemas.openxmlformats.org/officeDocument/2006/relationships/font" Target="fonts/GillSans-bold.fntdata"/><Relationship Id="rId63" Type="http://schemas.openxmlformats.org/officeDocument/2006/relationships/font" Target="fonts/GillSans-regular.fntdata"/><Relationship Id="rId22" Type="http://schemas.openxmlformats.org/officeDocument/2006/relationships/slide" Target="slides/slide16.xml"/><Relationship Id="rId66" Type="http://schemas.openxmlformats.org/officeDocument/2006/relationships/font" Target="fonts/DMSans-boldItalic.fntdata"/><Relationship Id="rId21" Type="http://schemas.openxmlformats.org/officeDocument/2006/relationships/slide" Target="slides/slide15.xml"/><Relationship Id="rId65" Type="http://schemas.openxmlformats.org/officeDocument/2006/relationships/font" Target="fonts/DMSans-bold.fntdata"/><Relationship Id="rId24" Type="http://schemas.openxmlformats.org/officeDocument/2006/relationships/slide" Target="slides/slide18.xml"/><Relationship Id="rId68" Type="http://schemas.openxmlformats.org/officeDocument/2006/relationships/font" Target="fonts/NunitoSans-boldItalic.fntdata"/><Relationship Id="rId23" Type="http://schemas.openxmlformats.org/officeDocument/2006/relationships/slide" Target="slides/slide17.xml"/><Relationship Id="rId67" Type="http://schemas.openxmlformats.org/officeDocument/2006/relationships/font" Target="fonts/NunitoSans-bold.fntdata"/><Relationship Id="rId60" Type="http://schemas.openxmlformats.org/officeDocument/2006/relationships/font" Target="fonts/Arimo-boldItalic.fntdata"/><Relationship Id="rId26" Type="http://schemas.openxmlformats.org/officeDocument/2006/relationships/slide" Target="slides/slide20.xml"/><Relationship Id="rId25" Type="http://schemas.openxmlformats.org/officeDocument/2006/relationships/slide" Target="slides/slide19.xml"/><Relationship Id="rId69"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regular.fntdata"/><Relationship Id="rId50" Type="http://schemas.openxmlformats.org/officeDocument/2006/relationships/slide" Target="slides/slide44.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5.xml"/><Relationship Id="rId55" Type="http://schemas.openxmlformats.org/officeDocument/2006/relationships/font" Target="fonts/Garamond-bold.fntdata"/><Relationship Id="rId10" Type="http://schemas.openxmlformats.org/officeDocument/2006/relationships/slide" Target="slides/slide4.xml"/><Relationship Id="rId54" Type="http://schemas.openxmlformats.org/officeDocument/2006/relationships/font" Target="fonts/Roboto-boldItalic.fntdata"/><Relationship Id="rId13" Type="http://schemas.openxmlformats.org/officeDocument/2006/relationships/slide" Target="slides/slide7.xml"/><Relationship Id="rId57" Type="http://schemas.openxmlformats.org/officeDocument/2006/relationships/font" Target="fonts/Arimo-regular.fntdata"/><Relationship Id="rId12" Type="http://schemas.openxmlformats.org/officeDocument/2006/relationships/slide" Target="slides/slide6.xml"/><Relationship Id="rId56" Type="http://schemas.openxmlformats.org/officeDocument/2006/relationships/font" Target="fonts/Garamond-boldItalic.fntdata"/><Relationship Id="rId15" Type="http://schemas.openxmlformats.org/officeDocument/2006/relationships/slide" Target="slides/slide9.xml"/><Relationship Id="rId59" Type="http://schemas.openxmlformats.org/officeDocument/2006/relationships/font" Target="fonts/Arimo-italic.fntdata"/><Relationship Id="rId14" Type="http://schemas.openxmlformats.org/officeDocument/2006/relationships/slide" Target="slides/slide8.xml"/><Relationship Id="rId58" Type="http://schemas.openxmlformats.org/officeDocument/2006/relationships/font" Target="fonts/Arim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5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5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5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5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5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5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4"/>
          <p:cNvSpPr/>
          <p:nvPr>
            <p:ph idx="2" type="pic"/>
          </p:nvPr>
        </p:nvSpPr>
        <p:spPr>
          <a:xfrm>
            <a:off x="1792288" y="612775"/>
            <a:ext cx="5486400" cy="4114800"/>
          </a:xfrm>
          <a:prstGeom prst="rect">
            <a:avLst/>
          </a:prstGeom>
          <a:noFill/>
          <a:ln>
            <a:noFill/>
          </a:ln>
        </p:spPr>
      </p:sp>
      <p:sp>
        <p:nvSpPr>
          <p:cNvPr id="64" name="Google Shape;64;p5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0.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5.png"/><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20" Type="http://schemas.openxmlformats.org/officeDocument/2006/relationships/hyperlink" Target="https://www.who.int/director-general/speeches/detail/who-director-general-s-opening-remarks-at-the-media-briefing-on-covid-19---11-march-2020" TargetMode="External"/><Relationship Id="rId11" Type="http://schemas.openxmlformats.org/officeDocument/2006/relationships/hyperlink" Target="https://doi.org/10.1016/J.JBUSRES.2020.11.037" TargetMode="External"/><Relationship Id="rId10" Type="http://schemas.openxmlformats.org/officeDocument/2006/relationships/hyperlink" Target="https://doi.org/10.1016/j.asoc.2020.106983" TargetMode="External"/><Relationship Id="rId13" Type="http://schemas.openxmlformats.org/officeDocument/2006/relationships/hyperlink" Target="https://www.timesofisrael.com/hundreds-die-of-poisoning-in-iran-as-fake-news-suggests-methanol-cure-for-virus/" TargetMode="External"/><Relationship Id="rId12" Type="http://schemas.openxmlformats.org/officeDocument/2006/relationships/hyperlink" Target="https://doi.org/10.36227/techrxiv.12089133" TargetMode="External"/><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hyperlink" Target="https://doi.org/10.3390/fi13100244" TargetMode="External"/><Relationship Id="rId4" Type="http://schemas.openxmlformats.org/officeDocument/2006/relationships/hyperlink" Target="http://arxiv.org/abs/2101.03545" TargetMode="External"/><Relationship Id="rId9" Type="http://schemas.openxmlformats.org/officeDocument/2006/relationships/hyperlink" Target="https://doi.org/10.1109/MIS.2019.2899143" TargetMode="External"/><Relationship Id="rId15" Type="http://schemas.openxmlformats.org/officeDocument/2006/relationships/hyperlink" Target="http://www.kff.org/coronavirus-covid-19/press-release/covid-19-misinformation-is-" TargetMode="External"/><Relationship Id="rId14" Type="http://schemas.openxmlformats.org/officeDocument/2006/relationships/hyperlink" Target="http://www.kff.org/coronavirus-covid-19/press-release/covid-19-misinformation-is-" TargetMode="External"/><Relationship Id="rId17" Type="http://schemas.openxmlformats.org/officeDocument/2006/relationships/hyperlink" Target="https://en.wikipedia.org/wiki/Misinformation" TargetMode="External"/><Relationship Id="rId16" Type="http://schemas.openxmlformats.org/officeDocument/2006/relationships/hyperlink" Target="https://news.un.org/en/story/2020/04/1061592" TargetMode="External"/><Relationship Id="rId5" Type="http://schemas.openxmlformats.org/officeDocument/2006/relationships/hyperlink" Target="http://arxiv.org/abs/2101.03545" TargetMode="External"/><Relationship Id="rId19" Type="http://schemas.openxmlformats.org/officeDocument/2006/relationships/hyperlink" Target="https://www.who.int/director-general/speeches/detail/who-director-general-s-opening-remarks-at-the-media-briefing-on-covid-19---11-march-2020" TargetMode="External"/><Relationship Id="rId6" Type="http://schemas.openxmlformats.org/officeDocument/2006/relationships/hyperlink" Target="http://arxiv.org/abs/2104.01791" TargetMode="External"/><Relationship Id="rId18" Type="http://schemas.openxmlformats.org/officeDocument/2006/relationships/hyperlink" Target="https://www.who.int/news/item/29-06-2020-covidtimeline" TargetMode="External"/><Relationship Id="rId7" Type="http://schemas.openxmlformats.org/officeDocument/2006/relationships/hyperlink" Target="https://doi.org/10.1109/ACCESS.2020.3022867" TargetMode="External"/><Relationship Id="rId8" Type="http://schemas.openxmlformats.org/officeDocument/2006/relationships/hyperlink" Target="https://doi.org/10.1007/978-3"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49.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14167797" y="8059824"/>
            <a:ext cx="3725176" cy="1430526"/>
          </a:xfrm>
          <a:custGeom>
            <a:rect b="b" l="l" r="r" t="t"/>
            <a:pathLst>
              <a:path extrusionOk="0" h="1430526" w="3725176">
                <a:moveTo>
                  <a:pt x="0" y="0"/>
                </a:moveTo>
                <a:lnTo>
                  <a:pt x="3725177" y="0"/>
                </a:lnTo>
                <a:lnTo>
                  <a:pt x="3725177" y="1430526"/>
                </a:lnTo>
                <a:lnTo>
                  <a:pt x="0" y="1430526"/>
                </a:lnTo>
                <a:lnTo>
                  <a:pt x="0" y="0"/>
                </a:lnTo>
                <a:close/>
              </a:path>
            </a:pathLst>
          </a:custGeom>
          <a:blipFill rotWithShape="1">
            <a:blip r:embed="rId3">
              <a:alphaModFix/>
            </a:blip>
            <a:stretch>
              <a:fillRect b="-264878" l="-234234" r="-314273" t="-45849"/>
            </a:stretch>
          </a:blipFill>
          <a:ln>
            <a:noFill/>
          </a:ln>
        </p:spPr>
      </p:sp>
      <p:sp>
        <p:nvSpPr>
          <p:cNvPr id="85" name="Google Shape;85;p1"/>
          <p:cNvSpPr/>
          <p:nvPr/>
        </p:nvSpPr>
        <p:spPr>
          <a:xfrm>
            <a:off x="0" y="8167836"/>
            <a:ext cx="13908215" cy="1366647"/>
          </a:xfrm>
          <a:custGeom>
            <a:rect b="b" l="l" r="r" t="t"/>
            <a:pathLst>
              <a:path extrusionOk="0" h="1822196" w="18544287">
                <a:moveTo>
                  <a:pt x="0" y="0"/>
                </a:moveTo>
                <a:lnTo>
                  <a:pt x="18544287" y="0"/>
                </a:lnTo>
                <a:lnTo>
                  <a:pt x="18544287" y="1822196"/>
                </a:lnTo>
                <a:lnTo>
                  <a:pt x="0" y="1822196"/>
                </a:lnTo>
                <a:close/>
              </a:path>
            </a:pathLst>
          </a:custGeom>
          <a:solidFill>
            <a:srgbClr val="002060"/>
          </a:solidFill>
          <a:ln>
            <a:noFill/>
          </a:ln>
        </p:spPr>
      </p:sp>
      <p:sp>
        <p:nvSpPr>
          <p:cNvPr id="86" name="Google Shape;86;p1"/>
          <p:cNvSpPr txBox="1"/>
          <p:nvPr/>
        </p:nvSpPr>
        <p:spPr>
          <a:xfrm>
            <a:off x="1348674" y="8811260"/>
            <a:ext cx="2388036" cy="426175"/>
          </a:xfrm>
          <a:prstGeom prst="rect">
            <a:avLst/>
          </a:prstGeom>
          <a:noFill/>
          <a:ln>
            <a:noFill/>
          </a:ln>
        </p:spPr>
        <p:txBody>
          <a:bodyPr anchorCtr="0" anchor="t" bIns="0" lIns="0" spcFirstLastPara="1" rIns="0" wrap="square" tIns="0">
            <a:spAutoFit/>
          </a:bodyPr>
          <a:lstStyle/>
          <a:p>
            <a:pPr indent="0" lvl="0" marL="0" marR="0" rtl="0" algn="l">
              <a:lnSpc>
                <a:spcPct val="119958"/>
              </a:lnSpc>
              <a:spcBef>
                <a:spcPts val="0"/>
              </a:spcBef>
              <a:spcAft>
                <a:spcPts val="0"/>
              </a:spcAft>
              <a:buNone/>
            </a:pPr>
            <a:r>
              <a:rPr b="1" i="0" lang="en-US" sz="2400" u="none" cap="none" strike="noStrike">
                <a:solidFill>
                  <a:srgbClr val="FFFFFF"/>
                </a:solidFill>
                <a:latin typeface="Garamond"/>
                <a:ea typeface="Garamond"/>
                <a:cs typeface="Garamond"/>
                <a:sym typeface="Garamond"/>
              </a:rPr>
              <a:t>www.um.edu.my</a:t>
            </a:r>
            <a:endParaRPr/>
          </a:p>
        </p:txBody>
      </p:sp>
      <p:sp>
        <p:nvSpPr>
          <p:cNvPr id="87" name="Google Shape;87;p1"/>
          <p:cNvSpPr/>
          <p:nvPr/>
        </p:nvSpPr>
        <p:spPr>
          <a:xfrm>
            <a:off x="12279290" y="8167836"/>
            <a:ext cx="1644777" cy="1366647"/>
          </a:xfrm>
          <a:custGeom>
            <a:rect b="b" l="l" r="r" t="t"/>
            <a:pathLst>
              <a:path extrusionOk="0" h="1822196" w="2193036">
                <a:moveTo>
                  <a:pt x="0" y="0"/>
                </a:moveTo>
                <a:lnTo>
                  <a:pt x="2193036" y="0"/>
                </a:lnTo>
                <a:lnTo>
                  <a:pt x="2193036" y="1822196"/>
                </a:lnTo>
                <a:lnTo>
                  <a:pt x="0" y="1822196"/>
                </a:lnTo>
                <a:close/>
              </a:path>
            </a:pathLst>
          </a:custGeom>
          <a:solidFill>
            <a:srgbClr val="FFCC00"/>
          </a:solidFill>
          <a:ln>
            <a:noFill/>
          </a:ln>
        </p:spPr>
      </p:sp>
      <p:sp>
        <p:nvSpPr>
          <p:cNvPr id="88" name="Google Shape;88;p1"/>
          <p:cNvSpPr/>
          <p:nvPr/>
        </p:nvSpPr>
        <p:spPr>
          <a:xfrm>
            <a:off x="12269534" y="8167836"/>
            <a:ext cx="408623" cy="1366647"/>
          </a:xfrm>
          <a:custGeom>
            <a:rect b="b" l="l" r="r" t="t"/>
            <a:pathLst>
              <a:path extrusionOk="0" h="1822196" w="544830">
                <a:moveTo>
                  <a:pt x="0" y="0"/>
                </a:moveTo>
                <a:lnTo>
                  <a:pt x="544830" y="0"/>
                </a:lnTo>
                <a:lnTo>
                  <a:pt x="544830" y="1822196"/>
                </a:lnTo>
                <a:lnTo>
                  <a:pt x="0" y="1822196"/>
                </a:lnTo>
                <a:close/>
              </a:path>
            </a:pathLst>
          </a:custGeom>
          <a:solidFill>
            <a:srgbClr val="C00000"/>
          </a:solidFill>
          <a:ln>
            <a:noFill/>
          </a:ln>
        </p:spPr>
      </p:sp>
      <p:sp>
        <p:nvSpPr>
          <p:cNvPr id="89" name="Google Shape;89;p1"/>
          <p:cNvSpPr txBox="1"/>
          <p:nvPr/>
        </p:nvSpPr>
        <p:spPr>
          <a:xfrm>
            <a:off x="-259354" y="1476088"/>
            <a:ext cx="18806700" cy="2917800"/>
          </a:xfrm>
          <a:prstGeom prst="rect">
            <a:avLst/>
          </a:prstGeom>
          <a:noFill/>
          <a:ln>
            <a:noFill/>
          </a:ln>
        </p:spPr>
        <p:txBody>
          <a:bodyPr anchorCtr="0" anchor="t" bIns="0" lIns="0" spcFirstLastPara="1" rIns="0" wrap="square" tIns="0">
            <a:spAutoFit/>
          </a:bodyPr>
          <a:lstStyle/>
          <a:p>
            <a:pPr indent="0" lvl="0" marL="0" marR="0" rtl="0" algn="ctr">
              <a:lnSpc>
                <a:spcPct val="108001"/>
              </a:lnSpc>
              <a:spcBef>
                <a:spcPts val="0"/>
              </a:spcBef>
              <a:spcAft>
                <a:spcPts val="0"/>
              </a:spcAft>
              <a:buNone/>
            </a:pPr>
            <a:r>
              <a:rPr b="1" i="0" lang="en-US" sz="5999" u="none" cap="none" strike="noStrike">
                <a:solidFill>
                  <a:srgbClr val="000000"/>
                </a:solidFill>
                <a:latin typeface="Times"/>
                <a:ea typeface="Times"/>
                <a:cs typeface="Times"/>
                <a:sym typeface="Times"/>
              </a:rPr>
              <a:t>Text analytics on deceptive and fake information on COVID-19 </a:t>
            </a:r>
            <a:endParaRPr/>
          </a:p>
          <a:p>
            <a:pPr indent="0" lvl="0" marL="0" marR="0" rtl="0" algn="ctr">
              <a:lnSpc>
                <a:spcPct val="108001"/>
              </a:lnSpc>
              <a:spcBef>
                <a:spcPts val="0"/>
              </a:spcBef>
              <a:spcAft>
                <a:spcPts val="0"/>
              </a:spcAft>
              <a:buNone/>
            </a:pPr>
            <a:r>
              <a:t/>
            </a:r>
            <a:endParaRPr b="1" i="0" sz="5999" u="none" cap="none" strike="noStrike">
              <a:solidFill>
                <a:srgbClr val="000000"/>
              </a:solidFill>
              <a:latin typeface="Times"/>
              <a:ea typeface="Times"/>
              <a:cs typeface="Times"/>
              <a:sym typeface="Times"/>
            </a:endParaRPr>
          </a:p>
        </p:txBody>
      </p:sp>
      <p:sp>
        <p:nvSpPr>
          <p:cNvPr id="90" name="Google Shape;90;p1"/>
          <p:cNvSpPr txBox="1"/>
          <p:nvPr/>
        </p:nvSpPr>
        <p:spPr>
          <a:xfrm>
            <a:off x="1028700" y="4540205"/>
            <a:ext cx="7329011" cy="21526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2800" u="none" cap="none" strike="noStrike">
                <a:solidFill>
                  <a:srgbClr val="000000"/>
                </a:solidFill>
                <a:latin typeface="Times New Roman"/>
                <a:ea typeface="Times New Roman"/>
                <a:cs typeface="Times New Roman"/>
                <a:sym typeface="Times New Roman"/>
              </a:rPr>
              <a:t>Name: CHEN BAOGANG</a:t>
            </a:r>
            <a:endParaRPr/>
          </a:p>
          <a:p>
            <a:pPr indent="0" lvl="0" marL="0" marR="0" rtl="0" algn="l">
              <a:lnSpc>
                <a:spcPct val="120000"/>
              </a:lnSpc>
              <a:spcBef>
                <a:spcPts val="0"/>
              </a:spcBef>
              <a:spcAft>
                <a:spcPts val="0"/>
              </a:spcAft>
              <a:buNone/>
            </a:pPr>
            <a:r>
              <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None/>
            </a:pPr>
            <a:r>
              <a:rPr b="0" i="0" lang="en-US" sz="2800" u="none" cap="none" strike="noStrike">
                <a:solidFill>
                  <a:srgbClr val="000000"/>
                </a:solidFill>
                <a:latin typeface="Times New Roman"/>
                <a:ea typeface="Times New Roman"/>
                <a:cs typeface="Times New Roman"/>
                <a:sym typeface="Times New Roman"/>
              </a:rPr>
              <a:t>Matric number: 17186722/2</a:t>
            </a:r>
            <a:endParaRPr/>
          </a:p>
          <a:p>
            <a:pPr indent="0" lvl="0" marL="0" marR="0" rtl="0" algn="l">
              <a:lnSpc>
                <a:spcPct val="120000"/>
              </a:lnSpc>
              <a:spcBef>
                <a:spcPts val="0"/>
              </a:spcBef>
              <a:spcAft>
                <a:spcPts val="0"/>
              </a:spcAft>
              <a:buNone/>
            </a:pPr>
            <a:r>
              <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None/>
            </a:pPr>
            <a:r>
              <a:rPr b="0" i="0" lang="en-US" sz="2800" u="none" cap="none" strike="noStrike">
                <a:solidFill>
                  <a:srgbClr val="000000"/>
                </a:solidFill>
                <a:latin typeface="Times New Roman"/>
                <a:ea typeface="Times New Roman"/>
                <a:cs typeface="Times New Roman"/>
                <a:sym typeface="Times New Roman"/>
              </a:rPr>
              <a:t>Supervisor: Dr. Siti Soraya binti Abdul Rahman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0"/>
          <p:cNvSpPr/>
          <p:nvPr/>
        </p:nvSpPr>
        <p:spPr>
          <a:xfrm>
            <a:off x="669801" y="685800"/>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186" name="Google Shape;186;p10"/>
          <p:cNvSpPr/>
          <p:nvPr/>
        </p:nvSpPr>
        <p:spPr>
          <a:xfrm>
            <a:off x="12063220" y="680464"/>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187" name="Google Shape;187;p10"/>
          <p:cNvSpPr/>
          <p:nvPr/>
        </p:nvSpPr>
        <p:spPr>
          <a:xfrm>
            <a:off x="6362745" y="685800"/>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188" name="Google Shape;188;p10"/>
          <p:cNvSpPr/>
          <p:nvPr/>
        </p:nvSpPr>
        <p:spPr>
          <a:xfrm>
            <a:off x="668973" y="909831"/>
            <a:ext cx="16950119" cy="1888236"/>
          </a:xfrm>
          <a:custGeom>
            <a:rect b="b" l="l" r="r" t="t"/>
            <a:pathLst>
              <a:path extrusionOk="0" h="2517648" w="22600158">
                <a:moveTo>
                  <a:pt x="0" y="0"/>
                </a:moveTo>
                <a:lnTo>
                  <a:pt x="22600158" y="0"/>
                </a:lnTo>
                <a:lnTo>
                  <a:pt x="22600158" y="2517648"/>
                </a:lnTo>
                <a:lnTo>
                  <a:pt x="0" y="2517648"/>
                </a:lnTo>
                <a:close/>
              </a:path>
            </a:pathLst>
          </a:custGeom>
          <a:solidFill>
            <a:srgbClr val="1A3260"/>
          </a:solidFill>
          <a:ln>
            <a:noFill/>
          </a:ln>
        </p:spPr>
      </p:sp>
      <p:sp>
        <p:nvSpPr>
          <p:cNvPr id="189" name="Google Shape;189;p10"/>
          <p:cNvSpPr txBox="1"/>
          <p:nvPr/>
        </p:nvSpPr>
        <p:spPr>
          <a:xfrm>
            <a:off x="963290" y="1016587"/>
            <a:ext cx="16361400" cy="15147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FFFFFF"/>
                </a:solidFill>
                <a:latin typeface="Gill Sans"/>
                <a:ea typeface="Gill Sans"/>
                <a:cs typeface="Gill Sans"/>
                <a:sym typeface="Gill Sans"/>
              </a:rPr>
              <a:t>Related work - Research Gap </a:t>
            </a:r>
            <a:endParaRPr/>
          </a:p>
        </p:txBody>
      </p:sp>
      <p:sp>
        <p:nvSpPr>
          <p:cNvPr id="190" name="Google Shape;190;p10"/>
          <p:cNvSpPr txBox="1"/>
          <p:nvPr/>
        </p:nvSpPr>
        <p:spPr>
          <a:xfrm>
            <a:off x="600825" y="2978587"/>
            <a:ext cx="17086350" cy="4455795"/>
          </a:xfrm>
          <a:prstGeom prst="rect">
            <a:avLst/>
          </a:prstGeom>
          <a:noFill/>
          <a:ln>
            <a:noFill/>
          </a:ln>
        </p:spPr>
        <p:txBody>
          <a:bodyPr anchorCtr="0" anchor="t" bIns="0" lIns="0" spcFirstLastPara="1" rIns="0" wrap="square" tIns="0">
            <a:spAutoFit/>
          </a:bodyPr>
          <a:lstStyle/>
          <a:p>
            <a:pPr indent="0" lvl="0" marL="0" marR="0" rtl="0" algn="l">
              <a:lnSpc>
                <a:spcPct val="209999"/>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30041" lvl="1" marL="660082" marR="0" rtl="0" algn="l">
              <a:lnSpc>
                <a:spcPct val="180000"/>
              </a:lnSpc>
              <a:spcBef>
                <a:spcPts val="0"/>
              </a:spcBef>
              <a:spcAft>
                <a:spcPts val="0"/>
              </a:spcAft>
              <a:buClr>
                <a:srgbClr val="000000"/>
              </a:buClr>
              <a:buSzPts val="2700"/>
              <a:buFont typeface="Arial"/>
              <a:buChar char="•"/>
            </a:pPr>
            <a:r>
              <a:rPr b="0" i="0" lang="en-US" sz="2700" u="none" cap="none" strike="noStrike">
                <a:solidFill>
                  <a:srgbClr val="000000"/>
                </a:solidFill>
                <a:latin typeface="Roboto"/>
                <a:ea typeface="Roboto"/>
                <a:cs typeface="Roboto"/>
                <a:sym typeface="Roboto"/>
              </a:rPr>
              <a:t>Existing studies primarily rely on datasets sourced from a single resource (Abdelminaam et al., 2021; Patwa et al.,2020; Sahoo &amp; Gupta, 2021). lack of integration of multiple data resources</a:t>
            </a:r>
            <a:endParaRPr/>
          </a:p>
          <a:p>
            <a:pPr indent="-256699" lvl="1" marL="513398" marR="0" rtl="0" algn="l">
              <a:lnSpc>
                <a:spcPct val="140000"/>
              </a:lnSpc>
              <a:spcBef>
                <a:spcPts val="0"/>
              </a:spcBef>
              <a:spcAft>
                <a:spcPts val="0"/>
              </a:spcAft>
              <a:buNone/>
            </a:pPr>
            <a:r>
              <a:t/>
            </a:r>
            <a:endParaRPr b="0" i="0" sz="2700" u="none" cap="none" strike="noStrike">
              <a:solidFill>
                <a:srgbClr val="000000"/>
              </a:solidFill>
              <a:latin typeface="Roboto"/>
              <a:ea typeface="Roboto"/>
              <a:cs typeface="Roboto"/>
              <a:sym typeface="Roboto"/>
            </a:endParaRPr>
          </a:p>
          <a:p>
            <a:pPr indent="-330041" lvl="1" marL="660082" marR="0" rtl="0" algn="l">
              <a:lnSpc>
                <a:spcPct val="180000"/>
              </a:lnSpc>
              <a:spcBef>
                <a:spcPts val="0"/>
              </a:spcBef>
              <a:spcAft>
                <a:spcPts val="0"/>
              </a:spcAft>
              <a:buClr>
                <a:srgbClr val="000000"/>
              </a:buClr>
              <a:buSzPts val="2700"/>
              <a:buFont typeface="Arial"/>
              <a:buChar char="•"/>
            </a:pPr>
            <a:r>
              <a:rPr b="0" i="0" lang="en-US" sz="2700" u="none" cap="none" strike="noStrike">
                <a:solidFill>
                  <a:srgbClr val="000000"/>
                </a:solidFill>
                <a:latin typeface="Roboto"/>
                <a:ea typeface="Roboto"/>
                <a:cs typeface="Roboto"/>
                <a:sym typeface="Roboto"/>
              </a:rPr>
              <a:t>most researchers tend to focus on a single type of feature extraction, such as TF-IDF (Patwa et al., n.d. 2020; Reis et al., 2019;  J. Liu et al., 2023). </a:t>
            </a:r>
            <a:endParaRPr/>
          </a:p>
          <a:p>
            <a:pPr indent="-256699" lvl="1" marL="513398" marR="0" rtl="0" algn="l">
              <a:lnSpc>
                <a:spcPct val="140000"/>
              </a:lnSpc>
              <a:spcBef>
                <a:spcPts val="0"/>
              </a:spcBef>
              <a:spcAft>
                <a:spcPts val="0"/>
              </a:spcAft>
              <a:buNone/>
            </a:pPr>
            <a:r>
              <a:t/>
            </a:r>
            <a:endParaRPr b="0" i="0" sz="2700" u="none" cap="none" strike="noStrike">
              <a:solidFill>
                <a:srgbClr val="000000"/>
              </a:solidFill>
              <a:latin typeface="Roboto"/>
              <a:ea typeface="Roboto"/>
              <a:cs typeface="Roboto"/>
              <a:sym typeface="Roboto"/>
            </a:endParaRPr>
          </a:p>
          <a:p>
            <a:pPr indent="-330041" lvl="1" marL="660082" marR="0" rtl="0" algn="l">
              <a:lnSpc>
                <a:spcPct val="180000"/>
              </a:lnSpc>
              <a:spcBef>
                <a:spcPts val="0"/>
              </a:spcBef>
              <a:spcAft>
                <a:spcPts val="0"/>
              </a:spcAft>
              <a:buClr>
                <a:srgbClr val="000000"/>
              </a:buClr>
              <a:buSzPts val="2700"/>
              <a:buFont typeface="Arial"/>
              <a:buChar char="•"/>
            </a:pPr>
            <a:r>
              <a:rPr b="0" i="0" lang="en-US" sz="2700" u="none" cap="none" strike="noStrike">
                <a:solidFill>
                  <a:srgbClr val="000000"/>
                </a:solidFill>
                <a:latin typeface="Roboto"/>
                <a:ea typeface="Roboto"/>
                <a:cs typeface="Roboto"/>
                <a:sym typeface="Roboto"/>
              </a:rPr>
              <a:t>lack of in-depth comparisons of hyperparameters and their impact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1"/>
          <p:cNvSpPr/>
          <p:nvPr/>
        </p:nvSpPr>
        <p:spPr>
          <a:xfrm>
            <a:off x="669801" y="685800"/>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196" name="Google Shape;196;p11"/>
          <p:cNvSpPr/>
          <p:nvPr/>
        </p:nvSpPr>
        <p:spPr>
          <a:xfrm>
            <a:off x="12063220" y="680464"/>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197" name="Google Shape;197;p11"/>
          <p:cNvSpPr/>
          <p:nvPr/>
        </p:nvSpPr>
        <p:spPr>
          <a:xfrm>
            <a:off x="6362745" y="685800"/>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198" name="Google Shape;198;p11"/>
          <p:cNvSpPr/>
          <p:nvPr/>
        </p:nvSpPr>
        <p:spPr>
          <a:xfrm>
            <a:off x="668973" y="909831"/>
            <a:ext cx="16950119" cy="1888236"/>
          </a:xfrm>
          <a:custGeom>
            <a:rect b="b" l="l" r="r" t="t"/>
            <a:pathLst>
              <a:path extrusionOk="0" h="2517648" w="22600158">
                <a:moveTo>
                  <a:pt x="0" y="0"/>
                </a:moveTo>
                <a:lnTo>
                  <a:pt x="22600158" y="0"/>
                </a:lnTo>
                <a:lnTo>
                  <a:pt x="22600158" y="2517648"/>
                </a:lnTo>
                <a:lnTo>
                  <a:pt x="0" y="2517648"/>
                </a:lnTo>
                <a:close/>
              </a:path>
            </a:pathLst>
          </a:custGeom>
          <a:solidFill>
            <a:srgbClr val="1A3260"/>
          </a:solidFill>
          <a:ln>
            <a:noFill/>
          </a:ln>
        </p:spPr>
      </p:sp>
      <p:sp>
        <p:nvSpPr>
          <p:cNvPr id="199" name="Google Shape;199;p11"/>
          <p:cNvSpPr txBox="1"/>
          <p:nvPr/>
        </p:nvSpPr>
        <p:spPr>
          <a:xfrm>
            <a:off x="963290" y="1016587"/>
            <a:ext cx="16361400" cy="15147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FFFFFF"/>
                </a:solidFill>
                <a:latin typeface="Gill Sans"/>
                <a:ea typeface="Gill Sans"/>
                <a:cs typeface="Gill Sans"/>
                <a:sym typeface="Gill Sans"/>
              </a:rPr>
              <a:t>Related work - Summary  </a:t>
            </a:r>
            <a:endParaRPr/>
          </a:p>
        </p:txBody>
      </p:sp>
      <p:sp>
        <p:nvSpPr>
          <p:cNvPr id="200" name="Google Shape;200;p11"/>
          <p:cNvSpPr txBox="1"/>
          <p:nvPr/>
        </p:nvSpPr>
        <p:spPr>
          <a:xfrm>
            <a:off x="779426" y="2296131"/>
            <a:ext cx="17086500" cy="7979400"/>
          </a:xfrm>
          <a:prstGeom prst="rect">
            <a:avLst/>
          </a:prstGeom>
          <a:noFill/>
          <a:ln>
            <a:noFill/>
          </a:ln>
        </p:spPr>
        <p:txBody>
          <a:bodyPr anchorCtr="0" anchor="t" bIns="0" lIns="0" spcFirstLastPara="1" rIns="0" wrap="square" tIns="0">
            <a:spAutoFit/>
          </a:bodyPr>
          <a:lstStyle/>
          <a:p>
            <a:pPr indent="0" lvl="0" marL="0" marR="0" rtl="0" algn="l">
              <a:lnSpc>
                <a:spcPct val="209999"/>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30041" lvl="1" marL="660082" marR="0" rtl="0" algn="l">
              <a:lnSpc>
                <a:spcPct val="180000"/>
              </a:lnSpc>
              <a:spcBef>
                <a:spcPts val="0"/>
              </a:spcBef>
              <a:spcAft>
                <a:spcPts val="0"/>
              </a:spcAft>
              <a:buClr>
                <a:srgbClr val="000000"/>
              </a:buClr>
              <a:buSzPts val="2700"/>
              <a:buFont typeface="Arial"/>
              <a:buChar char="•"/>
            </a:pPr>
            <a:r>
              <a:rPr b="0" i="0" lang="en-US" sz="2700" u="none" cap="none" strike="noStrike">
                <a:solidFill>
                  <a:srgbClr val="000000"/>
                </a:solidFill>
                <a:latin typeface="Roboto"/>
                <a:ea typeface="Roboto"/>
                <a:cs typeface="Roboto"/>
                <a:sym typeface="Roboto"/>
              </a:rPr>
              <a:t>Studies highlights the use of </a:t>
            </a:r>
            <a:r>
              <a:rPr lang="en-US" sz="2700">
                <a:latin typeface="Roboto"/>
                <a:ea typeface="Roboto"/>
                <a:cs typeface="Roboto"/>
                <a:sym typeface="Roboto"/>
              </a:rPr>
              <a:t>7</a:t>
            </a:r>
            <a:r>
              <a:rPr b="0" i="0" lang="en-US" sz="2700" u="none" cap="none" strike="noStrike">
                <a:solidFill>
                  <a:srgbClr val="000000"/>
                </a:solidFill>
                <a:latin typeface="Roboto"/>
                <a:ea typeface="Roboto"/>
                <a:cs typeface="Roboto"/>
                <a:sym typeface="Roboto"/>
              </a:rPr>
              <a:t> conventional ML models with excellent results are:</a:t>
            </a:r>
            <a:endParaRPr/>
          </a:p>
          <a:p>
            <a:pPr indent="-448628" lvl="2" marL="1345882" marR="0" rtl="0" algn="l">
              <a:lnSpc>
                <a:spcPct val="180000"/>
              </a:lnSpc>
              <a:spcBef>
                <a:spcPts val="0"/>
              </a:spcBef>
              <a:spcAft>
                <a:spcPts val="0"/>
              </a:spcAft>
              <a:buClr>
                <a:srgbClr val="000000"/>
              </a:buClr>
              <a:buSzPts val="2700"/>
              <a:buFont typeface="Arial"/>
              <a:buChar char="⚬"/>
            </a:pPr>
            <a:r>
              <a:rPr b="0" i="0" lang="en-US" sz="2700" u="none" cap="none" strike="noStrike">
                <a:solidFill>
                  <a:srgbClr val="000000"/>
                </a:solidFill>
                <a:latin typeface="Roboto"/>
                <a:ea typeface="Roboto"/>
                <a:cs typeface="Roboto"/>
                <a:sym typeface="Roboto"/>
              </a:rPr>
              <a:t>Decision Trees, Logistic Regression, Gradient Boost, k-Nearest Neighbors (KNN), Naive Bayes (NB), R</a:t>
            </a:r>
            <a:r>
              <a:rPr lang="en-US" sz="2700">
                <a:latin typeface="Roboto"/>
                <a:ea typeface="Roboto"/>
                <a:cs typeface="Roboto"/>
                <a:sym typeface="Roboto"/>
              </a:rPr>
              <a:t>andom Forest (RF) </a:t>
            </a:r>
            <a:r>
              <a:rPr b="0" i="0" lang="en-US" sz="2700" u="none" cap="none" strike="noStrike">
                <a:solidFill>
                  <a:srgbClr val="000000"/>
                </a:solidFill>
                <a:latin typeface="Roboto"/>
                <a:ea typeface="Roboto"/>
                <a:cs typeface="Roboto"/>
                <a:sym typeface="Roboto"/>
              </a:rPr>
              <a:t>and Support Vector Machine (SVM)</a:t>
            </a:r>
            <a:endParaRPr/>
          </a:p>
          <a:p>
            <a:pPr indent="-348933" lvl="2" marL="1046798" marR="0" rtl="0" algn="l">
              <a:lnSpc>
                <a:spcPct val="140000"/>
              </a:lnSpc>
              <a:spcBef>
                <a:spcPts val="0"/>
              </a:spcBef>
              <a:spcAft>
                <a:spcPts val="0"/>
              </a:spcAft>
              <a:buNone/>
            </a:pPr>
            <a:r>
              <a:t/>
            </a:r>
            <a:endParaRPr b="0" i="0" sz="2700" u="none" cap="none" strike="noStrike">
              <a:solidFill>
                <a:srgbClr val="000000"/>
              </a:solidFill>
              <a:latin typeface="Roboto"/>
              <a:ea typeface="Roboto"/>
              <a:cs typeface="Roboto"/>
              <a:sym typeface="Roboto"/>
            </a:endParaRPr>
          </a:p>
          <a:p>
            <a:pPr indent="-330041" lvl="1" marL="660082" marR="0" rtl="0" algn="l">
              <a:lnSpc>
                <a:spcPct val="180000"/>
              </a:lnSpc>
              <a:spcBef>
                <a:spcPts val="0"/>
              </a:spcBef>
              <a:spcAft>
                <a:spcPts val="0"/>
              </a:spcAft>
              <a:buClr>
                <a:srgbClr val="000000"/>
              </a:buClr>
              <a:buSzPts val="2700"/>
              <a:buFont typeface="Arial"/>
              <a:buChar char="•"/>
            </a:pPr>
            <a:r>
              <a:rPr b="0" i="0" lang="en-US" sz="2700" u="none" cap="none" strike="noStrike">
                <a:solidFill>
                  <a:srgbClr val="000000"/>
                </a:solidFill>
                <a:latin typeface="Roboto"/>
                <a:ea typeface="Roboto"/>
                <a:cs typeface="Roboto"/>
                <a:sym typeface="Roboto"/>
              </a:rPr>
              <a:t>TF-IDF is widely feature extraction utilized in these studies</a:t>
            </a:r>
            <a:endParaRPr/>
          </a:p>
          <a:p>
            <a:pPr indent="-256699" lvl="1" marL="513398" marR="0" rtl="0" algn="l">
              <a:lnSpc>
                <a:spcPct val="140000"/>
              </a:lnSpc>
              <a:spcBef>
                <a:spcPts val="0"/>
              </a:spcBef>
              <a:spcAft>
                <a:spcPts val="0"/>
              </a:spcAft>
              <a:buNone/>
            </a:pPr>
            <a:r>
              <a:t/>
            </a:r>
            <a:endParaRPr b="0" i="0" sz="2700" u="none" cap="none" strike="noStrike">
              <a:solidFill>
                <a:srgbClr val="000000"/>
              </a:solidFill>
              <a:latin typeface="Roboto"/>
              <a:ea typeface="Roboto"/>
              <a:cs typeface="Roboto"/>
              <a:sym typeface="Roboto"/>
            </a:endParaRPr>
          </a:p>
          <a:p>
            <a:pPr indent="-330041" lvl="1" marL="660082" marR="0" rtl="0" algn="l">
              <a:lnSpc>
                <a:spcPct val="180000"/>
              </a:lnSpc>
              <a:spcBef>
                <a:spcPts val="0"/>
              </a:spcBef>
              <a:spcAft>
                <a:spcPts val="0"/>
              </a:spcAft>
              <a:buClr>
                <a:srgbClr val="000000"/>
              </a:buClr>
              <a:buSzPts val="2700"/>
              <a:buFont typeface="Arial"/>
              <a:buChar char="•"/>
            </a:pPr>
            <a:r>
              <a:rPr b="0" i="0" lang="en-US" sz="2700" u="none" cap="none" strike="noStrike">
                <a:solidFill>
                  <a:srgbClr val="000000"/>
                </a:solidFill>
                <a:latin typeface="Roboto"/>
                <a:ea typeface="Roboto"/>
                <a:cs typeface="Roboto"/>
                <a:sym typeface="Roboto"/>
              </a:rPr>
              <a:t>SVM with TF-IDF demonstrates the most accurate ML prediction performance across multiple studies (Patwa et al., 2020; R. Malhotra et al.,2022;  K. Poddar et al., 2019).</a:t>
            </a:r>
            <a:endParaRPr/>
          </a:p>
          <a:p>
            <a:pPr indent="-256699" lvl="1" marL="513398" marR="0" rtl="0" algn="l">
              <a:lnSpc>
                <a:spcPct val="140000"/>
              </a:lnSpc>
              <a:spcBef>
                <a:spcPts val="0"/>
              </a:spcBef>
              <a:spcAft>
                <a:spcPts val="0"/>
              </a:spcAft>
              <a:buNone/>
            </a:pPr>
            <a:r>
              <a:t/>
            </a:r>
            <a:endParaRPr b="0" i="0" sz="2700" u="none" cap="none" strike="noStrike">
              <a:solidFill>
                <a:srgbClr val="000000"/>
              </a:solidFill>
              <a:latin typeface="Roboto"/>
              <a:ea typeface="Roboto"/>
              <a:cs typeface="Roboto"/>
              <a:sym typeface="Roboto"/>
            </a:endParaRPr>
          </a:p>
          <a:p>
            <a:pPr indent="-330041" lvl="1" marL="660082" marR="0" rtl="0" algn="l">
              <a:lnSpc>
                <a:spcPct val="180000"/>
              </a:lnSpc>
              <a:spcBef>
                <a:spcPts val="0"/>
              </a:spcBef>
              <a:spcAft>
                <a:spcPts val="0"/>
              </a:spcAft>
              <a:buClr>
                <a:srgbClr val="000000"/>
              </a:buClr>
              <a:buSzPts val="2700"/>
              <a:buFont typeface="Arial"/>
              <a:buChar char="•"/>
            </a:pPr>
            <a:r>
              <a:rPr b="0" i="0" lang="en-US" sz="2700" u="none" cap="none" strike="noStrike">
                <a:solidFill>
                  <a:srgbClr val="000000"/>
                </a:solidFill>
                <a:latin typeface="Roboto"/>
                <a:ea typeface="Roboto"/>
                <a:cs typeface="Roboto"/>
                <a:sym typeface="Roboto"/>
              </a:rPr>
              <a:t>Some studies have explored using an ensemble model that combines multiple pre-trained models with soft voting techniques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2"/>
          <p:cNvSpPr/>
          <p:nvPr/>
        </p:nvSpPr>
        <p:spPr>
          <a:xfrm>
            <a:off x="669801" y="685800"/>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206" name="Google Shape;206;p12"/>
          <p:cNvSpPr/>
          <p:nvPr/>
        </p:nvSpPr>
        <p:spPr>
          <a:xfrm>
            <a:off x="12063220" y="680464"/>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207" name="Google Shape;207;p12"/>
          <p:cNvSpPr/>
          <p:nvPr/>
        </p:nvSpPr>
        <p:spPr>
          <a:xfrm>
            <a:off x="6362745" y="685800"/>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208" name="Google Shape;208;p12"/>
          <p:cNvSpPr/>
          <p:nvPr/>
        </p:nvSpPr>
        <p:spPr>
          <a:xfrm>
            <a:off x="668973" y="909831"/>
            <a:ext cx="16950119" cy="1888236"/>
          </a:xfrm>
          <a:custGeom>
            <a:rect b="b" l="l" r="r" t="t"/>
            <a:pathLst>
              <a:path extrusionOk="0" h="2517648" w="22600158">
                <a:moveTo>
                  <a:pt x="0" y="0"/>
                </a:moveTo>
                <a:lnTo>
                  <a:pt x="22600158" y="0"/>
                </a:lnTo>
                <a:lnTo>
                  <a:pt x="22600158" y="2517648"/>
                </a:lnTo>
                <a:lnTo>
                  <a:pt x="0" y="2517648"/>
                </a:lnTo>
                <a:close/>
              </a:path>
            </a:pathLst>
          </a:custGeom>
          <a:solidFill>
            <a:srgbClr val="1A3260"/>
          </a:solidFill>
          <a:ln>
            <a:noFill/>
          </a:ln>
        </p:spPr>
      </p:sp>
      <p:sp>
        <p:nvSpPr>
          <p:cNvPr id="209" name="Google Shape;209;p12"/>
          <p:cNvSpPr txBox="1"/>
          <p:nvPr/>
        </p:nvSpPr>
        <p:spPr>
          <a:xfrm>
            <a:off x="549177" y="3152437"/>
            <a:ext cx="16361400" cy="15147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FFFFFF"/>
                </a:solidFill>
                <a:latin typeface="Gill Sans"/>
                <a:ea typeface="Gill Sans"/>
                <a:cs typeface="Gill Sans"/>
                <a:sym typeface="Gill Sans"/>
              </a:rPr>
              <a:t>Methodology</a:t>
            </a:r>
            <a:endParaRPr/>
          </a:p>
        </p:txBody>
      </p:sp>
      <p:sp>
        <p:nvSpPr>
          <p:cNvPr id="210" name="Google Shape;210;p12"/>
          <p:cNvSpPr/>
          <p:nvPr/>
        </p:nvSpPr>
        <p:spPr>
          <a:xfrm>
            <a:off x="1682288" y="3967350"/>
            <a:ext cx="2836275" cy="2836275"/>
          </a:xfrm>
          <a:custGeom>
            <a:rect b="b" l="l" r="r" t="t"/>
            <a:pathLst>
              <a:path extrusionOk="0" h="2836275" w="2836275">
                <a:moveTo>
                  <a:pt x="0" y="0"/>
                </a:moveTo>
                <a:lnTo>
                  <a:pt x="2836274" y="0"/>
                </a:lnTo>
                <a:lnTo>
                  <a:pt x="2836274" y="2836275"/>
                </a:lnTo>
                <a:lnTo>
                  <a:pt x="0" y="2836275"/>
                </a:lnTo>
                <a:lnTo>
                  <a:pt x="0" y="0"/>
                </a:lnTo>
                <a:close/>
              </a:path>
            </a:pathLst>
          </a:custGeom>
          <a:blipFill rotWithShape="1">
            <a:blip r:embed="rId3">
              <a:alphaModFix/>
            </a:blip>
            <a:stretch>
              <a:fillRect b="0" l="0" r="0" t="0"/>
            </a:stretch>
          </a:blipFill>
          <a:ln>
            <a:noFill/>
          </a:ln>
        </p:spPr>
      </p:sp>
      <p:sp>
        <p:nvSpPr>
          <p:cNvPr id="211" name="Google Shape;211;p12"/>
          <p:cNvSpPr/>
          <p:nvPr/>
        </p:nvSpPr>
        <p:spPr>
          <a:xfrm>
            <a:off x="11443875" y="4192575"/>
            <a:ext cx="2532863" cy="2532862"/>
          </a:xfrm>
          <a:custGeom>
            <a:rect b="b" l="l" r="r" t="t"/>
            <a:pathLst>
              <a:path extrusionOk="0" h="2532862" w="2532863">
                <a:moveTo>
                  <a:pt x="0" y="0"/>
                </a:moveTo>
                <a:lnTo>
                  <a:pt x="2532863" y="0"/>
                </a:lnTo>
                <a:lnTo>
                  <a:pt x="2532863" y="2532863"/>
                </a:lnTo>
                <a:lnTo>
                  <a:pt x="0" y="2532863"/>
                </a:lnTo>
                <a:lnTo>
                  <a:pt x="0" y="0"/>
                </a:lnTo>
                <a:close/>
              </a:path>
            </a:pathLst>
          </a:custGeom>
          <a:blipFill rotWithShape="1">
            <a:blip r:embed="rId4">
              <a:alphaModFix/>
            </a:blip>
            <a:stretch>
              <a:fillRect b="0" l="0" r="0" t="0"/>
            </a:stretch>
          </a:blipFill>
          <a:ln>
            <a:noFill/>
          </a:ln>
        </p:spPr>
      </p:sp>
      <p:sp>
        <p:nvSpPr>
          <p:cNvPr id="212" name="Google Shape;212;p12"/>
          <p:cNvSpPr/>
          <p:nvPr/>
        </p:nvSpPr>
        <p:spPr>
          <a:xfrm>
            <a:off x="14979787" y="4155845"/>
            <a:ext cx="2606400" cy="2606400"/>
          </a:xfrm>
          <a:custGeom>
            <a:rect b="b" l="l" r="r" t="t"/>
            <a:pathLst>
              <a:path extrusionOk="0" h="2606400" w="2606400">
                <a:moveTo>
                  <a:pt x="0" y="0"/>
                </a:moveTo>
                <a:lnTo>
                  <a:pt x="2606401" y="0"/>
                </a:lnTo>
                <a:lnTo>
                  <a:pt x="2606401" y="2606399"/>
                </a:lnTo>
                <a:lnTo>
                  <a:pt x="0" y="2606399"/>
                </a:lnTo>
                <a:lnTo>
                  <a:pt x="0" y="0"/>
                </a:lnTo>
                <a:close/>
              </a:path>
            </a:pathLst>
          </a:custGeom>
          <a:blipFill rotWithShape="1">
            <a:blip r:embed="rId5">
              <a:alphaModFix/>
            </a:blip>
            <a:stretch>
              <a:fillRect b="0" l="0" r="0" t="0"/>
            </a:stretch>
          </a:blipFill>
          <a:ln>
            <a:noFill/>
          </a:ln>
        </p:spPr>
      </p:sp>
      <p:sp>
        <p:nvSpPr>
          <p:cNvPr id="213" name="Google Shape;213;p12"/>
          <p:cNvSpPr/>
          <p:nvPr/>
        </p:nvSpPr>
        <p:spPr>
          <a:xfrm>
            <a:off x="5136262" y="4270762"/>
            <a:ext cx="2240083" cy="2376538"/>
          </a:xfrm>
          <a:custGeom>
            <a:rect b="b" l="l" r="r" t="t"/>
            <a:pathLst>
              <a:path extrusionOk="0" h="2376538" w="2240083">
                <a:moveTo>
                  <a:pt x="0" y="0"/>
                </a:moveTo>
                <a:lnTo>
                  <a:pt x="2240084" y="0"/>
                </a:lnTo>
                <a:lnTo>
                  <a:pt x="2240084" y="2376539"/>
                </a:lnTo>
                <a:lnTo>
                  <a:pt x="0" y="2376539"/>
                </a:lnTo>
                <a:lnTo>
                  <a:pt x="0" y="0"/>
                </a:lnTo>
                <a:close/>
              </a:path>
            </a:pathLst>
          </a:custGeom>
          <a:blipFill rotWithShape="1">
            <a:blip r:embed="rId6">
              <a:alphaModFix/>
            </a:blip>
            <a:stretch>
              <a:fillRect b="0" l="0" r="0" t="0"/>
            </a:stretch>
          </a:blipFill>
          <a:ln>
            <a:noFill/>
          </a:ln>
        </p:spPr>
      </p:sp>
      <p:sp>
        <p:nvSpPr>
          <p:cNvPr id="214" name="Google Shape;214;p12"/>
          <p:cNvSpPr txBox="1"/>
          <p:nvPr/>
        </p:nvSpPr>
        <p:spPr>
          <a:xfrm>
            <a:off x="963290" y="1016587"/>
            <a:ext cx="16361400" cy="15147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FFFFFF"/>
                </a:solidFill>
                <a:latin typeface="Gill Sans"/>
                <a:ea typeface="Gill Sans"/>
                <a:cs typeface="Gill Sans"/>
                <a:sym typeface="Gill Sans"/>
              </a:rPr>
              <a:t>Methodology - OSEMN framework   </a:t>
            </a:r>
            <a:endParaRPr/>
          </a:p>
        </p:txBody>
      </p:sp>
      <p:sp>
        <p:nvSpPr>
          <p:cNvPr id="215" name="Google Shape;215;p12"/>
          <p:cNvSpPr txBox="1"/>
          <p:nvPr/>
        </p:nvSpPr>
        <p:spPr>
          <a:xfrm>
            <a:off x="1711063" y="7222425"/>
            <a:ext cx="2653500" cy="4762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2800" u="none" cap="none" strike="noStrike">
                <a:solidFill>
                  <a:srgbClr val="000000"/>
                </a:solidFill>
                <a:latin typeface="Times"/>
                <a:ea typeface="Times"/>
                <a:cs typeface="Times"/>
                <a:sym typeface="Times"/>
              </a:rPr>
              <a:t>Obtain data</a:t>
            </a:r>
            <a:endParaRPr/>
          </a:p>
        </p:txBody>
      </p:sp>
      <p:sp>
        <p:nvSpPr>
          <p:cNvPr id="216" name="Google Shape;216;p12"/>
          <p:cNvSpPr txBox="1"/>
          <p:nvPr/>
        </p:nvSpPr>
        <p:spPr>
          <a:xfrm>
            <a:off x="5227687" y="7245600"/>
            <a:ext cx="2057250" cy="476250"/>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1" i="0" lang="en-US" sz="2799" u="none" cap="none" strike="noStrike">
                <a:solidFill>
                  <a:srgbClr val="000000"/>
                </a:solidFill>
                <a:latin typeface="Times"/>
                <a:ea typeface="Times"/>
                <a:cs typeface="Times"/>
                <a:sym typeface="Times"/>
              </a:rPr>
              <a:t>Scrub data</a:t>
            </a:r>
            <a:endParaRPr/>
          </a:p>
        </p:txBody>
      </p:sp>
      <p:sp>
        <p:nvSpPr>
          <p:cNvPr id="217" name="Google Shape;217;p12"/>
          <p:cNvSpPr txBox="1"/>
          <p:nvPr/>
        </p:nvSpPr>
        <p:spPr>
          <a:xfrm>
            <a:off x="8086912" y="7291950"/>
            <a:ext cx="2653500" cy="476250"/>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1" i="0" lang="en-US" sz="2799" u="none" cap="none" strike="noStrike">
                <a:solidFill>
                  <a:srgbClr val="000000"/>
                </a:solidFill>
                <a:latin typeface="Times"/>
                <a:ea typeface="Times"/>
                <a:cs typeface="Times"/>
                <a:sym typeface="Times"/>
              </a:rPr>
              <a:t>Explore data</a:t>
            </a:r>
            <a:endParaRPr/>
          </a:p>
        </p:txBody>
      </p:sp>
      <p:sp>
        <p:nvSpPr>
          <p:cNvPr id="218" name="Google Shape;218;p12"/>
          <p:cNvSpPr txBox="1"/>
          <p:nvPr/>
        </p:nvSpPr>
        <p:spPr>
          <a:xfrm>
            <a:off x="14840620" y="7291950"/>
            <a:ext cx="3273600" cy="476250"/>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1" i="0" lang="en-US" sz="2799" u="none" cap="none" strike="noStrike">
                <a:solidFill>
                  <a:srgbClr val="000000"/>
                </a:solidFill>
                <a:latin typeface="Times"/>
                <a:ea typeface="Times"/>
                <a:cs typeface="Times"/>
                <a:sym typeface="Times"/>
              </a:rPr>
              <a:t>Interpret the data</a:t>
            </a:r>
            <a:endParaRPr/>
          </a:p>
        </p:txBody>
      </p:sp>
      <p:sp>
        <p:nvSpPr>
          <p:cNvPr id="219" name="Google Shape;219;p12"/>
          <p:cNvSpPr/>
          <p:nvPr/>
        </p:nvSpPr>
        <p:spPr>
          <a:xfrm>
            <a:off x="8386008" y="4328224"/>
            <a:ext cx="2054320" cy="2261580"/>
          </a:xfrm>
          <a:custGeom>
            <a:rect b="b" l="l" r="r" t="t"/>
            <a:pathLst>
              <a:path extrusionOk="0" h="2261580" w="2054320">
                <a:moveTo>
                  <a:pt x="0" y="0"/>
                </a:moveTo>
                <a:lnTo>
                  <a:pt x="2054321" y="0"/>
                </a:lnTo>
                <a:lnTo>
                  <a:pt x="2054321" y="2261580"/>
                </a:lnTo>
                <a:lnTo>
                  <a:pt x="0" y="2261580"/>
                </a:lnTo>
                <a:lnTo>
                  <a:pt x="0" y="0"/>
                </a:lnTo>
                <a:close/>
              </a:path>
            </a:pathLst>
          </a:custGeom>
          <a:blipFill rotWithShape="1">
            <a:blip r:embed="rId7">
              <a:alphaModFix/>
            </a:blip>
            <a:stretch>
              <a:fillRect b="0" l="0" r="0" t="0"/>
            </a:stretch>
          </a:blipFill>
          <a:ln>
            <a:noFill/>
          </a:ln>
        </p:spPr>
      </p:sp>
      <p:sp>
        <p:nvSpPr>
          <p:cNvPr id="220" name="Google Shape;220;p12"/>
          <p:cNvSpPr txBox="1"/>
          <p:nvPr/>
        </p:nvSpPr>
        <p:spPr>
          <a:xfrm>
            <a:off x="11540513" y="7291950"/>
            <a:ext cx="2653500" cy="476250"/>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1" i="0" lang="en-US" sz="2799" u="none" cap="none" strike="noStrike">
                <a:solidFill>
                  <a:srgbClr val="000000"/>
                </a:solidFill>
                <a:latin typeface="Times"/>
                <a:ea typeface="Times"/>
                <a:cs typeface="Times"/>
                <a:sym typeface="Times"/>
              </a:rPr>
              <a:t>Model data</a:t>
            </a:r>
            <a:endParaRPr/>
          </a:p>
        </p:txBody>
      </p:sp>
      <p:sp>
        <p:nvSpPr>
          <p:cNvPr id="221" name="Google Shape;221;p12"/>
          <p:cNvSpPr/>
          <p:nvPr/>
        </p:nvSpPr>
        <p:spPr>
          <a:xfrm>
            <a:off x="4364563" y="5359252"/>
            <a:ext cx="631992" cy="488817"/>
          </a:xfrm>
          <a:custGeom>
            <a:rect b="b" l="l" r="r" t="t"/>
            <a:pathLst>
              <a:path extrusionOk="0" h="488817" w="631992">
                <a:moveTo>
                  <a:pt x="0" y="0"/>
                </a:moveTo>
                <a:lnTo>
                  <a:pt x="631992" y="0"/>
                </a:lnTo>
                <a:lnTo>
                  <a:pt x="631992" y="488817"/>
                </a:lnTo>
                <a:lnTo>
                  <a:pt x="0" y="488817"/>
                </a:lnTo>
                <a:lnTo>
                  <a:pt x="0" y="0"/>
                </a:lnTo>
                <a:close/>
              </a:path>
            </a:pathLst>
          </a:custGeom>
          <a:blipFill rotWithShape="1">
            <a:blip r:embed="rId8">
              <a:alphaModFix/>
            </a:blip>
            <a:stretch>
              <a:fillRect b="0" l="0" r="0" t="0"/>
            </a:stretch>
          </a:blipFill>
          <a:ln>
            <a:noFill/>
          </a:ln>
        </p:spPr>
      </p:sp>
      <p:sp>
        <p:nvSpPr>
          <p:cNvPr id="222" name="Google Shape;222;p12"/>
          <p:cNvSpPr/>
          <p:nvPr/>
        </p:nvSpPr>
        <p:spPr>
          <a:xfrm>
            <a:off x="7565188" y="5359252"/>
            <a:ext cx="631992" cy="488817"/>
          </a:xfrm>
          <a:custGeom>
            <a:rect b="b" l="l" r="r" t="t"/>
            <a:pathLst>
              <a:path extrusionOk="0" h="488817" w="631992">
                <a:moveTo>
                  <a:pt x="0" y="0"/>
                </a:moveTo>
                <a:lnTo>
                  <a:pt x="631992" y="0"/>
                </a:lnTo>
                <a:lnTo>
                  <a:pt x="631992" y="488817"/>
                </a:lnTo>
                <a:lnTo>
                  <a:pt x="0" y="488817"/>
                </a:lnTo>
                <a:lnTo>
                  <a:pt x="0" y="0"/>
                </a:lnTo>
                <a:close/>
              </a:path>
            </a:pathLst>
          </a:custGeom>
          <a:blipFill rotWithShape="1">
            <a:blip r:embed="rId9">
              <a:alphaModFix/>
            </a:blip>
            <a:stretch>
              <a:fillRect b="0" l="0" r="0" t="0"/>
            </a:stretch>
          </a:blipFill>
          <a:ln>
            <a:noFill/>
          </a:ln>
        </p:spPr>
      </p:sp>
      <p:sp>
        <p:nvSpPr>
          <p:cNvPr id="223" name="Google Shape;223;p12"/>
          <p:cNvSpPr/>
          <p:nvPr/>
        </p:nvSpPr>
        <p:spPr>
          <a:xfrm>
            <a:off x="10765813" y="5359252"/>
            <a:ext cx="631992" cy="488817"/>
          </a:xfrm>
          <a:custGeom>
            <a:rect b="b" l="l" r="r" t="t"/>
            <a:pathLst>
              <a:path extrusionOk="0" h="488817" w="631992">
                <a:moveTo>
                  <a:pt x="0" y="0"/>
                </a:moveTo>
                <a:lnTo>
                  <a:pt x="631992" y="0"/>
                </a:lnTo>
                <a:lnTo>
                  <a:pt x="631992" y="488817"/>
                </a:lnTo>
                <a:lnTo>
                  <a:pt x="0" y="488817"/>
                </a:lnTo>
                <a:lnTo>
                  <a:pt x="0" y="0"/>
                </a:lnTo>
                <a:close/>
              </a:path>
            </a:pathLst>
          </a:custGeom>
          <a:blipFill rotWithShape="1">
            <a:blip r:embed="rId9">
              <a:alphaModFix/>
            </a:blip>
            <a:stretch>
              <a:fillRect b="0" l="0" r="0" t="0"/>
            </a:stretch>
          </a:blipFill>
          <a:ln>
            <a:noFill/>
          </a:ln>
        </p:spPr>
      </p:sp>
      <p:sp>
        <p:nvSpPr>
          <p:cNvPr id="224" name="Google Shape;224;p12"/>
          <p:cNvSpPr/>
          <p:nvPr/>
        </p:nvSpPr>
        <p:spPr>
          <a:xfrm>
            <a:off x="14022800" y="5359252"/>
            <a:ext cx="631992" cy="488817"/>
          </a:xfrm>
          <a:custGeom>
            <a:rect b="b" l="l" r="r" t="t"/>
            <a:pathLst>
              <a:path extrusionOk="0" h="488817" w="631992">
                <a:moveTo>
                  <a:pt x="0" y="0"/>
                </a:moveTo>
                <a:lnTo>
                  <a:pt x="631992" y="0"/>
                </a:lnTo>
                <a:lnTo>
                  <a:pt x="631992" y="488817"/>
                </a:lnTo>
                <a:lnTo>
                  <a:pt x="0" y="488817"/>
                </a:lnTo>
                <a:lnTo>
                  <a:pt x="0" y="0"/>
                </a:lnTo>
                <a:close/>
              </a:path>
            </a:pathLst>
          </a:custGeom>
          <a:blipFill rotWithShape="1">
            <a:blip r:embed="rId9">
              <a:alphaModFix/>
            </a:blip>
            <a:stretch>
              <a:fillRect b="0" l="0" r="0" t="0"/>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3"/>
          <p:cNvSpPr/>
          <p:nvPr/>
        </p:nvSpPr>
        <p:spPr>
          <a:xfrm>
            <a:off x="669801" y="685800"/>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230" name="Google Shape;230;p13"/>
          <p:cNvSpPr/>
          <p:nvPr/>
        </p:nvSpPr>
        <p:spPr>
          <a:xfrm>
            <a:off x="12063220" y="680464"/>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231" name="Google Shape;231;p13"/>
          <p:cNvSpPr/>
          <p:nvPr/>
        </p:nvSpPr>
        <p:spPr>
          <a:xfrm>
            <a:off x="6362745" y="685800"/>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232" name="Google Shape;232;p13"/>
          <p:cNvSpPr/>
          <p:nvPr/>
        </p:nvSpPr>
        <p:spPr>
          <a:xfrm>
            <a:off x="668973" y="909831"/>
            <a:ext cx="16950119" cy="1888236"/>
          </a:xfrm>
          <a:custGeom>
            <a:rect b="b" l="l" r="r" t="t"/>
            <a:pathLst>
              <a:path extrusionOk="0" h="2517648" w="22600158">
                <a:moveTo>
                  <a:pt x="0" y="0"/>
                </a:moveTo>
                <a:lnTo>
                  <a:pt x="22600158" y="0"/>
                </a:lnTo>
                <a:lnTo>
                  <a:pt x="22600158" y="2517648"/>
                </a:lnTo>
                <a:lnTo>
                  <a:pt x="0" y="2517648"/>
                </a:lnTo>
                <a:close/>
              </a:path>
            </a:pathLst>
          </a:custGeom>
          <a:solidFill>
            <a:srgbClr val="1A3260"/>
          </a:solidFill>
          <a:ln>
            <a:noFill/>
          </a:ln>
        </p:spPr>
      </p:sp>
      <p:sp>
        <p:nvSpPr>
          <p:cNvPr id="233" name="Google Shape;233;p13"/>
          <p:cNvSpPr txBox="1"/>
          <p:nvPr/>
        </p:nvSpPr>
        <p:spPr>
          <a:xfrm>
            <a:off x="963290" y="1016587"/>
            <a:ext cx="16361400" cy="15147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FFFFFF"/>
                </a:solidFill>
                <a:latin typeface="Gill Sans"/>
                <a:ea typeface="Gill Sans"/>
                <a:cs typeface="Gill Sans"/>
                <a:sym typeface="Gill Sans"/>
              </a:rPr>
              <a:t>Methodology - Obtain data</a:t>
            </a:r>
            <a:endParaRPr/>
          </a:p>
        </p:txBody>
      </p:sp>
      <p:sp>
        <p:nvSpPr>
          <p:cNvPr id="234" name="Google Shape;234;p13"/>
          <p:cNvSpPr txBox="1"/>
          <p:nvPr/>
        </p:nvSpPr>
        <p:spPr>
          <a:xfrm>
            <a:off x="1153162" y="3415900"/>
            <a:ext cx="15590550" cy="3573780"/>
          </a:xfrm>
          <a:prstGeom prst="rect">
            <a:avLst/>
          </a:prstGeom>
          <a:noFill/>
          <a:ln>
            <a:noFill/>
          </a:ln>
        </p:spPr>
        <p:txBody>
          <a:bodyPr anchorCtr="0" anchor="t" bIns="0" lIns="0" spcFirstLastPara="1" rIns="0" wrap="square" tIns="0">
            <a:spAutoFit/>
          </a:bodyPr>
          <a:lstStyle/>
          <a:p>
            <a:pPr indent="-328612" lvl="1" marL="657225" marR="0" rtl="0" algn="just">
              <a:lnSpc>
                <a:spcPct val="162000"/>
              </a:lnSpc>
              <a:spcBef>
                <a:spcPts val="0"/>
              </a:spcBef>
              <a:spcAft>
                <a:spcPts val="0"/>
              </a:spcAft>
              <a:buClr>
                <a:srgbClr val="3D3D3D"/>
              </a:buClr>
              <a:buSzPts val="3000"/>
              <a:buFont typeface="Arial"/>
              <a:buChar char="•"/>
            </a:pPr>
            <a:r>
              <a:rPr b="0" i="0" lang="en-US" sz="3000" u="none" cap="none" strike="noStrike">
                <a:solidFill>
                  <a:srgbClr val="3D3D3D"/>
                </a:solidFill>
                <a:latin typeface="Roboto"/>
                <a:ea typeface="Roboto"/>
                <a:cs typeface="Roboto"/>
                <a:sym typeface="Roboto"/>
              </a:rPr>
              <a:t>Collect COVID-19 related datasets from different sources, such as twitter, facebook, fact-check website and kaggle. Below are the datasets of various misinformation related to covid-19 spread through social media and online platforms</a:t>
            </a:r>
            <a:endParaRPr/>
          </a:p>
          <a:p>
            <a:pPr indent="-295751" lvl="1" marL="591502" marR="0" rtl="0" algn="just">
              <a:lnSpc>
                <a:spcPct val="145799"/>
              </a:lnSpc>
              <a:spcBef>
                <a:spcPts val="0"/>
              </a:spcBef>
              <a:spcAft>
                <a:spcPts val="0"/>
              </a:spcAft>
              <a:buNone/>
            </a:pPr>
            <a:r>
              <a:t/>
            </a:r>
            <a:endParaRPr b="0" i="0" sz="3000" u="none" cap="none" strike="noStrike">
              <a:solidFill>
                <a:srgbClr val="3D3D3D"/>
              </a:solidFill>
              <a:latin typeface="Roboto"/>
              <a:ea typeface="Roboto"/>
              <a:cs typeface="Roboto"/>
              <a:sym typeface="Roboto"/>
            </a:endParaRPr>
          </a:p>
          <a:p>
            <a:pPr indent="-328612" lvl="1" marL="657225" marR="0" rtl="0" algn="just">
              <a:lnSpc>
                <a:spcPct val="162000"/>
              </a:lnSpc>
              <a:spcBef>
                <a:spcPts val="0"/>
              </a:spcBef>
              <a:spcAft>
                <a:spcPts val="0"/>
              </a:spcAft>
              <a:buNone/>
            </a:pPr>
            <a:r>
              <a:rPr b="0" i="0" lang="en-US" sz="3000" u="none" cap="none" strike="noStrike">
                <a:solidFill>
                  <a:srgbClr val="3D3D3D"/>
                </a:solidFill>
                <a:latin typeface="Calibri"/>
                <a:ea typeface="Calibri"/>
                <a:cs typeface="Calibri"/>
                <a:sym typeface="Calibri"/>
              </a:rPr>
              <a:t>●	CONSTRAINT COVID-19 Fake News</a:t>
            </a:r>
            <a:endParaRPr/>
          </a:p>
          <a:p>
            <a:pPr indent="-328612" lvl="1" marL="657225" marR="0" rtl="0" algn="just">
              <a:lnSpc>
                <a:spcPct val="162000"/>
              </a:lnSpc>
              <a:spcBef>
                <a:spcPts val="0"/>
              </a:spcBef>
              <a:spcAft>
                <a:spcPts val="0"/>
              </a:spcAft>
              <a:buNone/>
            </a:pPr>
            <a:r>
              <a:rPr b="0" i="0" lang="en-US" sz="3000" u="none" cap="none" strike="noStrike">
                <a:solidFill>
                  <a:srgbClr val="3D3D3D"/>
                </a:solidFill>
                <a:latin typeface="Calibri"/>
                <a:ea typeface="Calibri"/>
                <a:cs typeface="Calibri"/>
                <a:sym typeface="Calibri"/>
              </a:rPr>
              <a:t>●	CoAID: COVID-19 Healthcare Deceptive and Fake information Dataset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4"/>
          <p:cNvSpPr/>
          <p:nvPr/>
        </p:nvSpPr>
        <p:spPr>
          <a:xfrm>
            <a:off x="669801" y="685800"/>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240" name="Google Shape;240;p14"/>
          <p:cNvSpPr/>
          <p:nvPr/>
        </p:nvSpPr>
        <p:spPr>
          <a:xfrm>
            <a:off x="12063220" y="680464"/>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241" name="Google Shape;241;p14"/>
          <p:cNvSpPr/>
          <p:nvPr/>
        </p:nvSpPr>
        <p:spPr>
          <a:xfrm>
            <a:off x="6362745" y="685800"/>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242" name="Google Shape;242;p14"/>
          <p:cNvSpPr/>
          <p:nvPr/>
        </p:nvSpPr>
        <p:spPr>
          <a:xfrm>
            <a:off x="668973" y="909831"/>
            <a:ext cx="16950119" cy="1888236"/>
          </a:xfrm>
          <a:custGeom>
            <a:rect b="b" l="l" r="r" t="t"/>
            <a:pathLst>
              <a:path extrusionOk="0" h="2517648" w="22600158">
                <a:moveTo>
                  <a:pt x="0" y="0"/>
                </a:moveTo>
                <a:lnTo>
                  <a:pt x="22600158" y="0"/>
                </a:lnTo>
                <a:lnTo>
                  <a:pt x="22600158" y="2517648"/>
                </a:lnTo>
                <a:lnTo>
                  <a:pt x="0" y="2517648"/>
                </a:lnTo>
                <a:close/>
              </a:path>
            </a:pathLst>
          </a:custGeom>
          <a:solidFill>
            <a:srgbClr val="1A3260"/>
          </a:solidFill>
          <a:ln>
            <a:noFill/>
          </a:ln>
        </p:spPr>
      </p:sp>
      <p:sp>
        <p:nvSpPr>
          <p:cNvPr id="243" name="Google Shape;243;p14"/>
          <p:cNvSpPr/>
          <p:nvPr/>
        </p:nvSpPr>
        <p:spPr>
          <a:xfrm>
            <a:off x="1028700" y="6638803"/>
            <a:ext cx="16295990" cy="3886824"/>
          </a:xfrm>
          <a:custGeom>
            <a:rect b="b" l="l" r="r" t="t"/>
            <a:pathLst>
              <a:path extrusionOk="0" h="3886824" w="16295990">
                <a:moveTo>
                  <a:pt x="0" y="0"/>
                </a:moveTo>
                <a:lnTo>
                  <a:pt x="16295990" y="0"/>
                </a:lnTo>
                <a:lnTo>
                  <a:pt x="16295990" y="3886824"/>
                </a:lnTo>
                <a:lnTo>
                  <a:pt x="0" y="3886824"/>
                </a:lnTo>
                <a:lnTo>
                  <a:pt x="0" y="0"/>
                </a:lnTo>
                <a:close/>
              </a:path>
            </a:pathLst>
          </a:custGeom>
          <a:blipFill rotWithShape="1">
            <a:blip r:embed="rId3">
              <a:alphaModFix/>
            </a:blip>
            <a:stretch>
              <a:fillRect b="0" l="0" r="0" t="0"/>
            </a:stretch>
          </a:blipFill>
          <a:ln>
            <a:noFill/>
          </a:ln>
        </p:spPr>
      </p:sp>
      <p:sp>
        <p:nvSpPr>
          <p:cNvPr id="244" name="Google Shape;244;p14"/>
          <p:cNvSpPr/>
          <p:nvPr/>
        </p:nvSpPr>
        <p:spPr>
          <a:xfrm>
            <a:off x="1028700" y="3350481"/>
            <a:ext cx="16589321" cy="3245737"/>
          </a:xfrm>
          <a:custGeom>
            <a:rect b="b" l="l" r="r" t="t"/>
            <a:pathLst>
              <a:path extrusionOk="0" h="3245737" w="16589321">
                <a:moveTo>
                  <a:pt x="0" y="0"/>
                </a:moveTo>
                <a:lnTo>
                  <a:pt x="16589320" y="0"/>
                </a:lnTo>
                <a:lnTo>
                  <a:pt x="16589320" y="3245737"/>
                </a:lnTo>
                <a:lnTo>
                  <a:pt x="0" y="3245737"/>
                </a:lnTo>
                <a:lnTo>
                  <a:pt x="0" y="0"/>
                </a:lnTo>
                <a:close/>
              </a:path>
            </a:pathLst>
          </a:custGeom>
          <a:blipFill rotWithShape="1">
            <a:blip r:embed="rId4">
              <a:alphaModFix/>
            </a:blip>
            <a:stretch>
              <a:fillRect b="0" l="0" r="0" t="0"/>
            </a:stretch>
          </a:blipFill>
          <a:ln>
            <a:noFill/>
          </a:ln>
        </p:spPr>
      </p:sp>
      <p:sp>
        <p:nvSpPr>
          <p:cNvPr id="245" name="Google Shape;245;p14"/>
          <p:cNvSpPr txBox="1"/>
          <p:nvPr/>
        </p:nvSpPr>
        <p:spPr>
          <a:xfrm>
            <a:off x="963289" y="1254837"/>
            <a:ext cx="16361400" cy="1038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FFFFFF"/>
                </a:solidFill>
                <a:latin typeface="Gill Sans"/>
                <a:ea typeface="Gill Sans"/>
                <a:cs typeface="Gill Sans"/>
                <a:sym typeface="Gill Sans"/>
              </a:rPr>
              <a:t>Methodology - Data Source and Type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5"/>
          <p:cNvSpPr/>
          <p:nvPr/>
        </p:nvSpPr>
        <p:spPr>
          <a:xfrm>
            <a:off x="669801" y="685800"/>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251" name="Google Shape;251;p15"/>
          <p:cNvSpPr/>
          <p:nvPr/>
        </p:nvSpPr>
        <p:spPr>
          <a:xfrm>
            <a:off x="12063220" y="680464"/>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252" name="Google Shape;252;p15"/>
          <p:cNvSpPr/>
          <p:nvPr/>
        </p:nvSpPr>
        <p:spPr>
          <a:xfrm>
            <a:off x="6362745" y="685800"/>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253" name="Google Shape;253;p15"/>
          <p:cNvSpPr/>
          <p:nvPr/>
        </p:nvSpPr>
        <p:spPr>
          <a:xfrm>
            <a:off x="668973" y="909831"/>
            <a:ext cx="16950119" cy="1888236"/>
          </a:xfrm>
          <a:custGeom>
            <a:rect b="b" l="l" r="r" t="t"/>
            <a:pathLst>
              <a:path extrusionOk="0" h="2517648" w="22600158">
                <a:moveTo>
                  <a:pt x="0" y="0"/>
                </a:moveTo>
                <a:lnTo>
                  <a:pt x="22600158" y="0"/>
                </a:lnTo>
                <a:lnTo>
                  <a:pt x="22600158" y="2517648"/>
                </a:lnTo>
                <a:lnTo>
                  <a:pt x="0" y="2517648"/>
                </a:lnTo>
                <a:close/>
              </a:path>
            </a:pathLst>
          </a:custGeom>
          <a:solidFill>
            <a:srgbClr val="1A3260"/>
          </a:solidFill>
          <a:ln>
            <a:noFill/>
          </a:ln>
        </p:spPr>
      </p:sp>
      <p:sp>
        <p:nvSpPr>
          <p:cNvPr id="254" name="Google Shape;254;p15"/>
          <p:cNvSpPr/>
          <p:nvPr/>
        </p:nvSpPr>
        <p:spPr>
          <a:xfrm>
            <a:off x="669801" y="3112356"/>
            <a:ext cx="9595539" cy="6902055"/>
          </a:xfrm>
          <a:custGeom>
            <a:rect b="b" l="l" r="r" t="t"/>
            <a:pathLst>
              <a:path extrusionOk="0" h="6902055" w="9595539">
                <a:moveTo>
                  <a:pt x="0" y="0"/>
                </a:moveTo>
                <a:lnTo>
                  <a:pt x="9595539" y="0"/>
                </a:lnTo>
                <a:lnTo>
                  <a:pt x="9595539" y="6902055"/>
                </a:lnTo>
                <a:lnTo>
                  <a:pt x="0" y="6902055"/>
                </a:lnTo>
                <a:lnTo>
                  <a:pt x="0" y="0"/>
                </a:lnTo>
                <a:close/>
              </a:path>
            </a:pathLst>
          </a:custGeom>
          <a:blipFill rotWithShape="1">
            <a:blip r:embed="rId3">
              <a:alphaModFix/>
            </a:blip>
            <a:stretch>
              <a:fillRect b="0" l="0" r="0" t="0"/>
            </a:stretch>
          </a:blipFill>
          <a:ln>
            <a:noFill/>
          </a:ln>
        </p:spPr>
      </p:sp>
      <p:sp>
        <p:nvSpPr>
          <p:cNvPr id="255" name="Google Shape;255;p15"/>
          <p:cNvSpPr/>
          <p:nvPr/>
        </p:nvSpPr>
        <p:spPr>
          <a:xfrm>
            <a:off x="9346154" y="4325689"/>
            <a:ext cx="8271866" cy="5961311"/>
          </a:xfrm>
          <a:custGeom>
            <a:rect b="b" l="l" r="r" t="t"/>
            <a:pathLst>
              <a:path extrusionOk="0" h="5961311" w="8271866">
                <a:moveTo>
                  <a:pt x="0" y="0"/>
                </a:moveTo>
                <a:lnTo>
                  <a:pt x="8271866" y="0"/>
                </a:lnTo>
                <a:lnTo>
                  <a:pt x="8271866" y="5961311"/>
                </a:lnTo>
                <a:lnTo>
                  <a:pt x="0" y="5961311"/>
                </a:lnTo>
                <a:lnTo>
                  <a:pt x="0" y="0"/>
                </a:lnTo>
                <a:close/>
              </a:path>
            </a:pathLst>
          </a:custGeom>
          <a:blipFill rotWithShape="1">
            <a:blip r:embed="rId4">
              <a:alphaModFix/>
            </a:blip>
            <a:stretch>
              <a:fillRect b="0" l="-2596" r="-71528" t="-1861"/>
            </a:stretch>
          </a:blipFill>
          <a:ln>
            <a:noFill/>
          </a:ln>
        </p:spPr>
      </p:sp>
      <p:sp>
        <p:nvSpPr>
          <p:cNvPr id="256" name="Google Shape;256;p15"/>
          <p:cNvSpPr txBox="1"/>
          <p:nvPr/>
        </p:nvSpPr>
        <p:spPr>
          <a:xfrm>
            <a:off x="963289" y="1254837"/>
            <a:ext cx="16361400" cy="1038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FFFFFF"/>
                </a:solidFill>
                <a:latin typeface="Gill Sans"/>
                <a:ea typeface="Gill Sans"/>
                <a:cs typeface="Gill Sans"/>
                <a:sym typeface="Gill Sans"/>
              </a:rPr>
              <a:t>Methodology - Integration of diverse datasets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6"/>
          <p:cNvSpPr/>
          <p:nvPr/>
        </p:nvSpPr>
        <p:spPr>
          <a:xfrm>
            <a:off x="669801" y="685800"/>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262" name="Google Shape;262;p16"/>
          <p:cNvSpPr/>
          <p:nvPr/>
        </p:nvSpPr>
        <p:spPr>
          <a:xfrm>
            <a:off x="12063220" y="680464"/>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263" name="Google Shape;263;p16"/>
          <p:cNvSpPr/>
          <p:nvPr/>
        </p:nvSpPr>
        <p:spPr>
          <a:xfrm>
            <a:off x="6362745" y="685800"/>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264" name="Google Shape;264;p16"/>
          <p:cNvSpPr/>
          <p:nvPr/>
        </p:nvSpPr>
        <p:spPr>
          <a:xfrm>
            <a:off x="668973" y="909831"/>
            <a:ext cx="16950119" cy="1888236"/>
          </a:xfrm>
          <a:custGeom>
            <a:rect b="b" l="l" r="r" t="t"/>
            <a:pathLst>
              <a:path extrusionOk="0" h="2517648" w="22600158">
                <a:moveTo>
                  <a:pt x="0" y="0"/>
                </a:moveTo>
                <a:lnTo>
                  <a:pt x="22600158" y="0"/>
                </a:lnTo>
                <a:lnTo>
                  <a:pt x="22600158" y="2517648"/>
                </a:lnTo>
                <a:lnTo>
                  <a:pt x="0" y="2517648"/>
                </a:lnTo>
                <a:close/>
              </a:path>
            </a:pathLst>
          </a:custGeom>
          <a:solidFill>
            <a:srgbClr val="1A3260"/>
          </a:solidFill>
          <a:ln>
            <a:noFill/>
          </a:ln>
        </p:spPr>
      </p:sp>
      <p:sp>
        <p:nvSpPr>
          <p:cNvPr id="265" name="Google Shape;265;p16"/>
          <p:cNvSpPr txBox="1"/>
          <p:nvPr/>
        </p:nvSpPr>
        <p:spPr>
          <a:xfrm>
            <a:off x="963290" y="1016587"/>
            <a:ext cx="16361400" cy="15147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FFFFFF"/>
                </a:solidFill>
                <a:latin typeface="Gill Sans"/>
                <a:ea typeface="Gill Sans"/>
                <a:cs typeface="Gill Sans"/>
                <a:sym typeface="Gill Sans"/>
              </a:rPr>
              <a:t>Methodology - Scrub data</a:t>
            </a:r>
            <a:endParaRPr/>
          </a:p>
        </p:txBody>
      </p:sp>
      <p:sp>
        <p:nvSpPr>
          <p:cNvPr id="266" name="Google Shape;266;p16"/>
          <p:cNvSpPr txBox="1"/>
          <p:nvPr/>
        </p:nvSpPr>
        <p:spPr>
          <a:xfrm>
            <a:off x="404700" y="3050731"/>
            <a:ext cx="16763400" cy="8644500"/>
          </a:xfrm>
          <a:prstGeom prst="rect">
            <a:avLst/>
          </a:prstGeom>
          <a:noFill/>
          <a:ln>
            <a:noFill/>
          </a:ln>
        </p:spPr>
        <p:txBody>
          <a:bodyPr anchorCtr="0" anchor="t" bIns="0" lIns="0" spcFirstLastPara="1" rIns="0" wrap="square" tIns="0">
            <a:spAutoFit/>
          </a:bodyPr>
          <a:lstStyle/>
          <a:p>
            <a:pPr indent="-336899" lvl="1" marL="673798" marR="0" rtl="0" algn="just">
              <a:lnSpc>
                <a:spcPct val="180000"/>
              </a:lnSpc>
              <a:spcBef>
                <a:spcPts val="0"/>
              </a:spcBef>
              <a:spcAft>
                <a:spcPts val="0"/>
              </a:spcAft>
              <a:buClr>
                <a:srgbClr val="3D3D3D"/>
              </a:buClr>
              <a:buSzPts val="2700"/>
              <a:buFont typeface="Arial"/>
              <a:buChar char="•"/>
            </a:pPr>
            <a:r>
              <a:rPr b="1" i="0" lang="en-US" sz="2700" u="none" cap="none" strike="noStrike">
                <a:solidFill>
                  <a:srgbClr val="3D3D3D"/>
                </a:solidFill>
                <a:latin typeface="Roboto"/>
                <a:ea typeface="Roboto"/>
                <a:cs typeface="Roboto"/>
                <a:sym typeface="Roboto"/>
              </a:rPr>
              <a:t>Lower Casing:</a:t>
            </a:r>
            <a:r>
              <a:rPr b="0" i="0" lang="en-US" sz="2700" u="none" cap="none" strike="noStrike">
                <a:solidFill>
                  <a:srgbClr val="3D3D3D"/>
                </a:solidFill>
                <a:latin typeface="Roboto"/>
                <a:ea typeface="Roboto"/>
                <a:cs typeface="Roboto"/>
                <a:sym typeface="Roboto"/>
              </a:rPr>
              <a:t> Converting all text to lowercase. This helps to standardize the text and reduce the number of unique words that need to be analyzed.</a:t>
            </a:r>
            <a:endParaRPr/>
          </a:p>
          <a:p>
            <a:pPr indent="-336899" lvl="1" marL="673798" marR="0" rtl="0" algn="just">
              <a:lnSpc>
                <a:spcPct val="180000"/>
              </a:lnSpc>
              <a:spcBef>
                <a:spcPts val="0"/>
              </a:spcBef>
              <a:spcAft>
                <a:spcPts val="0"/>
              </a:spcAft>
              <a:buNone/>
            </a:pPr>
            <a:r>
              <a:t/>
            </a:r>
            <a:endParaRPr b="0" i="0" sz="2700" u="none" cap="none" strike="noStrike">
              <a:solidFill>
                <a:srgbClr val="3D3D3D"/>
              </a:solidFill>
              <a:latin typeface="Roboto"/>
              <a:ea typeface="Roboto"/>
              <a:cs typeface="Roboto"/>
              <a:sym typeface="Roboto"/>
            </a:endParaRPr>
          </a:p>
          <a:p>
            <a:pPr indent="-336899" lvl="1" marL="673798" marR="0" rtl="0" algn="just">
              <a:lnSpc>
                <a:spcPct val="180000"/>
              </a:lnSpc>
              <a:spcBef>
                <a:spcPts val="0"/>
              </a:spcBef>
              <a:spcAft>
                <a:spcPts val="0"/>
              </a:spcAft>
              <a:buClr>
                <a:srgbClr val="3D3D3D"/>
              </a:buClr>
              <a:buSzPts val="2700"/>
              <a:buFont typeface="Arial"/>
              <a:buChar char="•"/>
            </a:pPr>
            <a:r>
              <a:rPr b="1" i="0" lang="en-US" sz="2700" u="none" cap="none" strike="noStrike">
                <a:solidFill>
                  <a:srgbClr val="3D3D3D"/>
                </a:solidFill>
                <a:latin typeface="Roboto"/>
                <a:ea typeface="Roboto"/>
                <a:cs typeface="Roboto"/>
                <a:sym typeface="Roboto"/>
              </a:rPr>
              <a:t>Removing unimportant data:</a:t>
            </a:r>
            <a:r>
              <a:rPr b="0" i="0" lang="en-US" sz="2700" u="none" cap="none" strike="noStrike">
                <a:solidFill>
                  <a:srgbClr val="3D3D3D"/>
                </a:solidFill>
                <a:latin typeface="Roboto"/>
                <a:ea typeface="Roboto"/>
                <a:cs typeface="Roboto"/>
                <a:sym typeface="Roboto"/>
              </a:rPr>
              <a:t> Clearing data from invalid values</a:t>
            </a:r>
            <a:endParaRPr/>
          </a:p>
          <a:p>
            <a:pPr indent="-336899" lvl="1" marL="673798" marR="0" rtl="0" algn="just">
              <a:lnSpc>
                <a:spcPct val="180000"/>
              </a:lnSpc>
              <a:spcBef>
                <a:spcPts val="0"/>
              </a:spcBef>
              <a:spcAft>
                <a:spcPts val="0"/>
              </a:spcAft>
              <a:buNone/>
            </a:pPr>
            <a:r>
              <a:t/>
            </a:r>
            <a:endParaRPr b="0" i="0" sz="2700" u="none" cap="none" strike="noStrike">
              <a:solidFill>
                <a:srgbClr val="3D3D3D"/>
              </a:solidFill>
              <a:latin typeface="Roboto"/>
              <a:ea typeface="Roboto"/>
              <a:cs typeface="Roboto"/>
              <a:sym typeface="Roboto"/>
            </a:endParaRPr>
          </a:p>
          <a:p>
            <a:pPr indent="-336899" lvl="1" marL="673798" marR="0" rtl="0" algn="just">
              <a:lnSpc>
                <a:spcPct val="180000"/>
              </a:lnSpc>
              <a:spcBef>
                <a:spcPts val="0"/>
              </a:spcBef>
              <a:spcAft>
                <a:spcPts val="0"/>
              </a:spcAft>
              <a:buClr>
                <a:srgbClr val="3D3D3D"/>
              </a:buClr>
              <a:buSzPts val="2700"/>
              <a:buFont typeface="Arial"/>
              <a:buChar char="•"/>
            </a:pPr>
            <a:r>
              <a:rPr b="1" i="0" lang="en-US" sz="2700" u="none" cap="none" strike="noStrike">
                <a:solidFill>
                  <a:srgbClr val="3D3D3D"/>
                </a:solidFill>
                <a:latin typeface="Roboto"/>
                <a:ea typeface="Roboto"/>
                <a:cs typeface="Roboto"/>
                <a:sym typeface="Roboto"/>
              </a:rPr>
              <a:t>Tokenizing:</a:t>
            </a:r>
            <a:r>
              <a:rPr b="0" i="0" lang="en-US" sz="2700" u="none" cap="none" strike="noStrike">
                <a:solidFill>
                  <a:srgbClr val="3D3D3D"/>
                </a:solidFill>
                <a:latin typeface="Roboto"/>
                <a:ea typeface="Roboto"/>
                <a:cs typeface="Roboto"/>
                <a:sym typeface="Roboto"/>
              </a:rPr>
              <a:t> Tokenization is the process of breaking up a sentence or paragraph into individual words or units.</a:t>
            </a:r>
            <a:endParaRPr/>
          </a:p>
          <a:p>
            <a:pPr indent="-336899" lvl="1" marL="673798" marR="0" rtl="0" algn="just">
              <a:lnSpc>
                <a:spcPct val="180000"/>
              </a:lnSpc>
              <a:spcBef>
                <a:spcPts val="0"/>
              </a:spcBef>
              <a:spcAft>
                <a:spcPts val="0"/>
              </a:spcAft>
              <a:buNone/>
            </a:pPr>
            <a:r>
              <a:t/>
            </a:r>
            <a:endParaRPr b="0" i="0" sz="2700" u="none" cap="none" strike="noStrike">
              <a:solidFill>
                <a:srgbClr val="3D3D3D"/>
              </a:solidFill>
              <a:latin typeface="Roboto"/>
              <a:ea typeface="Roboto"/>
              <a:cs typeface="Roboto"/>
              <a:sym typeface="Roboto"/>
            </a:endParaRPr>
          </a:p>
          <a:p>
            <a:pPr indent="-336899" lvl="1" marL="673798" marR="0" rtl="0" algn="just">
              <a:lnSpc>
                <a:spcPct val="180000"/>
              </a:lnSpc>
              <a:spcBef>
                <a:spcPts val="0"/>
              </a:spcBef>
              <a:spcAft>
                <a:spcPts val="0"/>
              </a:spcAft>
              <a:buClr>
                <a:srgbClr val="3D3D3D"/>
              </a:buClr>
              <a:buSzPts val="2700"/>
              <a:buFont typeface="Arial"/>
              <a:buChar char="•"/>
            </a:pPr>
            <a:r>
              <a:rPr b="1" i="0" lang="en-US" sz="2700" u="none" cap="none" strike="noStrike">
                <a:solidFill>
                  <a:srgbClr val="3D3D3D"/>
                </a:solidFill>
                <a:latin typeface="Roboto"/>
                <a:ea typeface="Roboto"/>
                <a:cs typeface="Roboto"/>
                <a:sym typeface="Roboto"/>
              </a:rPr>
              <a:t>Stop-word:</a:t>
            </a:r>
            <a:r>
              <a:rPr b="0" i="0" lang="en-US" sz="2700" u="none" cap="none" strike="noStrike">
                <a:solidFill>
                  <a:srgbClr val="3D3D3D"/>
                </a:solidFill>
                <a:latin typeface="Roboto"/>
                <a:ea typeface="Roboto"/>
                <a:cs typeface="Roboto"/>
                <a:sym typeface="Roboto"/>
              </a:rPr>
              <a:t> does not contribute meaning to a sentence, such as articles, prepositions, conjunctions, and some pronouns. For example, the words “the”, “a”, “and” ,“is” will be identified as stop-words.</a:t>
            </a:r>
            <a:endParaRPr/>
          </a:p>
          <a:p>
            <a:pPr indent="-336899" lvl="1" marL="673798" marR="0" rtl="0" algn="just">
              <a:lnSpc>
                <a:spcPct val="180000"/>
              </a:lnSpc>
              <a:spcBef>
                <a:spcPts val="0"/>
              </a:spcBef>
              <a:spcAft>
                <a:spcPts val="0"/>
              </a:spcAft>
              <a:buNone/>
            </a:pPr>
            <a:r>
              <a:t/>
            </a:r>
            <a:endParaRPr b="0" i="0" sz="2700" u="none" cap="none" strike="noStrike">
              <a:solidFill>
                <a:srgbClr val="3D3D3D"/>
              </a:solidFill>
              <a:latin typeface="Roboto"/>
              <a:ea typeface="Roboto"/>
              <a:cs typeface="Roboto"/>
              <a:sym typeface="Roboto"/>
            </a:endParaRPr>
          </a:p>
          <a:p>
            <a:pPr indent="-336899" lvl="1" marL="673798" marR="0" rtl="0" algn="just">
              <a:lnSpc>
                <a:spcPct val="180000"/>
              </a:lnSpc>
              <a:spcBef>
                <a:spcPts val="0"/>
              </a:spcBef>
              <a:spcAft>
                <a:spcPts val="0"/>
              </a:spcAft>
              <a:buClr>
                <a:srgbClr val="3D3D3D"/>
              </a:buClr>
              <a:buSzPts val="2700"/>
              <a:buFont typeface="Arial"/>
              <a:buChar char="•"/>
            </a:pPr>
            <a:r>
              <a:rPr b="1" i="0" lang="en-US" sz="2700" u="none" cap="none" strike="noStrike">
                <a:solidFill>
                  <a:srgbClr val="3D3D3D"/>
                </a:solidFill>
                <a:latin typeface="Roboto"/>
                <a:ea typeface="Roboto"/>
                <a:cs typeface="Roboto"/>
                <a:sym typeface="Roboto"/>
              </a:rPr>
              <a:t>Steamming:</a:t>
            </a:r>
            <a:r>
              <a:rPr b="0" i="0" lang="en-US" sz="2700" u="none" cap="none" strike="noStrike">
                <a:solidFill>
                  <a:srgbClr val="3D3D3D"/>
                </a:solidFill>
                <a:latin typeface="Roboto"/>
                <a:ea typeface="Roboto"/>
                <a:cs typeface="Roboto"/>
                <a:sym typeface="Roboto"/>
              </a:rPr>
              <a:t> by using the root word of each word, which helps avoid repetitive patterns.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7"/>
          <p:cNvSpPr/>
          <p:nvPr/>
        </p:nvSpPr>
        <p:spPr>
          <a:xfrm>
            <a:off x="669801" y="685800"/>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272" name="Google Shape;272;p17"/>
          <p:cNvSpPr/>
          <p:nvPr/>
        </p:nvSpPr>
        <p:spPr>
          <a:xfrm>
            <a:off x="12063220" y="680464"/>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273" name="Google Shape;273;p17"/>
          <p:cNvSpPr/>
          <p:nvPr/>
        </p:nvSpPr>
        <p:spPr>
          <a:xfrm>
            <a:off x="6362745" y="685800"/>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274" name="Google Shape;274;p17"/>
          <p:cNvSpPr/>
          <p:nvPr/>
        </p:nvSpPr>
        <p:spPr>
          <a:xfrm>
            <a:off x="668975" y="909826"/>
            <a:ext cx="16950119" cy="1516883"/>
          </a:xfrm>
          <a:custGeom>
            <a:rect b="b" l="l" r="r" t="t"/>
            <a:pathLst>
              <a:path extrusionOk="0" h="2517648" w="22600158">
                <a:moveTo>
                  <a:pt x="0" y="0"/>
                </a:moveTo>
                <a:lnTo>
                  <a:pt x="22600158" y="0"/>
                </a:lnTo>
                <a:lnTo>
                  <a:pt x="22600158" y="2517648"/>
                </a:lnTo>
                <a:lnTo>
                  <a:pt x="0" y="2517648"/>
                </a:lnTo>
                <a:close/>
              </a:path>
            </a:pathLst>
          </a:custGeom>
          <a:solidFill>
            <a:srgbClr val="1A3260"/>
          </a:solidFill>
          <a:ln>
            <a:noFill/>
          </a:ln>
        </p:spPr>
      </p:sp>
      <p:sp>
        <p:nvSpPr>
          <p:cNvPr id="275" name="Google Shape;275;p17"/>
          <p:cNvSpPr txBox="1"/>
          <p:nvPr/>
        </p:nvSpPr>
        <p:spPr>
          <a:xfrm>
            <a:off x="963290" y="1016587"/>
            <a:ext cx="16361400" cy="15147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FFFFFF"/>
                </a:solidFill>
                <a:latin typeface="Gill Sans"/>
                <a:ea typeface="Gill Sans"/>
                <a:cs typeface="Gill Sans"/>
                <a:sym typeface="Gill Sans"/>
              </a:rPr>
              <a:t>Methodology - Explore data, Model data</a:t>
            </a:r>
            <a:endParaRPr/>
          </a:p>
        </p:txBody>
      </p:sp>
      <p:sp>
        <p:nvSpPr>
          <p:cNvPr id="276" name="Google Shape;276;p17"/>
          <p:cNvSpPr txBox="1"/>
          <p:nvPr/>
        </p:nvSpPr>
        <p:spPr>
          <a:xfrm>
            <a:off x="498049" y="2531300"/>
            <a:ext cx="17292000" cy="7771200"/>
          </a:xfrm>
          <a:prstGeom prst="rect">
            <a:avLst/>
          </a:prstGeom>
          <a:noFill/>
          <a:ln>
            <a:noFill/>
          </a:ln>
        </p:spPr>
        <p:txBody>
          <a:bodyPr anchorCtr="0" anchor="t" bIns="0" lIns="0" spcFirstLastPara="1" rIns="0" wrap="square" tIns="0">
            <a:spAutoFit/>
          </a:bodyPr>
          <a:lstStyle/>
          <a:p>
            <a:pPr indent="-304731" lvl="1" marL="609464" marR="0" rtl="0" algn="just">
              <a:lnSpc>
                <a:spcPct val="180023"/>
              </a:lnSpc>
              <a:spcBef>
                <a:spcPts val="0"/>
              </a:spcBef>
              <a:spcAft>
                <a:spcPts val="0"/>
              </a:spcAft>
              <a:buClr>
                <a:srgbClr val="3D3D3D"/>
              </a:buClr>
              <a:buSzPts val="2593"/>
              <a:buFont typeface="Arial"/>
              <a:buChar char="•"/>
            </a:pPr>
            <a:r>
              <a:rPr b="1" i="0" lang="en-US" sz="2593" u="none" cap="none" strike="noStrike">
                <a:solidFill>
                  <a:srgbClr val="3D3D3D"/>
                </a:solidFill>
                <a:latin typeface="Roboto"/>
                <a:ea typeface="Roboto"/>
                <a:cs typeface="Roboto"/>
                <a:sym typeface="Roboto"/>
              </a:rPr>
              <a:t>Explore data :</a:t>
            </a:r>
            <a:r>
              <a:rPr b="0" i="0" lang="en-US" sz="2593" u="none" cap="none" strike="noStrike">
                <a:solidFill>
                  <a:srgbClr val="3D3D3D"/>
                </a:solidFill>
                <a:latin typeface="Roboto"/>
                <a:ea typeface="Roboto"/>
                <a:cs typeface="Roboto"/>
                <a:sym typeface="Roboto"/>
              </a:rPr>
              <a:t> Explore the data called exploratory data analysis</a:t>
            </a:r>
            <a:endParaRPr/>
          </a:p>
          <a:p>
            <a:pPr indent="-444454" lvl="2" marL="1333366" marR="0" rtl="0" algn="just">
              <a:lnSpc>
                <a:spcPct val="180023"/>
              </a:lnSpc>
              <a:spcBef>
                <a:spcPts val="0"/>
              </a:spcBef>
              <a:spcAft>
                <a:spcPts val="0"/>
              </a:spcAft>
              <a:buClr>
                <a:srgbClr val="3D3D3D"/>
              </a:buClr>
              <a:buSzPts val="2593"/>
              <a:buFont typeface="Arial"/>
              <a:buChar char="⚬"/>
            </a:pPr>
            <a:r>
              <a:rPr b="0" i="0" lang="en-US" sz="2593" u="none" cap="none" strike="noStrike">
                <a:solidFill>
                  <a:srgbClr val="3D3D3D"/>
                </a:solidFill>
                <a:latin typeface="Roboto"/>
                <a:ea typeface="Roboto"/>
                <a:cs typeface="Roboto"/>
                <a:sym typeface="Roboto"/>
              </a:rPr>
              <a:t>to analyze and investigate datasets and summarize their main characteristics by employing data visualization methods</a:t>
            </a:r>
            <a:endParaRPr/>
          </a:p>
          <a:p>
            <a:pPr indent="-444454" lvl="2" marL="1333366" marR="0" rtl="0" algn="just">
              <a:lnSpc>
                <a:spcPct val="180023"/>
              </a:lnSpc>
              <a:spcBef>
                <a:spcPts val="0"/>
              </a:spcBef>
              <a:spcAft>
                <a:spcPts val="0"/>
              </a:spcAft>
              <a:buClr>
                <a:srgbClr val="3D3D3D"/>
              </a:buClr>
              <a:buSzPts val="2593"/>
              <a:buFont typeface="Arial"/>
              <a:buChar char="⚬"/>
            </a:pPr>
            <a:r>
              <a:rPr b="0" i="0" lang="en-US" sz="2593" u="none" cap="none" strike="noStrike">
                <a:solidFill>
                  <a:srgbClr val="3D3D3D"/>
                </a:solidFill>
                <a:latin typeface="Roboto"/>
                <a:ea typeface="Roboto"/>
                <a:cs typeface="Roboto"/>
                <a:sym typeface="Roboto"/>
              </a:rPr>
              <a:t>tools used to create an EDA include:</a:t>
            </a:r>
            <a:endParaRPr/>
          </a:p>
          <a:p>
            <a:pPr indent="-504792" lvl="3" marL="2019166" marR="0" rtl="0" algn="just">
              <a:lnSpc>
                <a:spcPct val="180023"/>
              </a:lnSpc>
              <a:spcBef>
                <a:spcPts val="0"/>
              </a:spcBef>
              <a:spcAft>
                <a:spcPts val="0"/>
              </a:spcAft>
              <a:buClr>
                <a:srgbClr val="3D3D3D"/>
              </a:buClr>
              <a:buSzPts val="2593"/>
              <a:buFont typeface="Arial"/>
              <a:buChar char="￭"/>
            </a:pPr>
            <a:r>
              <a:rPr b="0" i="0" lang="en-US" sz="2593" u="none" cap="none" strike="noStrike">
                <a:solidFill>
                  <a:srgbClr val="3D3D3D"/>
                </a:solidFill>
                <a:latin typeface="Roboto"/>
                <a:ea typeface="Roboto"/>
                <a:cs typeface="Roboto"/>
                <a:sym typeface="Roboto"/>
              </a:rPr>
              <a:t>Python</a:t>
            </a:r>
            <a:endParaRPr/>
          </a:p>
          <a:p>
            <a:pPr indent="-504792" lvl="3" marL="2019166" marR="0" rtl="0" algn="just">
              <a:lnSpc>
                <a:spcPct val="180023"/>
              </a:lnSpc>
              <a:spcBef>
                <a:spcPts val="0"/>
              </a:spcBef>
              <a:spcAft>
                <a:spcPts val="0"/>
              </a:spcAft>
              <a:buClr>
                <a:srgbClr val="3D3D3D"/>
              </a:buClr>
              <a:buSzPts val="2593"/>
              <a:buFont typeface="Arial"/>
              <a:buChar char="￭"/>
            </a:pPr>
            <a:r>
              <a:rPr b="0" i="0" lang="en-US" sz="2593" u="none" cap="none" strike="noStrike">
                <a:solidFill>
                  <a:srgbClr val="3D3D3D"/>
                </a:solidFill>
                <a:latin typeface="Roboto"/>
                <a:ea typeface="Roboto"/>
                <a:cs typeface="Roboto"/>
                <a:sym typeface="Roboto"/>
              </a:rPr>
              <a:t>R</a:t>
            </a:r>
            <a:endParaRPr/>
          </a:p>
          <a:p>
            <a:pPr indent="-131380" lvl="3" marL="525520" marR="0" rtl="0" algn="just">
              <a:lnSpc>
                <a:spcPct val="46856"/>
              </a:lnSpc>
              <a:spcBef>
                <a:spcPts val="0"/>
              </a:spcBef>
              <a:spcAft>
                <a:spcPts val="0"/>
              </a:spcAft>
              <a:buNone/>
            </a:pPr>
            <a:r>
              <a:t/>
            </a:r>
            <a:endParaRPr b="0" i="0" sz="2593" u="none" cap="none" strike="noStrike">
              <a:solidFill>
                <a:srgbClr val="3D3D3D"/>
              </a:solidFill>
              <a:latin typeface="Roboto"/>
              <a:ea typeface="Roboto"/>
              <a:cs typeface="Roboto"/>
              <a:sym typeface="Roboto"/>
            </a:endParaRPr>
          </a:p>
          <a:p>
            <a:pPr indent="-304731" lvl="1" marL="609464" marR="0" rtl="0" algn="just">
              <a:lnSpc>
                <a:spcPct val="180023"/>
              </a:lnSpc>
              <a:spcBef>
                <a:spcPts val="0"/>
              </a:spcBef>
              <a:spcAft>
                <a:spcPts val="0"/>
              </a:spcAft>
              <a:buClr>
                <a:srgbClr val="3D3D3D"/>
              </a:buClr>
              <a:buSzPts val="2593"/>
              <a:buFont typeface="Arial"/>
              <a:buChar char="•"/>
            </a:pPr>
            <a:r>
              <a:rPr b="1" i="0" lang="en-US" sz="2593" u="none" cap="none" strike="noStrike">
                <a:solidFill>
                  <a:srgbClr val="3D3D3D"/>
                </a:solidFill>
                <a:latin typeface="Roboto"/>
                <a:ea typeface="Roboto"/>
                <a:cs typeface="Roboto"/>
                <a:sym typeface="Roboto"/>
              </a:rPr>
              <a:t>Model data </a:t>
            </a:r>
            <a:endParaRPr/>
          </a:p>
          <a:p>
            <a:pPr indent="-444435" lvl="2" marL="1333309" marR="0" rtl="0" algn="just">
              <a:lnSpc>
                <a:spcPct val="180023"/>
              </a:lnSpc>
              <a:spcBef>
                <a:spcPts val="0"/>
              </a:spcBef>
              <a:spcAft>
                <a:spcPts val="0"/>
              </a:spcAft>
              <a:buClr>
                <a:srgbClr val="000000"/>
              </a:buClr>
              <a:buSzPts val="2593"/>
              <a:buFont typeface="Arial"/>
              <a:buChar char="⚬"/>
            </a:pPr>
            <a:r>
              <a:rPr b="1" i="0" lang="en-US" sz="2593" u="none" cap="none" strike="noStrike">
                <a:solidFill>
                  <a:srgbClr val="000000"/>
                </a:solidFill>
                <a:latin typeface="Roboto"/>
                <a:ea typeface="Roboto"/>
                <a:cs typeface="Roboto"/>
                <a:sym typeface="Roboto"/>
              </a:rPr>
              <a:t>7</a:t>
            </a:r>
            <a:r>
              <a:rPr b="0" i="0" lang="en-US" sz="2593" u="none" cap="none" strike="noStrike">
                <a:solidFill>
                  <a:srgbClr val="3D3D3D"/>
                </a:solidFill>
                <a:latin typeface="Roboto"/>
                <a:ea typeface="Roboto"/>
                <a:cs typeface="Roboto"/>
                <a:sym typeface="Roboto"/>
              </a:rPr>
              <a:t> commonly ML models : Decision Tree, Logistic Regression, Gradient Boost, Support Vector Machine (SVM), k-Nearest Neighbors (KNN), Naive Bayes (NB) , Random Forest (RF) based on literature review.</a:t>
            </a:r>
            <a:endParaRPr/>
          </a:p>
          <a:p>
            <a:pPr indent="0" lvl="0" marL="0" marR="0" rtl="0" algn="just">
              <a:lnSpc>
                <a:spcPct val="180023"/>
              </a:lnSpc>
              <a:spcBef>
                <a:spcPts val="0"/>
              </a:spcBef>
              <a:spcAft>
                <a:spcPts val="0"/>
              </a:spcAft>
              <a:buNone/>
            </a:pPr>
            <a:r>
              <a:t/>
            </a:r>
            <a:endParaRPr b="0" i="0" sz="2593" u="none" cap="none" strike="noStrike">
              <a:solidFill>
                <a:srgbClr val="3D3D3D"/>
              </a:solidFill>
              <a:latin typeface="Roboto"/>
              <a:ea typeface="Roboto"/>
              <a:cs typeface="Roboto"/>
              <a:sym typeface="Roboto"/>
            </a:endParaRPr>
          </a:p>
          <a:p>
            <a:pPr indent="-444454" lvl="2" marL="1333366" marR="0" rtl="0" algn="just">
              <a:lnSpc>
                <a:spcPct val="180023"/>
              </a:lnSpc>
              <a:spcBef>
                <a:spcPts val="0"/>
              </a:spcBef>
              <a:spcAft>
                <a:spcPts val="0"/>
              </a:spcAft>
              <a:buClr>
                <a:srgbClr val="3D3D3D"/>
              </a:buClr>
              <a:buSzPts val="2593"/>
              <a:buFont typeface="Arial"/>
              <a:buChar char="⚬"/>
            </a:pPr>
            <a:r>
              <a:rPr b="1" i="0" lang="en-US" sz="2593" u="none" cap="none" strike="noStrike">
                <a:solidFill>
                  <a:srgbClr val="3D3D3D"/>
                </a:solidFill>
                <a:latin typeface="Roboto"/>
                <a:ea typeface="Roboto"/>
                <a:cs typeface="Roboto"/>
                <a:sym typeface="Roboto"/>
              </a:rPr>
              <a:t>1 </a:t>
            </a:r>
            <a:r>
              <a:rPr b="0" i="0" lang="en-US" sz="2593" u="none" cap="none" strike="noStrike">
                <a:solidFill>
                  <a:srgbClr val="3D3D3D"/>
                </a:solidFill>
                <a:latin typeface="Roboto"/>
                <a:ea typeface="Roboto"/>
                <a:cs typeface="Roboto"/>
                <a:sym typeface="Roboto"/>
              </a:rPr>
              <a:t>deep learning mode : LSTM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8"/>
          <p:cNvSpPr/>
          <p:nvPr/>
        </p:nvSpPr>
        <p:spPr>
          <a:xfrm>
            <a:off x="669801" y="685800"/>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282" name="Google Shape;282;p18"/>
          <p:cNvSpPr/>
          <p:nvPr/>
        </p:nvSpPr>
        <p:spPr>
          <a:xfrm>
            <a:off x="12063220" y="680464"/>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283" name="Google Shape;283;p18"/>
          <p:cNvSpPr/>
          <p:nvPr/>
        </p:nvSpPr>
        <p:spPr>
          <a:xfrm>
            <a:off x="6362745" y="685800"/>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284" name="Google Shape;284;p18"/>
          <p:cNvSpPr/>
          <p:nvPr/>
        </p:nvSpPr>
        <p:spPr>
          <a:xfrm>
            <a:off x="668973" y="909831"/>
            <a:ext cx="16950119" cy="1888236"/>
          </a:xfrm>
          <a:custGeom>
            <a:rect b="b" l="l" r="r" t="t"/>
            <a:pathLst>
              <a:path extrusionOk="0" h="2517648" w="22600158">
                <a:moveTo>
                  <a:pt x="0" y="0"/>
                </a:moveTo>
                <a:lnTo>
                  <a:pt x="22600158" y="0"/>
                </a:lnTo>
                <a:lnTo>
                  <a:pt x="22600158" y="2517648"/>
                </a:lnTo>
                <a:lnTo>
                  <a:pt x="0" y="2517648"/>
                </a:lnTo>
                <a:close/>
              </a:path>
            </a:pathLst>
          </a:custGeom>
          <a:solidFill>
            <a:srgbClr val="1A3260"/>
          </a:solidFill>
          <a:ln>
            <a:noFill/>
          </a:ln>
        </p:spPr>
      </p:sp>
      <p:sp>
        <p:nvSpPr>
          <p:cNvPr id="285" name="Google Shape;285;p18"/>
          <p:cNvSpPr txBox="1"/>
          <p:nvPr/>
        </p:nvSpPr>
        <p:spPr>
          <a:xfrm>
            <a:off x="1320660" y="2966528"/>
            <a:ext cx="16297361" cy="6876589"/>
          </a:xfrm>
          <a:prstGeom prst="rect">
            <a:avLst/>
          </a:prstGeom>
          <a:noFill/>
          <a:ln>
            <a:noFill/>
          </a:ln>
        </p:spPr>
        <p:txBody>
          <a:bodyPr anchorCtr="0" anchor="t" bIns="0" lIns="0" spcFirstLastPara="1" rIns="0" wrap="square" tIns="0">
            <a:spAutoFit/>
          </a:bodyPr>
          <a:lstStyle/>
          <a:p>
            <a:pPr indent="-306349" lvl="1" marL="612698" marR="0" rtl="0" algn="just">
              <a:lnSpc>
                <a:spcPct val="180028"/>
              </a:lnSpc>
              <a:spcBef>
                <a:spcPts val="0"/>
              </a:spcBef>
              <a:spcAft>
                <a:spcPts val="0"/>
              </a:spcAft>
              <a:buClr>
                <a:srgbClr val="3D3D3D"/>
              </a:buClr>
              <a:buSzPts val="2799"/>
              <a:buFont typeface="Arial"/>
              <a:buChar char="•"/>
            </a:pPr>
            <a:r>
              <a:rPr b="0" i="0" lang="en-US" sz="2799" u="none" cap="none" strike="noStrike">
                <a:solidFill>
                  <a:srgbClr val="3D3D3D"/>
                </a:solidFill>
                <a:latin typeface="Times New Roman"/>
                <a:ea typeface="Times New Roman"/>
                <a:cs typeface="Times New Roman"/>
                <a:sym typeface="Times New Roman"/>
              </a:rPr>
              <a:t>Use a variety of evaluation measures to assess the performance of different models for building a fake formation detection system. Some commonly used evaluation measures for this type of system include accuracy, precision, recall, and F1-score: </a:t>
            </a:r>
            <a:endParaRPr/>
          </a:p>
          <a:p>
            <a:pPr indent="0" lvl="0" marL="0" marR="0" rtl="0" algn="just">
              <a:lnSpc>
                <a:spcPct val="180028"/>
              </a:lnSpc>
              <a:spcBef>
                <a:spcPts val="0"/>
              </a:spcBef>
              <a:spcAft>
                <a:spcPts val="0"/>
              </a:spcAft>
              <a:buNone/>
            </a:pPr>
            <a:r>
              <a:t/>
            </a:r>
            <a:endParaRPr b="0" i="0" sz="2799" u="none" cap="none" strike="noStrike">
              <a:solidFill>
                <a:srgbClr val="3D3D3D"/>
              </a:solidFill>
              <a:latin typeface="Times New Roman"/>
              <a:ea typeface="Times New Roman"/>
              <a:cs typeface="Times New Roman"/>
              <a:sym typeface="Times New Roman"/>
            </a:endParaRPr>
          </a:p>
          <a:p>
            <a:pPr indent="0" lvl="0" marL="0" marR="0" rtl="0" algn="just">
              <a:lnSpc>
                <a:spcPct val="180028"/>
              </a:lnSpc>
              <a:spcBef>
                <a:spcPts val="0"/>
              </a:spcBef>
              <a:spcAft>
                <a:spcPts val="0"/>
              </a:spcAft>
              <a:buNone/>
            </a:pPr>
            <a:r>
              <a:t/>
            </a:r>
            <a:endParaRPr b="0" i="0" sz="2799" u="none" cap="none" strike="noStrike">
              <a:solidFill>
                <a:srgbClr val="3D3D3D"/>
              </a:solidFill>
              <a:latin typeface="Times New Roman"/>
              <a:ea typeface="Times New Roman"/>
              <a:cs typeface="Times New Roman"/>
              <a:sym typeface="Times New Roman"/>
            </a:endParaRPr>
          </a:p>
          <a:p>
            <a:pPr indent="0" lvl="0" marL="0" marR="0" rtl="0" algn="just">
              <a:lnSpc>
                <a:spcPct val="180028"/>
              </a:lnSpc>
              <a:spcBef>
                <a:spcPts val="0"/>
              </a:spcBef>
              <a:spcAft>
                <a:spcPts val="0"/>
              </a:spcAft>
              <a:buNone/>
            </a:pPr>
            <a:r>
              <a:t/>
            </a:r>
            <a:endParaRPr b="0" i="0" sz="2799" u="none" cap="none" strike="noStrike">
              <a:solidFill>
                <a:srgbClr val="3D3D3D"/>
              </a:solidFill>
              <a:latin typeface="Times New Roman"/>
              <a:ea typeface="Times New Roman"/>
              <a:cs typeface="Times New Roman"/>
              <a:sym typeface="Times New Roman"/>
            </a:endParaRPr>
          </a:p>
          <a:p>
            <a:pPr indent="0" lvl="0" marL="0" marR="0" rtl="0" algn="just">
              <a:lnSpc>
                <a:spcPct val="180028"/>
              </a:lnSpc>
              <a:spcBef>
                <a:spcPts val="0"/>
              </a:spcBef>
              <a:spcAft>
                <a:spcPts val="0"/>
              </a:spcAft>
              <a:buNone/>
            </a:pPr>
            <a:r>
              <a:t/>
            </a:r>
            <a:endParaRPr b="0" i="0" sz="2799" u="none" cap="none" strike="noStrike">
              <a:solidFill>
                <a:srgbClr val="3D3D3D"/>
              </a:solidFill>
              <a:latin typeface="Times New Roman"/>
              <a:ea typeface="Times New Roman"/>
              <a:cs typeface="Times New Roman"/>
              <a:sym typeface="Times New Roman"/>
            </a:endParaRPr>
          </a:p>
          <a:p>
            <a:pPr indent="-302260" lvl="1" marL="604519" marR="0" rtl="0" algn="just">
              <a:lnSpc>
                <a:spcPct val="180028"/>
              </a:lnSpc>
              <a:spcBef>
                <a:spcPts val="0"/>
              </a:spcBef>
              <a:spcAft>
                <a:spcPts val="0"/>
              </a:spcAft>
              <a:buClr>
                <a:srgbClr val="3D3D3D"/>
              </a:buClr>
              <a:buSzPts val="2799"/>
              <a:buFont typeface="Arial"/>
              <a:buChar char="•"/>
            </a:pPr>
            <a:r>
              <a:rPr b="0" i="0" lang="en-US" sz="2799" u="none" cap="none" strike="noStrike">
                <a:solidFill>
                  <a:srgbClr val="3D3D3D"/>
                </a:solidFill>
                <a:latin typeface="Times New Roman"/>
                <a:ea typeface="Times New Roman"/>
                <a:cs typeface="Times New Roman"/>
                <a:sym typeface="Times New Roman"/>
              </a:rPr>
              <a:t>Drawing conclusions from the datasets. </a:t>
            </a:r>
            <a:endParaRPr/>
          </a:p>
          <a:p>
            <a:pPr indent="-302260" lvl="1" marL="604519" marR="0" rtl="0" algn="just">
              <a:lnSpc>
                <a:spcPct val="180028"/>
              </a:lnSpc>
              <a:spcBef>
                <a:spcPts val="0"/>
              </a:spcBef>
              <a:spcAft>
                <a:spcPts val="0"/>
              </a:spcAft>
              <a:buClr>
                <a:srgbClr val="3D3D3D"/>
              </a:buClr>
              <a:buSzPts val="2799"/>
              <a:buFont typeface="Arial"/>
              <a:buChar char="•"/>
            </a:pPr>
            <a:r>
              <a:rPr b="0" i="0" lang="en-US" sz="2799" u="none" cap="none" strike="noStrike">
                <a:solidFill>
                  <a:srgbClr val="3D3D3D"/>
                </a:solidFill>
                <a:latin typeface="Times New Roman"/>
                <a:ea typeface="Times New Roman"/>
                <a:cs typeface="Times New Roman"/>
                <a:sym typeface="Times New Roman"/>
              </a:rPr>
              <a:t>Evaluation of different models. </a:t>
            </a:r>
            <a:endParaRPr/>
          </a:p>
          <a:p>
            <a:pPr indent="-302260" lvl="1" marL="604519" marR="0" rtl="0" algn="just">
              <a:lnSpc>
                <a:spcPct val="180028"/>
              </a:lnSpc>
              <a:spcBef>
                <a:spcPts val="0"/>
              </a:spcBef>
              <a:spcAft>
                <a:spcPts val="0"/>
              </a:spcAft>
              <a:buClr>
                <a:srgbClr val="3D3D3D"/>
              </a:buClr>
              <a:buSzPts val="2799"/>
              <a:buFont typeface="Arial"/>
              <a:buChar char="•"/>
            </a:pPr>
            <a:r>
              <a:rPr b="0" i="0" lang="en-US" sz="2799" u="none" cap="none" strike="noStrike">
                <a:solidFill>
                  <a:srgbClr val="3D3D3D"/>
                </a:solidFill>
                <a:latin typeface="Times New Roman"/>
                <a:ea typeface="Times New Roman"/>
                <a:cs typeface="Times New Roman"/>
                <a:sym typeface="Times New Roman"/>
              </a:rPr>
              <a:t>Select suitable models to build a detecting deceptive and fake information system</a:t>
            </a:r>
            <a:endParaRPr/>
          </a:p>
          <a:p>
            <a:pPr indent="-294311" lvl="1" marL="588622" marR="0" rtl="0" algn="just">
              <a:lnSpc>
                <a:spcPct val="103751"/>
              </a:lnSpc>
              <a:spcBef>
                <a:spcPts val="0"/>
              </a:spcBef>
              <a:spcAft>
                <a:spcPts val="0"/>
              </a:spcAft>
              <a:buNone/>
            </a:pPr>
            <a:r>
              <a:t/>
            </a:r>
            <a:endParaRPr b="0" i="0" sz="2799" u="none" cap="none" strike="noStrike">
              <a:solidFill>
                <a:srgbClr val="3D3D3D"/>
              </a:solidFill>
              <a:latin typeface="Times New Roman"/>
              <a:ea typeface="Times New Roman"/>
              <a:cs typeface="Times New Roman"/>
              <a:sym typeface="Times New Roman"/>
            </a:endParaRPr>
          </a:p>
        </p:txBody>
      </p:sp>
      <p:sp>
        <p:nvSpPr>
          <p:cNvPr id="286" name="Google Shape;286;p18"/>
          <p:cNvSpPr/>
          <p:nvPr/>
        </p:nvSpPr>
        <p:spPr>
          <a:xfrm>
            <a:off x="1320660" y="5686967"/>
            <a:ext cx="4499397" cy="971786"/>
          </a:xfrm>
          <a:custGeom>
            <a:rect b="b" l="l" r="r" t="t"/>
            <a:pathLst>
              <a:path extrusionOk="0" h="971786" w="4499397">
                <a:moveTo>
                  <a:pt x="0" y="0"/>
                </a:moveTo>
                <a:lnTo>
                  <a:pt x="4499396" y="0"/>
                </a:lnTo>
                <a:lnTo>
                  <a:pt x="4499396" y="971786"/>
                </a:lnTo>
                <a:lnTo>
                  <a:pt x="0" y="971786"/>
                </a:lnTo>
                <a:lnTo>
                  <a:pt x="0" y="0"/>
                </a:lnTo>
                <a:close/>
              </a:path>
            </a:pathLst>
          </a:custGeom>
          <a:blipFill rotWithShape="1">
            <a:blip r:embed="rId3">
              <a:alphaModFix/>
            </a:blip>
            <a:stretch>
              <a:fillRect b="0" l="0" r="-5362" t="0"/>
            </a:stretch>
          </a:blipFill>
          <a:ln>
            <a:noFill/>
          </a:ln>
        </p:spPr>
      </p:sp>
      <p:sp>
        <p:nvSpPr>
          <p:cNvPr id="287" name="Google Shape;287;p18"/>
          <p:cNvSpPr/>
          <p:nvPr/>
        </p:nvSpPr>
        <p:spPr>
          <a:xfrm>
            <a:off x="6224601" y="5545015"/>
            <a:ext cx="3472510" cy="1113738"/>
          </a:xfrm>
          <a:custGeom>
            <a:rect b="b" l="l" r="r" t="t"/>
            <a:pathLst>
              <a:path extrusionOk="0" h="1113738" w="3472510">
                <a:moveTo>
                  <a:pt x="0" y="0"/>
                </a:moveTo>
                <a:lnTo>
                  <a:pt x="3472510" y="0"/>
                </a:lnTo>
                <a:lnTo>
                  <a:pt x="3472510" y="1113738"/>
                </a:lnTo>
                <a:lnTo>
                  <a:pt x="0" y="1113738"/>
                </a:lnTo>
                <a:lnTo>
                  <a:pt x="0" y="0"/>
                </a:lnTo>
                <a:close/>
              </a:path>
            </a:pathLst>
          </a:custGeom>
          <a:blipFill rotWithShape="1">
            <a:blip r:embed="rId4">
              <a:alphaModFix/>
            </a:blip>
            <a:stretch>
              <a:fillRect b="0" l="-10752" r="-23401" t="0"/>
            </a:stretch>
          </a:blipFill>
          <a:ln>
            <a:noFill/>
          </a:ln>
        </p:spPr>
      </p:sp>
      <p:sp>
        <p:nvSpPr>
          <p:cNvPr id="288" name="Google Shape;288;p18"/>
          <p:cNvSpPr/>
          <p:nvPr/>
        </p:nvSpPr>
        <p:spPr>
          <a:xfrm>
            <a:off x="9995855" y="5434040"/>
            <a:ext cx="3074894" cy="1335689"/>
          </a:xfrm>
          <a:custGeom>
            <a:rect b="b" l="l" r="r" t="t"/>
            <a:pathLst>
              <a:path extrusionOk="0" h="1335689" w="3074894">
                <a:moveTo>
                  <a:pt x="0" y="0"/>
                </a:moveTo>
                <a:lnTo>
                  <a:pt x="3074894" y="0"/>
                </a:lnTo>
                <a:lnTo>
                  <a:pt x="3074894" y="1335689"/>
                </a:lnTo>
                <a:lnTo>
                  <a:pt x="0" y="1335689"/>
                </a:lnTo>
                <a:lnTo>
                  <a:pt x="0" y="0"/>
                </a:lnTo>
                <a:close/>
              </a:path>
            </a:pathLst>
          </a:custGeom>
          <a:blipFill rotWithShape="1">
            <a:blip r:embed="rId5">
              <a:alphaModFix/>
            </a:blip>
            <a:stretch>
              <a:fillRect b="0" l="-21160" r="-38555" t="0"/>
            </a:stretch>
          </a:blipFill>
          <a:ln>
            <a:noFill/>
          </a:ln>
        </p:spPr>
      </p:sp>
      <p:sp>
        <p:nvSpPr>
          <p:cNvPr id="289" name="Google Shape;289;p18"/>
          <p:cNvSpPr/>
          <p:nvPr/>
        </p:nvSpPr>
        <p:spPr>
          <a:xfrm>
            <a:off x="13366024" y="5545015"/>
            <a:ext cx="4546785" cy="1081697"/>
          </a:xfrm>
          <a:custGeom>
            <a:rect b="b" l="l" r="r" t="t"/>
            <a:pathLst>
              <a:path extrusionOk="0" h="1081697" w="4546785">
                <a:moveTo>
                  <a:pt x="0" y="0"/>
                </a:moveTo>
                <a:lnTo>
                  <a:pt x="4546785" y="0"/>
                </a:lnTo>
                <a:lnTo>
                  <a:pt x="4546785" y="1081697"/>
                </a:lnTo>
                <a:lnTo>
                  <a:pt x="0" y="1081697"/>
                </a:lnTo>
                <a:lnTo>
                  <a:pt x="0" y="0"/>
                </a:lnTo>
                <a:close/>
              </a:path>
            </a:pathLst>
          </a:custGeom>
          <a:blipFill rotWithShape="1">
            <a:blip r:embed="rId6">
              <a:alphaModFix/>
            </a:blip>
            <a:stretch>
              <a:fillRect b="0" l="-5677" r="-15001" t="-1211"/>
            </a:stretch>
          </a:blipFill>
          <a:ln>
            <a:noFill/>
          </a:ln>
        </p:spPr>
      </p:sp>
      <p:sp>
        <p:nvSpPr>
          <p:cNvPr id="290" name="Google Shape;290;p18"/>
          <p:cNvSpPr txBox="1"/>
          <p:nvPr/>
        </p:nvSpPr>
        <p:spPr>
          <a:xfrm>
            <a:off x="963290" y="1016587"/>
            <a:ext cx="16361400" cy="15147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FFFFFF"/>
                </a:solidFill>
                <a:latin typeface="Gill Sans"/>
                <a:ea typeface="Gill Sans"/>
                <a:cs typeface="Gill Sans"/>
                <a:sym typeface="Gill Sans"/>
              </a:rPr>
              <a:t>Methodology - Interpret data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9"/>
          <p:cNvSpPr/>
          <p:nvPr/>
        </p:nvSpPr>
        <p:spPr>
          <a:xfrm>
            <a:off x="669801" y="685800"/>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296" name="Google Shape;296;p19"/>
          <p:cNvSpPr/>
          <p:nvPr/>
        </p:nvSpPr>
        <p:spPr>
          <a:xfrm>
            <a:off x="12063220" y="680464"/>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297" name="Google Shape;297;p19"/>
          <p:cNvSpPr/>
          <p:nvPr/>
        </p:nvSpPr>
        <p:spPr>
          <a:xfrm>
            <a:off x="6362745" y="685800"/>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298" name="Google Shape;298;p19"/>
          <p:cNvSpPr/>
          <p:nvPr/>
        </p:nvSpPr>
        <p:spPr>
          <a:xfrm>
            <a:off x="668973" y="909831"/>
            <a:ext cx="16950119" cy="1350863"/>
          </a:xfrm>
          <a:custGeom>
            <a:rect b="b" l="l" r="r" t="t"/>
            <a:pathLst>
              <a:path extrusionOk="0" h="1801151" w="22600158">
                <a:moveTo>
                  <a:pt x="0" y="0"/>
                </a:moveTo>
                <a:lnTo>
                  <a:pt x="22600158" y="0"/>
                </a:lnTo>
                <a:lnTo>
                  <a:pt x="22600158" y="1801151"/>
                </a:lnTo>
                <a:lnTo>
                  <a:pt x="0" y="1801151"/>
                </a:lnTo>
                <a:close/>
              </a:path>
            </a:pathLst>
          </a:custGeom>
          <a:solidFill>
            <a:srgbClr val="1A3260"/>
          </a:solidFill>
          <a:ln>
            <a:noFill/>
          </a:ln>
        </p:spPr>
      </p:sp>
      <p:sp>
        <p:nvSpPr>
          <p:cNvPr id="299" name="Google Shape;299;p19"/>
          <p:cNvSpPr/>
          <p:nvPr/>
        </p:nvSpPr>
        <p:spPr>
          <a:xfrm>
            <a:off x="645586" y="3022039"/>
            <a:ext cx="16972434" cy="7264961"/>
          </a:xfrm>
          <a:custGeom>
            <a:rect b="b" l="l" r="r" t="t"/>
            <a:pathLst>
              <a:path extrusionOk="0" h="7264961" w="16972434">
                <a:moveTo>
                  <a:pt x="0" y="0"/>
                </a:moveTo>
                <a:lnTo>
                  <a:pt x="16972434" y="0"/>
                </a:lnTo>
                <a:lnTo>
                  <a:pt x="16972434" y="7264961"/>
                </a:lnTo>
                <a:lnTo>
                  <a:pt x="0" y="7264961"/>
                </a:lnTo>
                <a:lnTo>
                  <a:pt x="0" y="0"/>
                </a:lnTo>
                <a:close/>
              </a:path>
            </a:pathLst>
          </a:custGeom>
          <a:blipFill rotWithShape="1">
            <a:blip r:embed="rId3">
              <a:alphaModFix/>
            </a:blip>
            <a:stretch>
              <a:fillRect b="-13196" l="-159" r="0" t="0"/>
            </a:stretch>
          </a:blipFill>
          <a:ln>
            <a:noFill/>
          </a:ln>
        </p:spPr>
      </p:sp>
      <p:sp>
        <p:nvSpPr>
          <p:cNvPr id="300" name="Google Shape;300;p19"/>
          <p:cNvSpPr txBox="1"/>
          <p:nvPr/>
        </p:nvSpPr>
        <p:spPr>
          <a:xfrm>
            <a:off x="963290" y="1016587"/>
            <a:ext cx="16361400" cy="15147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FFFFFF"/>
                </a:solidFill>
                <a:latin typeface="Gill Sans"/>
                <a:ea typeface="Gill Sans"/>
                <a:cs typeface="Gill Sans"/>
                <a:sym typeface="Gill Sans"/>
              </a:rPr>
              <a:t>Methodology - System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cxnSp>
        <p:nvCxnSpPr>
          <p:cNvPr id="95" name="Google Shape;95;p2"/>
          <p:cNvCxnSpPr/>
          <p:nvPr/>
        </p:nvCxnSpPr>
        <p:spPr>
          <a:xfrm>
            <a:off x="10030827" y="1049910"/>
            <a:ext cx="7228473" cy="0"/>
          </a:xfrm>
          <a:prstGeom prst="straightConnector1">
            <a:avLst/>
          </a:prstGeom>
          <a:noFill/>
          <a:ln cap="flat" cmpd="sng" w="38100">
            <a:solidFill>
              <a:srgbClr val="004AAD"/>
            </a:solidFill>
            <a:prstDash val="solid"/>
            <a:round/>
            <a:headEnd len="sm" w="sm" type="none"/>
            <a:tailEnd len="sm" w="sm" type="none"/>
          </a:ln>
        </p:spPr>
      </p:cxnSp>
      <p:cxnSp>
        <p:nvCxnSpPr>
          <p:cNvPr id="96" name="Google Shape;96;p2"/>
          <p:cNvCxnSpPr/>
          <p:nvPr/>
        </p:nvCxnSpPr>
        <p:spPr>
          <a:xfrm>
            <a:off x="10030827" y="9237090"/>
            <a:ext cx="7228473" cy="0"/>
          </a:xfrm>
          <a:prstGeom prst="straightConnector1">
            <a:avLst/>
          </a:prstGeom>
          <a:noFill/>
          <a:ln cap="flat" cmpd="sng" w="38100">
            <a:solidFill>
              <a:srgbClr val="004AAD"/>
            </a:solidFill>
            <a:prstDash val="solid"/>
            <a:round/>
            <a:headEnd len="sm" w="sm" type="none"/>
            <a:tailEnd len="sm" w="sm" type="none"/>
          </a:ln>
        </p:spPr>
      </p:cxnSp>
      <p:cxnSp>
        <p:nvCxnSpPr>
          <p:cNvPr id="97" name="Google Shape;97;p2"/>
          <p:cNvCxnSpPr/>
          <p:nvPr/>
        </p:nvCxnSpPr>
        <p:spPr>
          <a:xfrm>
            <a:off x="10030827" y="7625106"/>
            <a:ext cx="7228473" cy="0"/>
          </a:xfrm>
          <a:prstGeom prst="straightConnector1">
            <a:avLst/>
          </a:prstGeom>
          <a:noFill/>
          <a:ln cap="flat" cmpd="sng" w="38100">
            <a:solidFill>
              <a:srgbClr val="004AAD"/>
            </a:solidFill>
            <a:prstDash val="solid"/>
            <a:round/>
            <a:headEnd len="sm" w="sm" type="none"/>
            <a:tailEnd len="sm" w="sm" type="none"/>
          </a:ln>
        </p:spPr>
      </p:cxnSp>
      <p:cxnSp>
        <p:nvCxnSpPr>
          <p:cNvPr id="98" name="Google Shape;98;p2"/>
          <p:cNvCxnSpPr/>
          <p:nvPr/>
        </p:nvCxnSpPr>
        <p:spPr>
          <a:xfrm>
            <a:off x="10030827" y="5970702"/>
            <a:ext cx="7228473" cy="0"/>
          </a:xfrm>
          <a:prstGeom prst="straightConnector1">
            <a:avLst/>
          </a:prstGeom>
          <a:noFill/>
          <a:ln cap="flat" cmpd="sng" w="38100">
            <a:solidFill>
              <a:srgbClr val="004AAD"/>
            </a:solidFill>
            <a:prstDash val="solid"/>
            <a:round/>
            <a:headEnd len="sm" w="sm" type="none"/>
            <a:tailEnd len="sm" w="sm" type="none"/>
          </a:ln>
        </p:spPr>
      </p:cxnSp>
      <p:cxnSp>
        <p:nvCxnSpPr>
          <p:cNvPr id="99" name="Google Shape;99;p2"/>
          <p:cNvCxnSpPr/>
          <p:nvPr/>
        </p:nvCxnSpPr>
        <p:spPr>
          <a:xfrm>
            <a:off x="10030827" y="4305693"/>
            <a:ext cx="7228473" cy="0"/>
          </a:xfrm>
          <a:prstGeom prst="straightConnector1">
            <a:avLst/>
          </a:prstGeom>
          <a:noFill/>
          <a:ln cap="flat" cmpd="sng" w="38100">
            <a:solidFill>
              <a:srgbClr val="004AAD"/>
            </a:solidFill>
            <a:prstDash val="solid"/>
            <a:round/>
            <a:headEnd len="sm" w="sm" type="none"/>
            <a:tailEnd len="sm" w="sm" type="none"/>
          </a:ln>
        </p:spPr>
      </p:cxnSp>
      <p:cxnSp>
        <p:nvCxnSpPr>
          <p:cNvPr id="100" name="Google Shape;100;p2"/>
          <p:cNvCxnSpPr/>
          <p:nvPr/>
        </p:nvCxnSpPr>
        <p:spPr>
          <a:xfrm>
            <a:off x="10030827" y="2661894"/>
            <a:ext cx="7228473" cy="0"/>
          </a:xfrm>
          <a:prstGeom prst="straightConnector1">
            <a:avLst/>
          </a:prstGeom>
          <a:noFill/>
          <a:ln cap="flat" cmpd="sng" w="38100">
            <a:solidFill>
              <a:srgbClr val="004AAD"/>
            </a:solidFill>
            <a:prstDash val="solid"/>
            <a:round/>
            <a:headEnd len="sm" w="sm" type="none"/>
            <a:tailEnd len="sm" w="sm" type="none"/>
          </a:ln>
        </p:spPr>
      </p:cxnSp>
      <p:grpSp>
        <p:nvGrpSpPr>
          <p:cNvPr id="101" name="Google Shape;101;p2"/>
          <p:cNvGrpSpPr/>
          <p:nvPr/>
        </p:nvGrpSpPr>
        <p:grpSpPr>
          <a:xfrm>
            <a:off x="-514350" y="3705010"/>
            <a:ext cx="9658350" cy="3230758"/>
            <a:chOff x="0" y="-38100"/>
            <a:chExt cx="2543763" cy="850900"/>
          </a:xfrm>
        </p:grpSpPr>
        <p:sp>
          <p:nvSpPr>
            <p:cNvPr id="102" name="Google Shape;102;p2"/>
            <p:cNvSpPr/>
            <p:nvPr/>
          </p:nvSpPr>
          <p:spPr>
            <a:xfrm>
              <a:off x="0" y="0"/>
              <a:ext cx="2543763" cy="670351"/>
            </a:xfrm>
            <a:custGeom>
              <a:rect b="b" l="l" r="r" t="t"/>
              <a:pathLst>
                <a:path extrusionOk="0" h="670351" w="2543763">
                  <a:moveTo>
                    <a:pt x="0" y="0"/>
                  </a:moveTo>
                  <a:lnTo>
                    <a:pt x="2543763" y="0"/>
                  </a:lnTo>
                  <a:lnTo>
                    <a:pt x="2543763" y="670351"/>
                  </a:lnTo>
                  <a:lnTo>
                    <a:pt x="0" y="670351"/>
                  </a:lnTo>
                  <a:close/>
                </a:path>
              </a:pathLst>
            </a:custGeom>
            <a:solidFill>
              <a:srgbClr val="002060"/>
            </a:solidFill>
            <a:ln>
              <a:noFill/>
            </a:ln>
          </p:spPr>
        </p:sp>
        <p:sp>
          <p:nvSpPr>
            <p:cNvPr id="103" name="Google Shape;103;p2"/>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4" name="Google Shape;104;p2"/>
          <p:cNvSpPr txBox="1"/>
          <p:nvPr/>
        </p:nvSpPr>
        <p:spPr>
          <a:xfrm>
            <a:off x="2410357" y="4373563"/>
            <a:ext cx="5243098" cy="137794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000" u="none" cap="none" strike="noStrike">
                <a:solidFill>
                  <a:srgbClr val="FFFFFF"/>
                </a:solidFill>
                <a:latin typeface="Nunito Sans Black"/>
                <a:ea typeface="Nunito Sans Black"/>
                <a:cs typeface="Nunito Sans Black"/>
                <a:sym typeface="Nunito Sans Black"/>
              </a:rPr>
              <a:t>Overview</a:t>
            </a:r>
            <a:endParaRPr/>
          </a:p>
        </p:txBody>
      </p:sp>
      <p:sp>
        <p:nvSpPr>
          <p:cNvPr id="105" name="Google Shape;105;p2"/>
          <p:cNvSpPr txBox="1"/>
          <p:nvPr/>
        </p:nvSpPr>
        <p:spPr>
          <a:xfrm>
            <a:off x="11496557" y="6290133"/>
            <a:ext cx="6791443" cy="86333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5010" u="none" cap="none" strike="noStrike">
                <a:solidFill>
                  <a:srgbClr val="000000"/>
                </a:solidFill>
                <a:latin typeface="Nunito Sans"/>
                <a:ea typeface="Nunito Sans"/>
                <a:cs typeface="Nunito Sans"/>
                <a:sym typeface="Nunito Sans"/>
              </a:rPr>
              <a:t>Result and Discussion</a:t>
            </a:r>
            <a:endParaRPr/>
          </a:p>
        </p:txBody>
      </p:sp>
      <p:sp>
        <p:nvSpPr>
          <p:cNvPr id="106" name="Google Shape;106;p2"/>
          <p:cNvSpPr txBox="1"/>
          <p:nvPr/>
        </p:nvSpPr>
        <p:spPr>
          <a:xfrm>
            <a:off x="11496557" y="2985744"/>
            <a:ext cx="5762743" cy="86333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5010" u="none" cap="none" strike="noStrike">
                <a:solidFill>
                  <a:srgbClr val="000000"/>
                </a:solidFill>
                <a:latin typeface="Nunito Sans"/>
                <a:ea typeface="Nunito Sans"/>
                <a:cs typeface="Nunito Sans"/>
                <a:sym typeface="Nunito Sans"/>
              </a:rPr>
              <a:t>Literary Review</a:t>
            </a:r>
            <a:endParaRPr/>
          </a:p>
        </p:txBody>
      </p:sp>
      <p:sp>
        <p:nvSpPr>
          <p:cNvPr id="107" name="Google Shape;107;p2"/>
          <p:cNvSpPr txBox="1"/>
          <p:nvPr/>
        </p:nvSpPr>
        <p:spPr>
          <a:xfrm>
            <a:off x="11496557" y="4625124"/>
            <a:ext cx="5762743" cy="86333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5010" u="none" cap="none" strike="noStrike">
                <a:solidFill>
                  <a:srgbClr val="000000"/>
                </a:solidFill>
                <a:latin typeface="Nunito Sans"/>
                <a:ea typeface="Nunito Sans"/>
                <a:cs typeface="Nunito Sans"/>
                <a:sym typeface="Nunito Sans"/>
              </a:rPr>
              <a:t>Research Methods</a:t>
            </a:r>
            <a:endParaRPr/>
          </a:p>
        </p:txBody>
      </p:sp>
      <p:sp>
        <p:nvSpPr>
          <p:cNvPr id="108" name="Google Shape;108;p2"/>
          <p:cNvSpPr txBox="1"/>
          <p:nvPr/>
        </p:nvSpPr>
        <p:spPr>
          <a:xfrm>
            <a:off x="11496557" y="7944537"/>
            <a:ext cx="5762743" cy="86333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5010" u="none" cap="none" strike="noStrike">
                <a:solidFill>
                  <a:srgbClr val="000000"/>
                </a:solidFill>
                <a:latin typeface="Nunito Sans"/>
                <a:ea typeface="Nunito Sans"/>
                <a:cs typeface="Nunito Sans"/>
                <a:sym typeface="Nunito Sans"/>
              </a:rPr>
              <a:t>Conclusion</a:t>
            </a:r>
            <a:endParaRPr/>
          </a:p>
        </p:txBody>
      </p:sp>
      <p:sp>
        <p:nvSpPr>
          <p:cNvPr id="109" name="Google Shape;109;p2"/>
          <p:cNvSpPr txBox="1"/>
          <p:nvPr/>
        </p:nvSpPr>
        <p:spPr>
          <a:xfrm>
            <a:off x="11496557" y="1369341"/>
            <a:ext cx="5762743" cy="86333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5010" u="none" cap="none" strike="noStrike">
                <a:solidFill>
                  <a:srgbClr val="000000"/>
                </a:solidFill>
                <a:latin typeface="Nunito Sans"/>
                <a:ea typeface="Nunito Sans"/>
                <a:cs typeface="Nunito Sans"/>
                <a:sym typeface="Nunito Sans"/>
              </a:rPr>
              <a:t>Introduction</a:t>
            </a:r>
            <a:endParaRPr/>
          </a:p>
        </p:txBody>
      </p:sp>
      <p:sp>
        <p:nvSpPr>
          <p:cNvPr id="110" name="Google Shape;110;p2"/>
          <p:cNvSpPr txBox="1"/>
          <p:nvPr/>
        </p:nvSpPr>
        <p:spPr>
          <a:xfrm>
            <a:off x="10307052" y="1284402"/>
            <a:ext cx="1155512" cy="103568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US" sz="6099" u="none" cap="none" strike="noStrike">
                <a:solidFill>
                  <a:srgbClr val="000000"/>
                </a:solidFill>
                <a:latin typeface="Nunito Sans"/>
                <a:ea typeface="Nunito Sans"/>
                <a:cs typeface="Nunito Sans"/>
                <a:sym typeface="Nunito Sans"/>
              </a:rPr>
              <a:t>01</a:t>
            </a:r>
            <a:endParaRPr/>
          </a:p>
        </p:txBody>
      </p:sp>
      <p:sp>
        <p:nvSpPr>
          <p:cNvPr id="111" name="Google Shape;111;p2"/>
          <p:cNvSpPr txBox="1"/>
          <p:nvPr/>
        </p:nvSpPr>
        <p:spPr>
          <a:xfrm>
            <a:off x="10307052" y="2936633"/>
            <a:ext cx="1155512" cy="103568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US" sz="6099" u="none" cap="none" strike="noStrike">
                <a:solidFill>
                  <a:srgbClr val="000000"/>
                </a:solidFill>
                <a:latin typeface="Nunito Sans"/>
                <a:ea typeface="Nunito Sans"/>
                <a:cs typeface="Nunito Sans"/>
                <a:sym typeface="Nunito Sans"/>
              </a:rPr>
              <a:t>02</a:t>
            </a:r>
            <a:endParaRPr/>
          </a:p>
        </p:txBody>
      </p:sp>
      <p:sp>
        <p:nvSpPr>
          <p:cNvPr id="112" name="Google Shape;112;p2"/>
          <p:cNvSpPr txBox="1"/>
          <p:nvPr/>
        </p:nvSpPr>
        <p:spPr>
          <a:xfrm>
            <a:off x="10307052" y="4563542"/>
            <a:ext cx="1155512" cy="103568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US" sz="6099" u="none" cap="none" strike="noStrike">
                <a:solidFill>
                  <a:srgbClr val="000000"/>
                </a:solidFill>
                <a:latin typeface="Nunito Sans"/>
                <a:ea typeface="Nunito Sans"/>
                <a:cs typeface="Nunito Sans"/>
                <a:sym typeface="Nunito Sans"/>
              </a:rPr>
              <a:t>03</a:t>
            </a:r>
            <a:endParaRPr/>
          </a:p>
        </p:txBody>
      </p:sp>
      <p:sp>
        <p:nvSpPr>
          <p:cNvPr id="113" name="Google Shape;113;p2"/>
          <p:cNvSpPr txBox="1"/>
          <p:nvPr/>
        </p:nvSpPr>
        <p:spPr>
          <a:xfrm>
            <a:off x="10307052" y="6218352"/>
            <a:ext cx="1155512" cy="103568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US" sz="6099" u="none" cap="none" strike="noStrike">
                <a:solidFill>
                  <a:srgbClr val="000000"/>
                </a:solidFill>
                <a:latin typeface="Nunito Sans"/>
                <a:ea typeface="Nunito Sans"/>
                <a:cs typeface="Nunito Sans"/>
                <a:sym typeface="Nunito Sans"/>
              </a:rPr>
              <a:t>04</a:t>
            </a:r>
            <a:endParaRPr/>
          </a:p>
        </p:txBody>
      </p:sp>
      <p:sp>
        <p:nvSpPr>
          <p:cNvPr id="114" name="Google Shape;114;p2"/>
          <p:cNvSpPr txBox="1"/>
          <p:nvPr/>
        </p:nvSpPr>
        <p:spPr>
          <a:xfrm>
            <a:off x="10307052" y="7872756"/>
            <a:ext cx="1155512" cy="103568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US" sz="6099" u="none" cap="none" strike="noStrike">
                <a:solidFill>
                  <a:srgbClr val="000000"/>
                </a:solidFill>
                <a:latin typeface="Nunito Sans"/>
                <a:ea typeface="Nunito Sans"/>
                <a:cs typeface="Nunito Sans"/>
                <a:sym typeface="Nunito Sans"/>
              </a:rPr>
              <a:t>05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0"/>
          <p:cNvSpPr/>
          <p:nvPr/>
        </p:nvSpPr>
        <p:spPr>
          <a:xfrm>
            <a:off x="669801" y="685800"/>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306" name="Google Shape;306;p20"/>
          <p:cNvSpPr/>
          <p:nvPr/>
        </p:nvSpPr>
        <p:spPr>
          <a:xfrm>
            <a:off x="12063220" y="680464"/>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307" name="Google Shape;307;p20"/>
          <p:cNvSpPr/>
          <p:nvPr/>
        </p:nvSpPr>
        <p:spPr>
          <a:xfrm>
            <a:off x="6362745" y="685800"/>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308" name="Google Shape;308;p20"/>
          <p:cNvSpPr/>
          <p:nvPr/>
        </p:nvSpPr>
        <p:spPr>
          <a:xfrm>
            <a:off x="668973" y="909831"/>
            <a:ext cx="16950119" cy="1888236"/>
          </a:xfrm>
          <a:custGeom>
            <a:rect b="b" l="l" r="r" t="t"/>
            <a:pathLst>
              <a:path extrusionOk="0" h="2517648" w="22600158">
                <a:moveTo>
                  <a:pt x="0" y="0"/>
                </a:moveTo>
                <a:lnTo>
                  <a:pt x="22600158" y="0"/>
                </a:lnTo>
                <a:lnTo>
                  <a:pt x="22600158" y="2517648"/>
                </a:lnTo>
                <a:lnTo>
                  <a:pt x="0" y="2517648"/>
                </a:lnTo>
                <a:close/>
              </a:path>
            </a:pathLst>
          </a:custGeom>
          <a:solidFill>
            <a:srgbClr val="1A3260"/>
          </a:solidFill>
          <a:ln>
            <a:noFill/>
          </a:ln>
        </p:spPr>
      </p:sp>
      <p:sp>
        <p:nvSpPr>
          <p:cNvPr id="309" name="Google Shape;309;p20"/>
          <p:cNvSpPr/>
          <p:nvPr/>
        </p:nvSpPr>
        <p:spPr>
          <a:xfrm>
            <a:off x="668973" y="2798031"/>
            <a:ext cx="6797264" cy="7403244"/>
          </a:xfrm>
          <a:custGeom>
            <a:rect b="b" l="l" r="r" t="t"/>
            <a:pathLst>
              <a:path extrusionOk="0" h="7403244" w="6797264">
                <a:moveTo>
                  <a:pt x="0" y="0"/>
                </a:moveTo>
                <a:lnTo>
                  <a:pt x="6797264" y="0"/>
                </a:lnTo>
                <a:lnTo>
                  <a:pt x="6797264" y="7403244"/>
                </a:lnTo>
                <a:lnTo>
                  <a:pt x="0" y="7403244"/>
                </a:lnTo>
                <a:lnTo>
                  <a:pt x="0" y="0"/>
                </a:lnTo>
                <a:close/>
              </a:path>
            </a:pathLst>
          </a:custGeom>
          <a:blipFill rotWithShape="1">
            <a:blip r:embed="rId3">
              <a:alphaModFix/>
            </a:blip>
            <a:stretch>
              <a:fillRect b="-432" l="0" r="0" t="0"/>
            </a:stretch>
          </a:blipFill>
          <a:ln>
            <a:noFill/>
          </a:ln>
        </p:spPr>
      </p:sp>
      <p:sp>
        <p:nvSpPr>
          <p:cNvPr id="310" name="Google Shape;310;p20"/>
          <p:cNvSpPr/>
          <p:nvPr/>
        </p:nvSpPr>
        <p:spPr>
          <a:xfrm>
            <a:off x="8839110" y="3112356"/>
            <a:ext cx="8780013" cy="6920295"/>
          </a:xfrm>
          <a:custGeom>
            <a:rect b="b" l="l" r="r" t="t"/>
            <a:pathLst>
              <a:path extrusionOk="0" h="6920295" w="8780013">
                <a:moveTo>
                  <a:pt x="0" y="0"/>
                </a:moveTo>
                <a:lnTo>
                  <a:pt x="8780013" y="0"/>
                </a:lnTo>
                <a:lnTo>
                  <a:pt x="8780013" y="6920295"/>
                </a:lnTo>
                <a:lnTo>
                  <a:pt x="0" y="6920295"/>
                </a:lnTo>
                <a:lnTo>
                  <a:pt x="0" y="0"/>
                </a:lnTo>
                <a:close/>
              </a:path>
            </a:pathLst>
          </a:custGeom>
          <a:blipFill rotWithShape="1">
            <a:blip r:embed="rId4">
              <a:alphaModFix/>
            </a:blip>
            <a:stretch>
              <a:fillRect b="0" l="0" r="0" t="0"/>
            </a:stretch>
          </a:blipFill>
          <a:ln>
            <a:noFill/>
          </a:ln>
        </p:spPr>
      </p:sp>
      <p:sp>
        <p:nvSpPr>
          <p:cNvPr id="311" name="Google Shape;311;p20"/>
          <p:cNvSpPr txBox="1"/>
          <p:nvPr/>
        </p:nvSpPr>
        <p:spPr>
          <a:xfrm>
            <a:off x="963289" y="1254837"/>
            <a:ext cx="16361400" cy="1038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FFFFFF"/>
                </a:solidFill>
                <a:latin typeface="Gill Sans"/>
                <a:ea typeface="Gill Sans"/>
                <a:cs typeface="Gill Sans"/>
                <a:sym typeface="Gill Sans"/>
              </a:rPr>
              <a:t>Methodology - Entire System design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1"/>
          <p:cNvSpPr/>
          <p:nvPr/>
        </p:nvSpPr>
        <p:spPr>
          <a:xfrm>
            <a:off x="669801" y="685800"/>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317" name="Google Shape;317;p21"/>
          <p:cNvSpPr/>
          <p:nvPr/>
        </p:nvSpPr>
        <p:spPr>
          <a:xfrm>
            <a:off x="12063220" y="680464"/>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318" name="Google Shape;318;p21"/>
          <p:cNvSpPr/>
          <p:nvPr/>
        </p:nvSpPr>
        <p:spPr>
          <a:xfrm>
            <a:off x="6362745" y="685800"/>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319" name="Google Shape;319;p21"/>
          <p:cNvSpPr/>
          <p:nvPr/>
        </p:nvSpPr>
        <p:spPr>
          <a:xfrm>
            <a:off x="668973" y="909831"/>
            <a:ext cx="16950119" cy="1888236"/>
          </a:xfrm>
          <a:custGeom>
            <a:rect b="b" l="l" r="r" t="t"/>
            <a:pathLst>
              <a:path extrusionOk="0" h="2517648" w="22600158">
                <a:moveTo>
                  <a:pt x="0" y="0"/>
                </a:moveTo>
                <a:lnTo>
                  <a:pt x="22600158" y="0"/>
                </a:lnTo>
                <a:lnTo>
                  <a:pt x="22600158" y="2517648"/>
                </a:lnTo>
                <a:lnTo>
                  <a:pt x="0" y="2517648"/>
                </a:lnTo>
                <a:close/>
              </a:path>
            </a:pathLst>
          </a:custGeom>
          <a:solidFill>
            <a:srgbClr val="1A3260"/>
          </a:solidFill>
          <a:ln>
            <a:noFill/>
          </a:ln>
        </p:spPr>
      </p:sp>
      <p:sp>
        <p:nvSpPr>
          <p:cNvPr id="320" name="Google Shape;320;p21"/>
          <p:cNvSpPr/>
          <p:nvPr/>
        </p:nvSpPr>
        <p:spPr>
          <a:xfrm>
            <a:off x="669801" y="3611590"/>
            <a:ext cx="5911101" cy="6675410"/>
          </a:xfrm>
          <a:custGeom>
            <a:rect b="b" l="l" r="r" t="t"/>
            <a:pathLst>
              <a:path extrusionOk="0" h="6675410" w="5911101">
                <a:moveTo>
                  <a:pt x="0" y="0"/>
                </a:moveTo>
                <a:lnTo>
                  <a:pt x="5911101" y="0"/>
                </a:lnTo>
                <a:lnTo>
                  <a:pt x="5911101" y="6675410"/>
                </a:lnTo>
                <a:lnTo>
                  <a:pt x="0" y="6675410"/>
                </a:lnTo>
                <a:lnTo>
                  <a:pt x="0" y="0"/>
                </a:lnTo>
                <a:close/>
              </a:path>
            </a:pathLst>
          </a:custGeom>
          <a:blipFill rotWithShape="1">
            <a:blip r:embed="rId3">
              <a:alphaModFix/>
            </a:blip>
            <a:stretch>
              <a:fillRect b="0" l="-21080" r="-17963" t="0"/>
            </a:stretch>
          </a:blipFill>
          <a:ln>
            <a:noFill/>
          </a:ln>
        </p:spPr>
      </p:sp>
      <p:sp>
        <p:nvSpPr>
          <p:cNvPr id="321" name="Google Shape;321;p21"/>
          <p:cNvSpPr/>
          <p:nvPr/>
        </p:nvSpPr>
        <p:spPr>
          <a:xfrm>
            <a:off x="8352130" y="3693933"/>
            <a:ext cx="8473972" cy="6593067"/>
          </a:xfrm>
          <a:custGeom>
            <a:rect b="b" l="l" r="r" t="t"/>
            <a:pathLst>
              <a:path extrusionOk="0" h="6593067" w="8473972">
                <a:moveTo>
                  <a:pt x="0" y="0"/>
                </a:moveTo>
                <a:lnTo>
                  <a:pt x="8473973" y="0"/>
                </a:lnTo>
                <a:lnTo>
                  <a:pt x="8473973" y="6593067"/>
                </a:lnTo>
                <a:lnTo>
                  <a:pt x="0" y="6593067"/>
                </a:lnTo>
                <a:lnTo>
                  <a:pt x="0" y="0"/>
                </a:lnTo>
                <a:close/>
              </a:path>
            </a:pathLst>
          </a:custGeom>
          <a:blipFill rotWithShape="1">
            <a:blip r:embed="rId4">
              <a:alphaModFix/>
            </a:blip>
            <a:stretch>
              <a:fillRect b="0" l="0" r="0" t="0"/>
            </a:stretch>
          </a:blipFill>
          <a:ln>
            <a:noFill/>
          </a:ln>
        </p:spPr>
      </p:sp>
      <p:sp>
        <p:nvSpPr>
          <p:cNvPr id="322" name="Google Shape;322;p21"/>
          <p:cNvSpPr txBox="1"/>
          <p:nvPr/>
        </p:nvSpPr>
        <p:spPr>
          <a:xfrm>
            <a:off x="963289" y="1254837"/>
            <a:ext cx="16361400" cy="1038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FFFFFF"/>
                </a:solidFill>
                <a:latin typeface="Gill Sans"/>
                <a:ea typeface="Gill Sans"/>
                <a:cs typeface="Gill Sans"/>
                <a:sym typeface="Gill Sans"/>
              </a:rPr>
              <a:t>Exploration Data Analysis - Label balance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2"/>
          <p:cNvSpPr/>
          <p:nvPr/>
        </p:nvSpPr>
        <p:spPr>
          <a:xfrm>
            <a:off x="669801" y="685800"/>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328" name="Google Shape;328;p22"/>
          <p:cNvSpPr/>
          <p:nvPr/>
        </p:nvSpPr>
        <p:spPr>
          <a:xfrm>
            <a:off x="12063220" y="680464"/>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329" name="Google Shape;329;p22"/>
          <p:cNvSpPr/>
          <p:nvPr/>
        </p:nvSpPr>
        <p:spPr>
          <a:xfrm>
            <a:off x="6362745" y="685800"/>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330" name="Google Shape;330;p22"/>
          <p:cNvSpPr/>
          <p:nvPr/>
        </p:nvSpPr>
        <p:spPr>
          <a:xfrm>
            <a:off x="668973" y="909831"/>
            <a:ext cx="16950119" cy="1888236"/>
          </a:xfrm>
          <a:custGeom>
            <a:rect b="b" l="l" r="r" t="t"/>
            <a:pathLst>
              <a:path extrusionOk="0" h="2517648" w="22600158">
                <a:moveTo>
                  <a:pt x="0" y="0"/>
                </a:moveTo>
                <a:lnTo>
                  <a:pt x="22600158" y="0"/>
                </a:lnTo>
                <a:lnTo>
                  <a:pt x="22600158" y="2517648"/>
                </a:lnTo>
                <a:lnTo>
                  <a:pt x="0" y="2517648"/>
                </a:lnTo>
                <a:close/>
              </a:path>
            </a:pathLst>
          </a:custGeom>
          <a:solidFill>
            <a:srgbClr val="1A3260"/>
          </a:solidFill>
          <a:ln>
            <a:noFill/>
          </a:ln>
        </p:spPr>
      </p:sp>
      <p:sp>
        <p:nvSpPr>
          <p:cNvPr id="331" name="Google Shape;331;p22"/>
          <p:cNvSpPr/>
          <p:nvPr/>
        </p:nvSpPr>
        <p:spPr>
          <a:xfrm>
            <a:off x="668973" y="5644114"/>
            <a:ext cx="9668229" cy="3389495"/>
          </a:xfrm>
          <a:custGeom>
            <a:rect b="b" l="l" r="r" t="t"/>
            <a:pathLst>
              <a:path extrusionOk="0" h="3389495" w="9668229">
                <a:moveTo>
                  <a:pt x="0" y="0"/>
                </a:moveTo>
                <a:lnTo>
                  <a:pt x="9668229" y="0"/>
                </a:lnTo>
                <a:lnTo>
                  <a:pt x="9668229" y="3389495"/>
                </a:lnTo>
                <a:lnTo>
                  <a:pt x="0" y="3389495"/>
                </a:lnTo>
                <a:lnTo>
                  <a:pt x="0" y="0"/>
                </a:lnTo>
                <a:close/>
              </a:path>
            </a:pathLst>
          </a:custGeom>
          <a:blipFill rotWithShape="1">
            <a:blip r:embed="rId3">
              <a:alphaModFix/>
            </a:blip>
            <a:stretch>
              <a:fillRect b="0" l="0" r="0" t="0"/>
            </a:stretch>
          </a:blipFill>
          <a:ln>
            <a:noFill/>
          </a:ln>
        </p:spPr>
      </p:sp>
      <p:sp>
        <p:nvSpPr>
          <p:cNvPr id="332" name="Google Shape;332;p22"/>
          <p:cNvSpPr/>
          <p:nvPr/>
        </p:nvSpPr>
        <p:spPr>
          <a:xfrm>
            <a:off x="10337202" y="3415094"/>
            <a:ext cx="7582126" cy="5843206"/>
          </a:xfrm>
          <a:custGeom>
            <a:rect b="b" l="l" r="r" t="t"/>
            <a:pathLst>
              <a:path extrusionOk="0" h="5843206" w="7582126">
                <a:moveTo>
                  <a:pt x="0" y="0"/>
                </a:moveTo>
                <a:lnTo>
                  <a:pt x="7582126" y="0"/>
                </a:lnTo>
                <a:lnTo>
                  <a:pt x="7582126" y="5843206"/>
                </a:lnTo>
                <a:lnTo>
                  <a:pt x="0" y="5843206"/>
                </a:lnTo>
                <a:lnTo>
                  <a:pt x="0" y="0"/>
                </a:lnTo>
                <a:close/>
              </a:path>
            </a:pathLst>
          </a:custGeom>
          <a:blipFill rotWithShape="1">
            <a:blip r:embed="rId4">
              <a:alphaModFix/>
            </a:blip>
            <a:stretch>
              <a:fillRect b="0" l="0" r="0" t="0"/>
            </a:stretch>
          </a:blipFill>
          <a:ln>
            <a:noFill/>
          </a:ln>
        </p:spPr>
      </p:sp>
      <p:sp>
        <p:nvSpPr>
          <p:cNvPr id="333" name="Google Shape;333;p22"/>
          <p:cNvSpPr txBox="1"/>
          <p:nvPr/>
        </p:nvSpPr>
        <p:spPr>
          <a:xfrm>
            <a:off x="963289" y="1254837"/>
            <a:ext cx="16361400" cy="1038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FFFFFF"/>
                </a:solidFill>
                <a:latin typeface="Gill Sans"/>
                <a:ea typeface="Gill Sans"/>
                <a:cs typeface="Gill Sans"/>
                <a:sym typeface="Gill Sans"/>
              </a:rPr>
              <a:t>Exploration Data Analysis - Text length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p:nvPr/>
        </p:nvSpPr>
        <p:spPr>
          <a:xfrm>
            <a:off x="669801" y="685800"/>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339" name="Google Shape;339;p23"/>
          <p:cNvSpPr/>
          <p:nvPr/>
        </p:nvSpPr>
        <p:spPr>
          <a:xfrm>
            <a:off x="12063220" y="680464"/>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340" name="Google Shape;340;p23"/>
          <p:cNvSpPr/>
          <p:nvPr/>
        </p:nvSpPr>
        <p:spPr>
          <a:xfrm>
            <a:off x="6362745" y="685800"/>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341" name="Google Shape;341;p23"/>
          <p:cNvSpPr/>
          <p:nvPr/>
        </p:nvSpPr>
        <p:spPr>
          <a:xfrm>
            <a:off x="668973" y="909831"/>
            <a:ext cx="16950119" cy="1888236"/>
          </a:xfrm>
          <a:custGeom>
            <a:rect b="b" l="l" r="r" t="t"/>
            <a:pathLst>
              <a:path extrusionOk="0" h="2517648" w="22600158">
                <a:moveTo>
                  <a:pt x="0" y="0"/>
                </a:moveTo>
                <a:lnTo>
                  <a:pt x="22600158" y="0"/>
                </a:lnTo>
                <a:lnTo>
                  <a:pt x="22600158" y="2517648"/>
                </a:lnTo>
                <a:lnTo>
                  <a:pt x="0" y="2517648"/>
                </a:lnTo>
                <a:close/>
              </a:path>
            </a:pathLst>
          </a:custGeom>
          <a:solidFill>
            <a:srgbClr val="1A3260"/>
          </a:solidFill>
          <a:ln>
            <a:noFill/>
          </a:ln>
        </p:spPr>
      </p:sp>
      <p:sp>
        <p:nvSpPr>
          <p:cNvPr id="342" name="Google Shape;342;p23"/>
          <p:cNvSpPr/>
          <p:nvPr/>
        </p:nvSpPr>
        <p:spPr>
          <a:xfrm>
            <a:off x="967193" y="4287901"/>
            <a:ext cx="8176856" cy="3864003"/>
          </a:xfrm>
          <a:custGeom>
            <a:rect b="b" l="l" r="r" t="t"/>
            <a:pathLst>
              <a:path extrusionOk="0" h="3864003" w="8176856">
                <a:moveTo>
                  <a:pt x="0" y="0"/>
                </a:moveTo>
                <a:lnTo>
                  <a:pt x="8176855" y="0"/>
                </a:lnTo>
                <a:lnTo>
                  <a:pt x="8176855" y="3864003"/>
                </a:lnTo>
                <a:lnTo>
                  <a:pt x="0" y="3864003"/>
                </a:lnTo>
                <a:lnTo>
                  <a:pt x="0" y="0"/>
                </a:lnTo>
                <a:close/>
              </a:path>
            </a:pathLst>
          </a:custGeom>
          <a:blipFill rotWithShape="1">
            <a:blip r:embed="rId3">
              <a:alphaModFix/>
            </a:blip>
            <a:stretch>
              <a:fillRect b="0" l="0" r="0" t="0"/>
            </a:stretch>
          </a:blipFill>
          <a:ln>
            <a:noFill/>
          </a:ln>
        </p:spPr>
      </p:sp>
      <p:sp>
        <p:nvSpPr>
          <p:cNvPr id="343" name="Google Shape;343;p23"/>
          <p:cNvSpPr/>
          <p:nvPr/>
        </p:nvSpPr>
        <p:spPr>
          <a:xfrm>
            <a:off x="9882301" y="4370057"/>
            <a:ext cx="7735719" cy="3699692"/>
          </a:xfrm>
          <a:custGeom>
            <a:rect b="b" l="l" r="r" t="t"/>
            <a:pathLst>
              <a:path extrusionOk="0" h="3699692" w="7735719">
                <a:moveTo>
                  <a:pt x="0" y="0"/>
                </a:moveTo>
                <a:lnTo>
                  <a:pt x="7735719" y="0"/>
                </a:lnTo>
                <a:lnTo>
                  <a:pt x="7735719" y="3699692"/>
                </a:lnTo>
                <a:lnTo>
                  <a:pt x="0" y="3699692"/>
                </a:lnTo>
                <a:lnTo>
                  <a:pt x="0" y="0"/>
                </a:lnTo>
                <a:close/>
              </a:path>
            </a:pathLst>
          </a:custGeom>
          <a:blipFill rotWithShape="1">
            <a:blip r:embed="rId4">
              <a:alphaModFix/>
            </a:blip>
            <a:stretch>
              <a:fillRect b="0" l="0" r="0" t="0"/>
            </a:stretch>
          </a:blipFill>
          <a:ln>
            <a:noFill/>
          </a:ln>
        </p:spPr>
      </p:sp>
      <p:sp>
        <p:nvSpPr>
          <p:cNvPr id="344" name="Google Shape;344;p23"/>
          <p:cNvSpPr txBox="1"/>
          <p:nvPr/>
        </p:nvSpPr>
        <p:spPr>
          <a:xfrm>
            <a:off x="963289" y="1254837"/>
            <a:ext cx="16361400" cy="1038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FFFFFF"/>
                </a:solidFill>
                <a:latin typeface="Gill Sans"/>
                <a:ea typeface="Gill Sans"/>
                <a:cs typeface="Gill Sans"/>
                <a:sym typeface="Gill Sans"/>
              </a:rPr>
              <a:t>Exploration Data Analysis - Word Cloud</a:t>
            </a:r>
            <a:endParaRPr/>
          </a:p>
        </p:txBody>
      </p:sp>
      <p:sp>
        <p:nvSpPr>
          <p:cNvPr id="345" name="Google Shape;345;p23"/>
          <p:cNvSpPr txBox="1"/>
          <p:nvPr/>
        </p:nvSpPr>
        <p:spPr>
          <a:xfrm>
            <a:off x="12876477" y="8571004"/>
            <a:ext cx="2213282" cy="5143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000" u="none" cap="none" strike="noStrike">
                <a:solidFill>
                  <a:srgbClr val="000000"/>
                </a:solidFill>
                <a:latin typeface="Nunito Sans"/>
                <a:ea typeface="Nunito Sans"/>
                <a:cs typeface="Nunito Sans"/>
                <a:sym typeface="Nunito Sans"/>
              </a:rPr>
              <a:t>True news </a:t>
            </a:r>
            <a:endParaRPr/>
          </a:p>
        </p:txBody>
      </p:sp>
      <p:sp>
        <p:nvSpPr>
          <p:cNvPr id="346" name="Google Shape;346;p23"/>
          <p:cNvSpPr txBox="1"/>
          <p:nvPr/>
        </p:nvSpPr>
        <p:spPr>
          <a:xfrm>
            <a:off x="3691609" y="8571004"/>
            <a:ext cx="2213282" cy="5143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000" u="none" cap="none" strike="noStrike">
                <a:solidFill>
                  <a:srgbClr val="000000"/>
                </a:solidFill>
                <a:latin typeface="Nunito Sans"/>
                <a:ea typeface="Nunito Sans"/>
                <a:cs typeface="Nunito Sans"/>
                <a:sym typeface="Nunito Sans"/>
              </a:rPr>
              <a:t>Fake news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p:nvPr/>
        </p:nvSpPr>
        <p:spPr>
          <a:xfrm>
            <a:off x="669801" y="685800"/>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352" name="Google Shape;352;p24"/>
          <p:cNvSpPr/>
          <p:nvPr/>
        </p:nvSpPr>
        <p:spPr>
          <a:xfrm>
            <a:off x="12063220" y="680464"/>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353" name="Google Shape;353;p24"/>
          <p:cNvSpPr/>
          <p:nvPr/>
        </p:nvSpPr>
        <p:spPr>
          <a:xfrm>
            <a:off x="6362745" y="685800"/>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354" name="Google Shape;354;p24"/>
          <p:cNvSpPr/>
          <p:nvPr/>
        </p:nvSpPr>
        <p:spPr>
          <a:xfrm>
            <a:off x="668973" y="909831"/>
            <a:ext cx="16950119" cy="1888236"/>
          </a:xfrm>
          <a:custGeom>
            <a:rect b="b" l="l" r="r" t="t"/>
            <a:pathLst>
              <a:path extrusionOk="0" h="2517648" w="22600158">
                <a:moveTo>
                  <a:pt x="0" y="0"/>
                </a:moveTo>
                <a:lnTo>
                  <a:pt x="22600158" y="0"/>
                </a:lnTo>
                <a:lnTo>
                  <a:pt x="22600158" y="2517648"/>
                </a:lnTo>
                <a:lnTo>
                  <a:pt x="0" y="2517648"/>
                </a:lnTo>
                <a:close/>
              </a:path>
            </a:pathLst>
          </a:custGeom>
          <a:solidFill>
            <a:srgbClr val="1A3260"/>
          </a:solidFill>
          <a:ln>
            <a:noFill/>
          </a:ln>
        </p:spPr>
      </p:sp>
      <p:sp>
        <p:nvSpPr>
          <p:cNvPr id="355" name="Google Shape;355;p24"/>
          <p:cNvSpPr/>
          <p:nvPr/>
        </p:nvSpPr>
        <p:spPr>
          <a:xfrm>
            <a:off x="963290" y="3350481"/>
            <a:ext cx="15822282" cy="7010488"/>
          </a:xfrm>
          <a:custGeom>
            <a:rect b="b" l="l" r="r" t="t"/>
            <a:pathLst>
              <a:path extrusionOk="0" h="7010488" w="15822282">
                <a:moveTo>
                  <a:pt x="0" y="0"/>
                </a:moveTo>
                <a:lnTo>
                  <a:pt x="15822282" y="0"/>
                </a:lnTo>
                <a:lnTo>
                  <a:pt x="15822282" y="7010488"/>
                </a:lnTo>
                <a:lnTo>
                  <a:pt x="0" y="7010488"/>
                </a:lnTo>
                <a:lnTo>
                  <a:pt x="0" y="0"/>
                </a:lnTo>
                <a:close/>
              </a:path>
            </a:pathLst>
          </a:custGeom>
          <a:blipFill rotWithShape="1">
            <a:blip r:embed="rId3">
              <a:alphaModFix/>
            </a:blip>
            <a:stretch>
              <a:fillRect b="0" l="0" r="0" t="0"/>
            </a:stretch>
          </a:blipFill>
          <a:ln>
            <a:noFill/>
          </a:ln>
        </p:spPr>
      </p:sp>
      <p:sp>
        <p:nvSpPr>
          <p:cNvPr id="356" name="Google Shape;356;p24"/>
          <p:cNvSpPr txBox="1"/>
          <p:nvPr/>
        </p:nvSpPr>
        <p:spPr>
          <a:xfrm>
            <a:off x="963289" y="1254837"/>
            <a:ext cx="16361400" cy="1038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FFFFFF"/>
                </a:solidFill>
                <a:latin typeface="Gill Sans"/>
                <a:ea typeface="Gill Sans"/>
                <a:cs typeface="Gill Sans"/>
                <a:sym typeface="Gill Sans"/>
              </a:rPr>
              <a:t>Exploration Data Analysis - Top words in fake news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5"/>
          <p:cNvSpPr/>
          <p:nvPr/>
        </p:nvSpPr>
        <p:spPr>
          <a:xfrm>
            <a:off x="12063220" y="680464"/>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362" name="Google Shape;362;p25"/>
          <p:cNvSpPr/>
          <p:nvPr/>
        </p:nvSpPr>
        <p:spPr>
          <a:xfrm>
            <a:off x="6362745" y="685800"/>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363" name="Google Shape;363;p25"/>
          <p:cNvSpPr/>
          <p:nvPr/>
        </p:nvSpPr>
        <p:spPr>
          <a:xfrm>
            <a:off x="668973" y="909831"/>
            <a:ext cx="16950119" cy="1888236"/>
          </a:xfrm>
          <a:custGeom>
            <a:rect b="b" l="l" r="r" t="t"/>
            <a:pathLst>
              <a:path extrusionOk="0" h="2517648" w="22600158">
                <a:moveTo>
                  <a:pt x="0" y="0"/>
                </a:moveTo>
                <a:lnTo>
                  <a:pt x="22600158" y="0"/>
                </a:lnTo>
                <a:lnTo>
                  <a:pt x="22600158" y="2517648"/>
                </a:lnTo>
                <a:lnTo>
                  <a:pt x="0" y="2517648"/>
                </a:lnTo>
                <a:close/>
              </a:path>
            </a:pathLst>
          </a:custGeom>
          <a:solidFill>
            <a:srgbClr val="1A3260"/>
          </a:solidFill>
          <a:ln>
            <a:noFill/>
          </a:ln>
        </p:spPr>
      </p:sp>
      <p:sp>
        <p:nvSpPr>
          <p:cNvPr id="364" name="Google Shape;364;p25"/>
          <p:cNvSpPr/>
          <p:nvPr/>
        </p:nvSpPr>
        <p:spPr>
          <a:xfrm>
            <a:off x="692096" y="3350481"/>
            <a:ext cx="16567204" cy="7289570"/>
          </a:xfrm>
          <a:custGeom>
            <a:rect b="b" l="l" r="r" t="t"/>
            <a:pathLst>
              <a:path extrusionOk="0" h="7289570" w="16567204">
                <a:moveTo>
                  <a:pt x="0" y="0"/>
                </a:moveTo>
                <a:lnTo>
                  <a:pt x="16567204" y="0"/>
                </a:lnTo>
                <a:lnTo>
                  <a:pt x="16567204" y="7289570"/>
                </a:lnTo>
                <a:lnTo>
                  <a:pt x="0" y="7289570"/>
                </a:lnTo>
                <a:lnTo>
                  <a:pt x="0" y="0"/>
                </a:lnTo>
                <a:close/>
              </a:path>
            </a:pathLst>
          </a:custGeom>
          <a:blipFill rotWithShape="1">
            <a:blip r:embed="rId3">
              <a:alphaModFix/>
            </a:blip>
            <a:stretch>
              <a:fillRect b="0" l="0" r="0" t="0"/>
            </a:stretch>
          </a:blipFill>
          <a:ln>
            <a:noFill/>
          </a:ln>
        </p:spPr>
      </p:sp>
      <p:sp>
        <p:nvSpPr>
          <p:cNvPr id="365" name="Google Shape;365;p25"/>
          <p:cNvSpPr txBox="1"/>
          <p:nvPr/>
        </p:nvSpPr>
        <p:spPr>
          <a:xfrm>
            <a:off x="963300" y="1254825"/>
            <a:ext cx="17089200" cy="923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FFFFFF"/>
                </a:solidFill>
                <a:latin typeface="Gill Sans"/>
                <a:ea typeface="Gill Sans"/>
                <a:cs typeface="Gill Sans"/>
                <a:sym typeface="Gill Sans"/>
              </a:rPr>
              <a:t>Exploration Data Analysis - Top Words in Real News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cxnSp>
        <p:nvCxnSpPr>
          <p:cNvPr id="370" name="Google Shape;370;p26"/>
          <p:cNvCxnSpPr/>
          <p:nvPr/>
        </p:nvCxnSpPr>
        <p:spPr>
          <a:xfrm flipH="1" rot="10800000">
            <a:off x="1485836" y="5654911"/>
            <a:ext cx="15588151" cy="19050"/>
          </a:xfrm>
          <a:prstGeom prst="straightConnector1">
            <a:avLst/>
          </a:prstGeom>
          <a:noFill/>
          <a:ln cap="flat" cmpd="sng" w="38100">
            <a:solidFill>
              <a:srgbClr val="000000"/>
            </a:solidFill>
            <a:prstDash val="solid"/>
            <a:round/>
            <a:headEnd len="sm" w="sm" type="none"/>
            <a:tailEnd len="sm" w="sm" type="none"/>
          </a:ln>
        </p:spPr>
      </p:cxnSp>
      <p:sp>
        <p:nvSpPr>
          <p:cNvPr id="371" name="Google Shape;371;p26"/>
          <p:cNvSpPr txBox="1"/>
          <p:nvPr/>
        </p:nvSpPr>
        <p:spPr>
          <a:xfrm>
            <a:off x="3273691" y="866775"/>
            <a:ext cx="11740619" cy="137794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000" u="none" cap="none" strike="noStrike">
                <a:solidFill>
                  <a:srgbClr val="004AAD"/>
                </a:solidFill>
                <a:latin typeface="Nunito Sans Black"/>
                <a:ea typeface="Nunito Sans Black"/>
                <a:cs typeface="Nunito Sans Black"/>
                <a:sym typeface="Nunito Sans Black"/>
              </a:rPr>
              <a:t>Experiements</a:t>
            </a:r>
            <a:endParaRPr/>
          </a:p>
        </p:txBody>
      </p:sp>
      <p:sp>
        <p:nvSpPr>
          <p:cNvPr id="372" name="Google Shape;372;p26"/>
          <p:cNvSpPr txBox="1"/>
          <p:nvPr/>
        </p:nvSpPr>
        <p:spPr>
          <a:xfrm>
            <a:off x="367676" y="7287402"/>
            <a:ext cx="5178600" cy="1754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Evaluation of different Feature Extraction Techniques in ML models </a:t>
            </a:r>
            <a:endParaRPr/>
          </a:p>
        </p:txBody>
      </p:sp>
      <p:sp>
        <p:nvSpPr>
          <p:cNvPr id="373" name="Google Shape;373;p26"/>
          <p:cNvSpPr txBox="1"/>
          <p:nvPr/>
        </p:nvSpPr>
        <p:spPr>
          <a:xfrm>
            <a:off x="8958526" y="7792777"/>
            <a:ext cx="7611000" cy="1108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Evaluation two word embedding methods : Word2Vec and Glove of the LSTM model.</a:t>
            </a:r>
            <a:endParaRPr/>
          </a:p>
        </p:txBody>
      </p:sp>
      <p:sp>
        <p:nvSpPr>
          <p:cNvPr id="374" name="Google Shape;374;p26"/>
          <p:cNvSpPr txBox="1"/>
          <p:nvPr/>
        </p:nvSpPr>
        <p:spPr>
          <a:xfrm>
            <a:off x="4125070" y="4393491"/>
            <a:ext cx="6196878"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Select optimal Hyperparameter</a:t>
            </a:r>
            <a:endParaRPr/>
          </a:p>
        </p:txBody>
      </p:sp>
      <p:sp>
        <p:nvSpPr>
          <p:cNvPr id="375" name="Google Shape;375;p26"/>
          <p:cNvSpPr txBox="1"/>
          <p:nvPr/>
        </p:nvSpPr>
        <p:spPr>
          <a:xfrm>
            <a:off x="-746413" y="6096776"/>
            <a:ext cx="5617896" cy="669925"/>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a:ea typeface="Nunito Sans"/>
                <a:cs typeface="Nunito Sans"/>
                <a:sym typeface="Nunito Sans"/>
              </a:rPr>
              <a:t>Experiment 1</a:t>
            </a:r>
            <a:endParaRPr/>
          </a:p>
        </p:txBody>
      </p:sp>
      <p:sp>
        <p:nvSpPr>
          <p:cNvPr id="376" name="Google Shape;376;p26"/>
          <p:cNvSpPr txBox="1"/>
          <p:nvPr/>
        </p:nvSpPr>
        <p:spPr>
          <a:xfrm>
            <a:off x="9500593" y="6398401"/>
            <a:ext cx="5617896" cy="669925"/>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a:ea typeface="Nunito Sans"/>
                <a:cs typeface="Nunito Sans"/>
                <a:sym typeface="Nunito Sans"/>
              </a:rPr>
              <a:t>Experiment 3</a:t>
            </a:r>
            <a:endParaRPr/>
          </a:p>
        </p:txBody>
      </p:sp>
      <p:grpSp>
        <p:nvGrpSpPr>
          <p:cNvPr id="377" name="Google Shape;377;p26"/>
          <p:cNvGrpSpPr/>
          <p:nvPr/>
        </p:nvGrpSpPr>
        <p:grpSpPr>
          <a:xfrm>
            <a:off x="1485813" y="5384091"/>
            <a:ext cx="10537260" cy="503538"/>
            <a:chOff x="0" y="0"/>
            <a:chExt cx="14049680" cy="671384"/>
          </a:xfrm>
        </p:grpSpPr>
        <p:sp>
          <p:nvSpPr>
            <p:cNvPr id="378" name="Google Shape;378;p26"/>
            <p:cNvSpPr/>
            <p:nvPr/>
          </p:nvSpPr>
          <p:spPr>
            <a:xfrm>
              <a:off x="0" y="0"/>
              <a:ext cx="671384" cy="671384"/>
            </a:xfrm>
            <a:custGeom>
              <a:rect b="b" l="l" r="r" t="t"/>
              <a:pathLst>
                <a:path extrusionOk="0" h="671384" w="671384">
                  <a:moveTo>
                    <a:pt x="0" y="0"/>
                  </a:moveTo>
                  <a:lnTo>
                    <a:pt x="671384" y="0"/>
                  </a:lnTo>
                  <a:lnTo>
                    <a:pt x="671384" y="671384"/>
                  </a:lnTo>
                  <a:lnTo>
                    <a:pt x="0" y="671384"/>
                  </a:lnTo>
                  <a:lnTo>
                    <a:pt x="0" y="0"/>
                  </a:lnTo>
                  <a:close/>
                </a:path>
              </a:pathLst>
            </a:custGeom>
            <a:blipFill rotWithShape="1">
              <a:blip r:embed="rId3">
                <a:alphaModFix/>
              </a:blip>
              <a:stretch>
                <a:fillRect b="0" l="0" r="0" t="0"/>
              </a:stretch>
            </a:blipFill>
            <a:ln>
              <a:noFill/>
            </a:ln>
          </p:spPr>
        </p:sp>
        <p:sp>
          <p:nvSpPr>
            <p:cNvPr id="379" name="Google Shape;379;p26"/>
            <p:cNvSpPr/>
            <p:nvPr/>
          </p:nvSpPr>
          <p:spPr>
            <a:xfrm>
              <a:off x="6689148" y="0"/>
              <a:ext cx="671384" cy="671384"/>
            </a:xfrm>
            <a:custGeom>
              <a:rect b="b" l="l" r="r" t="t"/>
              <a:pathLst>
                <a:path extrusionOk="0" h="671384" w="671384">
                  <a:moveTo>
                    <a:pt x="0" y="0"/>
                  </a:moveTo>
                  <a:lnTo>
                    <a:pt x="671384" y="0"/>
                  </a:lnTo>
                  <a:lnTo>
                    <a:pt x="671384" y="671384"/>
                  </a:lnTo>
                  <a:lnTo>
                    <a:pt x="0" y="671384"/>
                  </a:lnTo>
                  <a:lnTo>
                    <a:pt x="0" y="0"/>
                  </a:lnTo>
                  <a:close/>
                </a:path>
              </a:pathLst>
            </a:custGeom>
            <a:blipFill rotWithShape="1">
              <a:blip r:embed="rId3">
                <a:alphaModFix/>
              </a:blip>
              <a:stretch>
                <a:fillRect b="0" l="0" r="0" t="0"/>
              </a:stretch>
            </a:blipFill>
            <a:ln>
              <a:noFill/>
            </a:ln>
          </p:spPr>
        </p:sp>
        <p:sp>
          <p:nvSpPr>
            <p:cNvPr id="380" name="Google Shape;380;p26"/>
            <p:cNvSpPr/>
            <p:nvPr/>
          </p:nvSpPr>
          <p:spPr>
            <a:xfrm>
              <a:off x="13378296" y="0"/>
              <a:ext cx="671384" cy="671384"/>
            </a:xfrm>
            <a:custGeom>
              <a:rect b="b" l="l" r="r" t="t"/>
              <a:pathLst>
                <a:path extrusionOk="0" h="671384" w="671384">
                  <a:moveTo>
                    <a:pt x="0" y="0"/>
                  </a:moveTo>
                  <a:lnTo>
                    <a:pt x="671384" y="0"/>
                  </a:lnTo>
                  <a:lnTo>
                    <a:pt x="671384" y="671384"/>
                  </a:lnTo>
                  <a:lnTo>
                    <a:pt x="0" y="671384"/>
                  </a:lnTo>
                  <a:lnTo>
                    <a:pt x="0" y="0"/>
                  </a:lnTo>
                  <a:close/>
                </a:path>
              </a:pathLst>
            </a:custGeom>
            <a:blipFill rotWithShape="1">
              <a:blip r:embed="rId3">
                <a:alphaModFix/>
              </a:blip>
              <a:stretch>
                <a:fillRect b="0" l="0" r="0" t="0"/>
              </a:stretch>
            </a:blipFill>
            <a:ln>
              <a:noFill/>
            </a:ln>
          </p:spPr>
        </p:sp>
      </p:grpSp>
      <p:sp>
        <p:nvSpPr>
          <p:cNvPr id="381" name="Google Shape;381;p26"/>
          <p:cNvSpPr txBox="1"/>
          <p:nvPr/>
        </p:nvSpPr>
        <p:spPr>
          <a:xfrm>
            <a:off x="4125070" y="3447341"/>
            <a:ext cx="5617896" cy="669925"/>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a:ea typeface="Nunito Sans"/>
                <a:cs typeface="Nunito Sans"/>
                <a:sym typeface="Nunito Sans"/>
              </a:rPr>
              <a:t>Experiment 2</a:t>
            </a:r>
            <a:endParaRPr/>
          </a:p>
        </p:txBody>
      </p:sp>
      <p:sp>
        <p:nvSpPr>
          <p:cNvPr id="382" name="Google Shape;382;p26"/>
          <p:cNvSpPr/>
          <p:nvPr/>
        </p:nvSpPr>
        <p:spPr>
          <a:xfrm>
            <a:off x="16385799" y="5384091"/>
            <a:ext cx="503538" cy="503538"/>
          </a:xfrm>
          <a:custGeom>
            <a:rect b="b" l="l" r="r" t="t"/>
            <a:pathLst>
              <a:path extrusionOk="0" h="503538" w="503538">
                <a:moveTo>
                  <a:pt x="0" y="0"/>
                </a:moveTo>
                <a:lnTo>
                  <a:pt x="503538" y="0"/>
                </a:lnTo>
                <a:lnTo>
                  <a:pt x="503538" y="503539"/>
                </a:lnTo>
                <a:lnTo>
                  <a:pt x="0" y="503539"/>
                </a:lnTo>
                <a:lnTo>
                  <a:pt x="0" y="0"/>
                </a:lnTo>
                <a:close/>
              </a:path>
            </a:pathLst>
          </a:custGeom>
          <a:blipFill rotWithShape="1">
            <a:blip r:embed="rId3">
              <a:alphaModFix/>
            </a:blip>
            <a:stretch>
              <a:fillRect b="0" l="0" r="0" t="0"/>
            </a:stretch>
          </a:blipFill>
          <a:ln>
            <a:noFill/>
          </a:ln>
        </p:spPr>
      </p:sp>
      <p:sp>
        <p:nvSpPr>
          <p:cNvPr id="383" name="Google Shape;383;p26"/>
          <p:cNvSpPr txBox="1"/>
          <p:nvPr/>
        </p:nvSpPr>
        <p:spPr>
          <a:xfrm>
            <a:off x="14275559" y="3514016"/>
            <a:ext cx="3892646" cy="669925"/>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a:ea typeface="Nunito Sans"/>
                <a:cs typeface="Nunito Sans"/>
                <a:sym typeface="Nunito Sans"/>
              </a:rPr>
              <a:t>Experiment 4</a:t>
            </a:r>
            <a:endParaRPr/>
          </a:p>
        </p:txBody>
      </p:sp>
      <p:sp>
        <p:nvSpPr>
          <p:cNvPr id="384" name="Google Shape;384;p26"/>
          <p:cNvSpPr txBox="1"/>
          <p:nvPr/>
        </p:nvSpPr>
        <p:spPr>
          <a:xfrm>
            <a:off x="14275559" y="4229916"/>
            <a:ext cx="4012500" cy="1108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Evaluation of all Models</a:t>
            </a:r>
            <a:r>
              <a:rPr lang="en-US" sz="3000">
                <a:latin typeface="Nunito Sans"/>
                <a:ea typeface="Nunito Sans"/>
                <a:cs typeface="Nunito Sans"/>
                <a:sym typeface="Nunito Sans"/>
              </a:rPr>
              <a:t>’ performance</a:t>
            </a:r>
            <a:endParaRPr/>
          </a:p>
        </p:txBody>
      </p:sp>
      <p:sp>
        <p:nvSpPr>
          <p:cNvPr id="385" name="Google Shape;385;p26"/>
          <p:cNvSpPr/>
          <p:nvPr/>
        </p:nvSpPr>
        <p:spPr>
          <a:xfrm>
            <a:off x="0" y="52621"/>
            <a:ext cx="4125070" cy="1584091"/>
          </a:xfrm>
          <a:custGeom>
            <a:rect b="b" l="l" r="r" t="t"/>
            <a:pathLst>
              <a:path extrusionOk="0" h="1584091" w="4125070">
                <a:moveTo>
                  <a:pt x="0" y="0"/>
                </a:moveTo>
                <a:lnTo>
                  <a:pt x="4125070" y="0"/>
                </a:lnTo>
                <a:lnTo>
                  <a:pt x="4125070" y="1584091"/>
                </a:lnTo>
                <a:lnTo>
                  <a:pt x="0" y="1584091"/>
                </a:lnTo>
                <a:lnTo>
                  <a:pt x="0" y="0"/>
                </a:lnTo>
                <a:close/>
              </a:path>
            </a:pathLst>
          </a:custGeom>
          <a:blipFill rotWithShape="1">
            <a:blip r:embed="rId4">
              <a:alphaModFix/>
            </a:blip>
            <a:stretch>
              <a:fillRect b="-264878" l="-234234" r="-314273" t="-45849"/>
            </a:stretch>
          </a:blipFill>
          <a:ln>
            <a:noFill/>
          </a:ln>
        </p:spPr>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7"/>
          <p:cNvSpPr/>
          <p:nvPr/>
        </p:nvSpPr>
        <p:spPr>
          <a:xfrm>
            <a:off x="669801" y="685800"/>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391" name="Google Shape;391;p27"/>
          <p:cNvSpPr/>
          <p:nvPr/>
        </p:nvSpPr>
        <p:spPr>
          <a:xfrm>
            <a:off x="12063220" y="680464"/>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392" name="Google Shape;392;p27"/>
          <p:cNvSpPr/>
          <p:nvPr/>
        </p:nvSpPr>
        <p:spPr>
          <a:xfrm>
            <a:off x="6362745" y="685800"/>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393" name="Google Shape;393;p27"/>
          <p:cNvSpPr/>
          <p:nvPr/>
        </p:nvSpPr>
        <p:spPr>
          <a:xfrm>
            <a:off x="668973" y="909831"/>
            <a:ext cx="16950119" cy="1888236"/>
          </a:xfrm>
          <a:custGeom>
            <a:rect b="b" l="l" r="r" t="t"/>
            <a:pathLst>
              <a:path extrusionOk="0" h="2517648" w="22600158">
                <a:moveTo>
                  <a:pt x="0" y="0"/>
                </a:moveTo>
                <a:lnTo>
                  <a:pt x="22600158" y="0"/>
                </a:lnTo>
                <a:lnTo>
                  <a:pt x="22600158" y="2517648"/>
                </a:lnTo>
                <a:lnTo>
                  <a:pt x="0" y="2517648"/>
                </a:lnTo>
                <a:close/>
              </a:path>
            </a:pathLst>
          </a:custGeom>
          <a:solidFill>
            <a:srgbClr val="1A3260"/>
          </a:solidFill>
          <a:ln>
            <a:noFill/>
          </a:ln>
        </p:spPr>
      </p:sp>
      <p:sp>
        <p:nvSpPr>
          <p:cNvPr id="394" name="Google Shape;394;p27"/>
          <p:cNvSpPr/>
          <p:nvPr/>
        </p:nvSpPr>
        <p:spPr>
          <a:xfrm>
            <a:off x="10481383" y="3983959"/>
            <a:ext cx="7366027" cy="6072901"/>
          </a:xfrm>
          <a:custGeom>
            <a:rect b="b" l="l" r="r" t="t"/>
            <a:pathLst>
              <a:path extrusionOk="0" h="6072901" w="7366027">
                <a:moveTo>
                  <a:pt x="0" y="0"/>
                </a:moveTo>
                <a:lnTo>
                  <a:pt x="7366027" y="0"/>
                </a:lnTo>
                <a:lnTo>
                  <a:pt x="7366027" y="6072901"/>
                </a:lnTo>
                <a:lnTo>
                  <a:pt x="0" y="6072901"/>
                </a:lnTo>
                <a:lnTo>
                  <a:pt x="0" y="0"/>
                </a:lnTo>
                <a:close/>
              </a:path>
            </a:pathLst>
          </a:custGeom>
          <a:blipFill rotWithShape="1">
            <a:blip r:embed="rId3">
              <a:alphaModFix/>
            </a:blip>
            <a:stretch>
              <a:fillRect b="0" l="0" r="0" t="0"/>
            </a:stretch>
          </a:blipFill>
          <a:ln>
            <a:noFill/>
          </a:ln>
        </p:spPr>
      </p:sp>
      <p:sp>
        <p:nvSpPr>
          <p:cNvPr id="395" name="Google Shape;395;p27"/>
          <p:cNvSpPr/>
          <p:nvPr/>
        </p:nvSpPr>
        <p:spPr>
          <a:xfrm>
            <a:off x="10481383" y="3353270"/>
            <a:ext cx="7366027" cy="608309"/>
          </a:xfrm>
          <a:custGeom>
            <a:rect b="b" l="l" r="r" t="t"/>
            <a:pathLst>
              <a:path extrusionOk="0" h="608309" w="7366027">
                <a:moveTo>
                  <a:pt x="0" y="0"/>
                </a:moveTo>
                <a:lnTo>
                  <a:pt x="7366027" y="0"/>
                </a:lnTo>
                <a:lnTo>
                  <a:pt x="7366027" y="608309"/>
                </a:lnTo>
                <a:lnTo>
                  <a:pt x="0" y="608309"/>
                </a:lnTo>
                <a:lnTo>
                  <a:pt x="0" y="0"/>
                </a:lnTo>
                <a:close/>
              </a:path>
            </a:pathLst>
          </a:custGeom>
          <a:blipFill rotWithShape="1">
            <a:blip r:embed="rId4">
              <a:alphaModFix/>
            </a:blip>
            <a:stretch>
              <a:fillRect b="0" l="-2314" r="-2552" t="-2782"/>
            </a:stretch>
          </a:blipFill>
          <a:ln>
            <a:noFill/>
          </a:ln>
        </p:spPr>
      </p:sp>
      <p:sp>
        <p:nvSpPr>
          <p:cNvPr id="396" name="Google Shape;396;p27"/>
          <p:cNvSpPr/>
          <p:nvPr/>
        </p:nvSpPr>
        <p:spPr>
          <a:xfrm>
            <a:off x="471747" y="3353270"/>
            <a:ext cx="9345257" cy="6543171"/>
          </a:xfrm>
          <a:custGeom>
            <a:rect b="b" l="l" r="r" t="t"/>
            <a:pathLst>
              <a:path extrusionOk="0" h="6543171" w="9345257">
                <a:moveTo>
                  <a:pt x="0" y="0"/>
                </a:moveTo>
                <a:lnTo>
                  <a:pt x="9345257" y="0"/>
                </a:lnTo>
                <a:lnTo>
                  <a:pt x="9345257" y="6543171"/>
                </a:lnTo>
                <a:lnTo>
                  <a:pt x="0" y="6543171"/>
                </a:lnTo>
                <a:lnTo>
                  <a:pt x="0" y="0"/>
                </a:lnTo>
                <a:close/>
              </a:path>
            </a:pathLst>
          </a:custGeom>
          <a:blipFill rotWithShape="1">
            <a:blip r:embed="rId5">
              <a:alphaModFix/>
            </a:blip>
            <a:stretch>
              <a:fillRect b="0" l="0" r="0" t="0"/>
            </a:stretch>
          </a:blipFill>
          <a:ln>
            <a:noFill/>
          </a:ln>
        </p:spPr>
      </p:sp>
      <p:sp>
        <p:nvSpPr>
          <p:cNvPr id="397" name="Google Shape;397;p27"/>
          <p:cNvSpPr txBox="1"/>
          <p:nvPr/>
        </p:nvSpPr>
        <p:spPr>
          <a:xfrm>
            <a:off x="963289" y="797637"/>
            <a:ext cx="16361400" cy="19526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FFFFFF"/>
                </a:solidFill>
                <a:latin typeface="Gill Sans"/>
                <a:ea typeface="Gill Sans"/>
                <a:cs typeface="Gill Sans"/>
                <a:sym typeface="Gill Sans"/>
              </a:rPr>
              <a:t>Experiment 1 Result-  The Performance of Different Feature Extraction</a:t>
            </a:r>
            <a:endParaRPr/>
          </a:p>
        </p:txBody>
      </p:sp>
      <p:sp>
        <p:nvSpPr>
          <p:cNvPr id="398" name="Google Shape;398;p27"/>
          <p:cNvSpPr/>
          <p:nvPr/>
        </p:nvSpPr>
        <p:spPr>
          <a:xfrm>
            <a:off x="10871700" y="5572875"/>
            <a:ext cx="7089600" cy="31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8"/>
          <p:cNvSpPr/>
          <p:nvPr/>
        </p:nvSpPr>
        <p:spPr>
          <a:xfrm>
            <a:off x="669801" y="1591562"/>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404" name="Google Shape;404;p28"/>
          <p:cNvSpPr/>
          <p:nvPr/>
        </p:nvSpPr>
        <p:spPr>
          <a:xfrm>
            <a:off x="12063220" y="1586227"/>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405" name="Google Shape;405;p28"/>
          <p:cNvSpPr/>
          <p:nvPr/>
        </p:nvSpPr>
        <p:spPr>
          <a:xfrm>
            <a:off x="6362745" y="1591562"/>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406" name="Google Shape;406;p28"/>
          <p:cNvSpPr/>
          <p:nvPr/>
        </p:nvSpPr>
        <p:spPr>
          <a:xfrm>
            <a:off x="2835555" y="1837327"/>
            <a:ext cx="11080011" cy="8286534"/>
          </a:xfrm>
          <a:custGeom>
            <a:rect b="b" l="l" r="r" t="t"/>
            <a:pathLst>
              <a:path extrusionOk="0" h="8286534" w="11080011">
                <a:moveTo>
                  <a:pt x="0" y="0"/>
                </a:moveTo>
                <a:lnTo>
                  <a:pt x="11080011" y="0"/>
                </a:lnTo>
                <a:lnTo>
                  <a:pt x="11080011" y="8286534"/>
                </a:lnTo>
                <a:lnTo>
                  <a:pt x="0" y="8286534"/>
                </a:lnTo>
                <a:lnTo>
                  <a:pt x="0" y="0"/>
                </a:lnTo>
                <a:close/>
              </a:path>
            </a:pathLst>
          </a:custGeom>
          <a:blipFill rotWithShape="1">
            <a:blip r:embed="rId3">
              <a:alphaModFix/>
            </a:blip>
            <a:stretch>
              <a:fillRect b="0" l="0" r="0" t="0"/>
            </a:stretch>
          </a:blipFill>
          <a:ln>
            <a:noFill/>
          </a:ln>
        </p:spPr>
      </p:sp>
      <p:sp>
        <p:nvSpPr>
          <p:cNvPr id="407" name="Google Shape;407;p28"/>
          <p:cNvSpPr txBox="1"/>
          <p:nvPr/>
        </p:nvSpPr>
        <p:spPr>
          <a:xfrm>
            <a:off x="669801" y="490852"/>
            <a:ext cx="16948219" cy="8191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800" u="none" cap="none" strike="noStrike">
                <a:solidFill>
                  <a:srgbClr val="000000"/>
                </a:solidFill>
                <a:latin typeface="Times"/>
                <a:ea typeface="Times"/>
                <a:cs typeface="Times"/>
                <a:sym typeface="Times"/>
              </a:rPr>
              <a:t>Experiment 2 Result -  Hyperparameter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9"/>
          <p:cNvSpPr/>
          <p:nvPr/>
        </p:nvSpPr>
        <p:spPr>
          <a:xfrm>
            <a:off x="669801" y="1591562"/>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413" name="Google Shape;413;p29"/>
          <p:cNvSpPr/>
          <p:nvPr/>
        </p:nvSpPr>
        <p:spPr>
          <a:xfrm>
            <a:off x="12063220" y="1586227"/>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414" name="Google Shape;414;p29"/>
          <p:cNvSpPr/>
          <p:nvPr/>
        </p:nvSpPr>
        <p:spPr>
          <a:xfrm>
            <a:off x="6362745" y="1591562"/>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415" name="Google Shape;415;p29"/>
          <p:cNvSpPr/>
          <p:nvPr/>
        </p:nvSpPr>
        <p:spPr>
          <a:xfrm>
            <a:off x="442044" y="5499674"/>
            <a:ext cx="17403913" cy="4303582"/>
          </a:xfrm>
          <a:custGeom>
            <a:rect b="b" l="l" r="r" t="t"/>
            <a:pathLst>
              <a:path extrusionOk="0" h="4303582" w="17403913">
                <a:moveTo>
                  <a:pt x="0" y="0"/>
                </a:moveTo>
                <a:lnTo>
                  <a:pt x="17403912" y="0"/>
                </a:lnTo>
                <a:lnTo>
                  <a:pt x="17403912" y="4303582"/>
                </a:lnTo>
                <a:lnTo>
                  <a:pt x="0" y="4303582"/>
                </a:lnTo>
                <a:lnTo>
                  <a:pt x="0" y="0"/>
                </a:lnTo>
                <a:close/>
              </a:path>
            </a:pathLst>
          </a:custGeom>
          <a:blipFill rotWithShape="1">
            <a:blip r:embed="rId3">
              <a:alphaModFix/>
            </a:blip>
            <a:stretch>
              <a:fillRect b="0" l="0" r="0" t="0"/>
            </a:stretch>
          </a:blipFill>
          <a:ln>
            <a:noFill/>
          </a:ln>
        </p:spPr>
      </p:sp>
      <p:sp>
        <p:nvSpPr>
          <p:cNvPr id="416" name="Google Shape;416;p29"/>
          <p:cNvSpPr txBox="1"/>
          <p:nvPr/>
        </p:nvSpPr>
        <p:spPr>
          <a:xfrm>
            <a:off x="259325" y="445175"/>
            <a:ext cx="17921100" cy="661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300" u="none" cap="none" strike="noStrike">
                <a:solidFill>
                  <a:srgbClr val="000000"/>
                </a:solidFill>
                <a:latin typeface="Times"/>
                <a:ea typeface="Times"/>
                <a:cs typeface="Times"/>
                <a:sym typeface="Times"/>
              </a:rPr>
              <a:t>Experiment 2 Result -  The Performance of ML with Best Hyperparameters</a:t>
            </a:r>
            <a:endParaRPr sz="900"/>
          </a:p>
        </p:txBody>
      </p:sp>
      <p:sp>
        <p:nvSpPr>
          <p:cNvPr id="417" name="Google Shape;417;p29"/>
          <p:cNvSpPr txBox="1"/>
          <p:nvPr/>
        </p:nvSpPr>
        <p:spPr>
          <a:xfrm>
            <a:off x="669801" y="2585024"/>
            <a:ext cx="17618100" cy="1754700"/>
          </a:xfrm>
          <a:prstGeom prst="rect">
            <a:avLst/>
          </a:prstGeom>
          <a:noFill/>
          <a:ln>
            <a:noFill/>
          </a:ln>
        </p:spPr>
        <p:txBody>
          <a:bodyPr anchorCtr="0" anchor="t" bIns="0" lIns="0" spcFirstLastPara="1" rIns="0" wrap="square" tIns="0">
            <a:spAutoFit/>
          </a:bodyPr>
          <a:lstStyle/>
          <a:p>
            <a:pPr indent="-323850" lvl="1" marL="647700" marR="0" rtl="0" algn="l">
              <a:lnSpc>
                <a:spcPct val="140000"/>
              </a:lnSpc>
              <a:spcBef>
                <a:spcPts val="0"/>
              </a:spcBef>
              <a:spcAft>
                <a:spcPts val="0"/>
              </a:spcAft>
              <a:buClr>
                <a:srgbClr val="000000"/>
              </a:buClr>
              <a:buSzPts val="3000"/>
              <a:buChar char="•"/>
            </a:pPr>
            <a:r>
              <a:rPr i="0" lang="en-US" sz="3000" u="none" cap="none" strike="noStrike">
                <a:solidFill>
                  <a:srgbClr val="000000"/>
                </a:solidFill>
                <a:latin typeface="Nunito Sans"/>
                <a:ea typeface="Nunito Sans"/>
                <a:cs typeface="Nunito Sans"/>
                <a:sym typeface="Nunito Sans"/>
              </a:rPr>
              <a:t>compare performance metrics for each model both before tuning and after tuning</a:t>
            </a:r>
            <a:endParaRPr/>
          </a:p>
          <a:p>
            <a:pPr indent="-323850" lvl="1" marL="647700" marR="0" rtl="0" algn="l">
              <a:lnSpc>
                <a:spcPct val="140000"/>
              </a:lnSpc>
              <a:spcBef>
                <a:spcPts val="0"/>
              </a:spcBef>
              <a:spcAft>
                <a:spcPts val="0"/>
              </a:spcAft>
              <a:buClr>
                <a:srgbClr val="000000"/>
              </a:buClr>
              <a:buSzPts val="3000"/>
              <a:buChar char="•"/>
            </a:pPr>
            <a:r>
              <a:rPr i="0" lang="en-US" sz="3000" u="none" cap="none" strike="noStrike">
                <a:solidFill>
                  <a:srgbClr val="000000"/>
                </a:solidFill>
                <a:latin typeface="Nunito Sans"/>
                <a:ea typeface="Nunito Sans"/>
                <a:cs typeface="Nunito Sans"/>
                <a:sym typeface="Nunito Sans"/>
              </a:rPr>
              <a:t>tuning process resulted in improvements in the performance metrics across the different models, enhancing their accuracy, precision, recall, and F1 score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3"/>
          <p:cNvGrpSpPr/>
          <p:nvPr/>
        </p:nvGrpSpPr>
        <p:grpSpPr>
          <a:xfrm>
            <a:off x="-2097471" y="-2073710"/>
            <a:ext cx="5018803" cy="5041299"/>
            <a:chOff x="1813" y="0"/>
            <a:chExt cx="809173" cy="812800"/>
          </a:xfrm>
        </p:grpSpPr>
        <p:sp>
          <p:nvSpPr>
            <p:cNvPr id="120" name="Google Shape;120;p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2" name="Google Shape;122;p3"/>
          <p:cNvSpPr txBox="1"/>
          <p:nvPr/>
        </p:nvSpPr>
        <p:spPr>
          <a:xfrm>
            <a:off x="411934" y="502681"/>
            <a:ext cx="1939447" cy="137794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000" u="none" cap="none" strike="noStrike">
                <a:solidFill>
                  <a:srgbClr val="FFFFFF"/>
                </a:solidFill>
                <a:latin typeface="Nunito Sans Black"/>
                <a:ea typeface="Nunito Sans Black"/>
                <a:cs typeface="Nunito Sans Black"/>
                <a:sym typeface="Nunito Sans Black"/>
              </a:rPr>
              <a:t>01</a:t>
            </a:r>
            <a:endParaRPr/>
          </a:p>
        </p:txBody>
      </p:sp>
      <p:sp>
        <p:nvSpPr>
          <p:cNvPr id="123" name="Google Shape;123;p3"/>
          <p:cNvSpPr txBox="1"/>
          <p:nvPr/>
        </p:nvSpPr>
        <p:spPr>
          <a:xfrm>
            <a:off x="4972755" y="285015"/>
            <a:ext cx="8342491" cy="137794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000" u="none" cap="none" strike="noStrike">
                <a:solidFill>
                  <a:srgbClr val="002060"/>
                </a:solidFill>
                <a:latin typeface="Nunito Sans Black"/>
                <a:ea typeface="Nunito Sans Black"/>
                <a:cs typeface="Nunito Sans Black"/>
                <a:sym typeface="Nunito Sans Black"/>
              </a:rPr>
              <a:t>Background</a:t>
            </a:r>
            <a:endParaRPr/>
          </a:p>
        </p:txBody>
      </p:sp>
      <p:sp>
        <p:nvSpPr>
          <p:cNvPr id="124" name="Google Shape;124;p3"/>
          <p:cNvSpPr txBox="1"/>
          <p:nvPr/>
        </p:nvSpPr>
        <p:spPr>
          <a:xfrm>
            <a:off x="1307700" y="2557484"/>
            <a:ext cx="16980300" cy="6809700"/>
          </a:xfrm>
          <a:prstGeom prst="rect">
            <a:avLst/>
          </a:prstGeom>
          <a:noFill/>
          <a:ln>
            <a:noFill/>
          </a:ln>
        </p:spPr>
        <p:txBody>
          <a:bodyPr anchorCtr="0" anchor="t" bIns="0" lIns="0" spcFirstLastPara="1" rIns="0" wrap="square" tIns="0">
            <a:spAutoFit/>
          </a:bodyPr>
          <a:lstStyle/>
          <a:p>
            <a:pPr indent="-233045" lvl="1" marL="453390"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Times New Roman"/>
                <a:ea typeface="Times New Roman"/>
                <a:cs typeface="Times New Roman"/>
                <a:sym typeface="Times New Roman"/>
              </a:rPr>
              <a:t>In December 2019, an outbreak of pneumonia cases with unfamiliar symptoms was reported in Wuhan, China, leading to the identification of a novel coronavirus known as SARS-CoV-2 and the subsequent naming of the disease as COVID-19 by the World Health Organization (World Health Organisation, 2020). The rapid spread of COVID-19 to become a global pandemic was facilitated by modern travel and the widespread use of social media.</a:t>
            </a:r>
            <a:endParaRPr sz="1500"/>
          </a:p>
          <a:p>
            <a:pPr indent="0" lvl="0" marL="0" marR="0" rtl="0" algn="l">
              <a:lnSpc>
                <a:spcPct val="14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233045" lvl="1" marL="453390"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Times New Roman"/>
                <a:ea typeface="Times New Roman"/>
                <a:cs typeface="Times New Roman"/>
                <a:sym typeface="Times New Roman"/>
              </a:rPr>
              <a:t>The popularity and usage of social media platforms have exponentially increased with the rapid development of the Internet and related technologies (J.Cement, 2020).While social media platforms have played a crucial role in disseminating information, they have also become breeding grounds for the circulation of false and misleading information about COVID-19 (Elhadad et al., 2020).</a:t>
            </a:r>
            <a:endParaRPr sz="1500"/>
          </a:p>
          <a:p>
            <a:pPr indent="0" lvl="0" marL="0" marR="0" rtl="0" algn="l">
              <a:lnSpc>
                <a:spcPct val="140000"/>
              </a:lnSpc>
              <a:spcBef>
                <a:spcPts val="0"/>
              </a:spcBef>
              <a:spcAft>
                <a:spcPts val="0"/>
              </a:spcAft>
              <a:buNone/>
            </a:pPr>
            <a:r>
              <a:t/>
            </a:r>
            <a:endParaRPr sz="1500"/>
          </a:p>
          <a:p>
            <a:pPr indent="0" lvl="0" marL="0" marR="0" rtl="0" algn="l">
              <a:lnSpc>
                <a:spcPct val="14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233045" lvl="1" marL="453390" marR="0" rtl="0" algn="l">
              <a:lnSpc>
                <a:spcPct val="140000"/>
              </a:lnSpc>
              <a:spcBef>
                <a:spcPts val="0"/>
              </a:spcBef>
              <a:spcAft>
                <a:spcPts val="0"/>
              </a:spcAft>
              <a:buClr>
                <a:srgbClr val="000000"/>
              </a:buClr>
              <a:buSzPts val="2200"/>
              <a:buFont typeface="Arial"/>
              <a:buChar char="•"/>
            </a:pPr>
            <a:r>
              <a:rPr b="0" i="0" lang="en-US" sz="2200" u="none" cap="none" strike="noStrike">
                <a:solidFill>
                  <a:srgbClr val="000000"/>
                </a:solidFill>
                <a:latin typeface="Times New Roman"/>
                <a:ea typeface="Times New Roman"/>
                <a:cs typeface="Times New Roman"/>
                <a:sym typeface="Times New Roman"/>
              </a:rPr>
              <a:t>The dissemination of deceptive and fake information has severe consequences, including causing confusion, fostering mistrust, manipulating public opinion, and hindering effective response efforts (Domenico et al., 2021). Deceptive and fake information about COVID-19 can deter individuals from taking necessary precautions, promote belief in unproven treatments, and create challenges for healthcare workers and public health authorities.</a:t>
            </a:r>
            <a:endParaRPr sz="1500"/>
          </a:p>
          <a:p>
            <a:pPr indent="0" lvl="0" marL="0" marR="0" rtl="0" algn="l">
              <a:lnSpc>
                <a:spcPct val="106666"/>
              </a:lnSpc>
              <a:spcBef>
                <a:spcPts val="0"/>
              </a:spcBef>
              <a:spcAft>
                <a:spcPts val="0"/>
              </a:spcAft>
              <a:buNone/>
            </a:pPr>
            <a:r>
              <a:t/>
            </a:r>
            <a:endParaRPr b="0" i="0" sz="21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0"/>
          <p:cNvSpPr/>
          <p:nvPr/>
        </p:nvSpPr>
        <p:spPr>
          <a:xfrm>
            <a:off x="669801" y="1591562"/>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423" name="Google Shape;423;p30"/>
          <p:cNvSpPr/>
          <p:nvPr/>
        </p:nvSpPr>
        <p:spPr>
          <a:xfrm>
            <a:off x="12063220" y="1586227"/>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424" name="Google Shape;424;p30"/>
          <p:cNvSpPr/>
          <p:nvPr/>
        </p:nvSpPr>
        <p:spPr>
          <a:xfrm>
            <a:off x="6362745" y="1591562"/>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425" name="Google Shape;425;p30"/>
          <p:cNvSpPr/>
          <p:nvPr/>
        </p:nvSpPr>
        <p:spPr>
          <a:xfrm>
            <a:off x="386644" y="2019962"/>
            <a:ext cx="10656928" cy="8303413"/>
          </a:xfrm>
          <a:custGeom>
            <a:rect b="b" l="l" r="r" t="t"/>
            <a:pathLst>
              <a:path extrusionOk="0" h="8303413" w="10656928">
                <a:moveTo>
                  <a:pt x="0" y="0"/>
                </a:moveTo>
                <a:lnTo>
                  <a:pt x="10656929" y="0"/>
                </a:lnTo>
                <a:lnTo>
                  <a:pt x="10656929" y="8303414"/>
                </a:lnTo>
                <a:lnTo>
                  <a:pt x="0" y="8303414"/>
                </a:lnTo>
                <a:lnTo>
                  <a:pt x="0" y="0"/>
                </a:lnTo>
                <a:close/>
              </a:path>
            </a:pathLst>
          </a:custGeom>
          <a:blipFill rotWithShape="1">
            <a:blip r:embed="rId3">
              <a:alphaModFix/>
            </a:blip>
            <a:stretch>
              <a:fillRect b="0" l="0" r="0" t="0"/>
            </a:stretch>
          </a:blipFill>
          <a:ln>
            <a:noFill/>
          </a:ln>
        </p:spPr>
      </p:sp>
      <p:sp>
        <p:nvSpPr>
          <p:cNvPr id="426" name="Google Shape;426;p30"/>
          <p:cNvSpPr txBox="1"/>
          <p:nvPr/>
        </p:nvSpPr>
        <p:spPr>
          <a:xfrm>
            <a:off x="386650" y="471800"/>
            <a:ext cx="19109400" cy="723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700" u="none" cap="none" strike="noStrike">
                <a:solidFill>
                  <a:srgbClr val="000000"/>
                </a:solidFill>
                <a:latin typeface="Times"/>
                <a:ea typeface="Times"/>
                <a:cs typeface="Times"/>
                <a:sym typeface="Times"/>
              </a:rPr>
              <a:t>Experiment 2 Result -  The Accuracy of  KNN with Different K Value</a:t>
            </a:r>
            <a:endParaRPr sz="4600"/>
          </a:p>
        </p:txBody>
      </p:sp>
      <p:sp>
        <p:nvSpPr>
          <p:cNvPr id="427" name="Google Shape;427;p30"/>
          <p:cNvSpPr txBox="1"/>
          <p:nvPr/>
        </p:nvSpPr>
        <p:spPr>
          <a:xfrm>
            <a:off x="11378054" y="2751302"/>
            <a:ext cx="6909946" cy="4248150"/>
          </a:xfrm>
          <a:prstGeom prst="rect">
            <a:avLst/>
          </a:prstGeom>
          <a:noFill/>
          <a:ln>
            <a:noFill/>
          </a:ln>
        </p:spPr>
        <p:txBody>
          <a:bodyPr anchorCtr="0" anchor="t" bIns="0" lIns="0" spcFirstLastPara="1" rIns="0" wrap="square" tIns="0">
            <a:spAutoFit/>
          </a:bodyPr>
          <a:lstStyle/>
          <a:p>
            <a:pPr indent="-323850" lvl="1" marL="647700" marR="0" rtl="0" algn="l">
              <a:lnSpc>
                <a:spcPct val="140000"/>
              </a:lnSpc>
              <a:spcBef>
                <a:spcPts val="0"/>
              </a:spcBef>
              <a:spcAft>
                <a:spcPts val="0"/>
              </a:spcAft>
              <a:buClr>
                <a:srgbClr val="000000"/>
              </a:buClr>
              <a:buSzPts val="3000"/>
              <a:buFont typeface="Arial"/>
              <a:buChar char="•"/>
            </a:pPr>
            <a:r>
              <a:rPr b="1" i="0" lang="en-US" sz="3000" u="none" cap="none" strike="noStrike">
                <a:solidFill>
                  <a:srgbClr val="000000"/>
                </a:solidFill>
                <a:latin typeface="Nunito Sans"/>
                <a:ea typeface="Nunito Sans"/>
                <a:cs typeface="Nunito Sans"/>
                <a:sym typeface="Nunito Sans"/>
              </a:rPr>
              <a:t>the accuracy rate is at its lowest point, below 87.0%, when k is set to 2. </a:t>
            </a:r>
            <a:endParaRPr/>
          </a:p>
          <a:p>
            <a:pPr indent="0" lvl="0" marL="0" marR="0" rtl="0" algn="l">
              <a:lnSpc>
                <a:spcPct val="140000"/>
              </a:lnSpc>
              <a:spcBef>
                <a:spcPts val="0"/>
              </a:spcBef>
              <a:spcAft>
                <a:spcPts val="0"/>
              </a:spcAft>
              <a:buNone/>
            </a:pPr>
            <a:r>
              <a:t/>
            </a:r>
            <a:endParaRPr b="1" i="0" sz="3000" u="none" cap="none" strike="noStrike">
              <a:solidFill>
                <a:srgbClr val="000000"/>
              </a:solidFill>
              <a:latin typeface="Nunito Sans"/>
              <a:ea typeface="Nunito Sans"/>
              <a:cs typeface="Nunito Sans"/>
              <a:sym typeface="Nunito Sans"/>
            </a:endParaRPr>
          </a:p>
          <a:p>
            <a:pPr indent="-323850" lvl="1" marL="647700" marR="0" rtl="0" algn="l">
              <a:lnSpc>
                <a:spcPct val="140000"/>
              </a:lnSpc>
              <a:spcBef>
                <a:spcPts val="0"/>
              </a:spcBef>
              <a:spcAft>
                <a:spcPts val="0"/>
              </a:spcAft>
              <a:buClr>
                <a:srgbClr val="000000"/>
              </a:buClr>
              <a:buSzPts val="3000"/>
              <a:buFont typeface="Arial"/>
              <a:buChar char="•"/>
            </a:pPr>
            <a:r>
              <a:rPr b="1" i="0" lang="en-US" sz="3000" u="none" cap="none" strike="noStrike">
                <a:solidFill>
                  <a:srgbClr val="000000"/>
                </a:solidFill>
                <a:latin typeface="Nunito Sans"/>
                <a:ea typeface="Nunito Sans"/>
                <a:cs typeface="Nunito Sans"/>
                <a:sym typeface="Nunito Sans"/>
              </a:rPr>
              <a:t>the highest accuracy rate, exceeding 90%, is achieved when k is set to 7. </a:t>
            </a:r>
            <a:endParaRPr/>
          </a:p>
          <a:p>
            <a:pPr indent="0" lvl="0" marL="0" marR="0" rtl="0" algn="l">
              <a:lnSpc>
                <a:spcPct val="140000"/>
              </a:lnSpc>
              <a:spcBef>
                <a:spcPts val="0"/>
              </a:spcBef>
              <a:spcAft>
                <a:spcPts val="0"/>
              </a:spcAft>
              <a:buNone/>
            </a:pPr>
            <a:r>
              <a:t/>
            </a:r>
            <a:endParaRPr b="1" i="0" sz="3000" u="none" cap="none" strike="noStrike">
              <a:solidFill>
                <a:srgbClr val="000000"/>
              </a:solidFill>
              <a:latin typeface="Nunito Sans"/>
              <a:ea typeface="Nunito Sans"/>
              <a:cs typeface="Nunito Sans"/>
              <a:sym typeface="Nunito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1"/>
          <p:cNvSpPr/>
          <p:nvPr/>
        </p:nvSpPr>
        <p:spPr>
          <a:xfrm>
            <a:off x="669801" y="1591562"/>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433" name="Google Shape;433;p31"/>
          <p:cNvSpPr/>
          <p:nvPr/>
        </p:nvSpPr>
        <p:spPr>
          <a:xfrm>
            <a:off x="12063220" y="1586227"/>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434" name="Google Shape;434;p31"/>
          <p:cNvSpPr/>
          <p:nvPr/>
        </p:nvSpPr>
        <p:spPr>
          <a:xfrm>
            <a:off x="6362745" y="1591562"/>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435" name="Google Shape;435;p31"/>
          <p:cNvSpPr/>
          <p:nvPr/>
        </p:nvSpPr>
        <p:spPr>
          <a:xfrm>
            <a:off x="669801" y="2258403"/>
            <a:ext cx="16589499" cy="7843855"/>
          </a:xfrm>
          <a:custGeom>
            <a:rect b="b" l="l" r="r" t="t"/>
            <a:pathLst>
              <a:path extrusionOk="0" h="7843855" w="16589499">
                <a:moveTo>
                  <a:pt x="0" y="0"/>
                </a:moveTo>
                <a:lnTo>
                  <a:pt x="16589499" y="0"/>
                </a:lnTo>
                <a:lnTo>
                  <a:pt x="16589499" y="7843856"/>
                </a:lnTo>
                <a:lnTo>
                  <a:pt x="0" y="7843856"/>
                </a:lnTo>
                <a:lnTo>
                  <a:pt x="0" y="0"/>
                </a:lnTo>
                <a:close/>
              </a:path>
            </a:pathLst>
          </a:custGeom>
          <a:blipFill rotWithShape="1">
            <a:blip r:embed="rId3">
              <a:alphaModFix/>
            </a:blip>
            <a:stretch>
              <a:fillRect b="0" l="0" r="0" t="0"/>
            </a:stretch>
          </a:blipFill>
          <a:ln>
            <a:noFill/>
          </a:ln>
        </p:spPr>
      </p:sp>
      <p:sp>
        <p:nvSpPr>
          <p:cNvPr id="436" name="Google Shape;436;p31"/>
          <p:cNvSpPr txBox="1"/>
          <p:nvPr/>
        </p:nvSpPr>
        <p:spPr>
          <a:xfrm>
            <a:off x="487075" y="587750"/>
            <a:ext cx="19374300" cy="661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300" u="none" cap="none" strike="noStrike">
                <a:solidFill>
                  <a:srgbClr val="000000"/>
                </a:solidFill>
                <a:latin typeface="Times"/>
                <a:ea typeface="Times"/>
                <a:cs typeface="Times"/>
                <a:sym typeface="Times"/>
              </a:rPr>
              <a:t>Experiment 2 Result-  The Accuracy of ML with </a:t>
            </a:r>
            <a:r>
              <a:rPr b="1" lang="en-US" sz="4300">
                <a:latin typeface="Times"/>
                <a:ea typeface="Times"/>
                <a:cs typeface="Times"/>
                <a:sym typeface="Times"/>
              </a:rPr>
              <a:t>Optimal</a:t>
            </a:r>
            <a:r>
              <a:rPr b="1" i="0" lang="en-US" sz="4300" u="none" cap="none" strike="noStrike">
                <a:solidFill>
                  <a:srgbClr val="000000"/>
                </a:solidFill>
                <a:latin typeface="Times"/>
                <a:ea typeface="Times"/>
                <a:cs typeface="Times"/>
                <a:sym typeface="Times"/>
              </a:rPr>
              <a:t> Hyperparameters</a:t>
            </a:r>
            <a:endParaRPr sz="9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2"/>
          <p:cNvSpPr/>
          <p:nvPr/>
        </p:nvSpPr>
        <p:spPr>
          <a:xfrm>
            <a:off x="669801" y="1591562"/>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442" name="Google Shape;442;p32"/>
          <p:cNvSpPr/>
          <p:nvPr/>
        </p:nvSpPr>
        <p:spPr>
          <a:xfrm>
            <a:off x="12063220" y="1586227"/>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443" name="Google Shape;443;p32"/>
          <p:cNvSpPr/>
          <p:nvPr/>
        </p:nvSpPr>
        <p:spPr>
          <a:xfrm>
            <a:off x="6362745" y="1591562"/>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444" name="Google Shape;444;p32"/>
          <p:cNvSpPr/>
          <p:nvPr/>
        </p:nvSpPr>
        <p:spPr>
          <a:xfrm>
            <a:off x="30157" y="1734277"/>
            <a:ext cx="17229143" cy="8552723"/>
          </a:xfrm>
          <a:custGeom>
            <a:rect b="b" l="l" r="r" t="t"/>
            <a:pathLst>
              <a:path extrusionOk="0" h="8552723" w="17229143">
                <a:moveTo>
                  <a:pt x="0" y="0"/>
                </a:moveTo>
                <a:lnTo>
                  <a:pt x="17229143" y="0"/>
                </a:lnTo>
                <a:lnTo>
                  <a:pt x="17229143" y="8552723"/>
                </a:lnTo>
                <a:lnTo>
                  <a:pt x="0" y="8552723"/>
                </a:lnTo>
                <a:lnTo>
                  <a:pt x="0" y="0"/>
                </a:lnTo>
                <a:close/>
              </a:path>
            </a:pathLst>
          </a:custGeom>
          <a:blipFill rotWithShape="1">
            <a:blip r:embed="rId3">
              <a:alphaModFix/>
            </a:blip>
            <a:stretch>
              <a:fillRect b="0" l="0" r="0" t="0"/>
            </a:stretch>
          </a:blipFill>
          <a:ln>
            <a:noFill/>
          </a:ln>
        </p:spPr>
      </p:sp>
      <p:sp>
        <p:nvSpPr>
          <p:cNvPr id="445" name="Google Shape;445;p32"/>
          <p:cNvSpPr txBox="1"/>
          <p:nvPr/>
        </p:nvSpPr>
        <p:spPr>
          <a:xfrm>
            <a:off x="247500" y="457800"/>
            <a:ext cx="18040500" cy="631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100" u="none" cap="none" strike="noStrike">
                <a:solidFill>
                  <a:srgbClr val="000000"/>
                </a:solidFill>
                <a:latin typeface="Times"/>
                <a:ea typeface="Times"/>
                <a:cs typeface="Times"/>
                <a:sym typeface="Times"/>
              </a:rPr>
              <a:t>Experiment 2 Result-  : Performance metrics of ML with Best Hyperparameters</a:t>
            </a:r>
            <a:endParaRPr sz="7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3"/>
          <p:cNvSpPr/>
          <p:nvPr/>
        </p:nvSpPr>
        <p:spPr>
          <a:xfrm>
            <a:off x="669801" y="1591562"/>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451" name="Google Shape;451;p33"/>
          <p:cNvSpPr/>
          <p:nvPr/>
        </p:nvSpPr>
        <p:spPr>
          <a:xfrm>
            <a:off x="12063220" y="1586227"/>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452" name="Google Shape;452;p33"/>
          <p:cNvSpPr/>
          <p:nvPr/>
        </p:nvSpPr>
        <p:spPr>
          <a:xfrm>
            <a:off x="6362745" y="1591562"/>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453" name="Google Shape;453;p33"/>
          <p:cNvSpPr/>
          <p:nvPr/>
        </p:nvSpPr>
        <p:spPr>
          <a:xfrm>
            <a:off x="600904" y="2669377"/>
            <a:ext cx="17017116" cy="2378108"/>
          </a:xfrm>
          <a:custGeom>
            <a:rect b="b" l="l" r="r" t="t"/>
            <a:pathLst>
              <a:path extrusionOk="0" h="2378108" w="17017116">
                <a:moveTo>
                  <a:pt x="0" y="0"/>
                </a:moveTo>
                <a:lnTo>
                  <a:pt x="17017116" y="0"/>
                </a:lnTo>
                <a:lnTo>
                  <a:pt x="17017116" y="2378108"/>
                </a:lnTo>
                <a:lnTo>
                  <a:pt x="0" y="2378108"/>
                </a:lnTo>
                <a:lnTo>
                  <a:pt x="0" y="0"/>
                </a:lnTo>
                <a:close/>
              </a:path>
            </a:pathLst>
          </a:custGeom>
          <a:blipFill rotWithShape="1">
            <a:blip r:embed="rId3">
              <a:alphaModFix/>
            </a:blip>
            <a:stretch>
              <a:fillRect b="0" l="0" r="0" t="0"/>
            </a:stretch>
          </a:blipFill>
          <a:ln>
            <a:noFill/>
          </a:ln>
        </p:spPr>
      </p:sp>
      <p:sp>
        <p:nvSpPr>
          <p:cNvPr id="454" name="Google Shape;454;p33"/>
          <p:cNvSpPr/>
          <p:nvPr/>
        </p:nvSpPr>
        <p:spPr>
          <a:xfrm>
            <a:off x="282089" y="5982585"/>
            <a:ext cx="8861911" cy="3610408"/>
          </a:xfrm>
          <a:custGeom>
            <a:rect b="b" l="l" r="r" t="t"/>
            <a:pathLst>
              <a:path extrusionOk="0" h="3610408" w="8861911">
                <a:moveTo>
                  <a:pt x="0" y="0"/>
                </a:moveTo>
                <a:lnTo>
                  <a:pt x="8861911" y="0"/>
                </a:lnTo>
                <a:lnTo>
                  <a:pt x="8861911" y="3610408"/>
                </a:lnTo>
                <a:lnTo>
                  <a:pt x="0" y="3610408"/>
                </a:lnTo>
                <a:lnTo>
                  <a:pt x="0" y="0"/>
                </a:lnTo>
                <a:close/>
              </a:path>
            </a:pathLst>
          </a:custGeom>
          <a:blipFill rotWithShape="1">
            <a:blip r:embed="rId4">
              <a:alphaModFix/>
            </a:blip>
            <a:stretch>
              <a:fillRect b="0" l="0" r="0" t="0"/>
            </a:stretch>
          </a:blipFill>
          <a:ln>
            <a:noFill/>
          </a:ln>
        </p:spPr>
      </p:sp>
      <p:sp>
        <p:nvSpPr>
          <p:cNvPr id="455" name="Google Shape;455;p33"/>
          <p:cNvSpPr/>
          <p:nvPr/>
        </p:nvSpPr>
        <p:spPr>
          <a:xfrm>
            <a:off x="9144000" y="5904366"/>
            <a:ext cx="8697038" cy="3688627"/>
          </a:xfrm>
          <a:custGeom>
            <a:rect b="b" l="l" r="r" t="t"/>
            <a:pathLst>
              <a:path extrusionOk="0" h="3688627" w="8697038">
                <a:moveTo>
                  <a:pt x="0" y="0"/>
                </a:moveTo>
                <a:lnTo>
                  <a:pt x="8697038" y="0"/>
                </a:lnTo>
                <a:lnTo>
                  <a:pt x="8697038" y="3688627"/>
                </a:lnTo>
                <a:lnTo>
                  <a:pt x="0" y="3688627"/>
                </a:lnTo>
                <a:lnTo>
                  <a:pt x="0" y="0"/>
                </a:lnTo>
                <a:close/>
              </a:path>
            </a:pathLst>
          </a:custGeom>
          <a:blipFill rotWithShape="1">
            <a:blip r:embed="rId5">
              <a:alphaModFix/>
            </a:blip>
            <a:stretch>
              <a:fillRect b="0" l="0" r="0" t="0"/>
            </a:stretch>
          </a:blipFill>
          <a:ln>
            <a:noFill/>
          </a:ln>
        </p:spPr>
      </p:sp>
      <p:sp>
        <p:nvSpPr>
          <p:cNvPr id="456" name="Google Shape;456;p33"/>
          <p:cNvSpPr txBox="1"/>
          <p:nvPr/>
        </p:nvSpPr>
        <p:spPr>
          <a:xfrm>
            <a:off x="669801" y="490852"/>
            <a:ext cx="16948219" cy="8191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800" u="none" cap="none" strike="noStrike">
                <a:solidFill>
                  <a:srgbClr val="000000"/>
                </a:solidFill>
                <a:latin typeface="Times"/>
                <a:ea typeface="Times"/>
                <a:cs typeface="Times"/>
                <a:sym typeface="Times"/>
              </a:rPr>
              <a:t>Experiment 3 -  word2Vec VS Glove</a:t>
            </a:r>
            <a:endParaRPr/>
          </a:p>
        </p:txBody>
      </p:sp>
      <p:sp>
        <p:nvSpPr>
          <p:cNvPr id="457" name="Google Shape;457;p33"/>
          <p:cNvSpPr/>
          <p:nvPr/>
        </p:nvSpPr>
        <p:spPr>
          <a:xfrm>
            <a:off x="4038050" y="3946700"/>
            <a:ext cx="12461400" cy="43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4"/>
          <p:cNvSpPr/>
          <p:nvPr/>
        </p:nvSpPr>
        <p:spPr>
          <a:xfrm>
            <a:off x="669801" y="1591562"/>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463" name="Google Shape;463;p34"/>
          <p:cNvSpPr/>
          <p:nvPr/>
        </p:nvSpPr>
        <p:spPr>
          <a:xfrm>
            <a:off x="12063220" y="1586227"/>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464" name="Google Shape;464;p34"/>
          <p:cNvSpPr/>
          <p:nvPr/>
        </p:nvSpPr>
        <p:spPr>
          <a:xfrm>
            <a:off x="6362745" y="1591562"/>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465" name="Google Shape;465;p34"/>
          <p:cNvSpPr/>
          <p:nvPr/>
        </p:nvSpPr>
        <p:spPr>
          <a:xfrm>
            <a:off x="333018" y="3499223"/>
            <a:ext cx="17621965" cy="5759077"/>
          </a:xfrm>
          <a:custGeom>
            <a:rect b="b" l="l" r="r" t="t"/>
            <a:pathLst>
              <a:path extrusionOk="0" h="5759077" w="17621965">
                <a:moveTo>
                  <a:pt x="0" y="0"/>
                </a:moveTo>
                <a:lnTo>
                  <a:pt x="17621964" y="0"/>
                </a:lnTo>
                <a:lnTo>
                  <a:pt x="17621964" y="5759077"/>
                </a:lnTo>
                <a:lnTo>
                  <a:pt x="0" y="5759077"/>
                </a:lnTo>
                <a:lnTo>
                  <a:pt x="0" y="0"/>
                </a:lnTo>
                <a:close/>
              </a:path>
            </a:pathLst>
          </a:custGeom>
          <a:blipFill rotWithShape="1">
            <a:blip r:embed="rId3">
              <a:alphaModFix/>
            </a:blip>
            <a:stretch>
              <a:fillRect b="0" l="0" r="0" t="0"/>
            </a:stretch>
          </a:blipFill>
          <a:ln>
            <a:noFill/>
          </a:ln>
        </p:spPr>
      </p:sp>
      <p:sp>
        <p:nvSpPr>
          <p:cNvPr id="466" name="Google Shape;466;p34"/>
          <p:cNvSpPr txBox="1"/>
          <p:nvPr/>
        </p:nvSpPr>
        <p:spPr>
          <a:xfrm>
            <a:off x="669801" y="490852"/>
            <a:ext cx="16948219" cy="8191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800" u="none" cap="none" strike="noStrike">
                <a:solidFill>
                  <a:srgbClr val="000000"/>
                </a:solidFill>
                <a:latin typeface="Times"/>
                <a:ea typeface="Times"/>
                <a:cs typeface="Times"/>
                <a:sym typeface="Times"/>
              </a:rPr>
              <a:t>Experiment 4 Result-  All Model Evaluation</a:t>
            </a:r>
            <a:endParaRPr/>
          </a:p>
        </p:txBody>
      </p:sp>
      <p:sp>
        <p:nvSpPr>
          <p:cNvPr id="467" name="Google Shape;467;p34"/>
          <p:cNvSpPr/>
          <p:nvPr/>
        </p:nvSpPr>
        <p:spPr>
          <a:xfrm>
            <a:off x="456800" y="7984750"/>
            <a:ext cx="15293400" cy="584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5"/>
          <p:cNvSpPr/>
          <p:nvPr/>
        </p:nvSpPr>
        <p:spPr>
          <a:xfrm>
            <a:off x="669801" y="1591562"/>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473" name="Google Shape;473;p35"/>
          <p:cNvSpPr/>
          <p:nvPr/>
        </p:nvSpPr>
        <p:spPr>
          <a:xfrm>
            <a:off x="12063220" y="1586227"/>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474" name="Google Shape;474;p35"/>
          <p:cNvSpPr/>
          <p:nvPr/>
        </p:nvSpPr>
        <p:spPr>
          <a:xfrm>
            <a:off x="6362745" y="1591562"/>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475" name="Google Shape;475;p35"/>
          <p:cNvSpPr/>
          <p:nvPr/>
        </p:nvSpPr>
        <p:spPr>
          <a:xfrm>
            <a:off x="669801" y="3867449"/>
            <a:ext cx="9494178" cy="5390851"/>
          </a:xfrm>
          <a:custGeom>
            <a:rect b="b" l="l" r="r" t="t"/>
            <a:pathLst>
              <a:path extrusionOk="0" h="5390851" w="9494178">
                <a:moveTo>
                  <a:pt x="0" y="0"/>
                </a:moveTo>
                <a:lnTo>
                  <a:pt x="9494178" y="0"/>
                </a:lnTo>
                <a:lnTo>
                  <a:pt x="9494178" y="5390851"/>
                </a:lnTo>
                <a:lnTo>
                  <a:pt x="0" y="5390851"/>
                </a:lnTo>
                <a:lnTo>
                  <a:pt x="0" y="0"/>
                </a:lnTo>
                <a:close/>
              </a:path>
            </a:pathLst>
          </a:custGeom>
          <a:blipFill rotWithShape="1">
            <a:blip r:embed="rId3">
              <a:alphaModFix/>
            </a:blip>
            <a:stretch>
              <a:fillRect b="0" l="0" r="0" t="0"/>
            </a:stretch>
          </a:blipFill>
          <a:ln>
            <a:noFill/>
          </a:ln>
        </p:spPr>
      </p:sp>
      <p:sp>
        <p:nvSpPr>
          <p:cNvPr id="476" name="Google Shape;476;p35"/>
          <p:cNvSpPr/>
          <p:nvPr/>
        </p:nvSpPr>
        <p:spPr>
          <a:xfrm>
            <a:off x="10553427" y="3867449"/>
            <a:ext cx="7064594" cy="5072445"/>
          </a:xfrm>
          <a:custGeom>
            <a:rect b="b" l="l" r="r" t="t"/>
            <a:pathLst>
              <a:path extrusionOk="0" h="5072445" w="7064594">
                <a:moveTo>
                  <a:pt x="0" y="0"/>
                </a:moveTo>
                <a:lnTo>
                  <a:pt x="7064593" y="0"/>
                </a:lnTo>
                <a:lnTo>
                  <a:pt x="7064593" y="5072445"/>
                </a:lnTo>
                <a:lnTo>
                  <a:pt x="0" y="5072445"/>
                </a:lnTo>
                <a:lnTo>
                  <a:pt x="0" y="0"/>
                </a:lnTo>
                <a:close/>
              </a:path>
            </a:pathLst>
          </a:custGeom>
          <a:blipFill rotWithShape="1">
            <a:blip r:embed="rId4">
              <a:alphaModFix/>
            </a:blip>
            <a:stretch>
              <a:fillRect b="0" l="0" r="0" t="0"/>
            </a:stretch>
          </a:blipFill>
          <a:ln>
            <a:noFill/>
          </a:ln>
        </p:spPr>
      </p:sp>
      <p:sp>
        <p:nvSpPr>
          <p:cNvPr id="477" name="Google Shape;477;p35"/>
          <p:cNvSpPr txBox="1"/>
          <p:nvPr/>
        </p:nvSpPr>
        <p:spPr>
          <a:xfrm>
            <a:off x="669801" y="490852"/>
            <a:ext cx="16948219" cy="8191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800" u="none" cap="none" strike="noStrike">
                <a:solidFill>
                  <a:srgbClr val="000000"/>
                </a:solidFill>
                <a:latin typeface="Times"/>
                <a:ea typeface="Times"/>
                <a:cs typeface="Times"/>
                <a:sym typeface="Times"/>
              </a:rPr>
              <a:t>Experiment 4 Result- All Model Evaluation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6"/>
          <p:cNvSpPr/>
          <p:nvPr/>
        </p:nvSpPr>
        <p:spPr>
          <a:xfrm>
            <a:off x="669801" y="1591562"/>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483" name="Google Shape;483;p36"/>
          <p:cNvSpPr/>
          <p:nvPr/>
        </p:nvSpPr>
        <p:spPr>
          <a:xfrm>
            <a:off x="12063220" y="1586227"/>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484" name="Google Shape;484;p36"/>
          <p:cNvSpPr/>
          <p:nvPr/>
        </p:nvSpPr>
        <p:spPr>
          <a:xfrm>
            <a:off x="6362745" y="1591562"/>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485" name="Google Shape;485;p36"/>
          <p:cNvSpPr/>
          <p:nvPr/>
        </p:nvSpPr>
        <p:spPr>
          <a:xfrm>
            <a:off x="0" y="1734277"/>
            <a:ext cx="17618020" cy="8745766"/>
          </a:xfrm>
          <a:custGeom>
            <a:rect b="b" l="l" r="r" t="t"/>
            <a:pathLst>
              <a:path extrusionOk="0" h="8745766" w="17618020">
                <a:moveTo>
                  <a:pt x="0" y="0"/>
                </a:moveTo>
                <a:lnTo>
                  <a:pt x="17618020" y="0"/>
                </a:lnTo>
                <a:lnTo>
                  <a:pt x="17618020" y="8745766"/>
                </a:lnTo>
                <a:lnTo>
                  <a:pt x="0" y="8745766"/>
                </a:lnTo>
                <a:lnTo>
                  <a:pt x="0" y="0"/>
                </a:lnTo>
                <a:close/>
              </a:path>
            </a:pathLst>
          </a:custGeom>
          <a:blipFill rotWithShape="1">
            <a:blip r:embed="rId3">
              <a:alphaModFix/>
            </a:blip>
            <a:stretch>
              <a:fillRect b="0" l="0" r="0" t="0"/>
            </a:stretch>
          </a:blipFill>
          <a:ln>
            <a:noFill/>
          </a:ln>
        </p:spPr>
      </p:sp>
      <p:sp>
        <p:nvSpPr>
          <p:cNvPr id="486" name="Google Shape;486;p36"/>
          <p:cNvSpPr txBox="1"/>
          <p:nvPr/>
        </p:nvSpPr>
        <p:spPr>
          <a:xfrm>
            <a:off x="669801" y="490852"/>
            <a:ext cx="16948219" cy="8191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800" u="none" cap="none" strike="noStrike">
                <a:solidFill>
                  <a:srgbClr val="000000"/>
                </a:solidFill>
                <a:latin typeface="Times"/>
                <a:ea typeface="Times"/>
                <a:cs typeface="Times"/>
                <a:sym typeface="Times"/>
              </a:rPr>
              <a:t>Experiment 4 Result- All Model Evaluation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7"/>
          <p:cNvSpPr/>
          <p:nvPr/>
        </p:nvSpPr>
        <p:spPr>
          <a:xfrm>
            <a:off x="669801" y="1591562"/>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492" name="Google Shape;492;p37"/>
          <p:cNvSpPr/>
          <p:nvPr/>
        </p:nvSpPr>
        <p:spPr>
          <a:xfrm>
            <a:off x="12063220" y="1586227"/>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493" name="Google Shape;493;p37"/>
          <p:cNvSpPr/>
          <p:nvPr/>
        </p:nvSpPr>
        <p:spPr>
          <a:xfrm>
            <a:off x="6362745" y="1591562"/>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494" name="Google Shape;494;p37"/>
          <p:cNvSpPr txBox="1"/>
          <p:nvPr/>
        </p:nvSpPr>
        <p:spPr>
          <a:xfrm>
            <a:off x="669801" y="490852"/>
            <a:ext cx="16948200" cy="738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4800">
                <a:latin typeface="Times"/>
                <a:ea typeface="Times"/>
                <a:cs typeface="Times"/>
                <a:sym typeface="Times"/>
              </a:rPr>
              <a:t>Discussion</a:t>
            </a:r>
            <a:r>
              <a:rPr b="1" i="0" lang="en-US" sz="4800" u="none" cap="none" strike="noStrike">
                <a:solidFill>
                  <a:srgbClr val="000000"/>
                </a:solidFill>
                <a:latin typeface="Times"/>
                <a:ea typeface="Times"/>
                <a:cs typeface="Times"/>
                <a:sym typeface="Times"/>
              </a:rPr>
              <a:t> </a:t>
            </a:r>
            <a:endParaRPr/>
          </a:p>
        </p:txBody>
      </p:sp>
      <p:sp>
        <p:nvSpPr>
          <p:cNvPr id="495" name="Google Shape;495;p37"/>
          <p:cNvSpPr txBox="1"/>
          <p:nvPr/>
        </p:nvSpPr>
        <p:spPr>
          <a:xfrm>
            <a:off x="497820" y="2251075"/>
            <a:ext cx="17120100" cy="7843200"/>
          </a:xfrm>
          <a:prstGeom prst="rect">
            <a:avLst/>
          </a:prstGeom>
          <a:noFill/>
          <a:ln>
            <a:noFill/>
          </a:ln>
        </p:spPr>
        <p:txBody>
          <a:bodyPr anchorCtr="0" anchor="t" bIns="0" lIns="0" spcFirstLastPara="1" rIns="0" wrap="square" tIns="0">
            <a:spAutoFit/>
          </a:bodyPr>
          <a:lstStyle/>
          <a:p>
            <a:pPr indent="-285112" lvl="1" marL="582925" marR="0" rtl="0" algn="just">
              <a:lnSpc>
                <a:spcPct val="140014"/>
              </a:lnSpc>
              <a:spcBef>
                <a:spcPts val="0"/>
              </a:spcBef>
              <a:spcAft>
                <a:spcPts val="0"/>
              </a:spcAft>
              <a:buClr>
                <a:srgbClr val="000000"/>
              </a:buClr>
              <a:buSzPts val="2599"/>
              <a:buFont typeface="Arial"/>
              <a:buChar char="•"/>
            </a:pPr>
            <a:r>
              <a:rPr b="0" i="0" lang="en-US" sz="2599" u="none" cap="none" strike="noStrike">
                <a:solidFill>
                  <a:srgbClr val="000000"/>
                </a:solidFill>
                <a:latin typeface="Times New Roman"/>
                <a:ea typeface="Times New Roman"/>
                <a:cs typeface="Times New Roman"/>
                <a:sym typeface="Times New Roman"/>
              </a:rPr>
              <a:t>Based on Experiment 1, TF-IDF with 1-gram was selected as the feature extraction technique . </a:t>
            </a:r>
            <a:endParaRPr sz="1300"/>
          </a:p>
          <a:p>
            <a:pPr indent="0" lvl="0" marL="0" marR="0" rtl="0" algn="just">
              <a:lnSpc>
                <a:spcPct val="140014"/>
              </a:lnSpc>
              <a:spcBef>
                <a:spcPts val="0"/>
              </a:spcBef>
              <a:spcAft>
                <a:spcPts val="0"/>
              </a:spcAft>
              <a:buNone/>
            </a:pPr>
            <a:r>
              <a:t/>
            </a:r>
            <a:endParaRPr b="0" i="0" sz="2599" u="none" cap="none" strike="noStrike">
              <a:solidFill>
                <a:srgbClr val="000000"/>
              </a:solidFill>
              <a:latin typeface="Times New Roman"/>
              <a:ea typeface="Times New Roman"/>
              <a:cs typeface="Times New Roman"/>
              <a:sym typeface="Times New Roman"/>
            </a:endParaRPr>
          </a:p>
          <a:p>
            <a:pPr indent="-285112" lvl="1" marL="582925" marR="0" rtl="0" algn="just">
              <a:lnSpc>
                <a:spcPct val="140014"/>
              </a:lnSpc>
              <a:spcBef>
                <a:spcPts val="0"/>
              </a:spcBef>
              <a:spcAft>
                <a:spcPts val="0"/>
              </a:spcAft>
              <a:buClr>
                <a:srgbClr val="000000"/>
              </a:buClr>
              <a:buSzPts val="2599"/>
              <a:buFont typeface="Arial"/>
              <a:buChar char="•"/>
            </a:pPr>
            <a:r>
              <a:rPr b="0" i="0" lang="en-US" sz="2599" u="none" cap="none" strike="noStrike">
                <a:solidFill>
                  <a:srgbClr val="000000"/>
                </a:solidFill>
                <a:latin typeface="Times New Roman"/>
                <a:ea typeface="Times New Roman"/>
                <a:cs typeface="Times New Roman"/>
                <a:sym typeface="Times New Roman"/>
              </a:rPr>
              <a:t>In Experiment 2, optimal parameters were determined for various machine learning models to maximize their performance. </a:t>
            </a:r>
            <a:endParaRPr sz="1300"/>
          </a:p>
          <a:p>
            <a:pPr indent="0" lvl="0" marL="0" marR="0" rtl="0" algn="just">
              <a:lnSpc>
                <a:spcPct val="140014"/>
              </a:lnSpc>
              <a:spcBef>
                <a:spcPts val="0"/>
              </a:spcBef>
              <a:spcAft>
                <a:spcPts val="0"/>
              </a:spcAft>
              <a:buNone/>
            </a:pPr>
            <a:r>
              <a:t/>
            </a:r>
            <a:endParaRPr b="0" i="0" sz="2599" u="none" cap="none" strike="noStrike">
              <a:solidFill>
                <a:srgbClr val="000000"/>
              </a:solidFill>
              <a:latin typeface="Times New Roman"/>
              <a:ea typeface="Times New Roman"/>
              <a:cs typeface="Times New Roman"/>
              <a:sym typeface="Times New Roman"/>
            </a:endParaRPr>
          </a:p>
          <a:p>
            <a:pPr indent="-285112" lvl="1" marL="582925" marR="0" rtl="0" algn="just">
              <a:lnSpc>
                <a:spcPct val="140014"/>
              </a:lnSpc>
              <a:spcBef>
                <a:spcPts val="0"/>
              </a:spcBef>
              <a:spcAft>
                <a:spcPts val="0"/>
              </a:spcAft>
              <a:buClr>
                <a:srgbClr val="000000"/>
              </a:buClr>
              <a:buSzPts val="2599"/>
              <a:buFont typeface="Arial"/>
              <a:buChar char="•"/>
            </a:pPr>
            <a:r>
              <a:rPr b="0" i="0" lang="en-US" sz="2599" u="none" cap="none" strike="noStrike">
                <a:solidFill>
                  <a:srgbClr val="000000"/>
                </a:solidFill>
                <a:latin typeface="Times New Roman"/>
                <a:ea typeface="Times New Roman"/>
                <a:cs typeface="Times New Roman"/>
                <a:sym typeface="Times New Roman"/>
              </a:rPr>
              <a:t>Experiment 3 showed that Word2Vec performed </a:t>
            </a:r>
            <a:r>
              <a:rPr lang="en-US" sz="2599">
                <a:latin typeface="Times New Roman"/>
                <a:ea typeface="Times New Roman"/>
                <a:cs typeface="Times New Roman"/>
                <a:sym typeface="Times New Roman"/>
              </a:rPr>
              <a:t>well </a:t>
            </a:r>
            <a:r>
              <a:rPr b="0" i="0" lang="en-US" sz="2599" u="none" cap="none" strike="noStrike">
                <a:solidFill>
                  <a:srgbClr val="000000"/>
                </a:solidFill>
                <a:latin typeface="Times New Roman"/>
                <a:ea typeface="Times New Roman"/>
                <a:cs typeface="Times New Roman"/>
                <a:sym typeface="Times New Roman"/>
              </a:rPr>
              <a:t>when combined with LSTM</a:t>
            </a:r>
            <a:endParaRPr sz="1300"/>
          </a:p>
          <a:p>
            <a:pPr indent="0" lvl="0" marL="0" marR="0" rtl="0" algn="just">
              <a:lnSpc>
                <a:spcPct val="140014"/>
              </a:lnSpc>
              <a:spcBef>
                <a:spcPts val="0"/>
              </a:spcBef>
              <a:spcAft>
                <a:spcPts val="0"/>
              </a:spcAft>
              <a:buNone/>
            </a:pPr>
            <a:r>
              <a:t/>
            </a:r>
            <a:endParaRPr b="0" i="0" sz="999" u="none" cap="none" strike="noStrike">
              <a:solidFill>
                <a:srgbClr val="000000"/>
              </a:solidFill>
              <a:latin typeface="Times New Roman"/>
              <a:ea typeface="Times New Roman"/>
              <a:cs typeface="Times New Roman"/>
              <a:sym typeface="Times New Roman"/>
            </a:endParaRPr>
          </a:p>
          <a:p>
            <a:pPr indent="-285112" lvl="1" marL="582925" marR="0" rtl="0" algn="just">
              <a:lnSpc>
                <a:spcPct val="140014"/>
              </a:lnSpc>
              <a:spcBef>
                <a:spcPts val="0"/>
              </a:spcBef>
              <a:spcAft>
                <a:spcPts val="0"/>
              </a:spcAft>
              <a:buClr>
                <a:srgbClr val="000000"/>
              </a:buClr>
              <a:buSzPts val="2599"/>
              <a:buFont typeface="Arial"/>
              <a:buChar char="•"/>
            </a:pPr>
            <a:r>
              <a:rPr b="0" i="0" lang="en-US" sz="2599" u="none" cap="none" strike="noStrike">
                <a:solidFill>
                  <a:srgbClr val="000000"/>
                </a:solidFill>
                <a:latin typeface="Times New Roman"/>
                <a:ea typeface="Times New Roman"/>
                <a:cs typeface="Times New Roman"/>
                <a:sym typeface="Times New Roman"/>
              </a:rPr>
              <a:t>In experiment 4, SVM is the top-performing model in this study dataset. This finding strongly supports the conclusions drawn in previous literature reviews conducted by Patwa et al. (2020), R. Malhotra et al. (2022), and K. Poddar et al. (2019), which demonstrated that SVM with TF-IDF consistently achieves high accuracy in machine learning predictive tasks across multiple studies.</a:t>
            </a:r>
            <a:endParaRPr sz="1300"/>
          </a:p>
          <a:p>
            <a:pPr indent="0" lvl="0" marL="0" marR="0" rtl="0" algn="just">
              <a:lnSpc>
                <a:spcPct val="129640"/>
              </a:lnSpc>
              <a:spcBef>
                <a:spcPts val="0"/>
              </a:spcBef>
              <a:spcAft>
                <a:spcPts val="0"/>
              </a:spcAft>
              <a:buNone/>
            </a:pPr>
            <a:r>
              <a:t/>
            </a:r>
            <a:endParaRPr b="0" i="0" sz="2599" u="none" cap="none" strike="noStrike">
              <a:solidFill>
                <a:srgbClr val="000000"/>
              </a:solidFill>
              <a:latin typeface="Times New Roman"/>
              <a:ea typeface="Times New Roman"/>
              <a:cs typeface="Times New Roman"/>
              <a:sym typeface="Times New Roman"/>
            </a:endParaRPr>
          </a:p>
          <a:p>
            <a:pPr indent="-285112" lvl="1" marL="582925" marR="0" rtl="0" algn="just">
              <a:lnSpc>
                <a:spcPct val="140014"/>
              </a:lnSpc>
              <a:spcBef>
                <a:spcPts val="0"/>
              </a:spcBef>
              <a:spcAft>
                <a:spcPts val="0"/>
              </a:spcAft>
              <a:buClr>
                <a:srgbClr val="000000"/>
              </a:buClr>
              <a:buSzPts val="2599"/>
              <a:buFont typeface="Arial"/>
              <a:buChar char="•"/>
            </a:pPr>
            <a:r>
              <a:rPr b="0" i="0" lang="en-US" sz="2599" u="none" cap="none" strike="noStrike">
                <a:solidFill>
                  <a:srgbClr val="000000"/>
                </a:solidFill>
                <a:latin typeface="Times New Roman"/>
                <a:ea typeface="Times New Roman"/>
                <a:cs typeface="Times New Roman"/>
                <a:sym typeface="Times New Roman"/>
              </a:rPr>
              <a:t>Based on the experiments conducted, it is evident that the SVM model exhibits best performance compared to other models in the study, this finding provides us with strong evidence to support the use of the SVM model for building a COVID-19 fake information detection system. </a:t>
            </a:r>
            <a:endParaRPr sz="1300"/>
          </a:p>
          <a:p>
            <a:pPr indent="0" lvl="0" marL="0" marR="0" rtl="0" algn="just">
              <a:lnSpc>
                <a:spcPct val="93367"/>
              </a:lnSpc>
              <a:spcBef>
                <a:spcPts val="0"/>
              </a:spcBef>
              <a:spcAft>
                <a:spcPts val="0"/>
              </a:spcAft>
              <a:buNone/>
            </a:pPr>
            <a:r>
              <a:t/>
            </a:r>
            <a:endParaRPr b="0" i="0" sz="2699"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8"/>
          <p:cNvSpPr/>
          <p:nvPr/>
        </p:nvSpPr>
        <p:spPr>
          <a:xfrm>
            <a:off x="669801" y="1591562"/>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501" name="Google Shape;501;p38"/>
          <p:cNvSpPr/>
          <p:nvPr/>
        </p:nvSpPr>
        <p:spPr>
          <a:xfrm>
            <a:off x="12063220" y="1586227"/>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502" name="Google Shape;502;p38"/>
          <p:cNvSpPr/>
          <p:nvPr/>
        </p:nvSpPr>
        <p:spPr>
          <a:xfrm>
            <a:off x="6362745" y="1591562"/>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503" name="Google Shape;503;p38"/>
          <p:cNvSpPr/>
          <p:nvPr/>
        </p:nvSpPr>
        <p:spPr>
          <a:xfrm>
            <a:off x="662840" y="2010502"/>
            <a:ext cx="16955181" cy="8267251"/>
          </a:xfrm>
          <a:custGeom>
            <a:rect b="b" l="l" r="r" t="t"/>
            <a:pathLst>
              <a:path extrusionOk="0" h="8267251" w="16955181">
                <a:moveTo>
                  <a:pt x="0" y="0"/>
                </a:moveTo>
                <a:lnTo>
                  <a:pt x="16955181" y="0"/>
                </a:lnTo>
                <a:lnTo>
                  <a:pt x="16955181" y="8267251"/>
                </a:lnTo>
                <a:lnTo>
                  <a:pt x="0" y="8267251"/>
                </a:lnTo>
                <a:lnTo>
                  <a:pt x="0" y="0"/>
                </a:lnTo>
                <a:close/>
              </a:path>
            </a:pathLst>
          </a:custGeom>
          <a:blipFill rotWithShape="1">
            <a:blip r:embed="rId3">
              <a:alphaModFix/>
            </a:blip>
            <a:stretch>
              <a:fillRect b="0" l="0" r="0" t="0"/>
            </a:stretch>
          </a:blipFill>
          <a:ln>
            <a:noFill/>
          </a:ln>
        </p:spPr>
      </p:sp>
      <p:sp>
        <p:nvSpPr>
          <p:cNvPr id="504" name="Google Shape;504;p38"/>
          <p:cNvSpPr txBox="1"/>
          <p:nvPr/>
        </p:nvSpPr>
        <p:spPr>
          <a:xfrm>
            <a:off x="669801" y="490852"/>
            <a:ext cx="16948219" cy="8191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800" u="none" cap="none" strike="noStrike">
                <a:solidFill>
                  <a:srgbClr val="000000"/>
                </a:solidFill>
                <a:latin typeface="Times"/>
                <a:ea typeface="Times"/>
                <a:cs typeface="Times"/>
                <a:sym typeface="Times"/>
              </a:rPr>
              <a:t>System deployment by SVM Model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9"/>
          <p:cNvSpPr/>
          <p:nvPr/>
        </p:nvSpPr>
        <p:spPr>
          <a:xfrm>
            <a:off x="669801" y="1591562"/>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510" name="Google Shape;510;p39"/>
          <p:cNvSpPr/>
          <p:nvPr/>
        </p:nvSpPr>
        <p:spPr>
          <a:xfrm>
            <a:off x="12063220" y="1586227"/>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511" name="Google Shape;511;p39"/>
          <p:cNvSpPr/>
          <p:nvPr/>
        </p:nvSpPr>
        <p:spPr>
          <a:xfrm>
            <a:off x="6362745" y="1591562"/>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512" name="Google Shape;512;p39"/>
          <p:cNvSpPr txBox="1"/>
          <p:nvPr/>
        </p:nvSpPr>
        <p:spPr>
          <a:xfrm>
            <a:off x="669801" y="490852"/>
            <a:ext cx="16948219" cy="8191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800" u="none" cap="none" strike="noStrike">
                <a:solidFill>
                  <a:srgbClr val="000000"/>
                </a:solidFill>
                <a:latin typeface="Times"/>
                <a:ea typeface="Times"/>
                <a:cs typeface="Times"/>
                <a:sym typeface="Times"/>
              </a:rPr>
              <a:t>CONCLUSION</a:t>
            </a:r>
            <a:endParaRPr/>
          </a:p>
        </p:txBody>
      </p:sp>
      <p:sp>
        <p:nvSpPr>
          <p:cNvPr id="513" name="Google Shape;513;p39"/>
          <p:cNvSpPr txBox="1"/>
          <p:nvPr/>
        </p:nvSpPr>
        <p:spPr>
          <a:xfrm>
            <a:off x="513967" y="2706190"/>
            <a:ext cx="17774100" cy="6635100"/>
          </a:xfrm>
          <a:prstGeom prst="rect">
            <a:avLst/>
          </a:prstGeom>
          <a:noFill/>
          <a:ln>
            <a:noFill/>
          </a:ln>
        </p:spPr>
        <p:txBody>
          <a:bodyPr anchorCtr="0" anchor="t" bIns="0" lIns="0" spcFirstLastPara="1" rIns="0" wrap="square" tIns="0">
            <a:spAutoFit/>
          </a:bodyPr>
          <a:lstStyle/>
          <a:p>
            <a:pPr indent="-302257" lvl="1" marL="604515" marR="0" rtl="0" algn="l">
              <a:lnSpc>
                <a:spcPct val="120007"/>
              </a:lnSpc>
              <a:spcBef>
                <a:spcPts val="0"/>
              </a:spcBef>
              <a:spcAft>
                <a:spcPts val="0"/>
              </a:spcAft>
              <a:buClr>
                <a:srgbClr val="000000"/>
              </a:buClr>
              <a:buSzPts val="2799"/>
              <a:buFont typeface="Arial"/>
              <a:buChar char="•"/>
            </a:pPr>
            <a:r>
              <a:rPr b="0" i="0" lang="en-US" sz="2799" u="none" cap="none" strike="noStrike">
                <a:solidFill>
                  <a:srgbClr val="000000"/>
                </a:solidFill>
                <a:latin typeface="Times New Roman"/>
                <a:ea typeface="Times New Roman"/>
                <a:cs typeface="Times New Roman"/>
                <a:sym typeface="Times New Roman"/>
              </a:rPr>
              <a:t>we propose an improved approach for detecting COVID-19 fake information by integrating diverse COVID-19 related datasets, performing irrelevant data removal, text cleaning, tokenization, stopwords removal, and stemming. </a:t>
            </a:r>
            <a:endParaRPr/>
          </a:p>
          <a:p>
            <a:pPr indent="0" lvl="0" marL="0" marR="0" rtl="0" algn="l">
              <a:lnSpc>
                <a:spcPct val="120007"/>
              </a:lnSpc>
              <a:spcBef>
                <a:spcPts val="0"/>
              </a:spcBef>
              <a:spcAft>
                <a:spcPts val="0"/>
              </a:spcAft>
              <a:buNone/>
            </a:pPr>
            <a:r>
              <a:t/>
            </a:r>
            <a:endParaRPr b="0" i="0" sz="2799" u="none" cap="none" strike="noStrike">
              <a:solidFill>
                <a:srgbClr val="000000"/>
              </a:solidFill>
              <a:latin typeface="Times New Roman"/>
              <a:ea typeface="Times New Roman"/>
              <a:cs typeface="Times New Roman"/>
              <a:sym typeface="Times New Roman"/>
            </a:endParaRPr>
          </a:p>
          <a:p>
            <a:pPr indent="-302257" lvl="1" marL="604515" marR="0" rtl="0" algn="l">
              <a:lnSpc>
                <a:spcPct val="120007"/>
              </a:lnSpc>
              <a:spcBef>
                <a:spcPts val="0"/>
              </a:spcBef>
              <a:spcAft>
                <a:spcPts val="0"/>
              </a:spcAft>
              <a:buClr>
                <a:srgbClr val="000000"/>
              </a:buClr>
              <a:buSzPts val="2799"/>
              <a:buFont typeface="Arial"/>
              <a:buChar char="•"/>
            </a:pPr>
            <a:r>
              <a:rPr b="0" i="0" lang="en-US" sz="2799" u="none" cap="none" strike="noStrike">
                <a:solidFill>
                  <a:srgbClr val="000000"/>
                </a:solidFill>
                <a:latin typeface="Times New Roman"/>
                <a:ea typeface="Times New Roman"/>
                <a:cs typeface="Times New Roman"/>
                <a:sym typeface="Times New Roman"/>
              </a:rPr>
              <a:t>Four experiments were conducted employing seven traditional machine learning models and one deep learning model. </a:t>
            </a:r>
            <a:endParaRPr/>
          </a:p>
          <a:p>
            <a:pPr indent="0" lvl="0" marL="0" marR="0" rtl="0" algn="l">
              <a:lnSpc>
                <a:spcPct val="120007"/>
              </a:lnSpc>
              <a:spcBef>
                <a:spcPts val="0"/>
              </a:spcBef>
              <a:spcAft>
                <a:spcPts val="0"/>
              </a:spcAft>
              <a:buNone/>
            </a:pPr>
            <a:r>
              <a:t/>
            </a:r>
            <a:endParaRPr b="0" i="0" sz="2799" u="none" cap="none" strike="noStrike">
              <a:solidFill>
                <a:srgbClr val="000000"/>
              </a:solidFill>
              <a:latin typeface="Times New Roman"/>
              <a:ea typeface="Times New Roman"/>
              <a:cs typeface="Times New Roman"/>
              <a:sym typeface="Times New Roman"/>
            </a:endParaRPr>
          </a:p>
          <a:p>
            <a:pPr indent="-302257" lvl="1" marL="604515" marR="0" rtl="0" algn="l">
              <a:lnSpc>
                <a:spcPct val="120007"/>
              </a:lnSpc>
              <a:spcBef>
                <a:spcPts val="0"/>
              </a:spcBef>
              <a:spcAft>
                <a:spcPts val="0"/>
              </a:spcAft>
              <a:buClr>
                <a:srgbClr val="000000"/>
              </a:buClr>
              <a:buSzPts val="2799"/>
              <a:buFont typeface="Arial"/>
              <a:buChar char="•"/>
            </a:pPr>
            <a:r>
              <a:rPr b="0" i="0" lang="en-US" sz="2799" u="none" cap="none" strike="noStrike">
                <a:solidFill>
                  <a:srgbClr val="000000"/>
                </a:solidFill>
                <a:latin typeface="Times New Roman"/>
                <a:ea typeface="Times New Roman"/>
                <a:cs typeface="Times New Roman"/>
                <a:sym typeface="Times New Roman"/>
              </a:rPr>
              <a:t>Feature </a:t>
            </a:r>
            <a:r>
              <a:rPr lang="en-US" sz="2799">
                <a:latin typeface="Times New Roman"/>
                <a:ea typeface="Times New Roman"/>
                <a:cs typeface="Times New Roman"/>
                <a:sym typeface="Times New Roman"/>
              </a:rPr>
              <a:t>extraction </a:t>
            </a:r>
            <a:r>
              <a:rPr b="0" i="0" lang="en-US" sz="2799" u="none" cap="none" strike="noStrike">
                <a:solidFill>
                  <a:srgbClr val="000000"/>
                </a:solidFill>
                <a:latin typeface="Times New Roman"/>
                <a:ea typeface="Times New Roman"/>
                <a:cs typeface="Times New Roman"/>
                <a:sym typeface="Times New Roman"/>
              </a:rPr>
              <a:t> for the machine learning models was based on TF-IDF and N-grams, while the deep learning model </a:t>
            </a:r>
            <a:r>
              <a:rPr lang="en-US" sz="2799">
                <a:latin typeface="Times New Roman"/>
                <a:ea typeface="Times New Roman"/>
                <a:cs typeface="Times New Roman"/>
                <a:sym typeface="Times New Roman"/>
              </a:rPr>
              <a:t>used </a:t>
            </a:r>
            <a:r>
              <a:rPr b="0" i="0" lang="en-US" sz="2799" u="none" cap="none" strike="noStrike">
                <a:solidFill>
                  <a:srgbClr val="000000"/>
                </a:solidFill>
                <a:latin typeface="Times New Roman"/>
                <a:ea typeface="Times New Roman"/>
                <a:cs typeface="Times New Roman"/>
                <a:sym typeface="Times New Roman"/>
              </a:rPr>
              <a:t>word embedding. </a:t>
            </a:r>
            <a:endParaRPr/>
          </a:p>
          <a:p>
            <a:pPr indent="0" lvl="0" marL="0" marR="0" rtl="0" algn="l">
              <a:lnSpc>
                <a:spcPct val="120007"/>
              </a:lnSpc>
              <a:spcBef>
                <a:spcPts val="0"/>
              </a:spcBef>
              <a:spcAft>
                <a:spcPts val="0"/>
              </a:spcAft>
              <a:buNone/>
            </a:pPr>
            <a:r>
              <a:t/>
            </a:r>
            <a:endParaRPr b="0" i="0" sz="2799" u="none" cap="none" strike="noStrike">
              <a:solidFill>
                <a:srgbClr val="000000"/>
              </a:solidFill>
              <a:latin typeface="Times New Roman"/>
              <a:ea typeface="Times New Roman"/>
              <a:cs typeface="Times New Roman"/>
              <a:sym typeface="Times New Roman"/>
            </a:endParaRPr>
          </a:p>
          <a:p>
            <a:pPr indent="-302257" lvl="1" marL="604515" marR="0" rtl="0" algn="l">
              <a:lnSpc>
                <a:spcPct val="120007"/>
              </a:lnSpc>
              <a:spcBef>
                <a:spcPts val="0"/>
              </a:spcBef>
              <a:spcAft>
                <a:spcPts val="0"/>
              </a:spcAft>
              <a:buClr>
                <a:srgbClr val="000000"/>
              </a:buClr>
              <a:buSzPts val="2799"/>
              <a:buFont typeface="Arial"/>
              <a:buChar char="•"/>
            </a:pPr>
            <a:r>
              <a:rPr b="0" i="0" lang="en-US" sz="2799" u="none" cap="none" strike="noStrike">
                <a:solidFill>
                  <a:srgbClr val="000000"/>
                </a:solidFill>
                <a:latin typeface="Times New Roman"/>
                <a:ea typeface="Times New Roman"/>
                <a:cs typeface="Times New Roman"/>
                <a:sym typeface="Times New Roman"/>
              </a:rPr>
              <a:t>Grid search with 5-fold cross-validation was employed to identify the optimal parameters for each model. The performance of both approaches was evaluated using accuracy, precision, recall, and F1-measure. </a:t>
            </a:r>
            <a:endParaRPr/>
          </a:p>
          <a:p>
            <a:pPr indent="0" lvl="0" marL="0" marR="0" rtl="0" algn="l">
              <a:lnSpc>
                <a:spcPct val="120007"/>
              </a:lnSpc>
              <a:spcBef>
                <a:spcPts val="0"/>
              </a:spcBef>
              <a:spcAft>
                <a:spcPts val="0"/>
              </a:spcAft>
              <a:buNone/>
            </a:pPr>
            <a:r>
              <a:t/>
            </a:r>
            <a:endParaRPr b="0" i="0" sz="2799" u="none" cap="none" strike="noStrike">
              <a:solidFill>
                <a:srgbClr val="000000"/>
              </a:solidFill>
              <a:latin typeface="Times New Roman"/>
              <a:ea typeface="Times New Roman"/>
              <a:cs typeface="Times New Roman"/>
              <a:sym typeface="Times New Roman"/>
            </a:endParaRPr>
          </a:p>
          <a:p>
            <a:pPr indent="-302257" lvl="1" marL="604515" marR="0" rtl="0" algn="l">
              <a:lnSpc>
                <a:spcPct val="120007"/>
              </a:lnSpc>
              <a:spcBef>
                <a:spcPts val="0"/>
              </a:spcBef>
              <a:spcAft>
                <a:spcPts val="0"/>
              </a:spcAft>
              <a:buClr>
                <a:srgbClr val="000000"/>
              </a:buClr>
              <a:buSzPts val="2799"/>
              <a:buFont typeface="Arial"/>
              <a:buChar char="•"/>
            </a:pPr>
            <a:r>
              <a:rPr b="0" i="0" lang="en-US" sz="2799" u="none" cap="none" strike="noStrike">
                <a:solidFill>
                  <a:srgbClr val="000000"/>
                </a:solidFill>
                <a:latin typeface="Times New Roman"/>
                <a:ea typeface="Times New Roman"/>
                <a:cs typeface="Times New Roman"/>
                <a:sym typeface="Times New Roman"/>
              </a:rPr>
              <a:t>Results indicated that SVM achieved the highest accuracy across all models, with an accuracy of 0.938. Consequently, we implemented SVM with TF-IDF and 1-gram as the model to </a:t>
            </a:r>
            <a:r>
              <a:rPr lang="en-US" sz="2799">
                <a:latin typeface="Times New Roman"/>
                <a:ea typeface="Times New Roman"/>
                <a:cs typeface="Times New Roman"/>
                <a:sym typeface="Times New Roman"/>
              </a:rPr>
              <a:t>build</a:t>
            </a:r>
            <a:r>
              <a:rPr b="0" i="0" lang="en-US" sz="2799" u="none" cap="none" strike="noStrike">
                <a:solidFill>
                  <a:srgbClr val="000000"/>
                </a:solidFill>
                <a:latin typeface="Times New Roman"/>
                <a:ea typeface="Times New Roman"/>
                <a:cs typeface="Times New Roman"/>
                <a:sym typeface="Times New Roman"/>
              </a:rPr>
              <a:t> COVID-19 fake information detection system.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p:nvPr/>
        </p:nvSpPr>
        <p:spPr>
          <a:xfrm>
            <a:off x="634106" y="1693292"/>
            <a:ext cx="5554790" cy="142685"/>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130" name="Google Shape;130;p4"/>
          <p:cNvSpPr/>
          <p:nvPr/>
        </p:nvSpPr>
        <p:spPr>
          <a:xfrm>
            <a:off x="12027525" y="1687956"/>
            <a:ext cx="5554789"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131" name="Google Shape;131;p4"/>
          <p:cNvSpPr/>
          <p:nvPr/>
        </p:nvSpPr>
        <p:spPr>
          <a:xfrm>
            <a:off x="6327050" y="1693292"/>
            <a:ext cx="5554789"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132" name="Google Shape;132;p4"/>
          <p:cNvSpPr txBox="1"/>
          <p:nvPr/>
        </p:nvSpPr>
        <p:spPr>
          <a:xfrm>
            <a:off x="705675" y="232513"/>
            <a:ext cx="16361400" cy="1038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000" u="none" cap="none" strike="noStrike">
                <a:solidFill>
                  <a:srgbClr val="002060"/>
                </a:solidFill>
                <a:latin typeface="Times"/>
                <a:ea typeface="Times"/>
                <a:cs typeface="Times"/>
                <a:sym typeface="Times"/>
              </a:rPr>
              <a:t>Problem Statement</a:t>
            </a:r>
            <a:endParaRPr/>
          </a:p>
        </p:txBody>
      </p:sp>
      <p:sp>
        <p:nvSpPr>
          <p:cNvPr id="133" name="Google Shape;133;p4"/>
          <p:cNvSpPr txBox="1"/>
          <p:nvPr/>
        </p:nvSpPr>
        <p:spPr>
          <a:xfrm>
            <a:off x="386150" y="2525750"/>
            <a:ext cx="17436600" cy="6792000"/>
          </a:xfrm>
          <a:prstGeom prst="rect">
            <a:avLst/>
          </a:prstGeom>
          <a:noFill/>
          <a:ln>
            <a:noFill/>
          </a:ln>
        </p:spPr>
        <p:txBody>
          <a:bodyPr anchorCtr="0" anchor="t" bIns="0" lIns="0" spcFirstLastPara="1" rIns="0" wrap="square" tIns="0">
            <a:spAutoFit/>
          </a:bodyPr>
          <a:lstStyle/>
          <a:p>
            <a:pPr indent="-299720" lvl="1" marL="586740" marR="0" rtl="0" algn="just">
              <a:lnSpc>
                <a:spcPct val="180000"/>
              </a:lnSpc>
              <a:spcBef>
                <a:spcPts val="0"/>
              </a:spcBef>
              <a:spcAft>
                <a:spcPts val="0"/>
              </a:spcAft>
              <a:buClr>
                <a:srgbClr val="3D3D3D"/>
              </a:buClr>
              <a:buSzPts val="2500"/>
              <a:buFont typeface="Times New Roman"/>
              <a:buChar char="•"/>
            </a:pPr>
            <a:r>
              <a:rPr i="0" lang="en-US" sz="2500" u="none" cap="none" strike="noStrike">
                <a:solidFill>
                  <a:srgbClr val="3D3D3D"/>
                </a:solidFill>
                <a:latin typeface="Times New Roman"/>
                <a:ea typeface="Times New Roman"/>
                <a:cs typeface="Times New Roman"/>
                <a:sym typeface="Times New Roman"/>
              </a:rPr>
              <a:t>Spread of fake news lead to dangerous beliefs about masks and vaccines, as well as disregard for public health measures (Naeem et al., 2021), causing widespread mistrust of official health messages and the healthcare system as a whole (do Nascimento et al., 2022)</a:t>
            </a:r>
            <a:endParaRPr sz="2500">
              <a:latin typeface="Times New Roman"/>
              <a:ea typeface="Times New Roman"/>
              <a:cs typeface="Times New Roman"/>
              <a:sym typeface="Times New Roman"/>
            </a:endParaRPr>
          </a:p>
          <a:p>
            <a:pPr indent="-330041" lvl="1" marL="660082" marR="0" rtl="0" algn="just">
              <a:lnSpc>
                <a:spcPct val="202500"/>
              </a:lnSpc>
              <a:spcBef>
                <a:spcPts val="0"/>
              </a:spcBef>
              <a:spcAft>
                <a:spcPts val="0"/>
              </a:spcAft>
              <a:buNone/>
            </a:pPr>
            <a:r>
              <a:t/>
            </a:r>
            <a:endParaRPr i="0" sz="2500" u="none" cap="none" strike="noStrike">
              <a:solidFill>
                <a:srgbClr val="3D3D3D"/>
              </a:solidFill>
              <a:latin typeface="Times New Roman"/>
              <a:ea typeface="Times New Roman"/>
              <a:cs typeface="Times New Roman"/>
              <a:sym typeface="Times New Roman"/>
            </a:endParaRPr>
          </a:p>
          <a:p>
            <a:pPr indent="-299720" lvl="1" marL="586740" marR="0" rtl="0" algn="just">
              <a:lnSpc>
                <a:spcPct val="180000"/>
              </a:lnSpc>
              <a:spcBef>
                <a:spcPts val="0"/>
              </a:spcBef>
              <a:spcAft>
                <a:spcPts val="0"/>
              </a:spcAft>
              <a:buClr>
                <a:srgbClr val="3D3D3D"/>
              </a:buClr>
              <a:buSzPts val="2500"/>
              <a:buFont typeface="Times New Roman"/>
              <a:buChar char="•"/>
            </a:pPr>
            <a:r>
              <a:rPr i="0" lang="en-US" sz="2500" u="none" cap="none" strike="noStrike">
                <a:solidFill>
                  <a:srgbClr val="3D3D3D"/>
                </a:solidFill>
                <a:latin typeface="Times New Roman"/>
                <a:ea typeface="Times New Roman"/>
                <a:cs typeface="Times New Roman"/>
                <a:sym typeface="Times New Roman"/>
              </a:rPr>
              <a:t>But current research have limited scope, limited feature extraction </a:t>
            </a:r>
            <a:r>
              <a:rPr lang="en-US" sz="2500">
                <a:solidFill>
                  <a:srgbClr val="3D3D3D"/>
                </a:solidFill>
                <a:latin typeface="Times New Roman"/>
                <a:ea typeface="Times New Roman"/>
                <a:cs typeface="Times New Roman"/>
                <a:sym typeface="Times New Roman"/>
              </a:rPr>
              <a:t>techniques</a:t>
            </a:r>
            <a:r>
              <a:rPr i="0" lang="en-US" sz="2500" u="none" cap="none" strike="noStrike">
                <a:solidFill>
                  <a:srgbClr val="3D3D3D"/>
                </a:solidFill>
                <a:latin typeface="Times New Roman"/>
                <a:ea typeface="Times New Roman"/>
                <a:cs typeface="Times New Roman"/>
                <a:sym typeface="Times New Roman"/>
              </a:rPr>
              <a:t>, only focusing on one dataset and one feature extraction technique such as TF-IDF (Alenezi &amp; Alqenaei, 2021; Das et al., 2021; Patwa et al., 2020).achieving high performance on a single data resource doesn't mean that the same level of performance can be extended to a wider range of datasets.</a:t>
            </a:r>
            <a:endParaRPr sz="2500">
              <a:latin typeface="Times New Roman"/>
              <a:ea typeface="Times New Roman"/>
              <a:cs typeface="Times New Roman"/>
              <a:sym typeface="Times New Roman"/>
            </a:endParaRPr>
          </a:p>
          <a:p>
            <a:pPr indent="-330041" lvl="1" marL="660082" marR="0" rtl="0" algn="just">
              <a:lnSpc>
                <a:spcPct val="202500"/>
              </a:lnSpc>
              <a:spcBef>
                <a:spcPts val="0"/>
              </a:spcBef>
              <a:spcAft>
                <a:spcPts val="0"/>
              </a:spcAft>
              <a:buNone/>
            </a:pPr>
            <a:r>
              <a:t/>
            </a:r>
            <a:endParaRPr i="0" sz="2500" u="none" cap="none" strike="noStrike">
              <a:solidFill>
                <a:srgbClr val="3D3D3D"/>
              </a:solidFill>
              <a:latin typeface="Times New Roman"/>
              <a:ea typeface="Times New Roman"/>
              <a:cs typeface="Times New Roman"/>
              <a:sym typeface="Times New Roman"/>
            </a:endParaRPr>
          </a:p>
          <a:p>
            <a:pPr indent="-299720" lvl="1" marL="586740" marR="0" rtl="0" algn="just">
              <a:lnSpc>
                <a:spcPct val="180000"/>
              </a:lnSpc>
              <a:spcBef>
                <a:spcPts val="0"/>
              </a:spcBef>
              <a:spcAft>
                <a:spcPts val="0"/>
              </a:spcAft>
              <a:buClr>
                <a:srgbClr val="3D3D3D"/>
              </a:buClr>
              <a:buSzPts val="2500"/>
              <a:buFont typeface="Times New Roman"/>
              <a:buChar char="•"/>
            </a:pPr>
            <a:r>
              <a:rPr i="0" lang="en-US" sz="2500" u="none" cap="none" strike="noStrike">
                <a:solidFill>
                  <a:srgbClr val="3D3D3D"/>
                </a:solidFill>
                <a:latin typeface="Times New Roman"/>
                <a:ea typeface="Times New Roman"/>
                <a:cs typeface="Times New Roman"/>
                <a:sym typeface="Times New Roman"/>
              </a:rPr>
              <a:t>There is an urgent need for research investigating broader datasets from diverse sources, and comparing different feature extraction techniques that would enable a more comprehensive understanding and reliable detection of fake news related to COVID-19.</a:t>
            </a:r>
            <a:endParaRPr sz="250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40"/>
          <p:cNvSpPr/>
          <p:nvPr/>
        </p:nvSpPr>
        <p:spPr>
          <a:xfrm>
            <a:off x="669801" y="1591562"/>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519" name="Google Shape;519;p40"/>
          <p:cNvSpPr/>
          <p:nvPr/>
        </p:nvSpPr>
        <p:spPr>
          <a:xfrm>
            <a:off x="12063220" y="1586227"/>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520" name="Google Shape;520;p40"/>
          <p:cNvSpPr/>
          <p:nvPr/>
        </p:nvSpPr>
        <p:spPr>
          <a:xfrm>
            <a:off x="6362745" y="1591562"/>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521" name="Google Shape;521;p40"/>
          <p:cNvSpPr txBox="1"/>
          <p:nvPr/>
        </p:nvSpPr>
        <p:spPr>
          <a:xfrm>
            <a:off x="669801" y="490852"/>
            <a:ext cx="16948219" cy="8191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800" u="none" cap="none" strike="noStrike">
                <a:solidFill>
                  <a:srgbClr val="000000"/>
                </a:solidFill>
                <a:latin typeface="Times"/>
                <a:ea typeface="Times"/>
                <a:cs typeface="Times"/>
                <a:sym typeface="Times"/>
              </a:rPr>
              <a:t>IMPLICATIONS OF RESEARCH</a:t>
            </a:r>
            <a:endParaRPr/>
          </a:p>
        </p:txBody>
      </p:sp>
      <p:sp>
        <p:nvSpPr>
          <p:cNvPr id="522" name="Google Shape;522;p40"/>
          <p:cNvSpPr txBox="1"/>
          <p:nvPr/>
        </p:nvSpPr>
        <p:spPr>
          <a:xfrm>
            <a:off x="256984" y="2740905"/>
            <a:ext cx="17774100" cy="7346400"/>
          </a:xfrm>
          <a:prstGeom prst="rect">
            <a:avLst/>
          </a:prstGeom>
          <a:noFill/>
          <a:ln>
            <a:noFill/>
          </a:ln>
        </p:spPr>
        <p:txBody>
          <a:bodyPr anchorCtr="0" anchor="t" bIns="0" lIns="0" spcFirstLastPara="1" rIns="0" wrap="square" tIns="0">
            <a:spAutoFit/>
          </a:bodyPr>
          <a:lstStyle/>
          <a:p>
            <a:pPr indent="-334640" lvl="1" marL="669283" marR="0" rtl="0" algn="l">
              <a:lnSpc>
                <a:spcPct val="120006"/>
              </a:lnSpc>
              <a:spcBef>
                <a:spcPts val="0"/>
              </a:spcBef>
              <a:spcAft>
                <a:spcPts val="0"/>
              </a:spcAft>
              <a:buClr>
                <a:srgbClr val="000000"/>
              </a:buClr>
              <a:buSzPts val="3099"/>
              <a:buFont typeface="Arial"/>
              <a:buChar char="•"/>
            </a:pPr>
            <a:r>
              <a:rPr b="0" i="0" lang="en-US" sz="3099" u="none" cap="none" strike="noStrike">
                <a:solidFill>
                  <a:srgbClr val="000000"/>
                </a:solidFill>
                <a:latin typeface="Times New Roman"/>
                <a:ea typeface="Times New Roman"/>
                <a:cs typeface="Times New Roman"/>
                <a:sym typeface="Times New Roman"/>
              </a:rPr>
              <a:t>This study explores the current machine learning algorithm for detecting false information and a Deep learning algorithm, and choose the algorithm with the best performance to build a covid 19 fake information detection system</a:t>
            </a:r>
            <a:endParaRPr/>
          </a:p>
          <a:p>
            <a:pPr indent="0" lvl="0" marL="0" marR="0" rtl="0" algn="l">
              <a:lnSpc>
                <a:spcPct val="120006"/>
              </a:lnSpc>
              <a:spcBef>
                <a:spcPts val="0"/>
              </a:spcBef>
              <a:spcAft>
                <a:spcPts val="0"/>
              </a:spcAft>
              <a:buNone/>
            </a:pPr>
            <a:r>
              <a:t/>
            </a:r>
            <a:endParaRPr b="0" i="0" sz="3099" u="none" cap="none" strike="noStrike">
              <a:solidFill>
                <a:srgbClr val="000000"/>
              </a:solidFill>
              <a:latin typeface="Times New Roman"/>
              <a:ea typeface="Times New Roman"/>
              <a:cs typeface="Times New Roman"/>
              <a:sym typeface="Times New Roman"/>
            </a:endParaRPr>
          </a:p>
          <a:p>
            <a:pPr indent="-334640" lvl="1" marL="669283" marR="0" rtl="0" algn="l">
              <a:lnSpc>
                <a:spcPct val="120006"/>
              </a:lnSpc>
              <a:spcBef>
                <a:spcPts val="0"/>
              </a:spcBef>
              <a:spcAft>
                <a:spcPts val="0"/>
              </a:spcAft>
              <a:buClr>
                <a:srgbClr val="000000"/>
              </a:buClr>
              <a:buSzPts val="3099"/>
              <a:buFont typeface="Arial"/>
              <a:buChar char="•"/>
            </a:pPr>
            <a:r>
              <a:rPr b="0" i="0" lang="en-US" sz="3099" u="none" cap="none" strike="noStrike">
                <a:solidFill>
                  <a:srgbClr val="000000"/>
                </a:solidFill>
                <a:latin typeface="Times New Roman"/>
                <a:ea typeface="Times New Roman"/>
                <a:cs typeface="Times New Roman"/>
                <a:sym typeface="Times New Roman"/>
              </a:rPr>
              <a:t>provide a user-friendly, simple and easy-to-operate detection tool, just input any information, click detection, you can get the predicted result </a:t>
            </a:r>
            <a:r>
              <a:rPr lang="en-US" sz="3099">
                <a:latin typeface="Times New Roman"/>
                <a:ea typeface="Times New Roman"/>
                <a:cs typeface="Times New Roman"/>
                <a:sym typeface="Times New Roman"/>
              </a:rPr>
              <a:t>immediately</a:t>
            </a:r>
            <a:r>
              <a:rPr b="0" i="0" lang="en-US" sz="3099" u="none" cap="none" strike="noStrike">
                <a:solidFill>
                  <a:srgbClr val="000000"/>
                </a:solidFill>
                <a:latin typeface="Times New Roman"/>
                <a:ea typeface="Times New Roman"/>
                <a:cs typeface="Times New Roman"/>
                <a:sym typeface="Times New Roman"/>
              </a:rPr>
              <a:t> .</a:t>
            </a:r>
            <a:endParaRPr/>
          </a:p>
          <a:p>
            <a:pPr indent="0" lvl="0" marL="0" marR="0" rtl="0" algn="l">
              <a:lnSpc>
                <a:spcPct val="120006"/>
              </a:lnSpc>
              <a:spcBef>
                <a:spcPts val="0"/>
              </a:spcBef>
              <a:spcAft>
                <a:spcPts val="0"/>
              </a:spcAft>
              <a:buNone/>
            </a:pPr>
            <a:r>
              <a:t/>
            </a:r>
            <a:endParaRPr b="0" i="0" sz="3099" u="none" cap="none" strike="noStrike">
              <a:solidFill>
                <a:srgbClr val="000000"/>
              </a:solidFill>
              <a:latin typeface="Times New Roman"/>
              <a:ea typeface="Times New Roman"/>
              <a:cs typeface="Times New Roman"/>
              <a:sym typeface="Times New Roman"/>
            </a:endParaRPr>
          </a:p>
          <a:p>
            <a:pPr indent="-334640" lvl="1" marL="669283" marR="0" rtl="0" algn="l">
              <a:lnSpc>
                <a:spcPct val="120006"/>
              </a:lnSpc>
              <a:spcBef>
                <a:spcPts val="0"/>
              </a:spcBef>
              <a:spcAft>
                <a:spcPts val="0"/>
              </a:spcAft>
              <a:buClr>
                <a:srgbClr val="000000"/>
              </a:buClr>
              <a:buSzPts val="3099"/>
              <a:buFont typeface="Arial"/>
              <a:buChar char="•"/>
            </a:pPr>
            <a:r>
              <a:rPr b="0" i="0" lang="en-US" sz="3099" u="none" cap="none" strike="noStrike">
                <a:solidFill>
                  <a:srgbClr val="000000"/>
                </a:solidFill>
                <a:latin typeface="Times New Roman"/>
                <a:ea typeface="Times New Roman"/>
                <a:cs typeface="Times New Roman"/>
                <a:sym typeface="Times New Roman"/>
              </a:rPr>
              <a:t>By implementing with this system, researchers can develop automated systems to detect and combat the spread of covid 19 fake information, thereby ensuring public safety and trust in reliable sources. </a:t>
            </a:r>
            <a:endParaRPr/>
          </a:p>
          <a:p>
            <a:pPr indent="0" lvl="0" marL="0" marR="0" rtl="0" algn="l">
              <a:lnSpc>
                <a:spcPct val="120006"/>
              </a:lnSpc>
              <a:spcBef>
                <a:spcPts val="0"/>
              </a:spcBef>
              <a:spcAft>
                <a:spcPts val="0"/>
              </a:spcAft>
              <a:buNone/>
            </a:pPr>
            <a:r>
              <a:t/>
            </a:r>
            <a:endParaRPr b="0" i="0" sz="3099" u="none" cap="none" strike="noStrike">
              <a:solidFill>
                <a:srgbClr val="000000"/>
              </a:solidFill>
              <a:latin typeface="Times New Roman"/>
              <a:ea typeface="Times New Roman"/>
              <a:cs typeface="Times New Roman"/>
              <a:sym typeface="Times New Roman"/>
            </a:endParaRPr>
          </a:p>
          <a:p>
            <a:pPr indent="-334640" lvl="1" marL="669283" marR="0" rtl="0" algn="l">
              <a:lnSpc>
                <a:spcPct val="120006"/>
              </a:lnSpc>
              <a:spcBef>
                <a:spcPts val="0"/>
              </a:spcBef>
              <a:spcAft>
                <a:spcPts val="0"/>
              </a:spcAft>
              <a:buClr>
                <a:srgbClr val="000000"/>
              </a:buClr>
              <a:buSzPts val="3099"/>
              <a:buFont typeface="Arial"/>
              <a:buChar char="•"/>
            </a:pPr>
            <a:r>
              <a:rPr b="0" i="0" lang="en-US" sz="3099" u="none" cap="none" strike="noStrike">
                <a:solidFill>
                  <a:srgbClr val="000000"/>
                </a:solidFill>
                <a:latin typeface="Times New Roman"/>
                <a:ea typeface="Times New Roman"/>
                <a:cs typeface="Times New Roman"/>
                <a:sym typeface="Times New Roman"/>
              </a:rPr>
              <a:t>Overall, the implications of this research are instrumental in combating the covid 19 fake information and ensuring accurate information dissemination during public health crises.</a:t>
            </a:r>
            <a:endParaRPr/>
          </a:p>
          <a:p>
            <a:pPr indent="0" lvl="0" marL="0" marR="0" rtl="0" algn="l">
              <a:lnSpc>
                <a:spcPct val="120006"/>
              </a:lnSpc>
              <a:spcBef>
                <a:spcPts val="0"/>
              </a:spcBef>
              <a:spcAft>
                <a:spcPts val="0"/>
              </a:spcAft>
              <a:buNone/>
            </a:pPr>
            <a:r>
              <a:t/>
            </a:r>
            <a:endParaRPr b="0" i="0" sz="3099"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1"/>
          <p:cNvSpPr/>
          <p:nvPr/>
        </p:nvSpPr>
        <p:spPr>
          <a:xfrm>
            <a:off x="669801" y="1591562"/>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528" name="Google Shape;528;p41"/>
          <p:cNvSpPr/>
          <p:nvPr/>
        </p:nvSpPr>
        <p:spPr>
          <a:xfrm>
            <a:off x="12063220" y="1586227"/>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529" name="Google Shape;529;p41"/>
          <p:cNvSpPr/>
          <p:nvPr/>
        </p:nvSpPr>
        <p:spPr>
          <a:xfrm>
            <a:off x="6362745" y="1591562"/>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530" name="Google Shape;530;p41"/>
          <p:cNvSpPr txBox="1"/>
          <p:nvPr/>
        </p:nvSpPr>
        <p:spPr>
          <a:xfrm>
            <a:off x="669801" y="490852"/>
            <a:ext cx="16948200" cy="738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800" u="none" cap="none" strike="noStrike">
                <a:solidFill>
                  <a:srgbClr val="000000"/>
                </a:solidFill>
                <a:latin typeface="Times"/>
                <a:ea typeface="Times"/>
                <a:cs typeface="Times"/>
                <a:sym typeface="Times"/>
              </a:rPr>
              <a:t>Limitation </a:t>
            </a:r>
            <a:r>
              <a:rPr b="1" lang="en-US" sz="4800">
                <a:latin typeface="Times"/>
                <a:ea typeface="Times"/>
                <a:cs typeface="Times"/>
                <a:sym typeface="Times"/>
              </a:rPr>
              <a:t>of Research </a:t>
            </a:r>
            <a:endParaRPr/>
          </a:p>
        </p:txBody>
      </p:sp>
      <p:sp>
        <p:nvSpPr>
          <p:cNvPr id="531" name="Google Shape;531;p41"/>
          <p:cNvSpPr txBox="1"/>
          <p:nvPr/>
        </p:nvSpPr>
        <p:spPr>
          <a:xfrm>
            <a:off x="389704" y="2847975"/>
            <a:ext cx="18031016" cy="2295525"/>
          </a:xfrm>
          <a:prstGeom prst="rect">
            <a:avLst/>
          </a:prstGeom>
          <a:noFill/>
          <a:ln>
            <a:noFill/>
          </a:ln>
        </p:spPr>
        <p:txBody>
          <a:bodyPr anchorCtr="0" anchor="t" bIns="0" lIns="0" spcFirstLastPara="1" rIns="0" wrap="square" tIns="0">
            <a:spAutoFit/>
          </a:bodyPr>
          <a:lstStyle/>
          <a:p>
            <a:pPr indent="-323847" lvl="1" marL="647694" marR="0" rtl="0" algn="l">
              <a:lnSpc>
                <a:spcPct val="120006"/>
              </a:lnSpc>
              <a:spcBef>
                <a:spcPts val="0"/>
              </a:spcBef>
              <a:spcAft>
                <a:spcPts val="0"/>
              </a:spcAft>
              <a:buClr>
                <a:srgbClr val="000000"/>
              </a:buClr>
              <a:buSzPts val="2999"/>
              <a:buFont typeface="Arial"/>
              <a:buChar char="•"/>
            </a:pPr>
            <a:r>
              <a:rPr b="0" i="0" lang="en-US" sz="2999" u="none" cap="none" strike="noStrike">
                <a:solidFill>
                  <a:srgbClr val="000000"/>
                </a:solidFill>
                <a:latin typeface="Times New Roman"/>
                <a:ea typeface="Times New Roman"/>
                <a:cs typeface="Times New Roman"/>
                <a:sym typeface="Times New Roman"/>
              </a:rPr>
              <a:t>Mainly focuses on text-based features and content analysis and does not fully investigate the impact of other relevant features. For example, factors such as the source of the article, the field of source</a:t>
            </a:r>
            <a:endParaRPr/>
          </a:p>
          <a:p>
            <a:pPr indent="0" lvl="0" marL="0" marR="0" rtl="0" algn="l">
              <a:lnSpc>
                <a:spcPct val="120006"/>
              </a:lnSpc>
              <a:spcBef>
                <a:spcPts val="0"/>
              </a:spcBef>
              <a:spcAft>
                <a:spcPts val="0"/>
              </a:spcAft>
              <a:buNone/>
            </a:pPr>
            <a:r>
              <a:t/>
            </a:r>
            <a:endParaRPr b="0" i="0" sz="2999" u="none" cap="none" strike="noStrike">
              <a:solidFill>
                <a:srgbClr val="000000"/>
              </a:solidFill>
              <a:latin typeface="Times New Roman"/>
              <a:ea typeface="Times New Roman"/>
              <a:cs typeface="Times New Roman"/>
              <a:sym typeface="Times New Roman"/>
            </a:endParaRPr>
          </a:p>
          <a:p>
            <a:pPr indent="-323847" lvl="1" marL="647694" marR="0" rtl="0" algn="l">
              <a:lnSpc>
                <a:spcPct val="120006"/>
              </a:lnSpc>
              <a:spcBef>
                <a:spcPts val="0"/>
              </a:spcBef>
              <a:spcAft>
                <a:spcPts val="0"/>
              </a:spcAft>
              <a:buClr>
                <a:srgbClr val="000000"/>
              </a:buClr>
              <a:buSzPts val="2999"/>
              <a:buFont typeface="Arial"/>
              <a:buChar char="•"/>
            </a:pPr>
            <a:r>
              <a:rPr b="0" i="0" lang="en-US" sz="2999" u="none" cap="none" strike="noStrike">
                <a:solidFill>
                  <a:srgbClr val="000000"/>
                </a:solidFill>
                <a:latin typeface="Times New Roman"/>
                <a:ea typeface="Times New Roman"/>
                <a:cs typeface="Times New Roman"/>
                <a:sym typeface="Times New Roman"/>
              </a:rPr>
              <a:t>Limited exploration of deep learning models. Although LSTM was implemented as the sole deep learning model, its performance did not demonstrate advantage over traditional machine learning models.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2"/>
          <p:cNvSpPr txBox="1"/>
          <p:nvPr/>
        </p:nvSpPr>
        <p:spPr>
          <a:xfrm>
            <a:off x="2391303" y="942975"/>
            <a:ext cx="10100294" cy="130175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8000" u="none" cap="none" strike="noStrike">
                <a:solidFill>
                  <a:srgbClr val="414042"/>
                </a:solidFill>
                <a:latin typeface="Times"/>
                <a:ea typeface="Times"/>
                <a:cs typeface="Times"/>
                <a:sym typeface="Times"/>
              </a:rPr>
              <a:t>Recommendation</a:t>
            </a:r>
            <a:endParaRPr/>
          </a:p>
        </p:txBody>
      </p:sp>
      <p:cxnSp>
        <p:nvCxnSpPr>
          <p:cNvPr id="537" name="Google Shape;537;p42"/>
          <p:cNvCxnSpPr/>
          <p:nvPr/>
        </p:nvCxnSpPr>
        <p:spPr>
          <a:xfrm rot="5400000">
            <a:off x="-4100512" y="5129212"/>
            <a:ext cx="10287000" cy="0"/>
          </a:xfrm>
          <a:prstGeom prst="straightConnector1">
            <a:avLst/>
          </a:prstGeom>
          <a:noFill/>
          <a:ln cap="flat" cmpd="sng" w="28575">
            <a:solidFill>
              <a:srgbClr val="D9D9D9"/>
            </a:solidFill>
            <a:prstDash val="solid"/>
            <a:round/>
            <a:headEnd len="sm" w="sm" type="none"/>
            <a:tailEnd len="sm" w="sm" type="none"/>
          </a:ln>
        </p:spPr>
      </p:cxnSp>
      <p:cxnSp>
        <p:nvCxnSpPr>
          <p:cNvPr id="538" name="Google Shape;538;p42"/>
          <p:cNvCxnSpPr/>
          <p:nvPr/>
        </p:nvCxnSpPr>
        <p:spPr>
          <a:xfrm rot="5400000">
            <a:off x="12130088" y="5129212"/>
            <a:ext cx="10287000" cy="0"/>
          </a:xfrm>
          <a:prstGeom prst="straightConnector1">
            <a:avLst/>
          </a:prstGeom>
          <a:noFill/>
          <a:ln cap="flat" cmpd="sng" w="28575">
            <a:solidFill>
              <a:srgbClr val="D9D9D9"/>
            </a:solidFill>
            <a:prstDash val="solid"/>
            <a:round/>
            <a:headEnd len="sm" w="sm" type="none"/>
            <a:tailEnd len="sm" w="sm" type="none"/>
          </a:ln>
        </p:spPr>
      </p:cxnSp>
      <p:grpSp>
        <p:nvGrpSpPr>
          <p:cNvPr id="539" name="Google Shape;539;p42"/>
          <p:cNvGrpSpPr/>
          <p:nvPr/>
        </p:nvGrpSpPr>
        <p:grpSpPr>
          <a:xfrm>
            <a:off x="0" y="3103080"/>
            <a:ext cx="17287875" cy="3105950"/>
            <a:chOff x="0" y="-38100"/>
            <a:chExt cx="11620912" cy="2087820"/>
          </a:xfrm>
        </p:grpSpPr>
        <p:sp>
          <p:nvSpPr>
            <p:cNvPr id="540" name="Google Shape;540;p42"/>
            <p:cNvSpPr/>
            <p:nvPr/>
          </p:nvSpPr>
          <p:spPr>
            <a:xfrm>
              <a:off x="0" y="0"/>
              <a:ext cx="11620912" cy="2049720"/>
            </a:xfrm>
            <a:custGeom>
              <a:rect b="b" l="l" r="r" t="t"/>
              <a:pathLst>
                <a:path extrusionOk="0" h="2049720" w="11620912">
                  <a:moveTo>
                    <a:pt x="0" y="0"/>
                  </a:moveTo>
                  <a:lnTo>
                    <a:pt x="11620912" y="0"/>
                  </a:lnTo>
                  <a:lnTo>
                    <a:pt x="11620912" y="2049720"/>
                  </a:lnTo>
                  <a:lnTo>
                    <a:pt x="0" y="2049720"/>
                  </a:lnTo>
                  <a:close/>
                </a:path>
              </a:pathLst>
            </a:custGeom>
            <a:solidFill>
              <a:srgbClr val="004AAD"/>
            </a:solidFill>
            <a:ln>
              <a:noFill/>
            </a:ln>
          </p:spPr>
        </p:sp>
        <p:sp>
          <p:nvSpPr>
            <p:cNvPr id="541" name="Google Shape;541;p42"/>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42" name="Google Shape;542;p42"/>
          <p:cNvSpPr txBox="1"/>
          <p:nvPr/>
        </p:nvSpPr>
        <p:spPr>
          <a:xfrm>
            <a:off x="2391303" y="4102735"/>
            <a:ext cx="4010700" cy="1015500"/>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None/>
            </a:pPr>
            <a:r>
              <a:rPr b="1" i="0" lang="en-US" sz="2999" u="none" cap="none" strike="noStrike">
                <a:solidFill>
                  <a:srgbClr val="FFFFFF"/>
                </a:solidFill>
                <a:latin typeface="DM Sans"/>
                <a:ea typeface="DM Sans"/>
                <a:cs typeface="DM Sans"/>
                <a:sym typeface="DM Sans"/>
              </a:rPr>
              <a:t>Different Deep </a:t>
            </a:r>
            <a:r>
              <a:rPr b="1" lang="en-US" sz="2999">
                <a:solidFill>
                  <a:srgbClr val="FFFFFF"/>
                </a:solidFill>
                <a:latin typeface="DM Sans"/>
                <a:ea typeface="DM Sans"/>
                <a:cs typeface="DM Sans"/>
                <a:sym typeface="DM Sans"/>
              </a:rPr>
              <a:t>learning</a:t>
            </a:r>
            <a:r>
              <a:rPr b="1" i="0" lang="en-US" sz="2999" u="none" cap="none" strike="noStrike">
                <a:solidFill>
                  <a:srgbClr val="FFFFFF"/>
                </a:solidFill>
                <a:latin typeface="DM Sans"/>
                <a:ea typeface="DM Sans"/>
                <a:cs typeface="DM Sans"/>
                <a:sym typeface="DM Sans"/>
              </a:rPr>
              <a:t> model</a:t>
            </a:r>
            <a:endParaRPr/>
          </a:p>
        </p:txBody>
      </p:sp>
      <p:sp>
        <p:nvSpPr>
          <p:cNvPr id="543" name="Google Shape;543;p42"/>
          <p:cNvSpPr txBox="1"/>
          <p:nvPr/>
        </p:nvSpPr>
        <p:spPr>
          <a:xfrm>
            <a:off x="6992634" y="4083685"/>
            <a:ext cx="9768813" cy="156337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200" u="none" cap="none" strike="noStrike">
                <a:solidFill>
                  <a:srgbClr val="FFFFFF"/>
                </a:solidFill>
                <a:latin typeface="Arimo"/>
                <a:ea typeface="Arimo"/>
                <a:cs typeface="Arimo"/>
                <a:sym typeface="Arimo"/>
              </a:rPr>
              <a:t>further research should be conducted to investigate LSTM model with different architectures, and experiment with different deep learning modes, such as Convolutional Neural Networks (CNNs), Recurrent Neural Networks (RNNs), or Transformer-based models like BERT</a:t>
            </a:r>
            <a:endParaRPr/>
          </a:p>
        </p:txBody>
      </p:sp>
      <p:cxnSp>
        <p:nvCxnSpPr>
          <p:cNvPr id="544" name="Google Shape;544;p42"/>
          <p:cNvCxnSpPr/>
          <p:nvPr/>
        </p:nvCxnSpPr>
        <p:spPr>
          <a:xfrm>
            <a:off x="0" y="9258300"/>
            <a:ext cx="18288000" cy="0"/>
          </a:xfrm>
          <a:prstGeom prst="straightConnector1">
            <a:avLst/>
          </a:prstGeom>
          <a:noFill/>
          <a:ln cap="flat" cmpd="sng" w="28575">
            <a:solidFill>
              <a:srgbClr val="D9D9D9"/>
            </a:solidFill>
            <a:prstDash val="solid"/>
            <a:round/>
            <a:headEnd len="sm" w="sm" type="none"/>
            <a:tailEnd len="sm" w="sm" type="none"/>
          </a:ln>
        </p:spPr>
      </p:cxnSp>
      <p:sp>
        <p:nvSpPr>
          <p:cNvPr id="545" name="Google Shape;545;p42"/>
          <p:cNvSpPr txBox="1"/>
          <p:nvPr/>
        </p:nvSpPr>
        <p:spPr>
          <a:xfrm>
            <a:off x="6992634" y="7132955"/>
            <a:ext cx="10045282" cy="117284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200" u="none" cap="none" strike="noStrike">
                <a:solidFill>
                  <a:srgbClr val="414042"/>
                </a:solidFill>
                <a:latin typeface="Arimo"/>
                <a:ea typeface="Arimo"/>
                <a:cs typeface="Arimo"/>
                <a:sym typeface="Arimo"/>
              </a:rPr>
              <a:t>the investigation should extend to include additional features, such as the source of the article, the field of the source, and the credibility of the author. These factors have the potential to influence the performance of the detection system.</a:t>
            </a:r>
            <a:endParaRPr/>
          </a:p>
        </p:txBody>
      </p:sp>
      <p:sp>
        <p:nvSpPr>
          <p:cNvPr id="546" name="Google Shape;546;p42"/>
          <p:cNvSpPr txBox="1"/>
          <p:nvPr/>
        </p:nvSpPr>
        <p:spPr>
          <a:xfrm>
            <a:off x="2391303" y="7300278"/>
            <a:ext cx="4010781" cy="447675"/>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None/>
            </a:pPr>
            <a:r>
              <a:rPr b="1" i="0" lang="en-US" sz="2999" u="none" cap="none" strike="noStrike">
                <a:solidFill>
                  <a:srgbClr val="006EA4"/>
                </a:solidFill>
                <a:latin typeface="DM Sans"/>
                <a:ea typeface="DM Sans"/>
                <a:cs typeface="DM Sans"/>
                <a:sym typeface="DM Sans"/>
              </a:rPr>
              <a:t>Additional features</a:t>
            </a:r>
            <a:endParaRPr/>
          </a:p>
        </p:txBody>
      </p:sp>
      <p:cxnSp>
        <p:nvCxnSpPr>
          <p:cNvPr id="547" name="Google Shape;547;p42"/>
          <p:cNvCxnSpPr/>
          <p:nvPr/>
        </p:nvCxnSpPr>
        <p:spPr>
          <a:xfrm rot="5400000">
            <a:off x="12579607" y="1565593"/>
            <a:ext cx="3159760" cy="0"/>
          </a:xfrm>
          <a:prstGeom prst="straightConnector1">
            <a:avLst/>
          </a:prstGeom>
          <a:noFill/>
          <a:ln cap="flat" cmpd="sng" w="28575">
            <a:solidFill>
              <a:srgbClr val="D9D9D9"/>
            </a:solidFill>
            <a:prstDash val="solid"/>
            <a:round/>
            <a:headEnd len="sm" w="sm" type="none"/>
            <a:tailEnd len="sm" w="sm"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3"/>
          <p:cNvSpPr/>
          <p:nvPr/>
        </p:nvSpPr>
        <p:spPr>
          <a:xfrm>
            <a:off x="668973" y="1336868"/>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553" name="Google Shape;553;p43"/>
          <p:cNvSpPr/>
          <p:nvPr/>
        </p:nvSpPr>
        <p:spPr>
          <a:xfrm>
            <a:off x="12062392" y="1331532"/>
            <a:ext cx="5554790" cy="148018"/>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554" name="Google Shape;554;p43"/>
          <p:cNvSpPr/>
          <p:nvPr/>
        </p:nvSpPr>
        <p:spPr>
          <a:xfrm>
            <a:off x="6361917" y="1336868"/>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555" name="Google Shape;555;p43"/>
          <p:cNvSpPr txBox="1"/>
          <p:nvPr/>
        </p:nvSpPr>
        <p:spPr>
          <a:xfrm>
            <a:off x="1541073" y="3206469"/>
            <a:ext cx="16361400" cy="15147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FFFFFF"/>
                </a:solidFill>
                <a:latin typeface="Gill Sans"/>
                <a:ea typeface="Gill Sans"/>
                <a:cs typeface="Gill Sans"/>
                <a:sym typeface="Gill Sans"/>
              </a:rPr>
              <a:t>Reference</a:t>
            </a:r>
            <a:endParaRPr/>
          </a:p>
        </p:txBody>
      </p:sp>
      <p:sp>
        <p:nvSpPr>
          <p:cNvPr id="556" name="Google Shape;556;p43"/>
          <p:cNvSpPr txBox="1"/>
          <p:nvPr/>
        </p:nvSpPr>
        <p:spPr>
          <a:xfrm>
            <a:off x="577625" y="1694300"/>
            <a:ext cx="17844000" cy="8343000"/>
          </a:xfrm>
          <a:prstGeom prst="rect">
            <a:avLst/>
          </a:prstGeom>
          <a:noFill/>
          <a:ln>
            <a:noFill/>
          </a:ln>
        </p:spPr>
        <p:txBody>
          <a:bodyPr anchorCtr="0" anchor="t" bIns="0" lIns="0" spcFirstLastPara="1" rIns="0" wrap="square" tIns="0">
            <a:spAutoFit/>
          </a:bodyPr>
          <a:lstStyle/>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Alenezi, M. N., &amp; Alqenaei, Z. M. (2021). Machine learning in detecting COVID-19 misinformation on Twitter. Future Internet, 13(10), 244. </a:t>
            </a:r>
            <a:r>
              <a:rPr i="0" lang="en-US" sz="1200" u="sng" cap="none" strike="noStrike">
                <a:solidFill>
                  <a:srgbClr val="000000"/>
                </a:solidFill>
                <a:latin typeface="Times New Roman"/>
                <a:ea typeface="Times New Roman"/>
                <a:cs typeface="Times New Roman"/>
                <a:sym typeface="Times New Roman"/>
                <a:hlinkClick r:id="rId3">
                  <a:extLst>
                    <a:ext uri="{A12FA001-AC4F-418D-AE19-62706E023703}">
                      <ahyp:hlinkClr val="tx"/>
                    </a:ext>
                  </a:extLst>
                </a:hlinkClick>
              </a:rPr>
              <a:t>https://doi.org/10.3390/fi13100244</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A. Jain, A. Shakya, H. Khatter and A. K. Gupta, "A smart System for Fake News Detection Using Machine Learning," 2019 International Conference on Issues and Challenges in Intelligent Computing Techniques (ICICT), Ghaziabad, India, 2019, pp. 1-4, doi: 10.1109/ICICT46931.2019.8977659.</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R. Malhotra, A. Mahur and Achint, "COVID-19 Fake News Detection System," 2022 12th International Conference on Cloud Computing, Data Science &amp; Engineering (Confluence), Noida, India, 2022, pp. 428-433, doi: 10.1109/Confluence52989.2022.9734144.</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Borges do Nascimento, I., Beatriz Pizarro, A., Almeida, J., Azzopardi-Muscat, N., André Gonçalves, M., Björklund, M., &amp; Novillo-Ortiz, D. (2022). Infodemics and health misinformation: a systematic review of reviews. Bulletin Of The World Health Organization, 100(9), 544-561. doi: 10.2471/blt.21.287654</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Das, S. D., Basak, A., &amp; Dutta, S. (2021a). A Heuristic-driven Ensemble Framework for COVID-19 Fake News Detection. </a:t>
            </a:r>
            <a:r>
              <a:rPr i="0" lang="en-US" sz="1200" u="sng" cap="none" strike="noStrike">
                <a:solidFill>
                  <a:srgbClr val="000000"/>
                </a:solidFill>
                <a:latin typeface="Times New Roman"/>
                <a:ea typeface="Times New Roman"/>
                <a:cs typeface="Times New Roman"/>
                <a:sym typeface="Times New Roman"/>
                <a:hlinkClick r:id="rId4">
                  <a:extLst>
                    <a:ext uri="{A12FA001-AC4F-418D-AE19-62706E023703}">
                      <ahyp:hlinkClr val="tx"/>
                    </a:ext>
                  </a:extLst>
                </a:hlinkClick>
              </a:rPr>
              <a:t>http://arxiv.org/abs/2101.03545</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t/>
            </a:r>
            <a:endParaRPr i="0" sz="1200" u="sng" cap="none" strike="noStrike">
              <a:solidFill>
                <a:srgbClr val="000000"/>
              </a:solidFill>
              <a:latin typeface="Times New Roman"/>
              <a:ea typeface="Times New Roman"/>
              <a:cs typeface="Times New Roman"/>
              <a:sym typeface="Times New Roman"/>
              <a:hlinkClick r:id="rId5">
                <a:extLst>
                  <a:ext uri="{A12FA001-AC4F-418D-AE19-62706E023703}">
                    <ahyp:hlinkClr val="tx"/>
                  </a:ext>
                </a:extLst>
              </a:hlinkClick>
            </a:endParaRPr>
          </a:p>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Das, S. D., Basak, A., &amp; Dutta, S. (2021b). A Heuristic-driven Uncertainty based Ensemble Framework for Fake News Detection in Tweets and News Articles. </a:t>
            </a:r>
            <a:r>
              <a:rPr i="0" lang="en-US" sz="1200" u="sng" cap="none" strike="noStrike">
                <a:solidFill>
                  <a:srgbClr val="000000"/>
                </a:solidFill>
                <a:latin typeface="Times New Roman"/>
                <a:ea typeface="Times New Roman"/>
                <a:cs typeface="Times New Roman"/>
                <a:sym typeface="Times New Roman"/>
                <a:hlinkClick r:id="rId6">
                  <a:extLst>
                    <a:ext uri="{A12FA001-AC4F-418D-AE19-62706E023703}">
                      <ahyp:hlinkClr val="tx"/>
                    </a:ext>
                  </a:extLst>
                </a:hlinkClick>
              </a:rPr>
              <a:t>http://arxiv.org/abs/2104.01791</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Elhadad, M. K., Li, K. F., &amp; Gebali, F. (2020). Detecting misleading information on COVID-19. IEEE Access, 8, 165201–165215. </a:t>
            </a:r>
            <a:r>
              <a:rPr i="0" lang="en-US" sz="1200" u="sng" cap="none" strike="noStrike">
                <a:solidFill>
                  <a:srgbClr val="000000"/>
                </a:solidFill>
                <a:latin typeface="Times New Roman"/>
                <a:ea typeface="Times New Roman"/>
                <a:cs typeface="Times New Roman"/>
                <a:sym typeface="Times New Roman"/>
                <a:hlinkClick r:id="rId7">
                  <a:extLst>
                    <a:ext uri="{A12FA001-AC4F-418D-AE19-62706E023703}">
                      <ahyp:hlinkClr val="tx"/>
                    </a:ext>
                  </a:extLst>
                </a:hlinkClick>
              </a:rPr>
              <a:t>https://doi.org/10.1109/ACCESS.2020.3022867</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Patwa, P., Sharma, S., Pykl, S., Guptha, V., Kumari, G., Akhtar, S., Ekbal, A., Das, A., &amp;Chakraborty, T. (n.d.). Fighting an Infodemic: COVID-19 Fake News Dataset. </a:t>
            </a:r>
            <a:r>
              <a:rPr i="0" lang="en-US" sz="1200" u="sng" cap="none" strike="noStrike">
                <a:solidFill>
                  <a:srgbClr val="000000"/>
                </a:solidFill>
                <a:latin typeface="Times New Roman"/>
                <a:ea typeface="Times New Roman"/>
                <a:cs typeface="Times New Roman"/>
                <a:sym typeface="Times New Roman"/>
                <a:hlinkClick r:id="rId8">
                  <a:extLst>
                    <a:ext uri="{A12FA001-AC4F-418D-AE19-62706E023703}">
                      <ahyp:hlinkClr val="tx"/>
                    </a:ext>
                  </a:extLst>
                </a:hlinkClick>
              </a:rPr>
              <a:t>https://doi.org/10.1007/978-3</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Reis, J. C. S., Correia, A., Murai, F., Veloso, A., Benevenuto, F., &amp; Cambria, E. (2019). Supervised Learning for Fake News Detection. IEEE Intelligent Systems, 34(2), 76–81. </a:t>
            </a:r>
            <a:r>
              <a:rPr i="0" lang="en-US" sz="1200" u="sng" cap="none" strike="noStrike">
                <a:solidFill>
                  <a:srgbClr val="000000"/>
                </a:solidFill>
                <a:latin typeface="Times New Roman"/>
                <a:ea typeface="Times New Roman"/>
                <a:cs typeface="Times New Roman"/>
                <a:sym typeface="Times New Roman"/>
                <a:hlinkClick r:id="rId9">
                  <a:extLst>
                    <a:ext uri="{A12FA001-AC4F-418D-AE19-62706E023703}">
                      <ahyp:hlinkClr val="tx"/>
                    </a:ext>
                  </a:extLst>
                </a:hlinkClick>
              </a:rPr>
              <a:t>https://doi.org/10.1109/MIS.2019.2899143</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Sahoo, S. R., &amp; Gupta, B. B. (2021). Multiple features based approach for automatic fake news detection on social networks using deep learning. Applied Soft Computing, 100. </a:t>
            </a:r>
            <a:r>
              <a:rPr i="0" lang="en-US" sz="1200" u="sng" cap="none" strike="noStrike">
                <a:solidFill>
                  <a:srgbClr val="000000"/>
                </a:solidFill>
                <a:latin typeface="Times New Roman"/>
                <a:ea typeface="Times New Roman"/>
                <a:cs typeface="Times New Roman"/>
                <a:sym typeface="Times New Roman"/>
                <a:hlinkClick r:id="rId10">
                  <a:extLst>
                    <a:ext uri="{A12FA001-AC4F-418D-AE19-62706E023703}">
                      <ahyp:hlinkClr val="tx"/>
                    </a:ext>
                  </a:extLst>
                </a:hlinkClick>
              </a:rPr>
              <a:t>https://doi.org/10.1016/j.asoc.2020.106983</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 J. Liu and M. Chen, "COVID-19 Fake News Detector," 2023 International Conference on Computing, Networking and Communications (ICNC), Honolulu, HI, USA, 2023, pp. 463-467, doi: 10.1109/ICNC57223.2023.10074216.</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R. Malhotra, A. Mahur and Achint, "COVID-19 Fake News Detection System," 2022 12th International Conference on Cloud Computing, Data Science &amp; Engineering (Confluence), Noida, India, 2022, pp. 428-433, doi: 10.1109/Confluence52989.2022.9734144.</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Z. Tian and S. Baskiyar, "Fake News Detection using Machine Learning with Feature Selection," 2021 6th International Conference on Computing, Communication and Security (ICCCS), Las Vegas, NV, USA, 2021, pp. 1-6, doi: 10.1109/ICCCS51487.2021.9776346.</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K. Poddar, G. B. Amali D. and K. S. Umadevi, "Comparison of Various Machine Learning Models for Accurate Detection of Fake News," 2019 Innovations in Power and Advanced Computing Technologies (i-PACT), Vellore, India, 2019, pp. 1-5, doi: 10.1109/i-PACT44901.2019.8960044.</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N. L. S. R. Krishna and M. Adimoolam, "Fake News Detection system using Decision Tree algorithm and compare textual property with Support Vector Machine algorithm," 2022 International Conference on Business Analytics for Technology and Security (ICBATS), Dubai, United Arab Emirates, 2022, pp. 1-6, doi: 10.1109/ICBATS54253.2022.9758999.</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Domenico, G. di, Sit, J., Ishizaka, A., &amp; Nunan, D. (2021). Fake news, social media and marketing: A systematic review. Journal of Business Research, 124, 329–341. </a:t>
            </a:r>
            <a:r>
              <a:rPr i="0" lang="en-US" sz="1200" u="sng" cap="none" strike="noStrike">
                <a:solidFill>
                  <a:srgbClr val="000000"/>
                </a:solidFill>
                <a:latin typeface="Times New Roman"/>
                <a:ea typeface="Times New Roman"/>
                <a:cs typeface="Times New Roman"/>
                <a:sym typeface="Times New Roman"/>
                <a:hlinkClick r:id="rId11">
                  <a:extLst>
                    <a:ext uri="{A12FA001-AC4F-418D-AE19-62706E023703}">
                      <ahyp:hlinkClr val="tx"/>
                    </a:ext>
                  </a:extLst>
                </a:hlinkClick>
              </a:rPr>
              <a:t>https://doi.org/10.1016/J.JBUSRES.2020.11.037</a:t>
            </a:r>
            <a:r>
              <a:rPr i="0" lang="en-US" sz="1200" u="none" cap="none" strike="noStrike">
                <a:solidFill>
                  <a:srgbClr val="000000"/>
                </a:solidFill>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J.Cement. 2020. Number of global social network user (2017-2025). https://www.statista.com/statistics/278414/number-of-worldwide-social-network-users/.</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Kudarvalli, H., &amp; Fiaidhi, J. (2020). Detecting fake news using machine learning algorithms.</a:t>
            </a:r>
            <a:r>
              <a:rPr i="0" lang="en-US" sz="1200" u="sng" cap="none" strike="noStrike">
                <a:solidFill>
                  <a:srgbClr val="000000"/>
                </a:solidFill>
                <a:latin typeface="Times New Roman"/>
                <a:ea typeface="Times New Roman"/>
                <a:cs typeface="Times New Roman"/>
                <a:sym typeface="Times New Roman"/>
                <a:hlinkClick r:id="rId12">
                  <a:extLst>
                    <a:ext uri="{A12FA001-AC4F-418D-AE19-62706E023703}">
                      <ahyp:hlinkClr val="tx"/>
                    </a:ext>
                  </a:extLst>
                </a:hlinkClick>
              </a:rPr>
              <a:t>https://doi.org/10.36227/techrxiv.12089133</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Naeem, S. bin, Bhatti, R., &amp; Khan, A. (2021). An exploration of how fake news is taking over social media and putting public health at risk. In Health Information and Libraries Journal (Vol. 38, Issue 2, pp. 143–149). Blackwell Publishing Ltd. https://doi.org/10.1111/hir.12320</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Hundreds die of poisoning in Iran as fake news suggests methanol cure for virus Hundreds die of poisoning in Iran as fake news suggests methanol cure for virus. (2020). Retrieved 23 June 2023, from </a:t>
            </a:r>
            <a:r>
              <a:rPr i="0" lang="en-US" sz="1200" u="sng" cap="none" strike="noStrike">
                <a:solidFill>
                  <a:srgbClr val="000000"/>
                </a:solidFill>
                <a:latin typeface="Times New Roman"/>
                <a:ea typeface="Times New Roman"/>
                <a:cs typeface="Times New Roman"/>
                <a:sym typeface="Times New Roman"/>
                <a:hlinkClick r:id="rId13">
                  <a:extLst>
                    <a:ext uri="{A12FA001-AC4F-418D-AE19-62706E023703}">
                      <ahyp:hlinkClr val="tx"/>
                    </a:ext>
                  </a:extLst>
                </a:hlinkClick>
              </a:rPr>
              <a:t>https://www.timesofisrael.com/hundreds-die-of-poisoning-in-iran-as-fake-news-suggests-methanol-cure-for-virus/</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Palosky, C. (2021). Covid-19 misinformation is ubiquitous: 78% of the public believes or is unsure about at least one false statement, and nearly a third believe at least four of eight false statements tested. KFF. Retrieved November 1, 2022, from https:/</a:t>
            </a:r>
            <a:r>
              <a:rPr i="0" lang="en-US" sz="1200" u="sng" cap="none" strike="noStrike">
                <a:solidFill>
                  <a:srgbClr val="000000"/>
                </a:solidFill>
                <a:latin typeface="Times New Roman"/>
                <a:ea typeface="Times New Roman"/>
                <a:cs typeface="Times New Roman"/>
                <a:sym typeface="Times New Roman"/>
                <a:hlinkClick r:id="rId14">
                  <a:extLst>
                    <a:ext uri="{A12FA001-AC4F-418D-AE19-62706E023703}">
                      <ahyp:hlinkClr val="tx"/>
                    </a:ext>
                  </a:extLst>
                </a:hlinkClick>
              </a:rPr>
              <a:t>/www.kff.org/coronavirus</a:t>
            </a:r>
            <a:r>
              <a:rPr i="0" lang="en-US" sz="1200" u="none" cap="none" strike="noStrike">
                <a:solidFill>
                  <a:srgbClr val="000000"/>
                </a:solidFill>
                <a:latin typeface="Times New Roman"/>
                <a:ea typeface="Times New Roman"/>
                <a:cs typeface="Times New Roman"/>
                <a:sym typeface="Times New Roman"/>
              </a:rPr>
              <a:t>-</a:t>
            </a:r>
            <a:r>
              <a:rPr i="0" lang="en-US" sz="1200" u="sng" cap="none" strike="noStrike">
                <a:solidFill>
                  <a:srgbClr val="000000"/>
                </a:solidFill>
                <a:latin typeface="Times New Roman"/>
                <a:ea typeface="Times New Roman"/>
                <a:cs typeface="Times New Roman"/>
                <a:sym typeface="Times New Roman"/>
                <a:hlinkClick r:id="rId15">
                  <a:extLst>
                    <a:ext uri="{A12FA001-AC4F-418D-AE19-62706E023703}">
                      <ahyp:hlinkClr val="tx"/>
                    </a:ext>
                  </a:extLst>
                </a:hlinkClick>
              </a:rPr>
              <a:t>covid-19/press-release/covid-19-misinformation-is-</a:t>
            </a:r>
            <a:r>
              <a:rPr i="0" lang="en-US" sz="1200" u="none" cap="none" strike="noStrike">
                <a:solidFill>
                  <a:srgbClr val="000000"/>
                </a:solidFill>
                <a:latin typeface="Times New Roman"/>
                <a:ea typeface="Times New Roman"/>
                <a:cs typeface="Times New Roman"/>
                <a:sym typeface="Times New Roman"/>
              </a:rPr>
              <a:t>ubiquitous-78-of-the-public-believes-or-is-unsure-about-at-least-one-false-statement-and-nearly-at-third-believe-at-least-four-of-eight-false-statements-tested/</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United Nations. (2020). During this coronavirus pandemic, 'fake news' is putting lives at risk: UNESCO | | 1UN news. United Nations. Retrieved November 1, 2022, from </a:t>
            </a:r>
            <a:r>
              <a:rPr i="0" lang="en-US" sz="1200" u="sng" cap="none" strike="noStrike">
                <a:solidFill>
                  <a:srgbClr val="000000"/>
                </a:solidFill>
                <a:latin typeface="Times New Roman"/>
                <a:ea typeface="Times New Roman"/>
                <a:cs typeface="Times New Roman"/>
                <a:sym typeface="Times New Roman"/>
                <a:hlinkClick r:id="rId16">
                  <a:extLst>
                    <a:ext uri="{A12FA001-AC4F-418D-AE19-62706E023703}">
                      <ahyp:hlinkClr val="tx"/>
                    </a:ext>
                  </a:extLst>
                </a:hlinkClick>
              </a:rPr>
              <a:t>https://news.un.org/en/story/2020/04/1061592</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Wikimedia Foundation. (2023, January 23). Misinformation. Wikipedia. Retrieved January 28, 2023, from </a:t>
            </a:r>
            <a:r>
              <a:rPr i="0" lang="en-US" sz="1200" u="sng" cap="none" strike="noStrike">
                <a:solidFill>
                  <a:srgbClr val="000000"/>
                </a:solidFill>
                <a:latin typeface="Times New Roman"/>
                <a:ea typeface="Times New Roman"/>
                <a:cs typeface="Times New Roman"/>
                <a:sym typeface="Times New Roman"/>
                <a:hlinkClick r:id="rId17">
                  <a:extLst>
                    <a:ext uri="{A12FA001-AC4F-418D-AE19-62706E023703}">
                      <ahyp:hlinkClr val="tx"/>
                    </a:ext>
                  </a:extLst>
                </a:hlinkClick>
              </a:rPr>
              <a:t>https://en.wikipedia.org/wiki/Misinformation</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World Health Organization. (2020, June 29). Listings of who's response to covid-19. World Health Organization. Retrieved January 28, 2023, from </a:t>
            </a:r>
            <a:r>
              <a:rPr i="0" lang="en-US" sz="1200" u="sng" cap="none" strike="noStrike">
                <a:solidFill>
                  <a:srgbClr val="000000"/>
                </a:solidFill>
                <a:latin typeface="Times New Roman"/>
                <a:ea typeface="Times New Roman"/>
                <a:cs typeface="Times New Roman"/>
                <a:sym typeface="Times New Roman"/>
                <a:hlinkClick r:id="rId18">
                  <a:extLst>
                    <a:ext uri="{A12FA001-AC4F-418D-AE19-62706E023703}">
                      <ahyp:hlinkClr val="tx"/>
                    </a:ext>
                  </a:extLst>
                </a:hlinkClick>
              </a:rPr>
              <a:t>https://www.who.int/news/item/29-06-2020-covidtimeline</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rPr i="0" lang="en-US" sz="1200" u="none" cap="none" strike="noStrike">
                <a:solidFill>
                  <a:srgbClr val="000000"/>
                </a:solidFill>
                <a:latin typeface="Times New Roman"/>
                <a:ea typeface="Times New Roman"/>
                <a:cs typeface="Times New Roman"/>
                <a:sym typeface="Times New Roman"/>
              </a:rPr>
              <a:t>World Health Organization. (2020, March 11). Who director-general's opening remarks at the media briefing on COVID-19 - 11 march 2020. World Health Organization. Retrieved January 28, 2023, from </a:t>
            </a:r>
            <a:r>
              <a:rPr i="0" lang="en-US" sz="1200" u="sng" cap="none" strike="noStrike">
                <a:solidFill>
                  <a:srgbClr val="000000"/>
                </a:solidFill>
                <a:latin typeface="Times New Roman"/>
                <a:ea typeface="Times New Roman"/>
                <a:cs typeface="Times New Roman"/>
                <a:sym typeface="Times New Roman"/>
                <a:hlinkClick r:id="rId19">
                  <a:extLst>
                    <a:ext uri="{A12FA001-AC4F-418D-AE19-62706E023703}">
                      <ahyp:hlinkClr val="tx"/>
                    </a:ext>
                  </a:extLst>
                </a:hlinkClick>
              </a:rPr>
              <a:t>https://www.who.int/director-general/speeches/detail/who-director-general-s-opening-remarks-at-the-media-briefing-on-covid-19---11-march-20</a:t>
            </a:r>
            <a:endParaRPr sz="1200">
              <a:latin typeface="Times New Roman"/>
              <a:ea typeface="Times New Roman"/>
              <a:cs typeface="Times New Roman"/>
              <a:sym typeface="Times New Roman"/>
            </a:endParaRPr>
          </a:p>
          <a:p>
            <a:pPr indent="0" lvl="0" marL="0" marR="0" rtl="0" algn="l">
              <a:lnSpc>
                <a:spcPct val="138087"/>
              </a:lnSpc>
              <a:spcBef>
                <a:spcPts val="0"/>
              </a:spcBef>
              <a:spcAft>
                <a:spcPts val="0"/>
              </a:spcAft>
              <a:buNone/>
            </a:pPr>
            <a:r>
              <a:t/>
            </a:r>
            <a:endParaRPr b="0" i="0" sz="1176" u="sng" cap="none" strike="noStrike">
              <a:solidFill>
                <a:srgbClr val="000000"/>
              </a:solidFill>
              <a:latin typeface="Times New Roman"/>
              <a:ea typeface="Times New Roman"/>
              <a:cs typeface="Times New Roman"/>
              <a:sym typeface="Times New Roman"/>
              <a:hlinkClick r:id="rId20">
                <a:extLst>
                  <a:ext uri="{A12FA001-AC4F-418D-AE19-62706E023703}">
                    <ahyp:hlinkClr val="tx"/>
                  </a:ext>
                </a:extLst>
              </a:hlinkClick>
            </a:endParaRPr>
          </a:p>
        </p:txBody>
      </p:sp>
      <p:sp>
        <p:nvSpPr>
          <p:cNvPr id="557" name="Google Shape;557;p43"/>
          <p:cNvSpPr txBox="1"/>
          <p:nvPr/>
        </p:nvSpPr>
        <p:spPr>
          <a:xfrm>
            <a:off x="668975" y="-109376"/>
            <a:ext cx="10100400" cy="12315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8000" u="none" cap="none" strike="noStrike">
                <a:solidFill>
                  <a:srgbClr val="414042"/>
                </a:solidFill>
                <a:latin typeface="Times"/>
                <a:ea typeface="Times"/>
                <a:cs typeface="Times"/>
                <a:sym typeface="Times"/>
              </a:rPr>
              <a:t>References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4"/>
          <p:cNvSpPr txBox="1"/>
          <p:nvPr/>
        </p:nvSpPr>
        <p:spPr>
          <a:xfrm>
            <a:off x="2586980" y="3954463"/>
            <a:ext cx="13114040" cy="213994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2500" u="none" cap="none" strike="noStrike">
                <a:solidFill>
                  <a:srgbClr val="004AAD"/>
                </a:solidFill>
                <a:latin typeface="Nunito Sans Black"/>
                <a:ea typeface="Nunito Sans Black"/>
                <a:cs typeface="Nunito Sans Black"/>
                <a:sym typeface="Nunito Sans Black"/>
              </a:rPr>
              <a:t>Thank You</a:t>
            </a:r>
            <a:endParaRPr/>
          </a:p>
        </p:txBody>
      </p:sp>
      <p:sp>
        <p:nvSpPr>
          <p:cNvPr id="563" name="Google Shape;563;p44"/>
          <p:cNvSpPr/>
          <p:nvPr/>
        </p:nvSpPr>
        <p:spPr>
          <a:xfrm flipH="1">
            <a:off x="0" y="8618398"/>
            <a:ext cx="5173960" cy="1668602"/>
          </a:xfrm>
          <a:custGeom>
            <a:rect b="b" l="l" r="r" t="t"/>
            <a:pathLst>
              <a:path extrusionOk="0" h="1668602" w="5173960">
                <a:moveTo>
                  <a:pt x="5173960" y="0"/>
                </a:moveTo>
                <a:lnTo>
                  <a:pt x="0" y="0"/>
                </a:lnTo>
                <a:lnTo>
                  <a:pt x="0" y="1668602"/>
                </a:lnTo>
                <a:lnTo>
                  <a:pt x="5173960" y="1668602"/>
                </a:lnTo>
                <a:lnTo>
                  <a:pt x="5173960" y="0"/>
                </a:lnTo>
                <a:close/>
              </a:path>
            </a:pathLst>
          </a:custGeom>
          <a:blipFill rotWithShape="1">
            <a:blip r:embed="rId3">
              <a:alphaModFix/>
            </a:blip>
            <a:stretch>
              <a:fillRect b="0" l="0" r="0" t="0"/>
            </a:stretch>
          </a:blipFill>
          <a:ln>
            <a:noFill/>
          </a:ln>
        </p:spPr>
      </p:sp>
      <p:sp>
        <p:nvSpPr>
          <p:cNvPr id="564" name="Google Shape;564;p44"/>
          <p:cNvSpPr/>
          <p:nvPr/>
        </p:nvSpPr>
        <p:spPr>
          <a:xfrm flipH="1" rot="10800000">
            <a:off x="13114040" y="0"/>
            <a:ext cx="5173960" cy="1668602"/>
          </a:xfrm>
          <a:custGeom>
            <a:rect b="b" l="l" r="r" t="t"/>
            <a:pathLst>
              <a:path extrusionOk="0" h="1668602" w="5173960">
                <a:moveTo>
                  <a:pt x="0" y="1668602"/>
                </a:moveTo>
                <a:lnTo>
                  <a:pt x="5173960" y="1668602"/>
                </a:lnTo>
                <a:lnTo>
                  <a:pt x="5173960" y="0"/>
                </a:lnTo>
                <a:lnTo>
                  <a:pt x="0" y="0"/>
                </a:lnTo>
                <a:lnTo>
                  <a:pt x="0" y="1668602"/>
                </a:lnTo>
                <a:close/>
              </a:path>
            </a:pathLst>
          </a:custGeom>
          <a:blipFill rotWithShape="1">
            <a:blip r:embed="rId3">
              <a:alphaModFix/>
            </a:blip>
            <a:stretch>
              <a:fillRect b="0" l="0" r="0" t="0"/>
            </a:stretch>
          </a:blipFill>
          <a:ln>
            <a:noFill/>
          </a:ln>
        </p:spPr>
      </p:sp>
      <p:sp>
        <p:nvSpPr>
          <p:cNvPr id="565" name="Google Shape;565;p44"/>
          <p:cNvSpPr/>
          <p:nvPr/>
        </p:nvSpPr>
        <p:spPr>
          <a:xfrm>
            <a:off x="7071940" y="2164163"/>
            <a:ext cx="4125070" cy="1584091"/>
          </a:xfrm>
          <a:custGeom>
            <a:rect b="b" l="l" r="r" t="t"/>
            <a:pathLst>
              <a:path extrusionOk="0" h="1584091" w="4125070">
                <a:moveTo>
                  <a:pt x="0" y="0"/>
                </a:moveTo>
                <a:lnTo>
                  <a:pt x="4125070" y="0"/>
                </a:lnTo>
                <a:lnTo>
                  <a:pt x="4125070" y="1584091"/>
                </a:lnTo>
                <a:lnTo>
                  <a:pt x="0" y="1584091"/>
                </a:lnTo>
                <a:lnTo>
                  <a:pt x="0" y="0"/>
                </a:lnTo>
                <a:close/>
              </a:path>
            </a:pathLst>
          </a:custGeom>
          <a:blipFill rotWithShape="1">
            <a:blip r:embed="rId4">
              <a:alphaModFix/>
            </a:blip>
            <a:stretch>
              <a:fillRect b="-264878" l="-234234" r="-314273" t="-45849"/>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p:nvPr/>
        </p:nvSpPr>
        <p:spPr>
          <a:xfrm>
            <a:off x="669801" y="685800"/>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139" name="Google Shape;139;p5"/>
          <p:cNvSpPr/>
          <p:nvPr/>
        </p:nvSpPr>
        <p:spPr>
          <a:xfrm>
            <a:off x="12063220" y="680464"/>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140" name="Google Shape;140;p5"/>
          <p:cNvSpPr/>
          <p:nvPr/>
        </p:nvSpPr>
        <p:spPr>
          <a:xfrm>
            <a:off x="6362745" y="685800"/>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141" name="Google Shape;141;p5"/>
          <p:cNvSpPr/>
          <p:nvPr/>
        </p:nvSpPr>
        <p:spPr>
          <a:xfrm>
            <a:off x="668973" y="909831"/>
            <a:ext cx="16950119" cy="1888236"/>
          </a:xfrm>
          <a:custGeom>
            <a:rect b="b" l="l" r="r" t="t"/>
            <a:pathLst>
              <a:path extrusionOk="0" h="2517648" w="22600158">
                <a:moveTo>
                  <a:pt x="0" y="0"/>
                </a:moveTo>
                <a:lnTo>
                  <a:pt x="22600158" y="0"/>
                </a:lnTo>
                <a:lnTo>
                  <a:pt x="22600158" y="2517648"/>
                </a:lnTo>
                <a:lnTo>
                  <a:pt x="0" y="2517648"/>
                </a:lnTo>
                <a:close/>
              </a:path>
            </a:pathLst>
          </a:custGeom>
          <a:solidFill>
            <a:srgbClr val="1A3260"/>
          </a:solidFill>
          <a:ln>
            <a:noFill/>
          </a:ln>
        </p:spPr>
      </p:sp>
      <p:sp>
        <p:nvSpPr>
          <p:cNvPr id="142" name="Google Shape;142;p5"/>
          <p:cNvSpPr txBox="1"/>
          <p:nvPr/>
        </p:nvSpPr>
        <p:spPr>
          <a:xfrm>
            <a:off x="963289" y="1254837"/>
            <a:ext cx="16361400" cy="1038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000" u="none" cap="none" strike="noStrike">
                <a:solidFill>
                  <a:srgbClr val="FFFFFF"/>
                </a:solidFill>
                <a:latin typeface="Times"/>
                <a:ea typeface="Times"/>
                <a:cs typeface="Times"/>
                <a:sym typeface="Times"/>
              </a:rPr>
              <a:t>Research Questions</a:t>
            </a:r>
            <a:endParaRPr/>
          </a:p>
        </p:txBody>
      </p:sp>
      <p:sp>
        <p:nvSpPr>
          <p:cNvPr id="143" name="Google Shape;143;p5"/>
          <p:cNvSpPr txBox="1"/>
          <p:nvPr/>
        </p:nvSpPr>
        <p:spPr>
          <a:xfrm>
            <a:off x="445095" y="3270245"/>
            <a:ext cx="17390100" cy="5803200"/>
          </a:xfrm>
          <a:prstGeom prst="rect">
            <a:avLst/>
          </a:prstGeom>
          <a:noFill/>
          <a:ln>
            <a:noFill/>
          </a:ln>
        </p:spPr>
        <p:txBody>
          <a:bodyPr anchorCtr="0" anchor="t" bIns="0" lIns="0" spcFirstLastPara="1" rIns="0" wrap="square" tIns="0">
            <a:spAutoFit/>
          </a:bodyPr>
          <a:lstStyle/>
          <a:p>
            <a:pPr indent="0" lvl="0" marL="0" marR="0" rtl="0" algn="just">
              <a:lnSpc>
                <a:spcPct val="299944"/>
              </a:lnSpc>
              <a:spcBef>
                <a:spcPts val="0"/>
              </a:spcBef>
              <a:spcAft>
                <a:spcPts val="0"/>
              </a:spcAft>
              <a:buNone/>
            </a:pPr>
            <a:r>
              <a:t/>
            </a:r>
            <a:endParaRPr i="0" sz="2900" u="none" cap="none" strike="noStrike">
              <a:solidFill>
                <a:schemeClr val="dk1"/>
              </a:solidFill>
              <a:latin typeface="Times New Roman"/>
              <a:ea typeface="Times New Roman"/>
              <a:cs typeface="Times New Roman"/>
              <a:sym typeface="Times New Roman"/>
            </a:endParaRPr>
          </a:p>
          <a:p>
            <a:pPr indent="-330343" lvl="1" marL="673260" marR="0" rtl="0" algn="just">
              <a:lnSpc>
                <a:spcPct val="180026"/>
              </a:lnSpc>
              <a:spcBef>
                <a:spcPts val="0"/>
              </a:spcBef>
              <a:spcAft>
                <a:spcPts val="0"/>
              </a:spcAft>
              <a:buClr>
                <a:srgbClr val="000000"/>
              </a:buClr>
              <a:buSzPts val="2900"/>
              <a:buFont typeface="Times New Roman"/>
              <a:buChar char="•"/>
            </a:pPr>
            <a:r>
              <a:rPr i="0" lang="en-US" sz="2900" u="none" cap="none" strike="noStrike">
                <a:solidFill>
                  <a:srgbClr val="000000"/>
                </a:solidFill>
                <a:latin typeface="Times New Roman"/>
                <a:ea typeface="Times New Roman"/>
                <a:cs typeface="Times New Roman"/>
                <a:sym typeface="Times New Roman"/>
              </a:rPr>
              <a:t>What are the impacts of deceptive and fake information on COVID-19 on individuals and society as a whole?</a:t>
            </a:r>
            <a:endParaRPr sz="2900">
              <a:latin typeface="Times New Roman"/>
              <a:ea typeface="Times New Roman"/>
              <a:cs typeface="Times New Roman"/>
              <a:sym typeface="Times New Roman"/>
            </a:endParaRPr>
          </a:p>
          <a:p>
            <a:pPr indent="-336630" lvl="1" marL="673260" marR="0" rtl="0" algn="just">
              <a:lnSpc>
                <a:spcPct val="180026"/>
              </a:lnSpc>
              <a:spcBef>
                <a:spcPts val="0"/>
              </a:spcBef>
              <a:spcAft>
                <a:spcPts val="0"/>
              </a:spcAft>
              <a:buNone/>
            </a:pPr>
            <a:r>
              <a:t/>
            </a:r>
            <a:endParaRPr i="0" sz="2900" u="none" cap="none" strike="noStrike">
              <a:solidFill>
                <a:srgbClr val="000000"/>
              </a:solidFill>
              <a:latin typeface="Times New Roman"/>
              <a:ea typeface="Times New Roman"/>
              <a:cs typeface="Times New Roman"/>
              <a:sym typeface="Times New Roman"/>
            </a:endParaRPr>
          </a:p>
          <a:p>
            <a:pPr indent="-330343" lvl="1" marL="673260" marR="0" rtl="0" algn="just">
              <a:lnSpc>
                <a:spcPct val="180026"/>
              </a:lnSpc>
              <a:spcBef>
                <a:spcPts val="0"/>
              </a:spcBef>
              <a:spcAft>
                <a:spcPts val="0"/>
              </a:spcAft>
              <a:buClr>
                <a:srgbClr val="000000"/>
              </a:buClr>
              <a:buSzPts val="2900"/>
              <a:buFont typeface="Times New Roman"/>
              <a:buChar char="•"/>
            </a:pPr>
            <a:r>
              <a:rPr i="0" lang="en-US" sz="2900" u="none" cap="none" strike="noStrike">
                <a:solidFill>
                  <a:srgbClr val="000000"/>
                </a:solidFill>
                <a:latin typeface="Times New Roman"/>
                <a:ea typeface="Times New Roman"/>
                <a:cs typeface="Times New Roman"/>
                <a:sym typeface="Times New Roman"/>
              </a:rPr>
              <a:t>What are the different algorithms and techniques used in machine learning and deep learning to detect deceptive and fake information about COVID-19?</a:t>
            </a:r>
            <a:endParaRPr sz="2900">
              <a:latin typeface="Times New Roman"/>
              <a:ea typeface="Times New Roman"/>
              <a:cs typeface="Times New Roman"/>
              <a:sym typeface="Times New Roman"/>
            </a:endParaRPr>
          </a:p>
          <a:p>
            <a:pPr indent="-336630" lvl="1" marL="673260" marR="0" rtl="0" algn="just">
              <a:lnSpc>
                <a:spcPct val="180026"/>
              </a:lnSpc>
              <a:spcBef>
                <a:spcPts val="0"/>
              </a:spcBef>
              <a:spcAft>
                <a:spcPts val="0"/>
              </a:spcAft>
              <a:buNone/>
            </a:pPr>
            <a:r>
              <a:t/>
            </a:r>
            <a:endParaRPr i="0" sz="2900" u="none" cap="none" strike="noStrike">
              <a:solidFill>
                <a:srgbClr val="000000"/>
              </a:solidFill>
              <a:latin typeface="Times New Roman"/>
              <a:ea typeface="Times New Roman"/>
              <a:cs typeface="Times New Roman"/>
              <a:sym typeface="Times New Roman"/>
            </a:endParaRPr>
          </a:p>
          <a:p>
            <a:pPr indent="-333964" lvl="1" marL="680502" marR="0" rtl="0" algn="just">
              <a:lnSpc>
                <a:spcPct val="180026"/>
              </a:lnSpc>
              <a:spcBef>
                <a:spcPts val="0"/>
              </a:spcBef>
              <a:spcAft>
                <a:spcPts val="0"/>
              </a:spcAft>
              <a:buClr>
                <a:srgbClr val="3D3D3D"/>
              </a:buClr>
              <a:buSzPts val="2900"/>
              <a:buFont typeface="Times New Roman"/>
              <a:buChar char="•"/>
            </a:pPr>
            <a:r>
              <a:rPr i="0" lang="en-US" sz="2900" u="none" cap="none" strike="noStrike">
                <a:solidFill>
                  <a:srgbClr val="3D3D3D"/>
                </a:solidFill>
                <a:latin typeface="Times New Roman"/>
                <a:ea typeface="Times New Roman"/>
                <a:cs typeface="Times New Roman"/>
                <a:sym typeface="Times New Roman"/>
              </a:rPr>
              <a:t>Which model demonstrates the highest effectiveness in detecting fake </a:t>
            </a:r>
            <a:r>
              <a:rPr lang="en-US" sz="2900">
                <a:solidFill>
                  <a:srgbClr val="3D3D3D"/>
                </a:solidFill>
                <a:latin typeface="Times New Roman"/>
                <a:ea typeface="Times New Roman"/>
                <a:cs typeface="Times New Roman"/>
                <a:sym typeface="Times New Roman"/>
              </a:rPr>
              <a:t>information </a:t>
            </a:r>
            <a:r>
              <a:rPr i="0" lang="en-US" sz="2900" u="none" cap="none" strike="noStrike">
                <a:solidFill>
                  <a:srgbClr val="3D3D3D"/>
                </a:solidFill>
                <a:latin typeface="Times New Roman"/>
                <a:ea typeface="Times New Roman"/>
                <a:cs typeface="Times New Roman"/>
                <a:sym typeface="Times New Roman"/>
              </a:rPr>
              <a:t>related to COVID-19?</a:t>
            </a:r>
            <a:endParaRPr sz="29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p:nvPr/>
        </p:nvSpPr>
        <p:spPr>
          <a:xfrm>
            <a:off x="669801" y="685800"/>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149" name="Google Shape;149;p6"/>
          <p:cNvSpPr/>
          <p:nvPr/>
        </p:nvSpPr>
        <p:spPr>
          <a:xfrm>
            <a:off x="12063220" y="680464"/>
            <a:ext cx="5554790" cy="148019"/>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150" name="Google Shape;150;p6"/>
          <p:cNvSpPr/>
          <p:nvPr/>
        </p:nvSpPr>
        <p:spPr>
          <a:xfrm>
            <a:off x="6362745" y="685800"/>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151" name="Google Shape;151;p6"/>
          <p:cNvSpPr/>
          <p:nvPr/>
        </p:nvSpPr>
        <p:spPr>
          <a:xfrm>
            <a:off x="668973" y="909831"/>
            <a:ext cx="16950119" cy="1888236"/>
          </a:xfrm>
          <a:custGeom>
            <a:rect b="b" l="l" r="r" t="t"/>
            <a:pathLst>
              <a:path extrusionOk="0" h="2517648" w="22600158">
                <a:moveTo>
                  <a:pt x="0" y="0"/>
                </a:moveTo>
                <a:lnTo>
                  <a:pt x="22600158" y="0"/>
                </a:lnTo>
                <a:lnTo>
                  <a:pt x="22600158" y="2517648"/>
                </a:lnTo>
                <a:lnTo>
                  <a:pt x="0" y="2517648"/>
                </a:lnTo>
                <a:close/>
              </a:path>
            </a:pathLst>
          </a:custGeom>
          <a:solidFill>
            <a:srgbClr val="1A3260"/>
          </a:solidFill>
          <a:ln>
            <a:noFill/>
          </a:ln>
        </p:spPr>
      </p:sp>
      <p:sp>
        <p:nvSpPr>
          <p:cNvPr id="152" name="Google Shape;152;p6"/>
          <p:cNvSpPr txBox="1"/>
          <p:nvPr/>
        </p:nvSpPr>
        <p:spPr>
          <a:xfrm>
            <a:off x="963289" y="1254837"/>
            <a:ext cx="16361400" cy="1038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000" u="none" cap="none" strike="noStrike">
                <a:solidFill>
                  <a:srgbClr val="FFFFFF"/>
                </a:solidFill>
                <a:latin typeface="Times"/>
                <a:ea typeface="Times"/>
                <a:cs typeface="Times"/>
                <a:sym typeface="Times"/>
              </a:rPr>
              <a:t>Research Objectives</a:t>
            </a:r>
            <a:endParaRPr/>
          </a:p>
        </p:txBody>
      </p:sp>
      <p:sp>
        <p:nvSpPr>
          <p:cNvPr id="153" name="Google Shape;153;p6"/>
          <p:cNvSpPr txBox="1"/>
          <p:nvPr/>
        </p:nvSpPr>
        <p:spPr>
          <a:xfrm>
            <a:off x="1178025" y="3547825"/>
            <a:ext cx="16361400" cy="4752600"/>
          </a:xfrm>
          <a:prstGeom prst="rect">
            <a:avLst/>
          </a:prstGeom>
          <a:noFill/>
          <a:ln>
            <a:noFill/>
          </a:ln>
        </p:spPr>
        <p:txBody>
          <a:bodyPr anchorCtr="0" anchor="t" bIns="0" lIns="0" spcFirstLastPara="1" rIns="0" wrap="square" tIns="0">
            <a:spAutoFit/>
          </a:bodyPr>
          <a:lstStyle/>
          <a:p>
            <a:pPr indent="0" lvl="0" marL="0" marR="0" rtl="0" algn="just">
              <a:lnSpc>
                <a:spcPct val="162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19802" lvl="1" marL="639604" marR="0" rtl="0" algn="just">
              <a:lnSpc>
                <a:spcPct val="180000"/>
              </a:lnSpc>
              <a:spcBef>
                <a:spcPts val="0"/>
              </a:spcBef>
              <a:spcAft>
                <a:spcPts val="0"/>
              </a:spcAft>
              <a:buClr>
                <a:srgbClr val="000000"/>
              </a:buClr>
              <a:buSzPts val="2850"/>
              <a:buFont typeface="Arial"/>
              <a:buChar char="•"/>
            </a:pPr>
            <a:r>
              <a:rPr b="0" i="0" lang="en-US" sz="2850" u="none" cap="none" strike="noStrike">
                <a:solidFill>
                  <a:srgbClr val="000000"/>
                </a:solidFill>
                <a:latin typeface="Roboto"/>
                <a:ea typeface="Roboto"/>
                <a:cs typeface="Roboto"/>
                <a:sym typeface="Roboto"/>
              </a:rPr>
              <a:t>To investigate deceptive and fake information on COVID-19</a:t>
            </a:r>
            <a:endParaRPr/>
          </a:p>
          <a:p>
            <a:pPr indent="-302970" lvl="1" marL="605940" marR="0" rtl="0" algn="just">
              <a:lnSpc>
                <a:spcPct val="170526"/>
              </a:lnSpc>
              <a:spcBef>
                <a:spcPts val="0"/>
              </a:spcBef>
              <a:spcAft>
                <a:spcPts val="0"/>
              </a:spcAft>
              <a:buNone/>
            </a:pPr>
            <a:r>
              <a:t/>
            </a:r>
            <a:endParaRPr b="0" i="0" sz="2850" u="none" cap="none" strike="noStrike">
              <a:solidFill>
                <a:srgbClr val="000000"/>
              </a:solidFill>
              <a:latin typeface="Roboto"/>
              <a:ea typeface="Roboto"/>
              <a:cs typeface="Roboto"/>
              <a:sym typeface="Roboto"/>
            </a:endParaRPr>
          </a:p>
          <a:p>
            <a:pPr indent="-319802" lvl="1" marL="639604" marR="0" rtl="0" algn="just">
              <a:lnSpc>
                <a:spcPct val="180000"/>
              </a:lnSpc>
              <a:spcBef>
                <a:spcPts val="0"/>
              </a:spcBef>
              <a:spcAft>
                <a:spcPts val="0"/>
              </a:spcAft>
              <a:buClr>
                <a:srgbClr val="3D3D3D"/>
              </a:buClr>
              <a:buSzPts val="2850"/>
              <a:buFont typeface="Arial"/>
              <a:buChar char="•"/>
            </a:pPr>
            <a:r>
              <a:rPr b="0" i="0" lang="en-US" sz="2850" u="none" cap="none" strike="noStrike">
                <a:solidFill>
                  <a:srgbClr val="3D3D3D"/>
                </a:solidFill>
                <a:latin typeface="Roboto"/>
                <a:ea typeface="Roboto"/>
                <a:cs typeface="Roboto"/>
                <a:sym typeface="Roboto"/>
              </a:rPr>
              <a:t>To employ different machine learning and deep </a:t>
            </a:r>
            <a:r>
              <a:rPr lang="en-US" sz="2850">
                <a:solidFill>
                  <a:srgbClr val="3D3D3D"/>
                </a:solidFill>
                <a:latin typeface="Roboto"/>
                <a:ea typeface="Roboto"/>
                <a:cs typeface="Roboto"/>
                <a:sym typeface="Roboto"/>
              </a:rPr>
              <a:t>learning</a:t>
            </a:r>
            <a:r>
              <a:rPr b="0" i="0" lang="en-US" sz="2850" u="none" cap="none" strike="noStrike">
                <a:solidFill>
                  <a:srgbClr val="3D3D3D"/>
                </a:solidFill>
                <a:latin typeface="Roboto"/>
                <a:ea typeface="Roboto"/>
                <a:cs typeface="Roboto"/>
                <a:sym typeface="Roboto"/>
              </a:rPr>
              <a:t> models to detect</a:t>
            </a:r>
            <a:r>
              <a:rPr lang="en-US" sz="2850">
                <a:solidFill>
                  <a:srgbClr val="3D3D3D"/>
                </a:solidFill>
                <a:latin typeface="Roboto"/>
                <a:ea typeface="Roboto"/>
                <a:cs typeface="Roboto"/>
                <a:sym typeface="Roboto"/>
              </a:rPr>
              <a:t> </a:t>
            </a:r>
            <a:r>
              <a:rPr b="0" i="0" lang="en-US" sz="2850" u="none" cap="none" strike="noStrike">
                <a:solidFill>
                  <a:srgbClr val="3D3D3D"/>
                </a:solidFill>
                <a:latin typeface="Roboto"/>
                <a:ea typeface="Roboto"/>
                <a:cs typeface="Roboto"/>
                <a:sym typeface="Roboto"/>
              </a:rPr>
              <a:t>fake </a:t>
            </a:r>
            <a:r>
              <a:rPr lang="en-US" sz="2850">
                <a:solidFill>
                  <a:srgbClr val="3D3D3D"/>
                </a:solidFill>
                <a:latin typeface="Roboto"/>
                <a:ea typeface="Roboto"/>
                <a:cs typeface="Roboto"/>
                <a:sym typeface="Roboto"/>
              </a:rPr>
              <a:t>information</a:t>
            </a:r>
            <a:r>
              <a:rPr b="0" i="0" lang="en-US" sz="2850" u="none" cap="none" strike="noStrike">
                <a:solidFill>
                  <a:srgbClr val="3D3D3D"/>
                </a:solidFill>
                <a:latin typeface="Roboto"/>
                <a:ea typeface="Roboto"/>
                <a:cs typeface="Roboto"/>
                <a:sym typeface="Roboto"/>
              </a:rPr>
              <a:t> related to COVID-19</a:t>
            </a:r>
            <a:endParaRPr/>
          </a:p>
          <a:p>
            <a:pPr indent="-302970" lvl="1" marL="605940" marR="0" rtl="0" algn="just">
              <a:lnSpc>
                <a:spcPct val="170526"/>
              </a:lnSpc>
              <a:spcBef>
                <a:spcPts val="0"/>
              </a:spcBef>
              <a:spcAft>
                <a:spcPts val="0"/>
              </a:spcAft>
              <a:buNone/>
            </a:pPr>
            <a:r>
              <a:t/>
            </a:r>
            <a:endParaRPr b="0" i="0" sz="2850" u="none" cap="none" strike="noStrike">
              <a:solidFill>
                <a:srgbClr val="3D3D3D"/>
              </a:solidFill>
              <a:latin typeface="Roboto"/>
              <a:ea typeface="Roboto"/>
              <a:cs typeface="Roboto"/>
              <a:sym typeface="Roboto"/>
            </a:endParaRPr>
          </a:p>
          <a:p>
            <a:pPr indent="-319802" lvl="1" marL="639604" marR="0" rtl="0" algn="just">
              <a:lnSpc>
                <a:spcPct val="180000"/>
              </a:lnSpc>
              <a:spcBef>
                <a:spcPts val="0"/>
              </a:spcBef>
              <a:spcAft>
                <a:spcPts val="0"/>
              </a:spcAft>
              <a:buClr>
                <a:srgbClr val="3D3D3D"/>
              </a:buClr>
              <a:buSzPts val="2850"/>
              <a:buFont typeface="Arial"/>
              <a:buChar char="•"/>
            </a:pPr>
            <a:r>
              <a:rPr b="0" i="0" lang="en-US" sz="2850" u="none" cap="none" strike="noStrike">
                <a:solidFill>
                  <a:srgbClr val="3D3D3D"/>
                </a:solidFill>
                <a:latin typeface="Roboto"/>
                <a:ea typeface="Roboto"/>
                <a:cs typeface="Roboto"/>
                <a:sym typeface="Roboto"/>
              </a:rPr>
              <a:t>To evaluate different models on performance metrics and choose the best prediction 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p:nvPr/>
        </p:nvSpPr>
        <p:spPr>
          <a:xfrm>
            <a:off x="662251" y="1129700"/>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159" name="Google Shape;159;p7"/>
          <p:cNvSpPr/>
          <p:nvPr/>
        </p:nvSpPr>
        <p:spPr>
          <a:xfrm>
            <a:off x="12055670" y="1124364"/>
            <a:ext cx="5554790" cy="148018"/>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160" name="Google Shape;160;p7"/>
          <p:cNvSpPr/>
          <p:nvPr/>
        </p:nvSpPr>
        <p:spPr>
          <a:xfrm>
            <a:off x="6355195" y="1129700"/>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161" name="Google Shape;161;p7"/>
          <p:cNvSpPr txBox="1"/>
          <p:nvPr/>
        </p:nvSpPr>
        <p:spPr>
          <a:xfrm>
            <a:off x="668640" y="12"/>
            <a:ext cx="16361400" cy="923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000" u="none" cap="none" strike="noStrike">
                <a:solidFill>
                  <a:schemeClr val="dk1"/>
                </a:solidFill>
                <a:latin typeface="Times New Roman"/>
                <a:ea typeface="Times New Roman"/>
                <a:cs typeface="Times New Roman"/>
                <a:sym typeface="Times New Roman"/>
              </a:rPr>
              <a:t>Related work </a:t>
            </a:r>
            <a:r>
              <a:rPr i="0" lang="en-US" sz="6000" u="none" cap="none" strike="noStrike">
                <a:solidFill>
                  <a:schemeClr val="dk1"/>
                </a:solidFill>
                <a:latin typeface="Gill Sans"/>
                <a:ea typeface="Gill Sans"/>
                <a:cs typeface="Gill Sans"/>
                <a:sym typeface="Gill Sans"/>
              </a:rPr>
              <a:t>  </a:t>
            </a:r>
            <a:endParaRPr>
              <a:solidFill>
                <a:schemeClr val="dk1"/>
              </a:solidFill>
            </a:endParaRPr>
          </a:p>
        </p:txBody>
      </p:sp>
      <p:graphicFrame>
        <p:nvGraphicFramePr>
          <p:cNvPr id="162" name="Google Shape;162;p7"/>
          <p:cNvGraphicFramePr/>
          <p:nvPr/>
        </p:nvGraphicFramePr>
        <p:xfrm>
          <a:off x="664882" y="1478664"/>
          <a:ext cx="3000000" cy="3000000"/>
        </p:xfrm>
        <a:graphic>
          <a:graphicData uri="http://schemas.openxmlformats.org/drawingml/2006/table">
            <a:tbl>
              <a:tblPr>
                <a:noFill/>
                <a:tableStyleId>{3414A6FF-CB1C-4E7E-8FDB-A476E7F19B0B}</a:tableStyleId>
              </a:tblPr>
              <a:tblGrid>
                <a:gridCol w="2842200"/>
                <a:gridCol w="2358250"/>
                <a:gridCol w="3267275"/>
                <a:gridCol w="2822975"/>
                <a:gridCol w="2822975"/>
                <a:gridCol w="2821750"/>
              </a:tblGrid>
              <a:tr h="1898050">
                <a:tc>
                  <a:txBody>
                    <a:bodyPr/>
                    <a:lstStyle/>
                    <a:p>
                      <a:pPr indent="0" lvl="0" marL="0" marR="0" rtl="0" algn="ctr">
                        <a:lnSpc>
                          <a:spcPct val="120000"/>
                        </a:lnSpc>
                        <a:spcBef>
                          <a:spcPts val="0"/>
                        </a:spcBef>
                        <a:spcAft>
                          <a:spcPts val="0"/>
                        </a:spcAft>
                        <a:buNone/>
                      </a:pPr>
                      <a:r>
                        <a:rPr lang="en-US" sz="2700" u="none" cap="none" strike="noStrike">
                          <a:solidFill>
                            <a:srgbClr val="000000"/>
                          </a:solidFill>
                          <a:latin typeface="Arial"/>
                          <a:ea typeface="Arial"/>
                          <a:cs typeface="Arial"/>
                          <a:sym typeface="Arial"/>
                        </a:rPr>
                        <a:t>Citations</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22850" marB="22850" marR="22850" marL="228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90B8"/>
                    </a:solidFill>
                  </a:tcPr>
                </a:tc>
                <a:tc>
                  <a:txBody>
                    <a:bodyPr/>
                    <a:lstStyle/>
                    <a:p>
                      <a:pPr indent="0" lvl="0" marL="0" marR="0" rtl="0" algn="ctr">
                        <a:lnSpc>
                          <a:spcPct val="120000"/>
                        </a:lnSpc>
                        <a:spcBef>
                          <a:spcPts val="0"/>
                        </a:spcBef>
                        <a:spcAft>
                          <a:spcPts val="0"/>
                        </a:spcAft>
                        <a:buNone/>
                      </a:pPr>
                      <a:r>
                        <a:rPr lang="en-US" sz="2700" u="none" cap="none" strike="noStrike">
                          <a:solidFill>
                            <a:srgbClr val="000000"/>
                          </a:solidFill>
                          <a:latin typeface="Arial"/>
                          <a:ea typeface="Arial"/>
                          <a:cs typeface="Arial"/>
                          <a:sym typeface="Arial"/>
                        </a:rPr>
                        <a:t>Article</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22850" marB="22850" marR="22850" marL="228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90B8"/>
                    </a:solidFill>
                  </a:tcPr>
                </a:tc>
                <a:tc>
                  <a:txBody>
                    <a:bodyPr/>
                    <a:lstStyle/>
                    <a:p>
                      <a:pPr indent="0" lvl="0" marL="0" marR="0" rtl="0" algn="ctr">
                        <a:lnSpc>
                          <a:spcPct val="120000"/>
                        </a:lnSpc>
                        <a:spcBef>
                          <a:spcPts val="0"/>
                        </a:spcBef>
                        <a:spcAft>
                          <a:spcPts val="0"/>
                        </a:spcAft>
                        <a:buNone/>
                      </a:pPr>
                      <a:r>
                        <a:rPr lang="en-US" sz="2700" u="none" cap="none" strike="noStrike">
                          <a:solidFill>
                            <a:srgbClr val="000000"/>
                          </a:solidFill>
                          <a:latin typeface="Arial"/>
                          <a:ea typeface="Arial"/>
                          <a:cs typeface="Arial"/>
                          <a:sym typeface="Arial"/>
                        </a:rPr>
                        <a:t>Dataset description</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22850" marB="22850" marR="22850" marL="228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90B8"/>
                    </a:solidFill>
                  </a:tcPr>
                </a:tc>
                <a:tc>
                  <a:txBody>
                    <a:bodyPr/>
                    <a:lstStyle/>
                    <a:p>
                      <a:pPr indent="0" lvl="0" marL="0" marR="0" rtl="0" algn="ctr">
                        <a:lnSpc>
                          <a:spcPct val="120000"/>
                        </a:lnSpc>
                        <a:spcBef>
                          <a:spcPts val="0"/>
                        </a:spcBef>
                        <a:spcAft>
                          <a:spcPts val="0"/>
                        </a:spcAft>
                        <a:buNone/>
                      </a:pPr>
                      <a:r>
                        <a:rPr lang="en-US" sz="2700" u="none" cap="none" strike="noStrike">
                          <a:solidFill>
                            <a:srgbClr val="000000"/>
                          </a:solidFill>
                          <a:latin typeface="Arial"/>
                          <a:ea typeface="Arial"/>
                          <a:cs typeface="Arial"/>
                          <a:sym typeface="Arial"/>
                        </a:rPr>
                        <a:t>Categories of features</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22850" marB="22850" marR="22850" marL="228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90B8"/>
                    </a:solidFill>
                  </a:tcPr>
                </a:tc>
                <a:tc>
                  <a:txBody>
                    <a:bodyPr/>
                    <a:lstStyle/>
                    <a:p>
                      <a:pPr indent="0" lvl="0" marL="0" marR="0" rtl="0" algn="ctr">
                        <a:lnSpc>
                          <a:spcPct val="120000"/>
                        </a:lnSpc>
                        <a:spcBef>
                          <a:spcPts val="0"/>
                        </a:spcBef>
                        <a:spcAft>
                          <a:spcPts val="0"/>
                        </a:spcAft>
                        <a:buNone/>
                      </a:pPr>
                      <a:r>
                        <a:rPr lang="en-US" sz="2700" u="none" cap="none" strike="noStrike">
                          <a:solidFill>
                            <a:srgbClr val="000000"/>
                          </a:solidFill>
                          <a:latin typeface="Arial"/>
                          <a:ea typeface="Arial"/>
                          <a:cs typeface="Arial"/>
                          <a:sym typeface="Arial"/>
                        </a:rPr>
                        <a:t>Models</a:t>
                      </a:r>
                      <a:endParaRPr sz="1100" u="none" cap="none" strike="noStrike"/>
                    </a:p>
                    <a:p>
                      <a:pPr indent="0" lvl="0" marL="0" marR="0" rtl="0" algn="ctr">
                        <a:lnSpc>
                          <a:spcPct val="229090"/>
                        </a:lnSpc>
                        <a:spcBef>
                          <a:spcPts val="0"/>
                        </a:spcBef>
                        <a:spcAft>
                          <a:spcPts val="0"/>
                        </a:spcAft>
                        <a:buNone/>
                      </a:pPr>
                      <a:r>
                        <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22850" marB="22850" marR="22850" marL="228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90B8"/>
                    </a:solidFill>
                  </a:tcPr>
                </a:tc>
                <a:tc>
                  <a:txBody>
                    <a:bodyPr/>
                    <a:lstStyle/>
                    <a:p>
                      <a:pPr indent="0" lvl="0" marL="0" marR="0" rtl="0" algn="ctr">
                        <a:lnSpc>
                          <a:spcPct val="120000"/>
                        </a:lnSpc>
                        <a:spcBef>
                          <a:spcPts val="0"/>
                        </a:spcBef>
                        <a:spcAft>
                          <a:spcPts val="0"/>
                        </a:spcAft>
                        <a:buNone/>
                      </a:pPr>
                      <a:r>
                        <a:rPr lang="en-US" sz="2700" u="none" cap="none" strike="noStrike">
                          <a:solidFill>
                            <a:srgbClr val="000000"/>
                          </a:solidFill>
                          <a:latin typeface="Arial"/>
                          <a:ea typeface="Arial"/>
                          <a:cs typeface="Arial"/>
                          <a:sym typeface="Arial"/>
                        </a:rPr>
                        <a:t>Analysis &amp; Results</a:t>
                      </a:r>
                      <a:endParaRPr sz="1100" u="none" cap="none" strike="noStrike"/>
                    </a:p>
                  </a:txBody>
                  <a:tcPr marT="22850" marB="22850" marR="22850" marL="228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90B8"/>
                    </a:solidFill>
                  </a:tcPr>
                </a:tc>
              </a:tr>
              <a:tr h="1459950">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Patwa et al., n.d. (2020)  .</a:t>
                      </a:r>
                      <a:endParaRPr sz="1100" u="none" cap="none" strike="noStrike"/>
                    </a:p>
                  </a:txBody>
                  <a:tcPr marT="22850" marB="22850" marR="22850" marL="228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Fighting an Infodemic: COVID-19 Fake News Dataset</a:t>
                      </a:r>
                      <a:endParaRPr sz="1100" u="none" cap="none" strike="noStrike"/>
                    </a:p>
                  </a:txBody>
                  <a:tcPr marT="22850" marB="22850" marR="22850" marL="228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10,700 social media posts and articles of real and fake news on COVID-19</a:t>
                      </a:r>
                      <a:endParaRPr sz="1100" u="none" cap="none" strike="noStrike"/>
                    </a:p>
                  </a:txBody>
                  <a:tcPr marT="22850" marB="22850" marR="22850" marL="228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numbers, dates, vaccine progress, government policies, hotspots</a:t>
                      </a:r>
                      <a:endParaRPr sz="1100" u="none" cap="none" strike="noStrike"/>
                    </a:p>
                  </a:txBody>
                  <a:tcPr marT="22850" marB="22850" marR="22850" marL="228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Decision Tree, Logistic Regression, Gradient Boost, and Support Vector Machine(SVM)</a:t>
                      </a:r>
                      <a:endParaRPr sz="1100" u="none" cap="none" strike="noStrike"/>
                    </a:p>
                  </a:txBody>
                  <a:tcPr marT="22850" marB="22850" marR="22850" marL="228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SVM performs the best F1-score with 93.32%.</a:t>
                      </a:r>
                      <a:endParaRPr sz="1100" u="none" cap="none" strike="noStrike"/>
                    </a:p>
                  </a:txBody>
                  <a:tcPr marT="22850" marB="22850" marR="22850" marL="228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r>
              <a:tr h="2099450">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Reis et al., 2019</a:t>
                      </a:r>
                      <a:endParaRPr sz="1100" u="none" cap="none" strike="noStrike"/>
                    </a:p>
                  </a:txBody>
                  <a:tcPr marT="22850" marB="22850" marR="22850" marL="228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FF7"/>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Supervised Learning for Fake News Detection</a:t>
                      </a:r>
                      <a:endParaRPr sz="1100" u="none" cap="none" strike="noStrike"/>
                    </a:p>
                  </a:txBody>
                  <a:tcPr marT="22850" marB="22850" marR="22850" marL="228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FF7"/>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2282 BuzzFeedNews articles about the 2016 U.S. election that have been labeled by journalists,</a:t>
                      </a:r>
                      <a:endParaRPr sz="1100" u="none" cap="none" strike="noStrike"/>
                    </a:p>
                  </a:txBody>
                  <a:tcPr marT="22850" marB="22850" marR="22850" marL="228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FF7"/>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three levels, such as textual feature, news source features and environment feature</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22850" marB="22850" marR="22850" marL="228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FF7"/>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k-Nearest Neighbors (KNN), Naive Bayes (NB), Random Forests(RF), Support Vector Machine (SVM), and XGBoost (XGB)</a:t>
                      </a:r>
                      <a:endParaRPr sz="1100" u="none" cap="none" strike="noStrike"/>
                    </a:p>
                  </a:txBody>
                  <a:tcPr marT="22850" marB="22850" marR="22850" marL="228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FF7"/>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RF and XGB, with AUC values of 0.85 (0.007) and 0.86 (0.006), respectively</a:t>
                      </a:r>
                      <a:endParaRPr sz="1100" u="none" cap="none" strike="noStrike"/>
                    </a:p>
                  </a:txBody>
                  <a:tcPr marT="22850" marB="22850" marR="22850" marL="228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FF7"/>
                    </a:solidFill>
                  </a:tcPr>
                </a:tc>
              </a:tr>
              <a:tr h="3154075">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Das et al., 2021</a:t>
                      </a:r>
                      <a:endParaRPr sz="1100" u="none" cap="none" strike="noStrike"/>
                    </a:p>
                  </a:txBody>
                  <a:tcPr marT="22850" marB="22850" marR="22850" marL="228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A Heuristic-driven Ensemble Framework for COVID-19 Fake News Detection</a:t>
                      </a:r>
                      <a:endParaRPr sz="1100" u="none" cap="none" strike="noStrike"/>
                    </a:p>
                    <a:p>
                      <a:pPr indent="0" lvl="0" marL="0" marR="0" rtl="0" algn="l">
                        <a:lnSpc>
                          <a:spcPct val="229090"/>
                        </a:lnSpc>
                        <a:spcBef>
                          <a:spcPts val="0"/>
                        </a:spcBef>
                        <a:spcAft>
                          <a:spcPts val="0"/>
                        </a:spcAft>
                        <a:buNone/>
                      </a:pPr>
                      <a:r>
                        <a:t/>
                      </a:r>
                      <a:endParaRPr sz="1100" u="none" cap="none" strike="noStrike"/>
                    </a:p>
                  </a:txBody>
                  <a:tcPr marT="22850" marB="22850" marR="22850" marL="228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10,700 social media news items,the vocabulary size (i.e., unique words) of which is 37,505 with 5141 words in common to both fake and real news.</a:t>
                      </a:r>
                      <a:endParaRPr sz="1100" u="none" cap="none" strike="noStrike"/>
                    </a:p>
                  </a:txBody>
                  <a:tcPr marT="22850" marB="22850" marR="22850" marL="228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Article body, Username, domain</a:t>
                      </a:r>
                      <a:endParaRPr sz="1100" u="none" cap="none" strike="noStrike"/>
                    </a:p>
                  </a:txBody>
                  <a:tcPr marT="22850" marB="22850" marR="22850" marL="228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pre-trained models, like XLNet , RoBERTa , XLM-RoBERTa , DeBERTa , ERNIE 2.0 and ELECTRA  models </a:t>
                      </a:r>
                      <a:endParaRPr sz="1100" u="none" cap="none" strike="noStrike"/>
                    </a:p>
                  </a:txBody>
                  <a:tcPr marT="22850" marB="22850" marR="22850" marL="228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best performing ensemble model consisting of RoBERTa, XLM-RoBERTa, XLNet , DeBERTa and novel heuristic algorithm based on username handles and link domains in tweets fetching an F1-score of 0.9883</a:t>
                      </a:r>
                      <a:endParaRPr sz="1100" u="none" cap="none" strike="noStrike"/>
                    </a:p>
                  </a:txBody>
                  <a:tcPr marT="22850" marB="22850" marR="22850" marL="228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graphicFrame>
        <p:nvGraphicFramePr>
          <p:cNvPr id="167" name="Google Shape;167;p8"/>
          <p:cNvGraphicFramePr/>
          <p:nvPr/>
        </p:nvGraphicFramePr>
        <p:xfrm>
          <a:off x="666057" y="1851656"/>
          <a:ext cx="3000000" cy="3000000"/>
        </p:xfrm>
        <a:graphic>
          <a:graphicData uri="http://schemas.openxmlformats.org/drawingml/2006/table">
            <a:tbl>
              <a:tblPr>
                <a:noFill/>
                <a:tableStyleId>{3414A6FF-CB1C-4E7E-8FDB-A476E7F19B0B}</a:tableStyleId>
              </a:tblPr>
              <a:tblGrid>
                <a:gridCol w="2832575"/>
                <a:gridCol w="2350300"/>
                <a:gridCol w="3256250"/>
                <a:gridCol w="2813450"/>
                <a:gridCol w="2813450"/>
                <a:gridCol w="2812225"/>
              </a:tblGrid>
              <a:tr h="1690275">
                <a:tc>
                  <a:txBody>
                    <a:bodyPr/>
                    <a:lstStyle/>
                    <a:p>
                      <a:pPr indent="0" lvl="0" marL="0" marR="0" rtl="0" algn="ctr">
                        <a:lnSpc>
                          <a:spcPct val="120000"/>
                        </a:lnSpc>
                        <a:spcBef>
                          <a:spcPts val="0"/>
                        </a:spcBef>
                        <a:spcAft>
                          <a:spcPts val="0"/>
                        </a:spcAft>
                        <a:buNone/>
                      </a:pPr>
                      <a:r>
                        <a:rPr lang="en-US" sz="2700" u="none" cap="none" strike="noStrike">
                          <a:solidFill>
                            <a:srgbClr val="000000"/>
                          </a:solidFill>
                          <a:latin typeface="Arial"/>
                          <a:ea typeface="Arial"/>
                          <a:cs typeface="Arial"/>
                          <a:sym typeface="Arial"/>
                        </a:rPr>
                        <a:t>Citations</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30475" marB="30475" marR="30475" marL="30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90B8"/>
                    </a:solidFill>
                  </a:tcPr>
                </a:tc>
                <a:tc>
                  <a:txBody>
                    <a:bodyPr/>
                    <a:lstStyle/>
                    <a:p>
                      <a:pPr indent="0" lvl="0" marL="0" marR="0" rtl="0" algn="ctr">
                        <a:lnSpc>
                          <a:spcPct val="120000"/>
                        </a:lnSpc>
                        <a:spcBef>
                          <a:spcPts val="0"/>
                        </a:spcBef>
                        <a:spcAft>
                          <a:spcPts val="0"/>
                        </a:spcAft>
                        <a:buNone/>
                      </a:pPr>
                      <a:r>
                        <a:rPr lang="en-US" sz="2700" u="none" cap="none" strike="noStrike">
                          <a:solidFill>
                            <a:srgbClr val="000000"/>
                          </a:solidFill>
                          <a:latin typeface="Arial"/>
                          <a:ea typeface="Arial"/>
                          <a:cs typeface="Arial"/>
                          <a:sym typeface="Arial"/>
                        </a:rPr>
                        <a:t>Article</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30475" marB="30475" marR="30475" marL="30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90B8"/>
                    </a:solidFill>
                  </a:tcPr>
                </a:tc>
                <a:tc>
                  <a:txBody>
                    <a:bodyPr/>
                    <a:lstStyle/>
                    <a:p>
                      <a:pPr indent="0" lvl="0" marL="0" marR="0" rtl="0" algn="ctr">
                        <a:lnSpc>
                          <a:spcPct val="120000"/>
                        </a:lnSpc>
                        <a:spcBef>
                          <a:spcPts val="0"/>
                        </a:spcBef>
                        <a:spcAft>
                          <a:spcPts val="0"/>
                        </a:spcAft>
                        <a:buNone/>
                      </a:pPr>
                      <a:r>
                        <a:rPr lang="en-US" sz="2700" u="none" cap="none" strike="noStrike">
                          <a:solidFill>
                            <a:srgbClr val="000000"/>
                          </a:solidFill>
                          <a:latin typeface="Arial"/>
                          <a:ea typeface="Arial"/>
                          <a:cs typeface="Arial"/>
                          <a:sym typeface="Arial"/>
                        </a:rPr>
                        <a:t>Dataset description</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30475" marB="30475" marR="30475" marL="30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90B8"/>
                    </a:solidFill>
                  </a:tcPr>
                </a:tc>
                <a:tc>
                  <a:txBody>
                    <a:bodyPr/>
                    <a:lstStyle/>
                    <a:p>
                      <a:pPr indent="0" lvl="0" marL="0" marR="0" rtl="0" algn="ctr">
                        <a:lnSpc>
                          <a:spcPct val="120000"/>
                        </a:lnSpc>
                        <a:spcBef>
                          <a:spcPts val="0"/>
                        </a:spcBef>
                        <a:spcAft>
                          <a:spcPts val="0"/>
                        </a:spcAft>
                        <a:buNone/>
                      </a:pPr>
                      <a:r>
                        <a:rPr lang="en-US" sz="2700" u="none" cap="none" strike="noStrike">
                          <a:solidFill>
                            <a:srgbClr val="000000"/>
                          </a:solidFill>
                          <a:latin typeface="Arial"/>
                          <a:ea typeface="Arial"/>
                          <a:cs typeface="Arial"/>
                          <a:sym typeface="Arial"/>
                        </a:rPr>
                        <a:t>Categories of features</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30475" marB="30475" marR="30475" marL="30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90B8"/>
                    </a:solidFill>
                  </a:tcPr>
                </a:tc>
                <a:tc>
                  <a:txBody>
                    <a:bodyPr/>
                    <a:lstStyle/>
                    <a:p>
                      <a:pPr indent="0" lvl="0" marL="0" marR="0" rtl="0" algn="ctr">
                        <a:lnSpc>
                          <a:spcPct val="120000"/>
                        </a:lnSpc>
                        <a:spcBef>
                          <a:spcPts val="0"/>
                        </a:spcBef>
                        <a:spcAft>
                          <a:spcPts val="0"/>
                        </a:spcAft>
                        <a:buNone/>
                      </a:pPr>
                      <a:r>
                        <a:rPr lang="en-US" sz="2700" u="none" cap="none" strike="noStrike">
                          <a:solidFill>
                            <a:srgbClr val="000000"/>
                          </a:solidFill>
                          <a:latin typeface="Arial"/>
                          <a:ea typeface="Arial"/>
                          <a:cs typeface="Arial"/>
                          <a:sym typeface="Arial"/>
                        </a:rPr>
                        <a:t>Models</a:t>
                      </a:r>
                      <a:endParaRPr sz="1100" u="none" cap="none" strike="noStrike"/>
                    </a:p>
                    <a:p>
                      <a:pPr indent="0" lvl="0" marL="0" marR="0" rtl="0" algn="ctr">
                        <a:lnSpc>
                          <a:spcPct val="229090"/>
                        </a:lnSpc>
                        <a:spcBef>
                          <a:spcPts val="0"/>
                        </a:spcBef>
                        <a:spcAft>
                          <a:spcPts val="0"/>
                        </a:spcAft>
                        <a:buNone/>
                      </a:pPr>
                      <a:r>
                        <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30475" marB="30475" marR="30475" marL="30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90B8"/>
                    </a:solidFill>
                  </a:tcPr>
                </a:tc>
                <a:tc>
                  <a:txBody>
                    <a:bodyPr/>
                    <a:lstStyle/>
                    <a:p>
                      <a:pPr indent="0" lvl="0" marL="0" marR="0" rtl="0" algn="ctr">
                        <a:lnSpc>
                          <a:spcPct val="120000"/>
                        </a:lnSpc>
                        <a:spcBef>
                          <a:spcPts val="0"/>
                        </a:spcBef>
                        <a:spcAft>
                          <a:spcPts val="0"/>
                        </a:spcAft>
                        <a:buNone/>
                      </a:pPr>
                      <a:r>
                        <a:rPr lang="en-US" sz="2700" u="none" cap="none" strike="noStrike">
                          <a:solidFill>
                            <a:srgbClr val="000000"/>
                          </a:solidFill>
                          <a:latin typeface="Arial"/>
                          <a:ea typeface="Arial"/>
                          <a:cs typeface="Arial"/>
                          <a:sym typeface="Arial"/>
                        </a:rPr>
                        <a:t>Analysis &amp; Results</a:t>
                      </a:r>
                      <a:endParaRPr sz="1100" u="none" cap="none" strike="noStrike"/>
                    </a:p>
                  </a:txBody>
                  <a:tcPr marT="30475" marB="30475" marR="30475" marL="30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90B8"/>
                    </a:solidFill>
                  </a:tcPr>
                </a:tc>
              </a:tr>
              <a:tr h="2575275">
                <a:tc>
                  <a:txBody>
                    <a:bodyPr/>
                    <a:lstStyle/>
                    <a:p>
                      <a:pPr indent="0" lvl="0" marL="0" marR="0" rtl="0" algn="ctr">
                        <a:lnSpc>
                          <a:spcPct val="137944"/>
                        </a:lnSpc>
                        <a:spcBef>
                          <a:spcPts val="0"/>
                        </a:spcBef>
                        <a:spcAft>
                          <a:spcPts val="0"/>
                        </a:spcAft>
                        <a:buNone/>
                      </a:pPr>
                      <a:r>
                        <a:rPr lang="en-US" sz="1800" u="none" cap="none" strike="noStrike">
                          <a:solidFill>
                            <a:srgbClr val="000000"/>
                          </a:solidFill>
                          <a:latin typeface="Arial"/>
                          <a:ea typeface="Arial"/>
                          <a:cs typeface="Arial"/>
                          <a:sym typeface="Arial"/>
                        </a:rPr>
                        <a:t>Sahoo &amp; Gupta, 2021</a:t>
                      </a:r>
                      <a:endParaRPr sz="1100" u="none" cap="none" strike="noStrike"/>
                    </a:p>
                    <a:p>
                      <a:pPr indent="0" lvl="0" marL="0" marR="0" rtl="0" algn="l">
                        <a:lnSpc>
                          <a:spcPct val="229090"/>
                        </a:lnSpc>
                        <a:spcBef>
                          <a:spcPts val="0"/>
                        </a:spcBef>
                        <a:spcAft>
                          <a:spcPts val="0"/>
                        </a:spcAft>
                        <a:buNone/>
                      </a:pPr>
                      <a:r>
                        <a:t/>
                      </a:r>
                      <a:endParaRPr sz="1100" u="none" cap="none" strike="noStrike"/>
                    </a:p>
                  </a:txBody>
                  <a:tcPr marT="30475" marB="30475" marR="30475" marL="30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Multiple features based approach for automatic fake news detection on social networks using deep learning</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30475" marB="30475" marR="30475" marL="30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More than 15000 news contents from different Facebook users including both fake and real news</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30475" marB="30475" marR="30475" marL="30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user profile (Profile ID, name, Date of join, All friends etc..) and news content features (Source, Headline, Body text, Statistical features etc..)</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30475" marB="30475" marR="30475" marL="30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Machine learning classifiers (KNN,SVM  Logistic Regression, Decision tree, Naïve Bayes)</a:t>
                      </a:r>
                      <a:endParaRPr sz="1100" u="none" cap="none" strike="noStrike"/>
                    </a:p>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Deep learning classifiers (LSTM)</a:t>
                      </a:r>
                      <a:endParaRPr/>
                    </a:p>
                    <a:p>
                      <a:pPr indent="0" lvl="0" marL="0" marR="0" rtl="0" algn="ctr">
                        <a:lnSpc>
                          <a:spcPct val="140000"/>
                        </a:lnSpc>
                        <a:spcBef>
                          <a:spcPts val="0"/>
                        </a:spcBef>
                        <a:spcAft>
                          <a:spcPts val="0"/>
                        </a:spcAft>
                        <a:buNone/>
                      </a:pPr>
                      <a:r>
                        <a:t/>
                      </a:r>
                      <a:endParaRPr sz="1800" u="none" cap="none" strike="noStrike">
                        <a:solidFill>
                          <a:srgbClr val="000000"/>
                        </a:solidFill>
                        <a:latin typeface="Arial"/>
                        <a:ea typeface="Arial"/>
                        <a:cs typeface="Arial"/>
                        <a:sym typeface="Arial"/>
                      </a:endParaRPr>
                    </a:p>
                  </a:txBody>
                  <a:tcPr marT="30475" marB="30475" marR="30475" marL="30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Accuracy KNN=99.3 SVM=99.3 Logistic regression=99.0 Decision tree=99.1 LSTM=99.4</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30475" marB="30475" marR="30475" marL="30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r>
              <a:tr h="3419200">
                <a:tc>
                  <a:txBody>
                    <a:bodyPr/>
                    <a:lstStyle/>
                    <a:p>
                      <a:pPr indent="0" lvl="0" marL="0" marR="0" rtl="0" algn="ctr">
                        <a:lnSpc>
                          <a:spcPct val="137944"/>
                        </a:lnSpc>
                        <a:spcBef>
                          <a:spcPts val="0"/>
                        </a:spcBef>
                        <a:spcAft>
                          <a:spcPts val="0"/>
                        </a:spcAft>
                        <a:buNone/>
                      </a:pPr>
                      <a:r>
                        <a:rPr lang="en-US" sz="1800" u="none" cap="none" strike="noStrike">
                          <a:solidFill>
                            <a:srgbClr val="000000"/>
                          </a:solidFill>
                          <a:latin typeface="Arial"/>
                          <a:ea typeface="Arial"/>
                          <a:cs typeface="Arial"/>
                          <a:sym typeface="Arial"/>
                        </a:rPr>
                        <a:t>Abdelminaam et al., 2021</a:t>
                      </a:r>
                      <a:endParaRPr sz="1100" u="none" cap="none" strike="noStrike"/>
                    </a:p>
                  </a:txBody>
                  <a:tcPr marT="30475" marB="30475" marR="30475" marL="30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FF7"/>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CoAID-DEEP: An Optimized Intelligent Framework for Automated Detecting COVID-19 Misleading Information on Twitter</a:t>
                      </a:r>
                      <a:endParaRPr sz="1100" u="none" cap="none" strike="noStrike"/>
                    </a:p>
                  </a:txBody>
                  <a:tcPr marT="30475" marB="30475" marR="30475" marL="30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FF7"/>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4  datasets, first is CoAID dataset, contains 4,251 news, 296,000 user engagements, 926 tweets referencing the COVID-19 and ground truth label, second is The disaster dataset, and third is PolitiFact dataset PolitiFact, and last is The gossip cop dataset</a:t>
                      </a:r>
                      <a:endParaRPr sz="1100" u="none" cap="none" strike="noStrike"/>
                    </a:p>
                  </a:txBody>
                  <a:tcPr marT="30475" marB="30475" marR="30475" marL="30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FF7"/>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CoAID dataset (Id, text, location,keyword, target, feature extraction by TF-IDF </a:t>
                      </a:r>
                      <a:endParaRPr sz="1100" u="none" cap="none" strike="noStrike"/>
                    </a:p>
                  </a:txBody>
                  <a:tcPr marT="30475" marB="30475" marR="30475" marL="30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FF7"/>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Decision Tree (DT), Random forest (RF), K-Nearest Neighbor (KNN),Support  vector  machine  (SVM),Logistic Regression (LR),Naive Bayes (NB),Long Short-Term Memory (LSTM), ,Gated Recurrent Unit (GRU)</a:t>
                      </a:r>
                      <a:endParaRPr sz="1100" u="none" cap="none" strike="noStrike"/>
                    </a:p>
                  </a:txBody>
                  <a:tcPr marT="30475" marB="30475" marR="30475" marL="30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FF7"/>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Arial"/>
                          <a:ea typeface="Arial"/>
                          <a:cs typeface="Arial"/>
                          <a:sym typeface="Arial"/>
                        </a:rPr>
                        <a:t>The Modified LSTM and The Modified GRU for the gossip cop dataset are outperforming SVM, DT,RF, NB, LR, and KNN for cross-validation and testing results, LSTM accuracy= 98.6%</a:t>
                      </a:r>
                      <a:endParaRPr sz="1100" u="none" cap="none" strike="noStrike"/>
                    </a:p>
                  </a:txBody>
                  <a:tcPr marT="30475" marB="30475" marR="30475" marL="30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FF7"/>
                    </a:solidFill>
                  </a:tcPr>
                </a:tc>
              </a:tr>
            </a:tbl>
          </a:graphicData>
        </a:graphic>
      </p:graphicFrame>
      <p:sp>
        <p:nvSpPr>
          <p:cNvPr id="168" name="Google Shape;168;p8"/>
          <p:cNvSpPr/>
          <p:nvPr/>
        </p:nvSpPr>
        <p:spPr>
          <a:xfrm>
            <a:off x="666038" y="1416675"/>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169" name="Google Shape;169;p8"/>
          <p:cNvSpPr/>
          <p:nvPr/>
        </p:nvSpPr>
        <p:spPr>
          <a:xfrm>
            <a:off x="12059457" y="1411339"/>
            <a:ext cx="5554790" cy="148018"/>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170" name="Google Shape;170;p8"/>
          <p:cNvSpPr/>
          <p:nvPr/>
        </p:nvSpPr>
        <p:spPr>
          <a:xfrm>
            <a:off x="6358982" y="1416675"/>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171" name="Google Shape;171;p8"/>
          <p:cNvSpPr txBox="1"/>
          <p:nvPr/>
        </p:nvSpPr>
        <p:spPr>
          <a:xfrm>
            <a:off x="672415" y="200987"/>
            <a:ext cx="16361400" cy="923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000" u="none" cap="none" strike="noStrike">
                <a:solidFill>
                  <a:schemeClr val="dk1"/>
                </a:solidFill>
                <a:latin typeface="Times New Roman"/>
                <a:ea typeface="Times New Roman"/>
                <a:cs typeface="Times New Roman"/>
                <a:sym typeface="Times New Roman"/>
              </a:rPr>
              <a:t>Related work </a:t>
            </a:r>
            <a:r>
              <a:rPr i="0" lang="en-US" sz="6000" u="none" cap="none" strike="noStrike">
                <a:solidFill>
                  <a:schemeClr val="dk1"/>
                </a:solidFill>
                <a:latin typeface="Gill Sans"/>
                <a:ea typeface="Gill Sans"/>
                <a:cs typeface="Gill Sans"/>
                <a:sym typeface="Gill Sans"/>
              </a:rPr>
              <a:t>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aphicFrame>
        <p:nvGraphicFramePr>
          <p:cNvPr id="176" name="Google Shape;176;p9"/>
          <p:cNvGraphicFramePr/>
          <p:nvPr/>
        </p:nvGraphicFramePr>
        <p:xfrm>
          <a:off x="668632" y="2015523"/>
          <a:ext cx="3000000" cy="3000000"/>
        </p:xfrm>
        <a:graphic>
          <a:graphicData uri="http://schemas.openxmlformats.org/drawingml/2006/table">
            <a:tbl>
              <a:tblPr>
                <a:noFill/>
                <a:tableStyleId>{3414A6FF-CB1C-4E7E-8FDB-A476E7F19B0B}</a:tableStyleId>
              </a:tblPr>
              <a:tblGrid>
                <a:gridCol w="3410725"/>
                <a:gridCol w="2830000"/>
                <a:gridCol w="3920850"/>
                <a:gridCol w="3387700"/>
                <a:gridCol w="3386200"/>
              </a:tblGrid>
              <a:tr h="1203475">
                <a:tc>
                  <a:txBody>
                    <a:bodyPr/>
                    <a:lstStyle/>
                    <a:p>
                      <a:pPr indent="0" lvl="0" marL="0" marR="0" rtl="0" algn="ctr">
                        <a:lnSpc>
                          <a:spcPct val="120000"/>
                        </a:lnSpc>
                        <a:spcBef>
                          <a:spcPts val="0"/>
                        </a:spcBef>
                        <a:spcAft>
                          <a:spcPts val="0"/>
                        </a:spcAft>
                        <a:buNone/>
                      </a:pPr>
                      <a:r>
                        <a:rPr lang="en-US" sz="2700" u="none" cap="none" strike="noStrike">
                          <a:solidFill>
                            <a:srgbClr val="000000"/>
                          </a:solidFill>
                          <a:latin typeface="Arial"/>
                          <a:ea typeface="Arial"/>
                          <a:cs typeface="Arial"/>
                          <a:sym typeface="Arial"/>
                        </a:rPr>
                        <a:t>Citations</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90B8"/>
                    </a:solidFill>
                  </a:tcPr>
                </a:tc>
                <a:tc>
                  <a:txBody>
                    <a:bodyPr/>
                    <a:lstStyle/>
                    <a:p>
                      <a:pPr indent="0" lvl="0" marL="0" marR="0" rtl="0" algn="ctr">
                        <a:lnSpc>
                          <a:spcPct val="120000"/>
                        </a:lnSpc>
                        <a:spcBef>
                          <a:spcPts val="0"/>
                        </a:spcBef>
                        <a:spcAft>
                          <a:spcPts val="0"/>
                        </a:spcAft>
                        <a:buNone/>
                      </a:pPr>
                      <a:r>
                        <a:rPr lang="en-US" sz="2700" u="none" cap="none" strike="noStrike">
                          <a:solidFill>
                            <a:srgbClr val="000000"/>
                          </a:solidFill>
                          <a:latin typeface="Arial"/>
                          <a:ea typeface="Arial"/>
                          <a:cs typeface="Arial"/>
                          <a:sym typeface="Arial"/>
                        </a:rPr>
                        <a:t>Article</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90B8"/>
                    </a:solidFill>
                  </a:tcPr>
                </a:tc>
                <a:tc>
                  <a:txBody>
                    <a:bodyPr/>
                    <a:lstStyle/>
                    <a:p>
                      <a:pPr indent="0" lvl="0" marL="0" marR="0" rtl="0" algn="ctr">
                        <a:lnSpc>
                          <a:spcPct val="120000"/>
                        </a:lnSpc>
                        <a:spcBef>
                          <a:spcPts val="0"/>
                        </a:spcBef>
                        <a:spcAft>
                          <a:spcPts val="0"/>
                        </a:spcAft>
                        <a:buNone/>
                      </a:pPr>
                      <a:r>
                        <a:rPr lang="en-US" sz="2700" u="none" cap="none" strike="noStrike">
                          <a:solidFill>
                            <a:srgbClr val="000000"/>
                          </a:solidFill>
                          <a:latin typeface="Arial"/>
                          <a:ea typeface="Arial"/>
                          <a:cs typeface="Arial"/>
                          <a:sym typeface="Arial"/>
                        </a:rPr>
                        <a:t>Dataset description</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90B8"/>
                    </a:solidFill>
                  </a:tcPr>
                </a:tc>
                <a:tc>
                  <a:txBody>
                    <a:bodyPr/>
                    <a:lstStyle/>
                    <a:p>
                      <a:pPr indent="0" lvl="0" marL="0" marR="0" rtl="0" algn="ctr">
                        <a:lnSpc>
                          <a:spcPct val="120000"/>
                        </a:lnSpc>
                        <a:spcBef>
                          <a:spcPts val="0"/>
                        </a:spcBef>
                        <a:spcAft>
                          <a:spcPts val="0"/>
                        </a:spcAft>
                        <a:buNone/>
                      </a:pPr>
                      <a:r>
                        <a:rPr lang="en-US" sz="2700" u="none" cap="none" strike="noStrike">
                          <a:solidFill>
                            <a:srgbClr val="000000"/>
                          </a:solidFill>
                          <a:latin typeface="Arial"/>
                          <a:ea typeface="Arial"/>
                          <a:cs typeface="Arial"/>
                          <a:sym typeface="Arial"/>
                        </a:rPr>
                        <a:t>Models</a:t>
                      </a:r>
                      <a:endParaRPr sz="1100" u="none" cap="none" strike="noStrike"/>
                    </a:p>
                    <a:p>
                      <a:pPr indent="0" lvl="0" marL="0" marR="0" rtl="0" algn="ctr">
                        <a:lnSpc>
                          <a:spcPct val="229090"/>
                        </a:lnSpc>
                        <a:spcBef>
                          <a:spcPts val="0"/>
                        </a:spcBef>
                        <a:spcAft>
                          <a:spcPts val="0"/>
                        </a:spcAft>
                        <a:buNone/>
                      </a:pPr>
                      <a:r>
                        <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90B8"/>
                    </a:solidFill>
                  </a:tcPr>
                </a:tc>
                <a:tc>
                  <a:txBody>
                    <a:bodyPr/>
                    <a:lstStyle/>
                    <a:p>
                      <a:pPr indent="0" lvl="0" marL="0" marR="0" rtl="0" algn="ctr">
                        <a:lnSpc>
                          <a:spcPct val="120000"/>
                        </a:lnSpc>
                        <a:spcBef>
                          <a:spcPts val="0"/>
                        </a:spcBef>
                        <a:spcAft>
                          <a:spcPts val="0"/>
                        </a:spcAft>
                        <a:buNone/>
                      </a:pPr>
                      <a:r>
                        <a:rPr lang="en-US" sz="2700" u="none" cap="none" strike="noStrike">
                          <a:solidFill>
                            <a:srgbClr val="000000"/>
                          </a:solidFill>
                          <a:latin typeface="Arial"/>
                          <a:ea typeface="Arial"/>
                          <a:cs typeface="Arial"/>
                          <a:sym typeface="Arial"/>
                        </a:rPr>
                        <a:t>Analysis &amp; Results</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590B8"/>
                    </a:solidFill>
                  </a:tcPr>
                </a:tc>
              </a:tr>
              <a:tr h="762050">
                <a:tc>
                  <a:txBody>
                    <a:bodyPr/>
                    <a:lstStyle/>
                    <a:p>
                      <a:pPr indent="0" lvl="0" marL="0" marR="0" rtl="0" algn="ctr">
                        <a:lnSpc>
                          <a:spcPct val="137944"/>
                        </a:lnSpc>
                        <a:spcBef>
                          <a:spcPts val="0"/>
                        </a:spcBef>
                        <a:spcAft>
                          <a:spcPts val="0"/>
                        </a:spcAft>
                        <a:buNone/>
                      </a:pPr>
                      <a:r>
                        <a:rPr lang="en-US" sz="1800" u="none" cap="none" strike="noStrike">
                          <a:solidFill>
                            <a:srgbClr val="000000"/>
                          </a:solidFill>
                          <a:latin typeface="Arial"/>
                          <a:ea typeface="Arial"/>
                          <a:cs typeface="Arial"/>
                          <a:sym typeface="Arial"/>
                        </a:rPr>
                        <a:t>J. Liu et al., (2023)</a:t>
                      </a:r>
                      <a:endParaRPr sz="1100" u="none" cap="none" strike="noStrike"/>
                    </a:p>
                    <a:p>
                      <a:pPr indent="0" lvl="0" marL="0" marR="0" rtl="0" algn="l">
                        <a:lnSpc>
                          <a:spcPct val="229090"/>
                        </a:lnSpc>
                        <a:spcBef>
                          <a:spcPts val="0"/>
                        </a:spcBef>
                        <a:spcAft>
                          <a:spcPts val="0"/>
                        </a:spcAft>
                        <a:buNone/>
                      </a:pPr>
                      <a:r>
                        <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l">
                        <a:lnSpc>
                          <a:spcPct val="120000"/>
                        </a:lnSpc>
                        <a:spcBef>
                          <a:spcPts val="0"/>
                        </a:spcBef>
                        <a:spcAft>
                          <a:spcPts val="0"/>
                        </a:spcAft>
                        <a:buNone/>
                      </a:pPr>
                      <a:r>
                        <a:rPr lang="en-US" sz="2100" u="none" cap="none" strike="noStrike">
                          <a:solidFill>
                            <a:srgbClr val="000000"/>
                          </a:solidFill>
                          <a:latin typeface="Arial"/>
                          <a:ea typeface="Arial"/>
                          <a:cs typeface="Arial"/>
                          <a:sym typeface="Arial"/>
                        </a:rPr>
                        <a:t>COVID-19 Fake News Detector	</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l">
                        <a:lnSpc>
                          <a:spcPct val="120000"/>
                        </a:lnSpc>
                        <a:spcBef>
                          <a:spcPts val="0"/>
                        </a:spcBef>
                        <a:spcAft>
                          <a:spcPts val="0"/>
                        </a:spcAft>
                        <a:buNone/>
                      </a:pPr>
                      <a:r>
                        <a:rPr lang="en-US" sz="2100" u="none" cap="none" strike="noStrike">
                          <a:solidFill>
                            <a:srgbClr val="000000"/>
                          </a:solidFill>
                          <a:latin typeface="Arial"/>
                          <a:ea typeface="Arial"/>
                          <a:cs typeface="Arial"/>
                          <a:sym typeface="Arial"/>
                        </a:rPr>
                        <a:t>10, 700 English posts	</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l">
                        <a:lnSpc>
                          <a:spcPct val="120000"/>
                        </a:lnSpc>
                        <a:spcBef>
                          <a:spcPts val="0"/>
                        </a:spcBef>
                        <a:spcAft>
                          <a:spcPts val="0"/>
                        </a:spcAft>
                        <a:buNone/>
                      </a:pPr>
                      <a:r>
                        <a:rPr lang="en-US" sz="2100" u="none" cap="none" strike="noStrike">
                          <a:solidFill>
                            <a:srgbClr val="000000"/>
                          </a:solidFill>
                          <a:latin typeface="Arial"/>
                          <a:ea typeface="Arial"/>
                          <a:cs typeface="Arial"/>
                          <a:sym typeface="Arial"/>
                        </a:rPr>
                        <a:t>DT, RF, KNN, SVM, LR, GBC, NB, BERT, RoBERTa	</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l">
                        <a:lnSpc>
                          <a:spcPct val="120000"/>
                        </a:lnSpc>
                        <a:spcBef>
                          <a:spcPts val="0"/>
                        </a:spcBef>
                        <a:spcAft>
                          <a:spcPts val="0"/>
                        </a:spcAft>
                        <a:buNone/>
                      </a:pPr>
                      <a:r>
                        <a:rPr lang="en-US" sz="2100" u="none" cap="none" strike="noStrike">
                          <a:solidFill>
                            <a:srgbClr val="000000"/>
                          </a:solidFill>
                          <a:latin typeface="Arial"/>
                          <a:ea typeface="Arial"/>
                          <a:cs typeface="Arial"/>
                          <a:sym typeface="Arial"/>
                        </a:rPr>
                        <a:t>BERT performs the best accuracy of 94.4%</a:t>
                      </a:r>
                      <a:endParaRPr sz="1100" u="none" cap="none" strike="noStrike"/>
                    </a:p>
                    <a:p>
                      <a:pPr indent="0" lvl="0" marL="0" marR="0" rtl="0" algn="l">
                        <a:lnSpc>
                          <a:spcPct val="229090"/>
                        </a:lnSpc>
                        <a:spcBef>
                          <a:spcPts val="0"/>
                        </a:spcBef>
                        <a:spcAft>
                          <a:spcPts val="0"/>
                        </a:spcAft>
                        <a:buNone/>
                      </a:pPr>
                      <a:r>
                        <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r>
              <a:tr h="969275">
                <a:tc>
                  <a:txBody>
                    <a:bodyPr/>
                    <a:lstStyle/>
                    <a:p>
                      <a:pPr indent="0" lvl="0" marL="0" marR="0" rtl="0" algn="ctr">
                        <a:lnSpc>
                          <a:spcPct val="137944"/>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Z. Tian et al., (2021)</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FF7"/>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Fake News Detection using Machine Learning with Feature Selection</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FF7"/>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BuzzFace consists of 2282 news articles</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FF7"/>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KNN, Genetic and Evolutionary Feature Selection (GEFeS)</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FF7"/>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With GETeS , KNN achieve a high accuracy of 91.3%.</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FF7"/>
                    </a:solidFill>
                  </a:tcPr>
                </a:tc>
              </a:tr>
              <a:tr h="1127650">
                <a:tc>
                  <a:txBody>
                    <a:bodyPr/>
                    <a:lstStyle/>
                    <a:p>
                      <a:pPr indent="0" lvl="0" marL="0" marR="0" rtl="0" algn="ctr">
                        <a:lnSpc>
                          <a:spcPct val="137944"/>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R. Malhotra et al.,(2022)</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COVID-19 Fake News Detection System</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10,700 tweets and online posts</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feature extraction by TF-IDF, count vectorization</a:t>
                      </a:r>
                      <a:endParaRPr sz="1100" u="none" cap="none" strike="noStrike"/>
                    </a:p>
                    <a:p>
                      <a:pPr indent="0" lvl="0" marL="0" marR="0" rtl="0" algn="ctr">
                        <a:lnSpc>
                          <a:spcPct val="120000"/>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ML models: DT, RF, KNN, SVM, LR, NB, LSVM, SGD</a:t>
                      </a:r>
                      <a:endParaRPr/>
                    </a:p>
                    <a:p>
                      <a:pPr indent="0" lvl="0" marL="0" marR="0" rtl="0" algn="ctr">
                        <a:lnSpc>
                          <a:spcPct val="120000"/>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DL models: LSTM, GRU, RNN</a:t>
                      </a:r>
                      <a:endParaRPr/>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LSVM with TF-IDF achieves the highest testing accuracy of 94.11%</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r>
              <a:tr h="905900">
                <a:tc>
                  <a:txBody>
                    <a:bodyPr/>
                    <a:lstStyle/>
                    <a:p>
                      <a:pPr indent="0" lvl="0" marL="0" marR="0" rtl="0" algn="ctr">
                        <a:lnSpc>
                          <a:spcPct val="137944"/>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A. Jain et al., (2019)</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FF7"/>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A smart System for Fake News Detection Using Machine Learning</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FF7"/>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RSS Aggregator plugins to collect different source news</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FF7"/>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Naïve Bayes classifier, SVM, and NLP</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FF7"/>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SVM accuracy of 93.6%</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FF7"/>
                    </a:solidFill>
                  </a:tcPr>
                </a:tc>
              </a:tr>
              <a:tr h="1127650">
                <a:tc>
                  <a:txBody>
                    <a:bodyPr/>
                    <a:lstStyle/>
                    <a:p>
                      <a:pPr indent="0" lvl="0" marL="0" marR="0" rtl="0" algn="ctr">
                        <a:lnSpc>
                          <a:spcPct val="137944"/>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K. Poddar et al., (2019)</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Comparison of Various Machine Learning Models for Accurate Detection of Fake News</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13000 articles from Kaggle dataset</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l">
                        <a:lnSpc>
                          <a:spcPct val="137944"/>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DT, NB, LR, SVM and Neural Networks</a:t>
                      </a:r>
                      <a:endParaRPr sz="1100" u="none" cap="none" strike="noStrike"/>
                    </a:p>
                    <a:p>
                      <a:pPr indent="0" lvl="0" marL="0" marR="0" rtl="0" algn="ctr">
                        <a:lnSpc>
                          <a:spcPct val="120000"/>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feature extraction: Count Vectorizer and TF-IDF Vectorizer</a:t>
                      </a:r>
                      <a:endParaRPr/>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c>
                  <a:txBody>
                    <a:bodyPr/>
                    <a:lstStyle/>
                    <a:p>
                      <a:pPr indent="0" lvl="0" marL="0" marR="0" rtl="0" algn="ctr">
                        <a:lnSpc>
                          <a:spcPct val="120000"/>
                        </a:lnSpc>
                        <a:spcBef>
                          <a:spcPts val="0"/>
                        </a:spcBef>
                        <a:spcAft>
                          <a:spcPts val="0"/>
                        </a:spcAft>
                        <a:buNone/>
                      </a:pPr>
                      <a:r>
                        <a:rPr lang="en-US" sz="1800" u="none" cap="none" strike="noStrike">
                          <a:solidFill>
                            <a:srgbClr val="000000"/>
                          </a:solidFill>
                          <a:latin typeface="Times New Roman"/>
                          <a:ea typeface="Times New Roman"/>
                          <a:cs typeface="Times New Roman"/>
                          <a:sym typeface="Times New Roman"/>
                        </a:rPr>
                        <a:t>SVM with the TF-IDF gave the most accurate prediction: 92.8 %</a:t>
                      </a:r>
                      <a:endParaRPr sz="1100" u="none" cap="none" strike="noStrike"/>
                    </a:p>
                  </a:txBody>
                  <a:tcPr marT="15250" marB="15250" marR="15250" marL="1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EEF"/>
                    </a:solidFill>
                  </a:tcPr>
                </a:tc>
              </a:tr>
            </a:tbl>
          </a:graphicData>
        </a:graphic>
      </p:graphicFrame>
      <p:sp>
        <p:nvSpPr>
          <p:cNvPr id="177" name="Google Shape;177;p9"/>
          <p:cNvSpPr/>
          <p:nvPr/>
        </p:nvSpPr>
        <p:spPr>
          <a:xfrm>
            <a:off x="666038" y="1416675"/>
            <a:ext cx="5554790" cy="142684"/>
          </a:xfrm>
          <a:custGeom>
            <a:rect b="b" l="l" r="r" t="t"/>
            <a:pathLst>
              <a:path extrusionOk="0" h="190246" w="7406386">
                <a:moveTo>
                  <a:pt x="0" y="0"/>
                </a:moveTo>
                <a:lnTo>
                  <a:pt x="7406386" y="0"/>
                </a:lnTo>
                <a:lnTo>
                  <a:pt x="7406386" y="190246"/>
                </a:lnTo>
                <a:lnTo>
                  <a:pt x="0" y="190246"/>
                </a:lnTo>
                <a:close/>
              </a:path>
            </a:pathLst>
          </a:custGeom>
          <a:solidFill>
            <a:srgbClr val="1A3260"/>
          </a:solidFill>
          <a:ln>
            <a:noFill/>
          </a:ln>
        </p:spPr>
      </p:sp>
      <p:sp>
        <p:nvSpPr>
          <p:cNvPr id="178" name="Google Shape;178;p9"/>
          <p:cNvSpPr/>
          <p:nvPr/>
        </p:nvSpPr>
        <p:spPr>
          <a:xfrm>
            <a:off x="12059457" y="1411339"/>
            <a:ext cx="5554790" cy="148018"/>
          </a:xfrm>
          <a:custGeom>
            <a:rect b="b" l="l" r="r" t="t"/>
            <a:pathLst>
              <a:path extrusionOk="0" h="197358" w="7406386">
                <a:moveTo>
                  <a:pt x="0" y="0"/>
                </a:moveTo>
                <a:lnTo>
                  <a:pt x="7406386" y="0"/>
                </a:lnTo>
                <a:lnTo>
                  <a:pt x="7406386" y="197358"/>
                </a:lnTo>
                <a:lnTo>
                  <a:pt x="0" y="197358"/>
                </a:lnTo>
                <a:close/>
              </a:path>
            </a:pathLst>
          </a:custGeom>
          <a:solidFill>
            <a:srgbClr val="969FA7"/>
          </a:solidFill>
          <a:ln>
            <a:noFill/>
          </a:ln>
        </p:spPr>
      </p:sp>
      <p:sp>
        <p:nvSpPr>
          <p:cNvPr id="179" name="Google Shape;179;p9"/>
          <p:cNvSpPr/>
          <p:nvPr/>
        </p:nvSpPr>
        <p:spPr>
          <a:xfrm>
            <a:off x="6358982" y="1416675"/>
            <a:ext cx="5554790" cy="137255"/>
          </a:xfrm>
          <a:custGeom>
            <a:rect b="b" l="l" r="r" t="t"/>
            <a:pathLst>
              <a:path extrusionOk="0" h="183007" w="7406386">
                <a:moveTo>
                  <a:pt x="0" y="0"/>
                </a:moveTo>
                <a:lnTo>
                  <a:pt x="7406386" y="0"/>
                </a:lnTo>
                <a:lnTo>
                  <a:pt x="7406386" y="183007"/>
                </a:lnTo>
                <a:lnTo>
                  <a:pt x="0" y="183007"/>
                </a:lnTo>
                <a:close/>
              </a:path>
            </a:pathLst>
          </a:custGeom>
          <a:solidFill>
            <a:srgbClr val="4590B8"/>
          </a:solidFill>
          <a:ln>
            <a:noFill/>
          </a:ln>
        </p:spPr>
      </p:sp>
      <p:sp>
        <p:nvSpPr>
          <p:cNvPr id="180" name="Google Shape;180;p9"/>
          <p:cNvSpPr txBox="1"/>
          <p:nvPr/>
        </p:nvSpPr>
        <p:spPr>
          <a:xfrm>
            <a:off x="672415" y="200987"/>
            <a:ext cx="16361400" cy="923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000" u="none" cap="none" strike="noStrike">
                <a:solidFill>
                  <a:schemeClr val="dk1"/>
                </a:solidFill>
                <a:latin typeface="Times New Roman"/>
                <a:ea typeface="Times New Roman"/>
                <a:cs typeface="Times New Roman"/>
                <a:sym typeface="Times New Roman"/>
              </a:rPr>
              <a:t>Related work </a:t>
            </a:r>
            <a:r>
              <a:rPr i="0" lang="en-US" sz="6000" u="none" cap="none" strike="noStrike">
                <a:solidFill>
                  <a:schemeClr val="dk1"/>
                </a:solidFill>
                <a:latin typeface="Gill Sans"/>
                <a:ea typeface="Gill Sans"/>
                <a:cs typeface="Gill Sans"/>
                <a:sym typeface="Gill Sans"/>
              </a:rPr>
              <a:t>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