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4" r:id="rId2"/>
    <p:sldId id="266" r:id="rId3"/>
    <p:sldId id="267" r:id="rId4"/>
    <p:sldId id="268" r:id="rId5"/>
    <p:sldId id="262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86" autoAdjust="0"/>
    <p:restoredTop sz="84967" autoAdjust="0"/>
  </p:normalViewPr>
  <p:slideViewPr>
    <p:cSldViewPr snapToGrid="0">
      <p:cViewPr>
        <p:scale>
          <a:sx n="66" d="100"/>
          <a:sy n="66" d="100"/>
        </p:scale>
        <p:origin x="312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53366-1E80-495D-9B5C-1A1874214B8E}" type="datetimeFigureOut">
              <a:rPr lang="en-US" smtClean="0"/>
              <a:t>2024-07-13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B5C93-D5FA-45FC-AD9A-D75689C8C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74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/>
            <a:r>
              <a:rPr lang="zh-CN" altLang="en-US" b="0" i="0" dirty="0">
                <a:solidFill>
                  <a:srgbClr val="1A1A1A"/>
                </a:solidFill>
                <a:effectLst/>
                <a:highlight>
                  <a:srgbClr val="F7F8FC"/>
                </a:highlight>
                <a:latin typeface="ui-sans-serif"/>
              </a:rPr>
              <a:t>云端算力中心</a:t>
            </a:r>
            <a:r>
              <a:rPr lang="en-US" altLang="zh-CN" b="0" i="0" dirty="0">
                <a:solidFill>
                  <a:srgbClr val="1A1A1A"/>
                </a:solidFill>
                <a:effectLst/>
                <a:highlight>
                  <a:srgbClr val="F7F8FC"/>
                </a:highlight>
                <a:latin typeface="ui-sans-serif"/>
              </a:rPr>
              <a:t>+</a:t>
            </a:r>
            <a:r>
              <a:rPr lang="zh-CN" altLang="en-US" b="0" i="0" dirty="0">
                <a:solidFill>
                  <a:srgbClr val="1A1A1A"/>
                </a:solidFill>
                <a:effectLst/>
                <a:highlight>
                  <a:srgbClr val="F7F8FC"/>
                </a:highlight>
                <a:latin typeface="ui-sans-serif"/>
              </a:rPr>
              <a:t>硬件通用平台，长安汽车的</a:t>
            </a:r>
            <a:r>
              <a:rPr lang="en-US" altLang="zh-CN" b="0" i="0" dirty="0">
                <a:solidFill>
                  <a:srgbClr val="1A1A1A"/>
                </a:solidFill>
                <a:effectLst/>
                <a:highlight>
                  <a:srgbClr val="F7F8FC"/>
                </a:highlight>
                <a:latin typeface="ui-sans-serif"/>
              </a:rPr>
              <a:t>SDA</a:t>
            </a:r>
            <a:r>
              <a:rPr lang="zh-CN" altLang="en-US" b="0" i="0" dirty="0">
                <a:solidFill>
                  <a:srgbClr val="1A1A1A"/>
                </a:solidFill>
                <a:effectLst/>
                <a:highlight>
                  <a:srgbClr val="F7F8FC"/>
                </a:highlight>
                <a:latin typeface="ui-sans-serif"/>
              </a:rPr>
              <a:t>软件驱动架构实现了‘三大目标’：集中化的电子电气架构、服务化的软件架构和标准化、抽象化的硬件架构，</a:t>
            </a:r>
            <a:r>
              <a:rPr lang="zh-CN" altLang="en-US" b="0" i="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基于</a:t>
            </a:r>
            <a:r>
              <a:rPr lang="en-US" altLang="zh-CN" b="0" i="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SDA</a:t>
            </a:r>
            <a:r>
              <a:rPr lang="zh-CN" altLang="en-US" b="0" i="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平台架构，长安汽车定义了新汽车的四大标准：</a:t>
            </a:r>
          </a:p>
          <a:p>
            <a:pPr algn="just" latinLnBrk="1"/>
            <a:r>
              <a:rPr lang="en-US" altLang="zh-CN" b="0" i="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0" i="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、“场景可编排”。以</a:t>
            </a:r>
            <a:r>
              <a:rPr lang="en-US" altLang="zh-CN" b="0" i="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1000+</a:t>
            </a:r>
            <a:r>
              <a:rPr lang="zh-CN" altLang="en-US" b="0" i="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服务化接口，满足各种场景随意自定义组合，让每个人都是自己生活的设计师；</a:t>
            </a:r>
          </a:p>
          <a:p>
            <a:pPr algn="just" latinLnBrk="1"/>
            <a:r>
              <a:rPr lang="en-US" altLang="zh-CN" b="0" i="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b="0" i="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、“硬件可插拔”。让“换芯不换车”不再是梦想，完美解决新能源汽车更新迭代快的用户痛点，让用户像拼乐高一样玩车；</a:t>
            </a:r>
          </a:p>
          <a:p>
            <a:pPr algn="just" latinLnBrk="1"/>
            <a:r>
              <a:rPr lang="en-US" altLang="zh-CN" b="0" i="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b="0" i="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、“生态可随需”。提供“</a:t>
            </a:r>
            <a:r>
              <a:rPr lang="en-US" altLang="zh-CN" b="0" i="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X-Port”</a:t>
            </a:r>
            <a:r>
              <a:rPr lang="zh-CN" altLang="en-US" b="0" i="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、“智慧坞”等硬件连接产品，支持硬件可无缝接入，值得一提的是，全球首发了搭载基于低轨卫星的“车载卫星通信”技术，保证车辆随时联网不再失联。还将推出“</a:t>
            </a:r>
            <a:r>
              <a:rPr lang="en-US" altLang="zh-CN" b="0" i="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Tops House”</a:t>
            </a:r>
            <a:r>
              <a:rPr lang="zh-CN" altLang="en-US" b="0" i="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，为用户提供丰富的车控和娱乐软件下载；</a:t>
            </a:r>
          </a:p>
          <a:p>
            <a:pPr algn="just" latinLnBrk="1"/>
            <a:r>
              <a:rPr lang="en-US" altLang="zh-CN" b="0" i="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b="0" i="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、“系统自进化”。基于</a:t>
            </a:r>
            <a:r>
              <a:rPr lang="en-US" altLang="zh-CN" b="0" i="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Quark</a:t>
            </a:r>
            <a:r>
              <a:rPr lang="zh-CN" altLang="en-US" b="0" i="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智算中心支持超</a:t>
            </a:r>
            <a:r>
              <a:rPr lang="en-US" altLang="zh-CN" b="0" i="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1000</a:t>
            </a:r>
            <a:r>
              <a:rPr lang="zh-CN" altLang="en-US" b="0" i="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万智能汽车的接入与控制，“车端”与“云端”通过数据和算力正反向互补，结合</a:t>
            </a:r>
            <a:r>
              <a:rPr lang="en-US" altLang="zh-CN" b="0" i="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OTA</a:t>
            </a:r>
            <a:r>
              <a:rPr lang="zh-CN" altLang="en-US" b="0" i="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技术实现功能的持续迭代与体验的不断优化。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B5C93-D5FA-45FC-AD9A-D75689C8CF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45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• </a:t>
            </a:r>
            <a:r>
              <a:rPr lang="zh-CN" altLang="en-US" dirty="0"/>
              <a:t>随着 ”软件定义汽车“ 趋势带来的汽车电子构架革新，汽车硬件体系将逐渐趋于一致，整车制造厂很难在硬件上打造差异化，此时软件和算法将成为车企竞争的核心要素，即软件成为定义汽车的关键。 </a:t>
            </a:r>
            <a:r>
              <a:rPr lang="en-US" altLang="zh-CN" dirty="0"/>
              <a:t>• </a:t>
            </a:r>
            <a:r>
              <a:rPr lang="zh-CN" altLang="en-US" dirty="0"/>
              <a:t>软件将深度参与到汽车的定义、开发、验证、销售、服务等过程中，并不断改变和优化各个过程，实现体验持续优化、过程持续优化、 价值持续创造。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B5C93-D5FA-45FC-AD9A-D75689C8CF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23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• </a:t>
            </a:r>
            <a:r>
              <a:rPr lang="zh-CN" altLang="en-US" dirty="0"/>
              <a:t>随着 ”软件定义汽车“ 趋势带来的汽车电子构架革新，汽车硬件体系将逐渐趋于一致，整车制造厂很难在硬件上打造差异化，此时软件和算法将成为车企竞争的核心要素，即软件成为定义汽车的关键。 </a:t>
            </a:r>
            <a:r>
              <a:rPr lang="en-US" altLang="zh-CN" dirty="0"/>
              <a:t>• </a:t>
            </a:r>
            <a:r>
              <a:rPr lang="zh-CN" altLang="en-US" dirty="0"/>
              <a:t>软件将深度参与到汽车的定义、开发、验证、销售、服务等过程中，并不断改变和优化各个过程，实现体验持续优化、过程持续优化、 价值持续创造。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B5C93-D5FA-45FC-AD9A-D75689C8CF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69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在“软件定义汽车”的趋势下，汽车成为机械制造</a:t>
            </a:r>
            <a:r>
              <a:rPr lang="en-US" altLang="zh-CN" dirty="0"/>
              <a:t>+</a:t>
            </a:r>
            <a:r>
              <a:rPr lang="zh-CN" altLang="en-US" dirty="0"/>
              <a:t>电子 芯片</a:t>
            </a:r>
            <a:r>
              <a:rPr lang="en-US" altLang="zh-CN" dirty="0"/>
              <a:t>+</a:t>
            </a:r>
            <a:r>
              <a:rPr lang="zh-CN" altLang="en-US" dirty="0"/>
              <a:t>软件人工智能的技术组合应用场景：①车机互联：通过与智能汽车 匹配的 </a:t>
            </a:r>
            <a:r>
              <a:rPr lang="en-US" altLang="zh-CN" dirty="0"/>
              <a:t>APP</a:t>
            </a:r>
            <a:r>
              <a:rPr lang="zh-CN" altLang="en-US" dirty="0"/>
              <a:t>，解决用户驾驶需求，提升出行体验。②智能座舱：智能化 程度不断提升，通过更成熟的感知与更丰富的交互为用户提供多场景服 务。③自动驾驶：我国当前处于 </a:t>
            </a:r>
            <a:r>
              <a:rPr lang="en-US" altLang="zh-CN" dirty="0"/>
              <a:t>L2 </a:t>
            </a:r>
            <a:r>
              <a:rPr lang="zh-CN" altLang="en-US" dirty="0"/>
              <a:t>向 </a:t>
            </a:r>
            <a:r>
              <a:rPr lang="en-US" altLang="zh-CN" dirty="0"/>
              <a:t>L3 </a:t>
            </a:r>
            <a:r>
              <a:rPr lang="zh-CN" altLang="en-US" dirty="0"/>
              <a:t>过渡的重要阶段，自动驾驶从 高速 </a:t>
            </a:r>
            <a:r>
              <a:rPr lang="en-US" altLang="zh-CN" dirty="0"/>
              <a:t>NOA </a:t>
            </a:r>
            <a:r>
              <a:rPr lang="zh-CN" altLang="en-US" dirty="0"/>
              <a:t>向城市 </a:t>
            </a:r>
            <a:r>
              <a:rPr lang="en-US" altLang="zh-CN" dirty="0"/>
              <a:t>NOA </a:t>
            </a:r>
            <a:r>
              <a:rPr lang="zh-CN" altLang="en-US" dirty="0"/>
              <a:t>快速推进。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B5C93-D5FA-45FC-AD9A-D75689C8CF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36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F38FC-F9BA-42A4-7D37-8F8B5B660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3C5B0-2D53-C110-8C93-772E449D6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E833E-9EB8-1A0F-2917-A5806A07C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A03B-C1C7-48E2-AECC-0381D2FC3EA1}" type="datetimeFigureOut">
              <a:rPr lang="en-US" smtClean="0"/>
              <a:t>2024-07-13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AE028-82E7-D9A7-DEB8-D3E9374AC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EED7E-212B-BB4B-67FD-A38B5D8C0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7BFA-D848-474D-B74E-FF593297F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45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FBC3-E3DC-9CCD-8BDA-C2E13B517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7A0CE-1DA1-E8B8-06BF-FF21585D3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2F994-DF1F-DA7B-D840-85E429032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A03B-C1C7-48E2-AECC-0381D2FC3EA1}" type="datetimeFigureOut">
              <a:rPr lang="en-US" smtClean="0"/>
              <a:t>2024-07-13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18F63-8003-C46D-9CF1-6DAC9DB0E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5F26-21CD-A48F-1B50-2EED04F8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7BFA-D848-474D-B74E-FF593297F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7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7B7508-AF78-D61D-6E60-CB34A7E75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CB9F5-DB9B-3ED7-4067-9F9F1B5D2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CF9C3-29B9-FF2E-421D-44AEE8825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A03B-C1C7-48E2-AECC-0381D2FC3EA1}" type="datetimeFigureOut">
              <a:rPr lang="en-US" smtClean="0"/>
              <a:t>2024-07-13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1BE7B-E9B7-7E67-2AB2-F291CC769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05DD8-2846-A456-08E2-045E40478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7BFA-D848-474D-B74E-FF593297F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F9715-9B3E-BC9A-8E28-4B2DB0CA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D510F-18BC-5E07-FE18-C940DAA88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B6D6E-B49B-683B-6BA8-1FC84A2F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A03B-C1C7-48E2-AECC-0381D2FC3EA1}" type="datetimeFigureOut">
              <a:rPr lang="en-US" smtClean="0"/>
              <a:t>2024-07-13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DF72C-3387-7775-1223-B4254E10E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60411-D632-580F-9668-A338F7488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7BFA-D848-474D-B74E-FF593297F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0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CB86C-5003-6225-229C-2C8BCC25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05B43-4507-A9D8-7FE3-655CACAA9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7DB3F-34D1-E4A6-7986-DBFFBEC3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A03B-C1C7-48E2-AECC-0381D2FC3EA1}" type="datetimeFigureOut">
              <a:rPr lang="en-US" smtClean="0"/>
              <a:t>2024-07-13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03A7D-A1BE-9D95-1A79-4FD531E9B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388DF-2091-978F-5A17-4632D04E6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7BFA-D848-474D-B74E-FF593297F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4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5EAD6-2B15-56BF-51CB-D31F4CEA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DE2A7-864E-29EF-338E-9EA0939BD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CD0C5-CAF3-3CAC-3A93-CDB658736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E6035-2FC3-A4E0-3E2A-715CABD55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A03B-C1C7-48E2-AECC-0381D2FC3EA1}" type="datetimeFigureOut">
              <a:rPr lang="en-US" smtClean="0"/>
              <a:t>2024-07-13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84171-422C-467A-B5B0-B3C1AE07D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CCB4B-2AB6-705D-8E64-D838882BC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7BFA-D848-474D-B74E-FF593297F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1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BA6DB-D6F1-45B2-A96D-B4DFDA38B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EDA19-1F08-3A1A-63D1-2DD347755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75F6C-2BB9-1866-BB5B-3318D1128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76AF52-FD28-47BC-99F2-4433EA1C4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5BFAB8-58BC-FBA5-87A4-B16D57381E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721DD6-AF4D-34A5-33D7-4ED9D06D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A03B-C1C7-48E2-AECC-0381D2FC3EA1}" type="datetimeFigureOut">
              <a:rPr lang="en-US" smtClean="0"/>
              <a:t>2024-07-13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CD2AD5-4D74-1064-1A84-62A53A394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E53EF7-2F31-2712-7C25-F7CEDBB62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7BFA-D848-474D-B74E-FF593297F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1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D153-1CF7-5879-6528-51A0418B8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A87F98-EF95-E3B3-F085-BC18C9D8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A03B-C1C7-48E2-AECC-0381D2FC3EA1}" type="datetimeFigureOut">
              <a:rPr lang="en-US" smtClean="0"/>
              <a:t>2024-07-13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4A814A-AEF2-86F1-8769-C0C8BAE3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58AB7-C5AD-B633-AE45-97BBA6969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7BFA-D848-474D-B74E-FF593297F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9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5EB362-D9D9-1620-F19C-D108B512E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A03B-C1C7-48E2-AECC-0381D2FC3EA1}" type="datetimeFigureOut">
              <a:rPr lang="en-US" smtClean="0"/>
              <a:t>2024-07-13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D7292E-3385-D1FA-5DA0-5A34F6FD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0BA43-47F8-1BD5-EA9E-4376A3F7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7BFA-D848-474D-B74E-FF593297F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8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FCD34-D48E-9F68-1ECB-0DA09D66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C7D2E-F571-ED70-3D51-9982F222F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4D4D2-E2A4-4647-BDDC-82797F3E5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458C7-C77A-8362-C9E7-57F9BEE31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A03B-C1C7-48E2-AECC-0381D2FC3EA1}" type="datetimeFigureOut">
              <a:rPr lang="en-US" smtClean="0"/>
              <a:t>2024-07-13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7CF0E-8060-51AC-A25D-51E635620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06DD6-3DD8-B6CC-140E-65753743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7BFA-D848-474D-B74E-FF593297F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6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35FBC-FB80-28A0-78F4-F0C110009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5DB1F3-080C-A5FB-79C0-1FCB4058F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6ED0A-BB6D-EEAC-16D0-125231079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55FD7-A465-00C4-DC15-FF0579992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A03B-C1C7-48E2-AECC-0381D2FC3EA1}" type="datetimeFigureOut">
              <a:rPr lang="en-US" smtClean="0"/>
              <a:t>2024-07-13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4BC95-358B-4B02-0FB1-513F9A79F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BC0D7-00E3-4EB9-6C23-703BB53D3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7BFA-D848-474D-B74E-FF593297F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8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55A86F-0DE9-A2E2-B82E-95C56C9AE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A8988-6BD1-7D0D-D423-F9CF5AC13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81AF7-CDF0-D6D1-6EF7-AF8D4B931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81A03B-C1C7-48E2-AECC-0381D2FC3EA1}" type="datetimeFigureOut">
              <a:rPr lang="en-US" smtClean="0"/>
              <a:t>2024-07-13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32DA3-AB8A-FF43-EB12-B6FAC6824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F5430-CBB0-8F52-40F8-62B8E58F5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0F7BFA-D848-474D-B74E-FF593297F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1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car on a platform&#10;&#10;Description automatically generated">
            <a:extLst>
              <a:ext uri="{FF2B5EF4-FFF2-40B4-BE49-F238E27FC236}">
                <a16:creationId xmlns:a16="http://schemas.microsoft.com/office/drawing/2014/main" id="{C5FB6123-F053-DA61-6C19-77B8692BF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095" y="3885840"/>
            <a:ext cx="4028478" cy="3026167"/>
          </a:xfrm>
          <a:prstGeom prst="rect">
            <a:avLst/>
          </a:prstGeom>
        </p:spPr>
      </p:pic>
      <p:sp>
        <p:nvSpPr>
          <p:cNvPr id="43" name="TextBox 9">
            <a:extLst>
              <a:ext uri="{FF2B5EF4-FFF2-40B4-BE49-F238E27FC236}">
                <a16:creationId xmlns:a16="http://schemas.microsoft.com/office/drawing/2014/main" id="{ED043FC4-AFA7-213F-0B29-6E77058D6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29" y="-13123"/>
            <a:ext cx="12142161" cy="1126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0" indent="0">
              <a:lnSpc>
                <a:spcPct val="200000"/>
              </a:lnSpc>
              <a:buClr>
                <a:srgbClr val="262626"/>
              </a:buClr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故障诊断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数据驱动，从数据洞察到策略执行的端到端闭环，车辆运维监控，远程问题处理，客户服务支持、用户运营、精准营销等</a:t>
            </a:r>
          </a:p>
        </p:txBody>
      </p:sp>
      <p:sp>
        <p:nvSpPr>
          <p:cNvPr id="44" name="TextBox 9">
            <a:extLst>
              <a:ext uri="{FF2B5EF4-FFF2-40B4-BE49-F238E27FC236}">
                <a16:creationId xmlns:a16="http://schemas.microsoft.com/office/drawing/2014/main" id="{BFCF50A5-4EFE-190F-6A0F-D463A597A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53785" y="2526941"/>
            <a:ext cx="2043837" cy="2397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742950" lvl="1" indent="-285750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动态数据（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CAN/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静态数据（监管和制造）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事件数据（后服务产业链）</a:t>
            </a: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id="{FE94BD15-78DA-50B8-6AED-4F7F6CCB1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275" y="2539015"/>
            <a:ext cx="2383200" cy="2766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742950" lvl="1" indent="-285750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采集车辆实时信号、日志、告警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DMS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CRM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Warranty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等系统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构建指标、事件、维度、特征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BBD37A4E-DC1F-0AE2-F665-3BD55BB4CF66}"/>
              </a:ext>
            </a:extLst>
          </p:cNvPr>
          <p:cNvSpPr/>
          <p:nvPr/>
        </p:nvSpPr>
        <p:spPr>
          <a:xfrm>
            <a:off x="346341" y="1222949"/>
            <a:ext cx="11515459" cy="160630"/>
          </a:xfrm>
          <a:prstGeom prst="rightArrow">
            <a:avLst/>
          </a:prstGeom>
          <a:scene3d>
            <a:camera prst="perspectiveRelaxed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id="{19C7F790-7FD6-4A93-1DF2-C6C5EB039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5995" y="2580702"/>
            <a:ext cx="2383200" cy="1843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742950" lvl="1" indent="-285750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车辆状态监控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故障警告监控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基于机器学习的智能值守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运营业务大屏</a:t>
            </a: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9">
            <a:extLst>
              <a:ext uri="{FF2B5EF4-FFF2-40B4-BE49-F238E27FC236}">
                <a16:creationId xmlns:a16="http://schemas.microsoft.com/office/drawing/2014/main" id="{45784328-9733-836F-9FE6-BB7A595FB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5354" y="2569564"/>
            <a:ext cx="2383200" cy="212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742950" lvl="1" indent="-285750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车辆数字孪生，可视化全网车辆状态，整车信息模型，计算和领域知识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用户投诉处理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远程智能诊断</a:t>
            </a: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9">
            <a:extLst>
              <a:ext uri="{FF2B5EF4-FFF2-40B4-BE49-F238E27FC236}">
                <a16:creationId xmlns:a16="http://schemas.microsoft.com/office/drawing/2014/main" id="{FCE42FE6-7F7E-723C-A9B5-95314806C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9011" y="2556202"/>
            <a:ext cx="2383200" cy="1998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742950" lvl="1" indent="-285750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基于领域模型自动探索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用户行为分析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产品质量分析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运营分析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数据标签分析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车辆群组分析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id="{6DA33644-2365-55D8-2CEC-8C4EA3714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8344" y="2546337"/>
            <a:ext cx="2383200" cy="1167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742950" lvl="1" indent="-285750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部件故障预测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关键备件预测性保养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召回预测分析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客户流失分析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9">
            <a:extLst>
              <a:ext uri="{FF2B5EF4-FFF2-40B4-BE49-F238E27FC236}">
                <a16:creationId xmlns:a16="http://schemas.microsoft.com/office/drawing/2014/main" id="{B524B4D7-B535-4D7F-DB26-B6FE6D904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0818" y="2526941"/>
            <a:ext cx="2319672" cy="1167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742950" lvl="1" indent="-285750" algn="just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定向推送问题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just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个性化营销和服务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just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用户故障助手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just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情景感知的智能助手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9">
            <a:extLst>
              <a:ext uri="{FF2B5EF4-FFF2-40B4-BE49-F238E27FC236}">
                <a16:creationId xmlns:a16="http://schemas.microsoft.com/office/drawing/2014/main" id="{1E6E1F61-4CD2-CAE2-8EE4-2D4C9AF1B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4436" y="4593619"/>
            <a:ext cx="2480641" cy="176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0" indent="0">
              <a:lnSpc>
                <a:spcPct val="200000"/>
              </a:lnSpc>
              <a:buClr>
                <a:srgbClr val="262626"/>
              </a:buClr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全流程自动智能诊断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核心部件远程诊断定位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专项诊断算法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信号秒级采集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9">
            <a:extLst>
              <a:ext uri="{FF2B5EF4-FFF2-40B4-BE49-F238E27FC236}">
                <a16:creationId xmlns:a16="http://schemas.microsoft.com/office/drawing/2014/main" id="{CF936E2C-0259-593D-17BA-D367AFB99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7694" y="4622446"/>
            <a:ext cx="2947684" cy="1390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0" indent="0">
              <a:lnSpc>
                <a:spcPct val="200000"/>
              </a:lnSpc>
              <a:buClr>
                <a:srgbClr val="262626"/>
              </a:buClr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故障诊断大模型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即问即答，全流程自动执行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汽车行业领域专属语料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358C034-DD18-523E-A338-2FBE6DB5A8B3}"/>
              </a:ext>
            </a:extLst>
          </p:cNvPr>
          <p:cNvSpPr/>
          <p:nvPr/>
        </p:nvSpPr>
        <p:spPr>
          <a:xfrm>
            <a:off x="3902805" y="4619530"/>
            <a:ext cx="5666596" cy="1878851"/>
          </a:xfrm>
          <a:prstGeom prst="round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AB7D762-0ECA-1E37-5EE5-78DA2CE634BB}"/>
              </a:ext>
            </a:extLst>
          </p:cNvPr>
          <p:cNvGrpSpPr/>
          <p:nvPr/>
        </p:nvGrpSpPr>
        <p:grpSpPr>
          <a:xfrm>
            <a:off x="10035090" y="3980038"/>
            <a:ext cx="1962276" cy="2755978"/>
            <a:chOff x="9838149" y="4005557"/>
            <a:chExt cx="1962276" cy="2755978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2D0F15F7-8949-0BA6-7F53-095065BBE4F6}"/>
                </a:ext>
              </a:extLst>
            </p:cNvPr>
            <p:cNvSpPr/>
            <p:nvPr/>
          </p:nvSpPr>
          <p:spPr>
            <a:xfrm>
              <a:off x="9842529" y="6384350"/>
              <a:ext cx="1952917" cy="377185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结果呈现</a:t>
              </a:r>
              <a:endPara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26FF2A39-2E7D-5ABC-E255-33FC0F560D23}"/>
                </a:ext>
              </a:extLst>
            </p:cNvPr>
            <p:cNvSpPr/>
            <p:nvPr/>
          </p:nvSpPr>
          <p:spPr>
            <a:xfrm>
              <a:off x="9838149" y="4005557"/>
              <a:ext cx="1952917" cy="377185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输入问题</a:t>
              </a:r>
              <a:endPara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5B888F50-4375-CB92-AD24-3B2B74FF596C}"/>
                </a:ext>
              </a:extLst>
            </p:cNvPr>
            <p:cNvSpPr/>
            <p:nvPr/>
          </p:nvSpPr>
          <p:spPr>
            <a:xfrm>
              <a:off x="9847508" y="4476327"/>
              <a:ext cx="1952917" cy="377185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语义分析</a:t>
              </a:r>
              <a:endPara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10B7CF48-0EA5-FD8B-AAE7-A2D80A7C1339}"/>
                </a:ext>
              </a:extLst>
            </p:cNvPr>
            <p:cNvSpPr/>
            <p:nvPr/>
          </p:nvSpPr>
          <p:spPr>
            <a:xfrm>
              <a:off x="9842531" y="4972068"/>
              <a:ext cx="1952917" cy="377185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诊断方案</a:t>
              </a:r>
              <a:endPara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C03F3A5F-2A81-906F-AD39-BA69E4B2AC21}"/>
                </a:ext>
              </a:extLst>
            </p:cNvPr>
            <p:cNvSpPr/>
            <p:nvPr/>
          </p:nvSpPr>
          <p:spPr>
            <a:xfrm>
              <a:off x="9842530" y="5448001"/>
              <a:ext cx="1952917" cy="377185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智能判定</a:t>
              </a:r>
              <a:endPara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8D90280F-B4A4-8BC8-AB56-750BBC8DD669}"/>
                </a:ext>
              </a:extLst>
            </p:cNvPr>
            <p:cNvSpPr/>
            <p:nvPr/>
          </p:nvSpPr>
          <p:spPr>
            <a:xfrm>
              <a:off x="9842529" y="5927742"/>
              <a:ext cx="1952917" cy="377185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结论生成</a:t>
              </a:r>
              <a:endPara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789DF74-CE3C-14D3-042C-186237EF1645}"/>
              </a:ext>
            </a:extLst>
          </p:cNvPr>
          <p:cNvGrpSpPr/>
          <p:nvPr/>
        </p:nvGrpSpPr>
        <p:grpSpPr>
          <a:xfrm>
            <a:off x="264946" y="1275756"/>
            <a:ext cx="11662107" cy="1275514"/>
            <a:chOff x="264946" y="1275756"/>
            <a:chExt cx="11662107" cy="1275514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86D34A3-D2A0-5E99-D096-2A53102FD229}"/>
                </a:ext>
              </a:extLst>
            </p:cNvPr>
            <p:cNvGrpSpPr/>
            <p:nvPr/>
          </p:nvGrpSpPr>
          <p:grpSpPr>
            <a:xfrm>
              <a:off x="264946" y="1275756"/>
              <a:ext cx="11662107" cy="1275514"/>
              <a:chOff x="299994" y="717698"/>
              <a:chExt cx="11755404" cy="1598084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1182D5C-2DC8-03AB-BFEE-5E5016C8F6FE}"/>
                  </a:ext>
                </a:extLst>
              </p:cNvPr>
              <p:cNvGrpSpPr/>
              <p:nvPr/>
            </p:nvGrpSpPr>
            <p:grpSpPr>
              <a:xfrm>
                <a:off x="299994" y="1438724"/>
                <a:ext cx="11333305" cy="877058"/>
                <a:chOff x="-295288" y="801696"/>
                <a:chExt cx="11333305" cy="877058"/>
              </a:xfrm>
            </p:grpSpPr>
            <p:pic>
              <p:nvPicPr>
                <p:cNvPr id="5" name="Picture 4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EBB51DCC-24CA-0F10-5C1F-4E28F29903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53340" y="801696"/>
                  <a:ext cx="818992" cy="818993"/>
                </a:xfrm>
                <a:prstGeom prst="rect">
                  <a:avLst/>
                </a:prstGeom>
              </p:spPr>
            </p:pic>
            <p:pic>
              <p:nvPicPr>
                <p:cNvPr id="9" name="Picture 8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E18DA19A-27C9-C256-C2EB-879C886351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99246" y="847293"/>
                  <a:ext cx="818992" cy="809135"/>
                </a:xfrm>
                <a:prstGeom prst="rect">
                  <a:avLst/>
                </a:prstGeom>
              </p:spPr>
            </p:pic>
            <p:pic>
              <p:nvPicPr>
                <p:cNvPr id="11" name="Picture 10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FED726C4-B81C-40B5-B4F4-E5E150093C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50595" y="817900"/>
                  <a:ext cx="807299" cy="802789"/>
                </a:xfrm>
                <a:prstGeom prst="rect">
                  <a:avLst/>
                </a:prstGeom>
              </p:spPr>
            </p:pic>
            <p:pic>
              <p:nvPicPr>
                <p:cNvPr id="13" name="Picture 12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80694C30-C4FC-2EE5-F92B-9C09B36014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33732" y="817900"/>
                  <a:ext cx="831461" cy="831460"/>
                </a:xfrm>
                <a:prstGeom prst="rect">
                  <a:avLst/>
                </a:prstGeom>
              </p:spPr>
            </p:pic>
            <p:pic>
              <p:nvPicPr>
                <p:cNvPr id="15" name="Picture 14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A716BB30-30F1-2392-13D7-06D9FAEF93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53293" y="847294"/>
                  <a:ext cx="802068" cy="802067"/>
                </a:xfrm>
                <a:prstGeom prst="rect">
                  <a:avLst/>
                </a:prstGeom>
              </p:spPr>
            </p:pic>
            <p:pic>
              <p:nvPicPr>
                <p:cNvPr id="17" name="Picture 16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96F3A63F-0D5E-6C09-DBB5-272E9D9626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04643" y="847294"/>
                  <a:ext cx="833374" cy="831460"/>
                </a:xfrm>
                <a:prstGeom prst="rect">
                  <a:avLst/>
                </a:prstGeom>
              </p:spPr>
            </p:pic>
            <p:pic>
              <p:nvPicPr>
                <p:cNvPr id="19" name="Picture 18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561F3D32-CABB-348A-4DA9-F38D0E5766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295288" y="801696"/>
                  <a:ext cx="818992" cy="818993"/>
                </a:xfrm>
                <a:prstGeom prst="rect">
                  <a:avLst/>
                </a:prstGeom>
              </p:spPr>
            </p:pic>
          </p:grpSp>
          <p:sp>
            <p:nvSpPr>
              <p:cNvPr id="34" name="TextBox 9">
                <a:extLst>
                  <a:ext uri="{FF2B5EF4-FFF2-40B4-BE49-F238E27FC236}">
                    <a16:creationId xmlns:a16="http://schemas.microsoft.com/office/drawing/2014/main" id="{96E58E94-7D68-EBE2-56A5-DC0C5F1E62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770" y="739756"/>
                <a:ext cx="1143920" cy="556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171450" indent="-171450"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9pPr>
              </a:lstStyle>
              <a:p>
                <a:pPr marL="0" indent="0">
                  <a:lnSpc>
                    <a:spcPct val="200000"/>
                  </a:lnSpc>
                  <a:buClr>
                    <a:srgbClr val="262626"/>
                  </a:buClr>
                </a:pPr>
                <a:r>
                  <a:rPr lang="zh-CN" altLang="en-US" sz="16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数据源</a:t>
                </a:r>
                <a:endParaRPr lang="zh-CN" altLang="en-US" sz="1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TextBox 9">
                <a:extLst>
                  <a:ext uri="{FF2B5EF4-FFF2-40B4-BE49-F238E27FC236}">
                    <a16:creationId xmlns:a16="http://schemas.microsoft.com/office/drawing/2014/main" id="{8EC1F3DB-DD52-1B75-E610-F3F8CE3E6C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5009" y="739756"/>
                <a:ext cx="1450871" cy="556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171450" indent="-171450"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9pPr>
              </a:lstStyle>
              <a:p>
                <a:pPr marL="0" indent="0">
                  <a:lnSpc>
                    <a:spcPct val="200000"/>
                  </a:lnSpc>
                  <a:buClr>
                    <a:srgbClr val="262626"/>
                  </a:buClr>
                </a:pPr>
                <a:r>
                  <a:rPr lang="en-US" altLang="zh-CN" sz="16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</a:t>
                </a:r>
                <a:r>
                  <a:rPr lang="zh-CN" altLang="en-US" sz="16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数据采集</a:t>
                </a:r>
                <a:endParaRPr lang="zh-CN" altLang="en-US" sz="1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TextBox 9">
                <a:extLst>
                  <a:ext uri="{FF2B5EF4-FFF2-40B4-BE49-F238E27FC236}">
                    <a16:creationId xmlns:a16="http://schemas.microsoft.com/office/drawing/2014/main" id="{0C9E57D1-B7DE-A9EC-B23F-14F4D94465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4159" y="739756"/>
                <a:ext cx="1450871" cy="556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171450" indent="-171450"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9pPr>
              </a:lstStyle>
              <a:p>
                <a:pPr marL="0" indent="0">
                  <a:lnSpc>
                    <a:spcPct val="200000"/>
                  </a:lnSpc>
                  <a:buClr>
                    <a:srgbClr val="262626"/>
                  </a:buClr>
                </a:pPr>
                <a:r>
                  <a:rPr lang="en-US" altLang="zh-CN" sz="16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</a:t>
                </a:r>
                <a:r>
                  <a:rPr lang="zh-CN" altLang="en-US" sz="16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车辆监控</a:t>
                </a:r>
                <a:endParaRPr lang="zh-CN" altLang="en-US" sz="1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TextBox 9">
                <a:extLst>
                  <a:ext uri="{FF2B5EF4-FFF2-40B4-BE49-F238E27FC236}">
                    <a16:creationId xmlns:a16="http://schemas.microsoft.com/office/drawing/2014/main" id="{1C399FCD-F515-37F6-FD7D-FEADAA31A4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91920" y="738662"/>
                <a:ext cx="1450871" cy="556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171450" indent="-171450"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9pPr>
              </a:lstStyle>
              <a:p>
                <a:pPr marL="0" indent="0">
                  <a:lnSpc>
                    <a:spcPct val="200000"/>
                  </a:lnSpc>
                  <a:buClr>
                    <a:srgbClr val="262626"/>
                  </a:buClr>
                </a:pPr>
                <a:r>
                  <a:rPr lang="en-US" altLang="zh-CN" sz="16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4.</a:t>
                </a:r>
                <a:r>
                  <a:rPr lang="zh-CN" altLang="en-US" sz="16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分析洞察</a:t>
                </a:r>
                <a:endParaRPr lang="zh-CN" altLang="en-US" sz="1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TextBox 9">
                <a:extLst>
                  <a:ext uri="{FF2B5EF4-FFF2-40B4-BE49-F238E27FC236}">
                    <a16:creationId xmlns:a16="http://schemas.microsoft.com/office/drawing/2014/main" id="{33489D59-C65E-C6CB-9E67-0E33D838EE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83040" y="739756"/>
                <a:ext cx="1450871" cy="556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171450" indent="-171450"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9pPr>
              </a:lstStyle>
              <a:p>
                <a:pPr marL="0" indent="0">
                  <a:lnSpc>
                    <a:spcPct val="200000"/>
                  </a:lnSpc>
                  <a:buClr>
                    <a:srgbClr val="262626"/>
                  </a:buClr>
                </a:pPr>
                <a:r>
                  <a:rPr lang="en-US" altLang="zh-CN" sz="16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</a:t>
                </a:r>
                <a:r>
                  <a:rPr lang="zh-CN" altLang="en-US" sz="16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故障诊断</a:t>
                </a:r>
                <a:endParaRPr lang="zh-CN" altLang="en-US" sz="1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TextBox 9">
                <a:extLst>
                  <a:ext uri="{FF2B5EF4-FFF2-40B4-BE49-F238E27FC236}">
                    <a16:creationId xmlns:a16="http://schemas.microsoft.com/office/drawing/2014/main" id="{47ECDB3B-63AD-47EB-90CC-8DC4A6EF1F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04472" y="717698"/>
                <a:ext cx="1450871" cy="556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171450" indent="-171450"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9pPr>
              </a:lstStyle>
              <a:p>
                <a:pPr marL="0" indent="0">
                  <a:lnSpc>
                    <a:spcPct val="200000"/>
                  </a:lnSpc>
                  <a:buClr>
                    <a:srgbClr val="262626"/>
                  </a:buClr>
                </a:pPr>
                <a:r>
                  <a:rPr lang="en-US" altLang="zh-CN" sz="16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5.</a:t>
                </a:r>
                <a:r>
                  <a:rPr lang="zh-CN" altLang="en-US" sz="16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预测</a:t>
                </a:r>
                <a:endParaRPr lang="zh-CN" altLang="en-US" sz="1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TextBox 9">
                <a:extLst>
                  <a:ext uri="{FF2B5EF4-FFF2-40B4-BE49-F238E27FC236}">
                    <a16:creationId xmlns:a16="http://schemas.microsoft.com/office/drawing/2014/main" id="{135B1013-01BF-EE22-72DB-1BC1A72835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04527" y="739756"/>
                <a:ext cx="1450871" cy="556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171450" indent="-171450"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9pPr>
              </a:lstStyle>
              <a:p>
                <a:pPr marL="0" indent="0">
                  <a:lnSpc>
                    <a:spcPct val="200000"/>
                  </a:lnSpc>
                  <a:buClr>
                    <a:srgbClr val="262626"/>
                  </a:buClr>
                </a:pPr>
                <a:r>
                  <a:rPr lang="en-US" altLang="zh-CN" sz="16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6.</a:t>
                </a:r>
                <a:r>
                  <a:rPr lang="zh-CN" altLang="en-US" sz="16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业务闭环</a:t>
                </a:r>
                <a:endParaRPr lang="zh-CN" altLang="en-US" sz="1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Arrow: Striped Right 68">
              <a:extLst>
                <a:ext uri="{FF2B5EF4-FFF2-40B4-BE49-F238E27FC236}">
                  <a16:creationId xmlns:a16="http://schemas.microsoft.com/office/drawing/2014/main" id="{48575B59-EAB5-1AE1-263F-27EC7ABCAF65}"/>
                </a:ext>
              </a:extLst>
            </p:cNvPr>
            <p:cNvSpPr/>
            <p:nvPr/>
          </p:nvSpPr>
          <p:spPr>
            <a:xfrm>
              <a:off x="1429465" y="1995751"/>
              <a:ext cx="215595" cy="381445"/>
            </a:xfrm>
            <a:prstGeom prst="striped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Arrow: Striped Right 69">
              <a:extLst>
                <a:ext uri="{FF2B5EF4-FFF2-40B4-BE49-F238E27FC236}">
                  <a16:creationId xmlns:a16="http://schemas.microsoft.com/office/drawing/2014/main" id="{BCE05CB4-0F04-40D3-3E17-8D6451B6D957}"/>
                </a:ext>
              </a:extLst>
            </p:cNvPr>
            <p:cNvSpPr/>
            <p:nvPr/>
          </p:nvSpPr>
          <p:spPr>
            <a:xfrm>
              <a:off x="3148388" y="1995751"/>
              <a:ext cx="215595" cy="381445"/>
            </a:xfrm>
            <a:prstGeom prst="striped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Arrow: Striped Right 70">
              <a:extLst>
                <a:ext uri="{FF2B5EF4-FFF2-40B4-BE49-F238E27FC236}">
                  <a16:creationId xmlns:a16="http://schemas.microsoft.com/office/drawing/2014/main" id="{5DD9C990-8060-2406-AEC9-868A1212481F}"/>
                </a:ext>
              </a:extLst>
            </p:cNvPr>
            <p:cNvSpPr/>
            <p:nvPr/>
          </p:nvSpPr>
          <p:spPr>
            <a:xfrm>
              <a:off x="4898177" y="1995751"/>
              <a:ext cx="215595" cy="381445"/>
            </a:xfrm>
            <a:prstGeom prst="striped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Arrow: Striped Right 71">
              <a:extLst>
                <a:ext uri="{FF2B5EF4-FFF2-40B4-BE49-F238E27FC236}">
                  <a16:creationId xmlns:a16="http://schemas.microsoft.com/office/drawing/2014/main" id="{4BDAB68C-54D0-4333-C22C-55203F5F427C}"/>
                </a:ext>
              </a:extLst>
            </p:cNvPr>
            <p:cNvSpPr/>
            <p:nvPr/>
          </p:nvSpPr>
          <p:spPr>
            <a:xfrm>
              <a:off x="6659509" y="1995751"/>
              <a:ext cx="215595" cy="381445"/>
            </a:xfrm>
            <a:prstGeom prst="striped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Arrow: Striped Right 72">
              <a:extLst>
                <a:ext uri="{FF2B5EF4-FFF2-40B4-BE49-F238E27FC236}">
                  <a16:creationId xmlns:a16="http://schemas.microsoft.com/office/drawing/2014/main" id="{915A2A62-694B-5327-5CC2-4E981B21F4F2}"/>
                </a:ext>
              </a:extLst>
            </p:cNvPr>
            <p:cNvSpPr/>
            <p:nvPr/>
          </p:nvSpPr>
          <p:spPr>
            <a:xfrm>
              <a:off x="8339838" y="1990750"/>
              <a:ext cx="215595" cy="381445"/>
            </a:xfrm>
            <a:prstGeom prst="striped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Arrow: Striped Right 73">
              <a:extLst>
                <a:ext uri="{FF2B5EF4-FFF2-40B4-BE49-F238E27FC236}">
                  <a16:creationId xmlns:a16="http://schemas.microsoft.com/office/drawing/2014/main" id="{766E0A2E-04E4-E8FB-2FF4-D901D63E3884}"/>
                </a:ext>
              </a:extLst>
            </p:cNvPr>
            <p:cNvSpPr/>
            <p:nvPr/>
          </p:nvSpPr>
          <p:spPr>
            <a:xfrm>
              <a:off x="10203937" y="1990750"/>
              <a:ext cx="215595" cy="381445"/>
            </a:xfrm>
            <a:prstGeom prst="striped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2886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9">
            <a:extLst>
              <a:ext uri="{FF2B5EF4-FFF2-40B4-BE49-F238E27FC236}">
                <a16:creationId xmlns:a16="http://schemas.microsoft.com/office/drawing/2014/main" id="{ED043FC4-AFA7-213F-0B29-6E77058D6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903" y="126566"/>
            <a:ext cx="12142161" cy="1895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0" indent="0">
              <a:lnSpc>
                <a:spcPct val="200000"/>
              </a:lnSpc>
              <a:buClr>
                <a:srgbClr val="262626"/>
              </a:buClr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案例：长安汽车，通过华为赋能，加速主品牌智驾</a:t>
            </a:r>
          </a:p>
          <a:p>
            <a:pPr>
              <a:lnSpc>
                <a:spcPct val="150000"/>
              </a:lnSpc>
              <a:buClr>
                <a:srgbClr val="262626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长安衍生启源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阿维塔三大新能源子品牌构建车型矩阵</a:t>
            </a:r>
            <a:r>
              <a:rPr lang="zh-CN" altLang="en-US" dirty="0"/>
              <a:t>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其中启源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系列首款车型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CD701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SDA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环网架构，搭载“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UNIBrain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超脑平台，舱驾一体；场景可编排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硬件可插拔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生态可随需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系统自进化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Ø"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BBD37A4E-DC1F-0AE2-F665-3BD55BB4CF66}"/>
              </a:ext>
            </a:extLst>
          </p:cNvPr>
          <p:cNvSpPr/>
          <p:nvPr/>
        </p:nvSpPr>
        <p:spPr>
          <a:xfrm>
            <a:off x="338270" y="1697511"/>
            <a:ext cx="11515459" cy="160630"/>
          </a:xfrm>
          <a:prstGeom prst="rightArrow">
            <a:avLst/>
          </a:prstGeom>
          <a:scene3d>
            <a:camera prst="perspectiveRelaxed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149FD6E-1A9D-A94F-06F8-6E4F7032CF4F}"/>
              </a:ext>
            </a:extLst>
          </p:cNvPr>
          <p:cNvGrpSpPr/>
          <p:nvPr/>
        </p:nvGrpSpPr>
        <p:grpSpPr>
          <a:xfrm>
            <a:off x="338269" y="1858142"/>
            <a:ext cx="5122904" cy="3908830"/>
            <a:chOff x="341896" y="1785033"/>
            <a:chExt cx="5122904" cy="392425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2913C5A-1DDE-AAC1-1810-A3295603FA55}"/>
                </a:ext>
              </a:extLst>
            </p:cNvPr>
            <p:cNvGrpSpPr/>
            <p:nvPr/>
          </p:nvGrpSpPr>
          <p:grpSpPr>
            <a:xfrm>
              <a:off x="341896" y="1785033"/>
              <a:ext cx="5122904" cy="3032430"/>
              <a:chOff x="337464" y="1859543"/>
              <a:chExt cx="5787771" cy="2956162"/>
            </a:xfrm>
          </p:grpSpPr>
          <p:sp>
            <p:nvSpPr>
              <p:cNvPr id="2" name="TextBox 9">
                <a:extLst>
                  <a:ext uri="{FF2B5EF4-FFF2-40B4-BE49-F238E27FC236}">
                    <a16:creationId xmlns:a16="http://schemas.microsoft.com/office/drawing/2014/main" id="{18B4D74A-DECC-DF3F-9844-9889A7B4EA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7464" y="1890156"/>
                <a:ext cx="1991021" cy="257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171450" indent="-171450"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Tx/>
                  <a:buFontTx/>
                  <a:buNone/>
                  <a:tabLst/>
                  <a:defRPr/>
                </a:pPr>
                <a:r>
                  <a:rPr lang="zh-CN" altLang="en-US" sz="20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智脑</a:t>
                </a:r>
                <a:endPara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200000"/>
                  </a:lnSpc>
                  <a:buClr>
                    <a:srgbClr val="262626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12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UNIBrain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平台融合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BEV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算法，算力超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1kTops</a:t>
                </a:r>
              </a:p>
              <a:p>
                <a:pPr algn="just">
                  <a:lnSpc>
                    <a:spcPct val="200000"/>
                  </a:lnSpc>
                  <a:buClr>
                    <a:srgbClr val="262626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构建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Quark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超算中心，算力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600PFLOPS</a:t>
                </a:r>
              </a:p>
            </p:txBody>
          </p:sp>
          <p:sp>
            <p:nvSpPr>
              <p:cNvPr id="4" name="TextBox 9">
                <a:extLst>
                  <a:ext uri="{FF2B5EF4-FFF2-40B4-BE49-F238E27FC236}">
                    <a16:creationId xmlns:a16="http://schemas.microsoft.com/office/drawing/2014/main" id="{3A746477-DF9F-1039-57C4-46A05D094D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6344" y="1859543"/>
                <a:ext cx="1729756" cy="2956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171450" indent="-171450"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智体</a:t>
                </a:r>
                <a:endPara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200000"/>
                  </a:lnSpc>
                  <a:buClr>
                    <a:srgbClr val="262626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依托集成式架构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以太网，打造跨域融合控制</a:t>
                </a:r>
                <a:endPara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200000"/>
                  </a:lnSpc>
                  <a:buClr>
                    <a:srgbClr val="262626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标准化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IO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接口，软硬件适配升级</a:t>
                </a:r>
              </a:p>
              <a:p>
                <a:pPr algn="just">
                  <a:lnSpc>
                    <a:spcPct val="200000"/>
                  </a:lnSpc>
                  <a:buClr>
                    <a:srgbClr val="262626"/>
                  </a:buClr>
                  <a:buFont typeface="Wingdings" panose="05000000000000000000" pitchFamily="2" charset="2"/>
                  <a:buChar char="Ø"/>
                </a:pPr>
                <a:endPara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" name="TextBox 9">
                <a:extLst>
                  <a:ext uri="{FF2B5EF4-FFF2-40B4-BE49-F238E27FC236}">
                    <a16:creationId xmlns:a16="http://schemas.microsoft.com/office/drawing/2014/main" id="{2D7A99CF-DB54-3A39-83FC-A88430E95B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7904" y="1882554"/>
                <a:ext cx="1797331" cy="2575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171450" indent="-171450"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702030404030204" charset="0"/>
                    <a:ea typeface="宋体" panose="02010600030101010101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智服</a:t>
                </a:r>
                <a:endPara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200000"/>
                  </a:lnSpc>
                  <a:buClr>
                    <a:srgbClr val="262626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基于场景决策和服务推荐，用户自定义用车体验</a:t>
                </a:r>
                <a:endPara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200000"/>
                  </a:lnSpc>
                  <a:buClr>
                    <a:srgbClr val="262626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Connect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平台打造智能开发生态</a:t>
                </a:r>
                <a:endPara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1DE9616-9674-5307-9551-37B612C07E56}"/>
                  </a:ext>
                </a:extLst>
              </p:cNvPr>
              <p:cNvSpPr/>
              <p:nvPr/>
            </p:nvSpPr>
            <p:spPr>
              <a:xfrm>
                <a:off x="376042" y="2068721"/>
                <a:ext cx="1894034" cy="258580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3F2AD3D-B7D4-87CA-9EAA-CB8D2C20C3F1}"/>
                  </a:ext>
                </a:extLst>
              </p:cNvPr>
              <p:cNvSpPr/>
              <p:nvPr/>
            </p:nvSpPr>
            <p:spPr>
              <a:xfrm>
                <a:off x="2432452" y="2068721"/>
                <a:ext cx="1766864" cy="25754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7BD2022-AD8D-23EF-9A54-E9796F65331E}"/>
                  </a:ext>
                </a:extLst>
              </p:cNvPr>
              <p:cNvSpPr/>
              <p:nvPr/>
            </p:nvSpPr>
            <p:spPr>
              <a:xfrm>
                <a:off x="4361691" y="2063783"/>
                <a:ext cx="1729757" cy="25754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Flowchart: Merge 13">
              <a:extLst>
                <a:ext uri="{FF2B5EF4-FFF2-40B4-BE49-F238E27FC236}">
                  <a16:creationId xmlns:a16="http://schemas.microsoft.com/office/drawing/2014/main" id="{23B2F9C4-1EF8-7069-B1A1-8785AF625B22}"/>
                </a:ext>
              </a:extLst>
            </p:cNvPr>
            <p:cNvSpPr/>
            <p:nvPr/>
          </p:nvSpPr>
          <p:spPr>
            <a:xfrm>
              <a:off x="544093" y="4774562"/>
              <a:ext cx="1335487" cy="332438"/>
            </a:xfrm>
            <a:prstGeom prst="flowChartMerg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lowchart: Merge 14">
              <a:extLst>
                <a:ext uri="{FF2B5EF4-FFF2-40B4-BE49-F238E27FC236}">
                  <a16:creationId xmlns:a16="http://schemas.microsoft.com/office/drawing/2014/main" id="{16071AA0-0B2F-4020-E639-B5A8DBEB9299}"/>
                </a:ext>
              </a:extLst>
            </p:cNvPr>
            <p:cNvSpPr/>
            <p:nvPr/>
          </p:nvSpPr>
          <p:spPr>
            <a:xfrm>
              <a:off x="2271423" y="4789000"/>
              <a:ext cx="1335487" cy="332438"/>
            </a:xfrm>
            <a:prstGeom prst="flowChartMerg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lowchart: Merge 15">
              <a:extLst>
                <a:ext uri="{FF2B5EF4-FFF2-40B4-BE49-F238E27FC236}">
                  <a16:creationId xmlns:a16="http://schemas.microsoft.com/office/drawing/2014/main" id="{8E1ABB09-DA54-C982-646A-392C1995E9A7}"/>
                </a:ext>
              </a:extLst>
            </p:cNvPr>
            <p:cNvSpPr/>
            <p:nvPr/>
          </p:nvSpPr>
          <p:spPr>
            <a:xfrm>
              <a:off x="4001624" y="4789000"/>
              <a:ext cx="1335487" cy="332438"/>
            </a:xfrm>
            <a:prstGeom prst="flowChartMerg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45769E3-6B53-80B9-6F31-2FA211148A13}"/>
                </a:ext>
              </a:extLst>
            </p:cNvPr>
            <p:cNvSpPr/>
            <p:nvPr/>
          </p:nvSpPr>
          <p:spPr>
            <a:xfrm>
              <a:off x="389744" y="5244725"/>
              <a:ext cx="5058852" cy="4645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SDA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架构</a:t>
              </a:r>
              <a:endParaRPr 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A2FBBBA6-6113-7A12-7CE7-5AEB28694893}"/>
              </a:ext>
            </a:extLst>
          </p:cNvPr>
          <p:cNvSpPr/>
          <p:nvPr/>
        </p:nvSpPr>
        <p:spPr>
          <a:xfrm>
            <a:off x="338269" y="6152501"/>
            <a:ext cx="3914753" cy="464558"/>
          </a:xfrm>
          <a:prstGeom prst="chevron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2022</a:t>
            </a:r>
            <a:r>
              <a:rPr lang="zh-CN" altLang="en-US" dirty="0">
                <a:solidFill>
                  <a:schemeClr val="tx1"/>
                </a:solidFill>
              </a:rPr>
              <a:t>主品牌：覆盖低速场景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C2127DE4-EB18-E0C4-A331-8FACA3452F67}"/>
              </a:ext>
            </a:extLst>
          </p:cNvPr>
          <p:cNvSpPr/>
          <p:nvPr/>
        </p:nvSpPr>
        <p:spPr>
          <a:xfrm>
            <a:off x="4133473" y="6185877"/>
            <a:ext cx="4042964" cy="415544"/>
          </a:xfrm>
          <a:prstGeom prst="chevron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2023H1</a:t>
            </a:r>
            <a:r>
              <a:rPr lang="zh-CN" altLang="en-US" dirty="0">
                <a:solidFill>
                  <a:schemeClr val="tx1"/>
                </a:solidFill>
              </a:rPr>
              <a:t>深蓝：实现高速领行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42625F4D-6EF5-63D0-0BC2-FC85556F3485}"/>
              </a:ext>
            </a:extLst>
          </p:cNvPr>
          <p:cNvSpPr/>
          <p:nvPr/>
        </p:nvSpPr>
        <p:spPr>
          <a:xfrm>
            <a:off x="8029851" y="6191414"/>
            <a:ext cx="3941790" cy="415544"/>
          </a:xfrm>
          <a:prstGeom prst="chevron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  <a:r>
              <a:rPr lang="zh-CN" altLang="en-US" dirty="0">
                <a:solidFill>
                  <a:schemeClr val="tx1"/>
                </a:solidFill>
              </a:rPr>
              <a:t>启源：升级城市领航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B231325-B0F3-4924-0F84-17924E5A1D3F}"/>
              </a:ext>
            </a:extLst>
          </p:cNvPr>
          <p:cNvGrpSpPr/>
          <p:nvPr/>
        </p:nvGrpSpPr>
        <p:grpSpPr>
          <a:xfrm>
            <a:off x="5974525" y="2046334"/>
            <a:ext cx="5792613" cy="3880909"/>
            <a:chOff x="5837912" y="2003713"/>
            <a:chExt cx="5792613" cy="3880909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A01C88F-0317-2021-188D-A4AA7FDECB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9915"/>
            <a:stretch/>
          </p:blipFill>
          <p:spPr>
            <a:xfrm>
              <a:off x="6122371" y="2019351"/>
              <a:ext cx="3212329" cy="3865271"/>
            </a:xfrm>
            <a:prstGeom prst="rect">
              <a:avLst/>
            </a:prstGeom>
          </p:spPr>
        </p:pic>
        <p:sp>
          <p:nvSpPr>
            <p:cNvPr id="37" name="TextBox 9">
              <a:extLst>
                <a:ext uri="{FF2B5EF4-FFF2-40B4-BE49-F238E27FC236}">
                  <a16:creationId xmlns:a16="http://schemas.microsoft.com/office/drawing/2014/main" id="{8D1B8822-2407-8F4F-8C27-1EF6857771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30375" y="5123930"/>
              <a:ext cx="159086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171450" indent="-17145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9pPr>
            </a:lstStyle>
            <a:p>
              <a:pPr marL="0" indent="0" algn="just">
                <a:buClr>
                  <a:srgbClr val="262626"/>
                </a:buClr>
              </a:pP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L1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 algn="just">
                <a:buClr>
                  <a:srgbClr val="262626"/>
                </a:buClr>
              </a:pP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机械层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Box 9">
              <a:extLst>
                <a:ext uri="{FF2B5EF4-FFF2-40B4-BE49-F238E27FC236}">
                  <a16:creationId xmlns:a16="http://schemas.microsoft.com/office/drawing/2014/main" id="{45A3A1E0-F17C-C4EA-723B-CF8CDF7E2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17424" y="4499141"/>
              <a:ext cx="159086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171450" indent="-17145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9pPr>
            </a:lstStyle>
            <a:p>
              <a:pPr marL="0" indent="0" algn="just">
                <a:buClr>
                  <a:srgbClr val="262626"/>
                </a:buClr>
              </a:pP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L2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 algn="just">
                <a:buClr>
                  <a:srgbClr val="262626"/>
                </a:buClr>
              </a:pP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能源层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TextBox 9">
              <a:extLst>
                <a:ext uri="{FF2B5EF4-FFF2-40B4-BE49-F238E27FC236}">
                  <a16:creationId xmlns:a16="http://schemas.microsoft.com/office/drawing/2014/main" id="{584AF931-3444-9CE0-E52B-7FEBDCE5F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17424" y="3868042"/>
              <a:ext cx="20823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171450" indent="-17145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9pPr>
            </a:lstStyle>
            <a:p>
              <a:pPr marL="0" indent="0" algn="just">
                <a:buClr>
                  <a:srgbClr val="262626"/>
                </a:buClr>
              </a:pPr>
              <a:r>
                <a:rPr lang="en-US" altLang="zh-CN" sz="14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L3</a:t>
              </a:r>
              <a:r>
                <a:rPr lang="zh-CN" altLang="en-US" sz="14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 algn="just">
                <a:buClr>
                  <a:srgbClr val="262626"/>
                </a:buClr>
              </a:pPr>
              <a:r>
                <a:rPr lang="zh-CN" altLang="en-US" sz="14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电子电器架构层</a:t>
              </a:r>
              <a:endParaRPr lang="en-US" altLang="zh-CN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Box 9">
              <a:extLst>
                <a:ext uri="{FF2B5EF4-FFF2-40B4-BE49-F238E27FC236}">
                  <a16:creationId xmlns:a16="http://schemas.microsoft.com/office/drawing/2014/main" id="{D5E0840D-198D-0AD8-137F-62E2D169BA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17424" y="3305178"/>
              <a:ext cx="159086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171450" indent="-17145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9pPr>
            </a:lstStyle>
            <a:p>
              <a:pPr marL="0" indent="0" algn="just">
                <a:buClr>
                  <a:srgbClr val="262626"/>
                </a:buClr>
              </a:pPr>
              <a:r>
                <a:rPr lang="en-US" altLang="zh-CN" sz="14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L4</a:t>
              </a:r>
            </a:p>
            <a:p>
              <a:pPr marL="0" indent="0" algn="just">
                <a:buClr>
                  <a:srgbClr val="262626"/>
                </a:buClr>
              </a:pPr>
              <a:r>
                <a:rPr lang="zh-CN" altLang="en-US" sz="14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操作系统层</a:t>
              </a:r>
              <a:endParaRPr lang="en-US" altLang="zh-CN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TextBox 9">
              <a:extLst>
                <a:ext uri="{FF2B5EF4-FFF2-40B4-BE49-F238E27FC236}">
                  <a16:creationId xmlns:a16="http://schemas.microsoft.com/office/drawing/2014/main" id="{16CAE7A5-8B09-063A-B149-B305A3848C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35234" y="2679511"/>
              <a:ext cx="209529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171450" indent="-17145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9pPr>
            </a:lstStyle>
            <a:p>
              <a:pPr marL="0" indent="0" algn="just">
                <a:buClr>
                  <a:srgbClr val="262626"/>
                </a:buClr>
              </a:pPr>
              <a:r>
                <a:rPr lang="en-US" altLang="zh-CN" sz="1400" b="1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L5</a:t>
              </a:r>
              <a:r>
                <a:rPr lang="zh-CN" altLang="en-US" sz="1400" b="1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14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 algn="just">
                <a:buClr>
                  <a:srgbClr val="262626"/>
                </a:buClr>
              </a:pPr>
              <a:r>
                <a:rPr lang="zh-CN" altLang="en-US" sz="1400" b="1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整车功能应用层</a:t>
              </a:r>
              <a:endParaRPr lang="en-US" altLang="zh-CN" sz="14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Box 9">
              <a:extLst>
                <a:ext uri="{FF2B5EF4-FFF2-40B4-BE49-F238E27FC236}">
                  <a16:creationId xmlns:a16="http://schemas.microsoft.com/office/drawing/2014/main" id="{6FBF36A8-079D-578C-301F-DD3DC8C8F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30375" y="2116647"/>
              <a:ext cx="159086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171450" indent="-17145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9pPr>
            </a:lstStyle>
            <a:p>
              <a:pPr marL="0" indent="0" algn="just">
                <a:buClr>
                  <a:srgbClr val="262626"/>
                </a:buClr>
              </a:pP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L6</a:t>
              </a:r>
            </a:p>
            <a:p>
              <a:pPr marL="0" indent="0" algn="just">
                <a:buClr>
                  <a:srgbClr val="262626"/>
                </a:buClr>
              </a:pP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云端大数据层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34959969-4EF1-D373-6577-79F875BCF0DB}"/>
                </a:ext>
              </a:extLst>
            </p:cNvPr>
            <p:cNvSpPr/>
            <p:nvPr/>
          </p:nvSpPr>
          <p:spPr>
            <a:xfrm>
              <a:off x="5837912" y="2003713"/>
              <a:ext cx="5570318" cy="3880909"/>
            </a:xfrm>
            <a:prstGeom prst="round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284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9">
            <a:extLst>
              <a:ext uri="{FF2B5EF4-FFF2-40B4-BE49-F238E27FC236}">
                <a16:creationId xmlns:a16="http://schemas.microsoft.com/office/drawing/2014/main" id="{ED043FC4-AFA7-213F-0B29-6E77058D6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51" y="-80659"/>
            <a:ext cx="1207675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0" indent="0">
              <a:lnSpc>
                <a:spcPct val="200000"/>
              </a:lnSpc>
              <a:buClr>
                <a:srgbClr val="262626"/>
              </a:buClr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汽车行业的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发展趋势</a:t>
            </a:r>
          </a:p>
          <a:p>
            <a:pPr>
              <a:buClr>
                <a:srgbClr val="262626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软件定义汽车</a:t>
            </a:r>
            <a:r>
              <a:rPr 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（Software Defined Vehicle， SDV)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在软件定义汽车的趋势下，汽车成为机械制造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电子芯片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zh-CN" altLang="en-US" dirty="0"/>
              <a:t>人工智能的技术组合，而汽车硬件体系将逐渐趋于一致，整车制造厂很难在硬件上打造差异化，此时软件和算法将成为车企竞争的核心要素，即软件成为定义汽车的关键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9287C2-5F51-69A8-201A-0C254A1C3390}"/>
              </a:ext>
            </a:extLst>
          </p:cNvPr>
          <p:cNvSpPr txBox="1"/>
          <p:nvPr/>
        </p:nvSpPr>
        <p:spPr>
          <a:xfrm>
            <a:off x="4166833" y="6488668"/>
            <a:ext cx="6166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数据来源：中国软件评测中心，东吴证券研究所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EC381D-5E1D-B971-93E8-53157E6A10F1}"/>
              </a:ext>
            </a:extLst>
          </p:cNvPr>
          <p:cNvSpPr txBox="1"/>
          <p:nvPr/>
        </p:nvSpPr>
        <p:spPr>
          <a:xfrm>
            <a:off x="11424405" y="2365062"/>
            <a:ext cx="4588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智能汽车架构</a:t>
            </a:r>
            <a:endParaRPr 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330369D-18CA-73B5-28E2-C38C4DF833E6}"/>
              </a:ext>
            </a:extLst>
          </p:cNvPr>
          <p:cNvGrpSpPr/>
          <p:nvPr/>
        </p:nvGrpSpPr>
        <p:grpSpPr>
          <a:xfrm>
            <a:off x="308777" y="1023258"/>
            <a:ext cx="10930820" cy="5465410"/>
            <a:chOff x="2743674" y="1398848"/>
            <a:chExt cx="9162462" cy="5002108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6C07C6E1-BF8C-9DB7-01DF-238636404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4553" y="1398848"/>
              <a:ext cx="7671583" cy="5002108"/>
            </a:xfrm>
            <a:prstGeom prst="rect">
              <a:avLst/>
            </a:prstGeom>
          </p:spPr>
        </p:pic>
        <p:sp>
          <p:nvSpPr>
            <p:cNvPr id="48" name="TextBox 9">
              <a:extLst>
                <a:ext uri="{FF2B5EF4-FFF2-40B4-BE49-F238E27FC236}">
                  <a16:creationId xmlns:a16="http://schemas.microsoft.com/office/drawing/2014/main" id="{2A2B8F05-8DB4-28F8-1E92-8456AFD95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674" y="1805389"/>
              <a:ext cx="1315677" cy="317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171450" indent="-17145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9pPr>
            </a:lstStyle>
            <a:p>
              <a:pPr marL="0" indent="0" algn="just">
                <a:buClr>
                  <a:srgbClr val="262626"/>
                </a:buClr>
              </a:pP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应用算法软件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Box 9">
              <a:extLst>
                <a:ext uri="{FF2B5EF4-FFF2-40B4-BE49-F238E27FC236}">
                  <a16:creationId xmlns:a16="http://schemas.microsoft.com/office/drawing/2014/main" id="{9F0FA20C-2153-D480-249F-4714C3029A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674" y="2654687"/>
              <a:ext cx="101836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171450" indent="-17145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9pPr>
            </a:lstStyle>
            <a:p>
              <a:pPr marL="0" indent="0" algn="just">
                <a:buClr>
                  <a:srgbClr val="262626"/>
                </a:buClr>
              </a:pP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功能软件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TextBox 9">
              <a:extLst>
                <a:ext uri="{FF2B5EF4-FFF2-40B4-BE49-F238E27FC236}">
                  <a16:creationId xmlns:a16="http://schemas.microsoft.com/office/drawing/2014/main" id="{D8793B1E-3CB9-6744-F959-C557F0FF22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674" y="3881428"/>
              <a:ext cx="15908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171450" indent="-17145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9pPr>
            </a:lstStyle>
            <a:p>
              <a:pPr marL="0" indent="0" algn="just">
                <a:buClr>
                  <a:srgbClr val="262626"/>
                </a:buClr>
              </a:pP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系统软件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TextBox 9">
              <a:extLst>
                <a:ext uri="{FF2B5EF4-FFF2-40B4-BE49-F238E27FC236}">
                  <a16:creationId xmlns:a16="http://schemas.microsoft.com/office/drawing/2014/main" id="{6C2E3BF5-0C14-4F2E-2110-C7CA038F5F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674" y="4944698"/>
              <a:ext cx="94171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171450" indent="-17145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9pPr>
            </a:lstStyle>
            <a:p>
              <a:pPr marL="0" indent="0" algn="just">
                <a:buClr>
                  <a:srgbClr val="262626"/>
                </a:buClr>
              </a:pP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芯片平台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TextBox 9">
              <a:extLst>
                <a:ext uri="{FF2B5EF4-FFF2-40B4-BE49-F238E27FC236}">
                  <a16:creationId xmlns:a16="http://schemas.microsoft.com/office/drawing/2014/main" id="{96660475-ABF9-329B-5CB3-5E8E194E6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674" y="5509701"/>
              <a:ext cx="94171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171450" indent="-17145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9pPr>
            </a:lstStyle>
            <a:p>
              <a:pPr marL="0" indent="0" algn="just">
                <a:buClr>
                  <a:srgbClr val="262626"/>
                </a:buClr>
              </a:pP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外围硬件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TextBox 9">
              <a:extLst>
                <a:ext uri="{FF2B5EF4-FFF2-40B4-BE49-F238E27FC236}">
                  <a16:creationId xmlns:a16="http://schemas.microsoft.com/office/drawing/2014/main" id="{157F25C7-9481-92D5-4E6A-8C788B3C8F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674" y="6074705"/>
              <a:ext cx="941717" cy="307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171450" indent="-17145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9pPr>
            </a:lstStyle>
            <a:p>
              <a:pPr marL="0" indent="0" algn="just">
                <a:buClr>
                  <a:srgbClr val="262626"/>
                </a:buClr>
              </a:pP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车辆平台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012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9">
            <a:extLst>
              <a:ext uri="{FF2B5EF4-FFF2-40B4-BE49-F238E27FC236}">
                <a16:creationId xmlns:a16="http://schemas.microsoft.com/office/drawing/2014/main" id="{ED043FC4-AFA7-213F-0B29-6E77058D6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51" y="-80659"/>
            <a:ext cx="120767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0" indent="0">
              <a:lnSpc>
                <a:spcPct val="200000"/>
              </a:lnSpc>
              <a:buClr>
                <a:srgbClr val="262626"/>
              </a:buClr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汽车行业的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发展趋势</a:t>
            </a:r>
          </a:p>
          <a:p>
            <a:pPr>
              <a:buClr>
                <a:srgbClr val="262626"/>
              </a:buClr>
              <a:buFont typeface="Wingdings" panose="05000000000000000000" pitchFamily="2" charset="2"/>
              <a:buChar char="Ø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0F5BE4-F662-DB49-30B6-D8AE65111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96" y="727323"/>
            <a:ext cx="9824124" cy="2476926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A884825F-0EE4-77AB-EEF0-7213AB484FE6}"/>
              </a:ext>
            </a:extLst>
          </p:cNvPr>
          <p:cNvSpPr/>
          <p:nvPr/>
        </p:nvSpPr>
        <p:spPr>
          <a:xfrm>
            <a:off x="219296" y="3424724"/>
            <a:ext cx="11515459" cy="160630"/>
          </a:xfrm>
          <a:prstGeom prst="rightArrow">
            <a:avLst/>
          </a:prstGeom>
          <a:scene3d>
            <a:camera prst="perspectiveRelaxed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44E70D-2E28-E574-0714-09B84CCA3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296" y="4391849"/>
            <a:ext cx="8289654" cy="22689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884BFE-4001-950D-6258-2BF91569F9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7102" y="3204249"/>
            <a:ext cx="9583695" cy="3803561"/>
          </a:xfrm>
          <a:prstGeom prst="rect">
            <a:avLst/>
          </a:prstGeom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8B405AAE-0142-FC12-D75B-B2F6F3856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51" y="-80659"/>
            <a:ext cx="1207675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marL="0" indent="0">
              <a:lnSpc>
                <a:spcPct val="200000"/>
              </a:lnSpc>
              <a:buClr>
                <a:srgbClr val="262626"/>
              </a:buClr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汽车行业的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发展趋势</a:t>
            </a:r>
          </a:p>
          <a:p>
            <a:pPr>
              <a:buClr>
                <a:srgbClr val="262626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智能座舱：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在软件定义汽车的趋势下，汽车成为机械制造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电子芯片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zh-CN" altLang="en-US" dirty="0"/>
              <a:t>人工智能的技术组合，而汽车硬件体系将逐渐趋于一致，整车制造厂很难在硬件上打造差异化，此时软件和算法将成为车企竞争的核心要素，即软件成为定义汽车的关键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231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85152D-EDA8-75E4-1661-F50B7CAE8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24" y="153340"/>
            <a:ext cx="8735644" cy="633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B75E29-1FDA-8DDE-1FB2-9DA896EC5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936" y="-242839"/>
            <a:ext cx="8289654" cy="2268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4E417D-CC49-A0A2-0995-7FF3B2785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067" y="1474589"/>
            <a:ext cx="8999226" cy="22689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4E2B50-06A0-FEF6-DC68-394BFD696724}"/>
              </a:ext>
            </a:extLst>
          </p:cNvPr>
          <p:cNvSpPr txBox="1"/>
          <p:nvPr/>
        </p:nvSpPr>
        <p:spPr>
          <a:xfrm>
            <a:off x="414439" y="1761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软件定义汽车“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211E7D-840C-43CE-E8CD-744813147575}"/>
              </a:ext>
            </a:extLst>
          </p:cNvPr>
          <p:cNvSpPr txBox="1"/>
          <p:nvPr/>
        </p:nvSpPr>
        <p:spPr>
          <a:xfrm>
            <a:off x="9544937" y="46726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端到端自动驾驶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C330536-9DB0-81CD-D64F-F57161821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006" y="3241516"/>
            <a:ext cx="6897063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893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1143</Words>
  <Application>Microsoft Office PowerPoint</Application>
  <PresentationFormat>Widescreen</PresentationFormat>
  <Paragraphs>103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ui-sans-serif</vt:lpstr>
      <vt:lpstr>微软雅黑</vt:lpstr>
      <vt:lpstr>微软雅黑</vt:lpstr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 baogang</dc:creator>
  <cp:lastModifiedBy>chen baogang</cp:lastModifiedBy>
  <cp:revision>1</cp:revision>
  <dcterms:created xsi:type="dcterms:W3CDTF">2024-07-13T06:58:23Z</dcterms:created>
  <dcterms:modified xsi:type="dcterms:W3CDTF">2024-07-13T14:55:15Z</dcterms:modified>
</cp:coreProperties>
</file>