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sldIdLst>
    <p:sldId id="410" r:id="rId8"/>
    <p:sldId id="411" r:id="rId9"/>
    <p:sldId id="412" r:id="rId10"/>
    <p:sldId id="413" r:id="rId11"/>
    <p:sldId id="414" r:id="rId12"/>
    <p:sldId id="415" r:id="rId13"/>
    <p:sldId id="416" r:id="rId14"/>
    <p:sldId id="417" r:id="rId15"/>
    <p:sldId id="41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0F0F0"/>
    <a:srgbClr val="DCDCDC"/>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7AC3CCA-C797-4891-BE02-D94E43425B78}"/>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3778" autoAdjust="0"/>
    <p:restoredTop sz="94660"/>
  </p:normalViewPr>
  <p:slideViewPr>
    <p:cSldViewPr snapToGrid="0" showGuides="1">
      <p:cViewPr varScale="1">
        <p:scale>
          <a:sx n="73" d="100"/>
          <a:sy n="73" d="100"/>
        </p:scale>
        <p:origin x="672" y="78"/>
      </p:cViewPr>
      <p:guideLst>
        <p:guide orient="horz" pos="1736"/>
        <p:guide pos="76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45000" cy="450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5" name="矩形 4"/>
          <p:cNvSpPr/>
          <p:nvPr userDrawn="1"/>
        </p:nvSpPr>
        <p:spPr>
          <a:xfrm>
            <a:off x="828260" y="949394"/>
            <a:ext cx="10535479" cy="4996070"/>
          </a:xfrm>
          <a:prstGeom prst="rect">
            <a:avLst/>
          </a:prstGeom>
          <a:solidFill>
            <a:schemeClr val="bg1">
              <a:lumMod val="95000"/>
            </a:schemeClr>
          </a:solidFill>
          <a:ln>
            <a:noFill/>
          </a:ln>
          <a:effectLst>
            <a:outerShdw blurRad="50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2"/>
            </p:custDataLst>
          </p:nvPr>
        </p:nvSpPr>
        <p:spPr>
          <a:xfrm>
            <a:off x="1178560" y="944880"/>
            <a:ext cx="9799320" cy="2726055"/>
          </a:xfrm>
        </p:spPr>
        <p:txBody>
          <a:bodyPr lIns="90000" tIns="46800" rIns="90000" bIns="46800" anchor="b" anchorCtr="0">
            <a:normAutofit/>
          </a:bodyPr>
          <a:lstStyle>
            <a:lvl1pPr algn="ctr">
              <a:defRPr sz="2400" b="1" i="0" u="none" strike="noStrike" kern="1200" cap="none" spc="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80" y="4457700"/>
            <a:ext cx="9799320" cy="869950"/>
          </a:xfrm>
        </p:spPr>
        <p:txBody>
          <a:bodyPr lIns="90000" tIns="46800" rIns="90000" bIns="46800">
            <a:normAutofit/>
          </a:bodyPr>
          <a:lstStyle>
            <a:lvl1pPr marL="0" indent="0" algn="ctr" eaLnBrk="1" fontAlgn="auto" latinLnBrk="0" hangingPunct="1">
              <a:lnSpc>
                <a:spcPct val="110000"/>
              </a:lnSpc>
              <a:buNone/>
              <a:defRPr sz="20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47090" y="132080"/>
            <a:ext cx="10495280" cy="705485"/>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1061085" y="1266825"/>
            <a:ext cx="10063480" cy="43180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725" y="3848100"/>
            <a:ext cx="8388985" cy="76708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725" y="4615180"/>
            <a:ext cx="8388985" cy="86741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49AE70B2-8BF9-45C0-BB95-33D1B9D3A854}" type="slidenum">
              <a:rPr lang="zh-CN" altLang="en-US" smtClean="0"/>
            </a:fld>
            <a:endParaRPr lang="zh-CN" altLang="en-US" dirty="0"/>
          </a:p>
        </p:txBody>
      </p:sp>
      <p:sp>
        <p:nvSpPr>
          <p:cNvPr id="5" name="图片占位符 4"/>
          <p:cNvSpPr>
            <a:spLocks noGrp="1"/>
          </p:cNvSpPr>
          <p:nvPr>
            <p:ph type="pic" sz="quarter" idx="11"/>
          </p:nvPr>
        </p:nvSpPr>
        <p:spPr>
          <a:xfrm>
            <a:off x="1006475" y="1096963"/>
            <a:ext cx="10213975" cy="4754562"/>
          </a:xfrm>
        </p:spPr>
        <p:txBody>
          <a:bodyPr/>
          <a:lstStyle/>
          <a:p>
            <a:endParaRPr lang="zh-CN" altLang="en-US"/>
          </a:p>
        </p:txBody>
      </p:sp>
      <p:sp>
        <p:nvSpPr>
          <p:cNvPr id="9" name="内容占位符 8"/>
          <p:cNvSpPr>
            <a:spLocks noGrp="1"/>
          </p:cNvSpPr>
          <p:nvPr>
            <p:ph sz="quarter" idx="12" hasCustomPrompt="1"/>
          </p:nvPr>
        </p:nvSpPr>
        <p:spPr>
          <a:xfrm>
            <a:off x="828675" y="6061075"/>
            <a:ext cx="10534650" cy="679450"/>
          </a:xfrm>
        </p:spPr>
        <p:txBody>
          <a:bodyPr>
            <a:normAutofit/>
          </a:bodyPr>
          <a:lstStyle>
            <a:lvl1pPr marL="0" indent="0" eaLnBrk="1" fontAlgn="auto" latinLnBrk="0" hangingPunct="1">
              <a:lnSpc>
                <a:spcPct val="90000"/>
              </a:lnSpc>
              <a:spcAft>
                <a:spcPts val="0"/>
              </a:spcAft>
              <a:buNone/>
              <a:defRPr sz="1000" u="none" strike="noStrike" kern="1200" cap="none" spc="0" normalizeH="0">
                <a:solidFill>
                  <a:schemeClr val="bg1"/>
                </a:solidFill>
                <a:uFillTx/>
              </a:defRPr>
            </a:lvl1pPr>
          </a:lstStyle>
          <a:p>
            <a:pPr lvl="0"/>
            <a:r>
              <a:rPr lang="zh-CN" altLang="en-US" dirty="0" smtClean="0"/>
              <a:t>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28040" y="46355"/>
            <a:ext cx="10534650" cy="705485"/>
          </a:xfr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2" hasCustomPrompt="1"/>
          </p:nvPr>
        </p:nvSpPr>
        <p:spPr>
          <a:xfrm>
            <a:off x="828675" y="6341745"/>
            <a:ext cx="10534650" cy="313055"/>
          </a:xfrm>
        </p:spPr>
        <p:txBody>
          <a:bodyPr>
            <a:noAutofit/>
          </a:bodyPr>
          <a:lstStyle>
            <a:lvl1pPr marL="0" indent="0" eaLnBrk="1" fontAlgn="auto" latinLnBrk="0" hangingPunct="1">
              <a:lnSpc>
                <a:spcPct val="90000"/>
              </a:lnSpc>
              <a:spcAft>
                <a:spcPts val="0"/>
              </a:spcAft>
              <a:buNone/>
              <a:defRPr sz="1400" u="none" strike="noStrike" kern="1200" cap="none" spc="0" normalizeH="0">
                <a:solidFill>
                  <a:schemeClr val="bg1"/>
                </a:solidFill>
                <a:uFillTx/>
              </a:defRPr>
            </a:lvl1pPr>
          </a:lstStyle>
          <a:p>
            <a:pPr lvl="0"/>
            <a:r>
              <a:rPr lang="zh-CN" altLang="en-US" dirty="0" smtClean="0"/>
              <a:t>编辑母版文本样式</a:t>
            </a:r>
            <a:endParaRPr lang="zh-CN" altLang="en-US" dirty="0" smtClean="0"/>
          </a:p>
        </p:txBody>
      </p:sp>
      <p:sp>
        <p:nvSpPr>
          <p:cNvPr id="6" name="表格占位符 5"/>
          <p:cNvSpPr>
            <a:spLocks noGrp="1"/>
          </p:cNvSpPr>
          <p:nvPr>
            <p:ph type="tbl" sz="quarter" idx="13"/>
          </p:nvPr>
        </p:nvSpPr>
        <p:spPr>
          <a:xfrm>
            <a:off x="927100" y="1136650"/>
            <a:ext cx="10320338" cy="4702175"/>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2" hasCustomPrompt="1"/>
          </p:nvPr>
        </p:nvSpPr>
        <p:spPr>
          <a:xfrm>
            <a:off x="828675" y="6061075"/>
            <a:ext cx="10534650" cy="679450"/>
          </a:xfrm>
        </p:spPr>
        <p:txBody>
          <a:bodyPr>
            <a:normAutofit/>
          </a:bodyPr>
          <a:lstStyle>
            <a:lvl1pPr marL="0" indent="0" eaLnBrk="1" fontAlgn="auto" latinLnBrk="0" hangingPunct="1">
              <a:lnSpc>
                <a:spcPct val="90000"/>
              </a:lnSpc>
              <a:spcAft>
                <a:spcPts val="0"/>
              </a:spcAft>
              <a:buNone/>
              <a:defRPr sz="1000" u="none" strike="noStrike" kern="1200" cap="none" spc="0" normalizeH="0">
                <a:solidFill>
                  <a:schemeClr val="bg1"/>
                </a:solidFill>
                <a:uFillTx/>
              </a:defRPr>
            </a:lvl1pPr>
          </a:lstStyle>
          <a:p>
            <a:pPr lvl="0"/>
            <a:r>
              <a:rPr lang="zh-CN" altLang="en-US" dirty="0" smtClean="0"/>
              <a:t>编辑母版文本样式</a:t>
            </a:r>
            <a:endParaRPr lang="zh-CN" altLang="en-US" dirty="0" smtClean="0"/>
          </a:p>
        </p:txBody>
      </p:sp>
      <p:sp>
        <p:nvSpPr>
          <p:cNvPr id="5" name="图表占位符 4"/>
          <p:cNvSpPr>
            <a:spLocks noGrp="1"/>
          </p:cNvSpPr>
          <p:nvPr>
            <p:ph type="chart" sz="quarter" idx="13"/>
          </p:nvPr>
        </p:nvSpPr>
        <p:spPr>
          <a:xfrm>
            <a:off x="940435" y="1019175"/>
            <a:ext cx="10320020" cy="4819015"/>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tags" Target="../tags/tag1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8" Type="http://schemas.openxmlformats.org/officeDocument/2006/relationships/theme" Target="../theme/theme2.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矩形 6"/>
          <p:cNvSpPr/>
          <p:nvPr userDrawn="1"/>
        </p:nvSpPr>
        <p:spPr>
          <a:xfrm>
            <a:off x="0" y="2319130"/>
            <a:ext cx="12192000" cy="4538870"/>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28260" y="949394"/>
            <a:ext cx="10535479" cy="4996070"/>
          </a:xfrm>
          <a:prstGeom prst="rect">
            <a:avLst/>
          </a:prstGeom>
          <a:solidFill>
            <a:schemeClr val="bg1">
              <a:lumMod val="95000"/>
            </a:schemeClr>
          </a:solidFill>
          <a:ln>
            <a:noFill/>
          </a:ln>
          <a:effectLst>
            <a:outerShdw blurRad="50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7"/>
            </p:custDataLst>
          </p:nvPr>
        </p:nvSpPr>
        <p:spPr>
          <a:xfrm>
            <a:off x="828040" y="132080"/>
            <a:ext cx="10534650" cy="705485"/>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1049655" y="1259205"/>
            <a:ext cx="10085705" cy="434086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custDataLst>
              <p:tags r:id="rId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zh-CN"/>
              <a:t>空白演示</a:t>
            </a:r>
            <a:endParaRPr lang="zh-CN" altLang="zh-CN"/>
          </a:p>
        </p:txBody>
      </p:sp>
      <p:sp>
        <p:nvSpPr>
          <p:cNvPr id="3" name="副标题 2"/>
          <p:cNvSpPr>
            <a:spLocks noGrp="1"/>
          </p:cNvSpPr>
          <p:nvPr>
            <p:ph type="subTitle" idx="1"/>
            <p:custDataLst>
              <p:tags r:id="rId2"/>
            </p:custDataLst>
          </p:nvPr>
        </p:nvSpPr>
        <p:spPr/>
        <p:txBody>
          <a:bodyPr/>
          <a:lstStyle/>
          <a:p>
            <a:r>
              <a:rPr lang="zh-CN" altLang="en-US"/>
              <a:t>单击输入您的封面副标题</a:t>
            </a:r>
            <a:endParaRPr lang="zh-CN" altLang="en-US"/>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3</a:t>
            </a:r>
          </a:p>
        </p:txBody>
      </p:sp>
      <p:sp>
        <p:nvSpPr>
          <p:cNvPr id="3" name="Content Placeholder 2"/>
          <p:cNvSpPr>
            <a:spLocks noGrp="1"/>
          </p:cNvSpPr>
          <p:nvPr>
            <p:ph idx="12" sz="quarter"/>
          </p:nvPr>
        </p:nvSpPr>
        <p:spPr/>
        <p:txBody>
          <a:bodyPr/>
          <a:lstStyle/>
          <a:p>
            <a:r>
              <a:t>Safety summary (randomized population)</a:t>
            </a:r>
          </a:p>
        </p:txBody>
      </p:sp>
      <p:sp>
        <p:nvSpPr>
          <p:cNvPr id="4" name="Table Placeholder 3"/>
          <p:cNvSpPr>
            <a:spLocks noGrp="1"/>
          </p:cNvSpPr>
          <p:nvPr>
            <p:ph type="tbl" idx="13" sz="quarter"/>
          </p:nvPr>
        </p:nvSpPr>
        <p:spPr/>
      </p:sp>
      <p:graphicFrame>
        <p:nvGraphicFramePr>
          <p:cNvPr id="5" name="Table 4"/>
          <p:cNvGraphicFramePr>
            <a:graphicFrameLocks noGrp="1"/>
          </p:cNvGraphicFramePr>
          <p:nvPr/>
        </p:nvGraphicFramePr>
        <p:xfrm>
          <a:off x="360000" y="720000"/>
          <a:ext cx="11520000" cy="5400000"/>
        </p:xfrm>
        <a:graphic>
          <a:graphicData uri="http://schemas.openxmlformats.org/drawingml/2006/table">
            <a:tbl>
              <a:tblPr firstRow="1" bandRow="1">
                <a:tableStyleId>{5C22544A-7EE6-4342-B048-85BDC9FD1C3A}</a:tableStyleId>
              </a:tblPr>
              <a:tblGrid>
                <a:gridCol w="2304000"/>
                <a:gridCol w="2304000"/>
                <a:gridCol w="2304000"/>
                <a:gridCol w="2304000"/>
                <a:gridCol w="2304000"/>
              </a:tblGrid>
              <a:tr h="360000">
                <a:tc>
                  <a:txBody>
                    <a:bodyPr/>
                    <a:lstStyle/>
                    <a:p>
                      <a:r>
                        <a:rPr sz="1000"/>
                        <a:t>Unnamed: 0_level_0 Unnamed: 0_level_1</a:t>
                      </a:r>
                    </a:p>
                  </a:txBody>
                  <a:tcPr/>
                </a:tc>
                <a:tc>
                  <a:txBody>
                    <a:bodyPr/>
                    <a:lstStyle/>
                    <a:p>
                      <a:r>
                        <a:rPr sz="1000"/>
                        <a:t>DM-DYSLIPIDEMIA Alirocumab (n = 95)</a:t>
                      </a:r>
                    </a:p>
                  </a:txBody>
                  <a:tcPr/>
                </a:tc>
                <a:tc>
                  <a:txBody>
                    <a:bodyPr/>
                    <a:lstStyle/>
                    <a:p>
                      <a:r>
                        <a:rPr sz="1000"/>
                        <a:t>DM-DYSLIPIDEMIA UC (n = 47)</a:t>
                      </a:r>
                    </a:p>
                  </a:txBody>
                  <a:tcPr/>
                </a:tc>
                <a:tc>
                  <a:txBody>
                    <a:bodyPr/>
                    <a:lstStyle/>
                    <a:p>
                      <a:r>
                        <a:rPr sz="1000"/>
                        <a:t>DM-INSULIN Alirocumab (n = 118)</a:t>
                      </a:r>
                    </a:p>
                  </a:txBody>
                  <a:tcPr/>
                </a:tc>
                <a:tc>
                  <a:txBody>
                    <a:bodyPr/>
                    <a:lstStyle/>
                    <a:p>
                      <a:r>
                        <a:rPr sz="1000"/>
                        <a:t>DM-INSULIN Placebo (n = 57)</a:t>
                      </a:r>
                    </a:p>
                  </a:txBody>
                  <a:tcPr/>
                </a:tc>
              </a:tr>
              <a:tr h="360000">
                <a:tc>
                  <a:txBody>
                    <a:bodyPr/>
                    <a:lstStyle/>
                    <a:p>
                      <a:r>
                        <a:rPr sz="1000"/>
                        <a:t>TEAEs occurring in ≥ 2% of individuals by preferred term, n (%)</a:t>
                      </a:r>
                    </a:p>
                  </a:txBody>
                  <a:tcPr/>
                </a:tc>
                <a:tc>
                  <a:txBody>
                    <a:bodyPr/>
                    <a:lstStyle/>
                    <a:p>
                      <a:r>
                        <a:rPr sz="1000"/>
                        <a:t>TEAEs occurring in ≥ 2% of individuals by preferred term, n (%)</a:t>
                      </a:r>
                    </a:p>
                  </a:txBody>
                  <a:tcPr/>
                </a:tc>
                <a:tc>
                  <a:txBody>
                    <a:bodyPr/>
                    <a:lstStyle/>
                    <a:p>
                      <a:r>
                        <a:rPr sz="1000"/>
                        <a:t>TEAEs occurring in ≥ 2% of individuals by preferred term, n (%)</a:t>
                      </a:r>
                    </a:p>
                  </a:txBody>
                  <a:tcPr/>
                </a:tc>
                <a:tc>
                  <a:txBody>
                    <a:bodyPr/>
                    <a:lstStyle/>
                    <a:p>
                      <a:r>
                        <a:rPr sz="1000"/>
                        <a:t>TEAEs occurring in ≥ 2% of individuals by preferred term, n (%)</a:t>
                      </a:r>
                    </a:p>
                  </a:txBody>
                  <a:tcPr/>
                </a:tc>
                <a:tc>
                  <a:txBody>
                    <a:bodyPr/>
                    <a:lstStyle/>
                    <a:p>
                      <a:r>
                        <a:rPr sz="1000"/>
                        <a:t>TEAEs occurring in ≥ 2% of individuals by preferred term, n (%)</a:t>
                      </a:r>
                    </a:p>
                  </a:txBody>
                  <a:tcPr/>
                </a:tc>
              </a:tr>
              <a:tr h="360000">
                <a:tc>
                  <a:txBody>
                    <a:bodyPr/>
                    <a:lstStyle/>
                    <a:p>
                      <a:r>
                        <a:rPr sz="1000"/>
                        <a:t>Urinary tract infection</a:t>
                      </a:r>
                    </a:p>
                  </a:txBody>
                  <a:tcPr/>
                </a:tc>
                <a:tc>
                  <a:txBody>
                    <a:bodyPr/>
                    <a:lstStyle/>
                    <a:p>
                      <a:r>
                        <a:rPr sz="1000"/>
                        <a:t>5 (5.3)</a:t>
                      </a:r>
                    </a:p>
                  </a:txBody>
                  <a:tcPr/>
                </a:tc>
                <a:tc>
                  <a:txBody>
                    <a:bodyPr/>
                    <a:lstStyle/>
                    <a:p>
                      <a:r>
                        <a:rPr sz="1000"/>
                        <a:t>2 (4.3)</a:t>
                      </a:r>
                    </a:p>
                  </a:txBody>
                  <a:tcPr/>
                </a:tc>
                <a:tc>
                  <a:txBody>
                    <a:bodyPr/>
                    <a:lstStyle/>
                    <a:p>
                      <a:r>
                        <a:rPr sz="1000"/>
                        <a:t>3 (2.5)</a:t>
                      </a:r>
                    </a:p>
                  </a:txBody>
                  <a:tcPr/>
                </a:tc>
                <a:tc>
                  <a:txBody>
                    <a:bodyPr/>
                    <a:lstStyle/>
                    <a:p>
                      <a:r>
                        <a:rPr sz="1000"/>
                        <a:t>4 (7.0)</a:t>
                      </a:r>
                    </a:p>
                  </a:txBody>
                  <a:tcPr/>
                </a:tc>
              </a:tr>
              <a:tr h="360000">
                <a:tc>
                  <a:txBody>
                    <a:bodyPr/>
                    <a:lstStyle/>
                    <a:p>
                      <a:r>
                        <a:rPr sz="1000"/>
                        <a:t>Diarrhea</a:t>
                      </a:r>
                    </a:p>
                  </a:txBody>
                  <a:tcPr/>
                </a:tc>
                <a:tc>
                  <a:txBody>
                    <a:bodyPr/>
                    <a:lstStyle/>
                    <a:p>
                      <a:r>
                        <a:rPr sz="1000"/>
                        <a:t>5 (5.3)</a:t>
                      </a:r>
                    </a:p>
                  </a:txBody>
                  <a:tcPr/>
                </a:tc>
                <a:tc>
                  <a:txBody>
                    <a:bodyPr/>
                    <a:lstStyle/>
                    <a:p>
                      <a:r>
                        <a:rPr sz="1000"/>
                        <a:t>3 (6.4)</a:t>
                      </a:r>
                    </a:p>
                  </a:txBody>
                  <a:tcPr/>
                </a:tc>
                <a:tc>
                  <a:txBody>
                    <a:bodyPr/>
                    <a:lstStyle/>
                    <a:p>
                      <a:r>
                        <a:rPr sz="1000"/>
                        <a:t>3 (2.5)</a:t>
                      </a:r>
                    </a:p>
                  </a:txBody>
                  <a:tcPr/>
                </a:tc>
                <a:tc>
                  <a:txBody>
                    <a:bodyPr/>
                    <a:lstStyle/>
                    <a:p>
                      <a:r>
                        <a:rPr sz="1000"/>
                        <a:t>3 (5.3)</a:t>
                      </a:r>
                    </a:p>
                  </a:txBody>
                  <a:tcPr/>
                </a:tc>
              </a:tr>
              <a:tr h="360000">
                <a:tc>
                  <a:txBody>
                    <a:bodyPr/>
                    <a:lstStyle/>
                    <a:p>
                      <a:r>
                        <a:rPr sz="1000"/>
                        <a:t>Hypertension</a:t>
                      </a:r>
                    </a:p>
                  </a:txBody>
                  <a:tcPr/>
                </a:tc>
                <a:tc>
                  <a:txBody>
                    <a:bodyPr/>
                    <a:lstStyle/>
                    <a:p>
                      <a:r>
                        <a:rPr sz="1000"/>
                        <a:t>3 (3.2)</a:t>
                      </a:r>
                    </a:p>
                  </a:txBody>
                  <a:tcPr/>
                </a:tc>
                <a:tc>
                  <a:txBody>
                    <a:bodyPr/>
                    <a:lstStyle/>
                    <a:p>
                      <a:r>
                        <a:rPr sz="1000"/>
                        <a:t>1 (2.1)</a:t>
                      </a:r>
                    </a:p>
                  </a:txBody>
                  <a:tcPr/>
                </a:tc>
                <a:tc>
                  <a:txBody>
                    <a:bodyPr/>
                    <a:lstStyle/>
                    <a:p>
                      <a:r>
                        <a:rPr sz="1000"/>
                        <a:t>5 (4.2)</a:t>
                      </a:r>
                    </a:p>
                  </a:txBody>
                  <a:tcPr/>
                </a:tc>
                <a:tc>
                  <a:txBody>
                    <a:bodyPr/>
                    <a:lstStyle/>
                    <a:p>
                      <a:r>
                        <a:rPr sz="1000"/>
                        <a:t>3 (5.3)</a:t>
                      </a:r>
                    </a:p>
                  </a:txBody>
                  <a:tcPr/>
                </a:tc>
              </a:tr>
              <a:tr h="360000">
                <a:tc>
                  <a:txBody>
                    <a:bodyPr/>
                    <a:lstStyle/>
                    <a:p>
                      <a:r>
                        <a:rPr sz="1000"/>
                        <a:t>Influenza</a:t>
                      </a:r>
                    </a:p>
                  </a:txBody>
                  <a:tcPr/>
                </a:tc>
                <a:tc>
                  <a:txBody>
                    <a:bodyPr/>
                    <a:lstStyle/>
                    <a:p>
                      <a:r>
                        <a:rPr sz="1000"/>
                        <a:t>3 (3.2)</a:t>
                      </a:r>
                    </a:p>
                  </a:txBody>
                  <a:tcPr/>
                </a:tc>
                <a:tc>
                  <a:txBody>
                    <a:bodyPr/>
                    <a:lstStyle/>
                    <a:p>
                      <a:r>
                        <a:rPr sz="1000"/>
                        <a:t>3 (6.4)</a:t>
                      </a:r>
                    </a:p>
                  </a:txBody>
                  <a:tcPr/>
                </a:tc>
                <a:tc>
                  <a:txBody>
                    <a:bodyPr/>
                    <a:lstStyle/>
                    <a:p>
                      <a:r>
                        <a:rPr sz="1000"/>
                        <a:t>4 (3.4)</a:t>
                      </a:r>
                    </a:p>
                  </a:txBody>
                  <a:tcPr/>
                </a:tc>
                <a:tc>
                  <a:txBody>
                    <a:bodyPr/>
                    <a:lstStyle/>
                    <a:p>
                      <a:r>
                        <a:rPr sz="1000"/>
                        <a:t>1 (1.8)</a:t>
                      </a:r>
                    </a:p>
                  </a:txBody>
                  <a:tcPr/>
                </a:tc>
              </a:tr>
              <a:tr h="360000">
                <a:tc>
                  <a:txBody>
                    <a:bodyPr/>
                    <a:lstStyle/>
                    <a:p>
                      <a:r>
                        <a:rPr sz="1000"/>
                        <a:t>Musculoskeletal pain</a:t>
                      </a:r>
                    </a:p>
                  </a:txBody>
                  <a:tcPr/>
                </a:tc>
                <a:tc>
                  <a:txBody>
                    <a:bodyPr/>
                    <a:lstStyle/>
                    <a:p>
                      <a:r>
                        <a:rPr sz="1000"/>
                        <a:t>4 (4.2)</a:t>
                      </a:r>
                    </a:p>
                  </a:txBody>
                  <a:tcPr/>
                </a:tc>
                <a:tc>
                  <a:txBody>
                    <a:bodyPr/>
                    <a:lstStyle/>
                    <a:p>
                      <a:r>
                        <a:rPr sz="1000"/>
                        <a:t>1 (2.1)</a:t>
                      </a:r>
                    </a:p>
                  </a:txBody>
                  <a:tcPr/>
                </a:tc>
                <a:tc>
                  <a:txBody>
                    <a:bodyPr/>
                    <a:lstStyle/>
                    <a:p>
                      <a:r>
                        <a:rPr sz="1000"/>
                        <a:t>3 (2.5)</a:t>
                      </a:r>
                    </a:p>
                  </a:txBody>
                  <a:tcPr/>
                </a:tc>
                <a:tc>
                  <a:txBody>
                    <a:bodyPr/>
                    <a:lstStyle/>
                    <a:p>
                      <a:r>
                        <a:rPr sz="1000"/>
                        <a:t>2 (3.5)</a:t>
                      </a:r>
                    </a:p>
                  </a:txBody>
                  <a:tcPr/>
                </a:tc>
              </a:tr>
              <a:tr h="360000">
                <a:tc>
                  <a:txBody>
                    <a:bodyPr/>
                    <a:lstStyle/>
                    <a:p>
                      <a:r>
                        <a:rPr sz="1000"/>
                        <a:t>Back pain</a:t>
                      </a:r>
                    </a:p>
                  </a:txBody>
                  <a:tcPr/>
                </a:tc>
                <a:tc>
                  <a:txBody>
                    <a:bodyPr/>
                    <a:lstStyle/>
                    <a:p>
                      <a:r>
                        <a:rPr sz="1000"/>
                        <a:t>2 (2.1)</a:t>
                      </a:r>
                    </a:p>
                  </a:txBody>
                  <a:tcPr/>
                </a:tc>
                <a:tc>
                  <a:txBody>
                    <a:bodyPr/>
                    <a:lstStyle/>
                    <a:p>
                      <a:r>
                        <a:rPr sz="1000"/>
                        <a:t>2 (4.3)</a:t>
                      </a:r>
                    </a:p>
                  </a:txBody>
                  <a:tcPr/>
                </a:tc>
                <a:tc>
                  <a:txBody>
                    <a:bodyPr/>
                    <a:lstStyle/>
                    <a:p>
                      <a:r>
                        <a:rPr sz="1000"/>
                        <a:t>4 (3.4)</a:t>
                      </a:r>
                    </a:p>
                  </a:txBody>
                  <a:tcPr/>
                </a:tc>
                <a:tc>
                  <a:txBody>
                    <a:bodyPr/>
                    <a:lstStyle/>
                    <a:p>
                      <a:r>
                        <a:rPr sz="1000"/>
                        <a:t>0</a:t>
                      </a:r>
                    </a:p>
                  </a:txBody>
                  <a:tcPr/>
                </a:tc>
              </a:tr>
              <a:tr h="360000">
                <a:tc>
                  <a:txBody>
                    <a:bodyPr/>
                    <a:lstStyle/>
                    <a:p>
                      <a:r>
                        <a:rPr sz="1000"/>
                        <a:t>Dizziness</a:t>
                      </a:r>
                    </a:p>
                  </a:txBody>
                  <a:tcPr/>
                </a:tc>
                <a:tc>
                  <a:txBody>
                    <a:bodyPr/>
                    <a:lstStyle/>
                    <a:p>
                      <a:r>
                        <a:rPr sz="1000"/>
                        <a:t>3 (3.2)</a:t>
                      </a:r>
                    </a:p>
                  </a:txBody>
                  <a:tcPr/>
                </a:tc>
                <a:tc>
                  <a:txBody>
                    <a:bodyPr/>
                    <a:lstStyle/>
                    <a:p>
                      <a:r>
                        <a:rPr sz="1000"/>
                        <a:t>1 (2.1)</a:t>
                      </a:r>
                    </a:p>
                  </a:txBody>
                  <a:tcPr/>
                </a:tc>
                <a:tc>
                  <a:txBody>
                    <a:bodyPr/>
                    <a:lstStyle/>
                    <a:p>
                      <a:r>
                        <a:rPr sz="1000"/>
                        <a:t>3 (2.5)</a:t>
                      </a:r>
                    </a:p>
                  </a:txBody>
                  <a:tcPr/>
                </a:tc>
                <a:tc>
                  <a:txBody>
                    <a:bodyPr/>
                    <a:lstStyle/>
                    <a:p>
                      <a:r>
                        <a:rPr sz="1000"/>
                        <a:t>2 (3.5)</a:t>
                      </a:r>
                    </a:p>
                  </a:txBody>
                  <a:tcPr/>
                </a:tc>
              </a:tr>
              <a:tr h="360000">
                <a:tc>
                  <a:txBody>
                    <a:bodyPr/>
                    <a:lstStyle/>
                    <a:p>
                      <a:r>
                        <a:rPr sz="1000"/>
                        <a:t>Fatigue</a:t>
                      </a:r>
                    </a:p>
                  </a:txBody>
                  <a:tcPr/>
                </a:tc>
                <a:tc>
                  <a:txBody>
                    <a:bodyPr/>
                    <a:lstStyle/>
                    <a:p>
                      <a:r>
                        <a:rPr sz="1000"/>
                        <a:t>2 (2.1)</a:t>
                      </a:r>
                    </a:p>
                  </a:txBody>
                  <a:tcPr/>
                </a:tc>
                <a:tc>
                  <a:txBody>
                    <a:bodyPr/>
                    <a:lstStyle/>
                    <a:p>
                      <a:r>
                        <a:rPr sz="1000"/>
                        <a:t>2 (4.3)</a:t>
                      </a:r>
                    </a:p>
                  </a:txBody>
                  <a:tcPr/>
                </a:tc>
                <a:tc>
                  <a:txBody>
                    <a:bodyPr/>
                    <a:lstStyle/>
                    <a:p>
                      <a:r>
                        <a:rPr sz="1000"/>
                        <a:t>3 (2.5)</a:t>
                      </a:r>
                    </a:p>
                  </a:txBody>
                  <a:tcPr/>
                </a:tc>
                <a:tc>
                  <a:txBody>
                    <a:bodyPr/>
                    <a:lstStyle/>
                    <a:p>
                      <a:r>
                        <a:rPr sz="1000"/>
                        <a:t>1 (1.8)</a:t>
                      </a:r>
                    </a:p>
                  </a:txBody>
                  <a:tcPr/>
                </a:tc>
              </a:tr>
              <a:tr h="360000">
                <a:tc>
                  <a:txBody>
                    <a:bodyPr/>
                    <a:lstStyle/>
                    <a:p>
                      <a:r>
                        <a:rPr sz="1000"/>
                        <a:t>Cataract</a:t>
                      </a:r>
                    </a:p>
                  </a:txBody>
                  <a:tcPr/>
                </a:tc>
                <a:tc>
                  <a:txBody>
                    <a:bodyPr/>
                    <a:lstStyle/>
                    <a:p>
                      <a:r>
                        <a:rPr sz="1000"/>
                        <a:t>1 (1.1)</a:t>
                      </a:r>
                    </a:p>
                  </a:txBody>
                  <a:tcPr/>
                </a:tc>
                <a:tc>
                  <a:txBody>
                    <a:bodyPr/>
                    <a:lstStyle/>
                    <a:p>
                      <a:r>
                        <a:rPr sz="1000"/>
                        <a:t>1 (2.1)</a:t>
                      </a:r>
                    </a:p>
                  </a:txBody>
                  <a:tcPr/>
                </a:tc>
                <a:tc>
                  <a:txBody>
                    <a:bodyPr/>
                    <a:lstStyle/>
                    <a:p>
                      <a:r>
                        <a:rPr sz="1000"/>
                        <a:t>4 (3.4)</a:t>
                      </a:r>
                    </a:p>
                  </a:txBody>
                  <a:tcPr/>
                </a:tc>
                <a:tc>
                  <a:txBody>
                    <a:bodyPr/>
                    <a:lstStyle/>
                    <a:p>
                      <a:r>
                        <a:rPr sz="1000"/>
                        <a:t>0</a:t>
                      </a:r>
                    </a:p>
                  </a:txBody>
                  <a:tcPr/>
                </a:tc>
              </a:tr>
              <a:tr h="360000">
                <a:tc>
                  <a:txBody>
                    <a:bodyPr/>
                    <a:lstStyle/>
                    <a:p>
                      <a:r>
                        <a:rPr sz="1000"/>
                        <a:t>Myalgia</a:t>
                      </a:r>
                    </a:p>
                  </a:txBody>
                  <a:tcPr/>
                </a:tc>
                <a:tc>
                  <a:txBody>
                    <a:bodyPr/>
                    <a:lstStyle/>
                    <a:p>
                      <a:r>
                        <a:rPr sz="1000"/>
                        <a:t>2 (2.1)</a:t>
                      </a:r>
                    </a:p>
                  </a:txBody>
                  <a:tcPr/>
                </a:tc>
                <a:tc>
                  <a:txBody>
                    <a:bodyPr/>
                    <a:lstStyle/>
                    <a:p>
                      <a:r>
                        <a:rPr sz="1000"/>
                        <a:t>1 (2.1)</a:t>
                      </a:r>
                    </a:p>
                  </a:txBody>
                  <a:tcPr/>
                </a:tc>
                <a:tc>
                  <a:txBody>
                    <a:bodyPr/>
                    <a:lstStyle/>
                    <a:p>
                      <a:r>
                        <a:rPr sz="1000"/>
                        <a:t>3 (2.5)</a:t>
                      </a:r>
                    </a:p>
                  </a:txBody>
                  <a:tcPr/>
                </a:tc>
                <a:tc>
                  <a:txBody>
                    <a:bodyPr/>
                    <a:lstStyle/>
                    <a:p>
                      <a:r>
                        <a:rPr sz="1000"/>
                        <a:t>0</a:t>
                      </a:r>
                    </a:p>
                  </a:txBody>
                  <a:tcPr/>
                </a:tc>
              </a:tr>
              <a:tr h="360000">
                <a:tc>
                  <a:txBody>
                    <a:bodyPr/>
                    <a:lstStyle/>
                    <a:p>
                      <a:r>
                        <a:rPr sz="1000"/>
                        <a:t>Nausea</a:t>
                      </a:r>
                    </a:p>
                  </a:txBody>
                  <a:tcPr/>
                </a:tc>
                <a:tc>
                  <a:txBody>
                    <a:bodyPr/>
                    <a:lstStyle/>
                    <a:p>
                      <a:r>
                        <a:rPr sz="1000"/>
                        <a:t>2 (2.1)</a:t>
                      </a:r>
                    </a:p>
                  </a:txBody>
                  <a:tcPr/>
                </a:tc>
                <a:tc>
                  <a:txBody>
                    <a:bodyPr/>
                    <a:lstStyle/>
                    <a:p>
                      <a:r>
                        <a:rPr sz="1000"/>
                        <a:t>1 (2.1)</a:t>
                      </a:r>
                    </a:p>
                  </a:txBody>
                  <a:tcPr/>
                </a:tc>
                <a:tc>
                  <a:txBody>
                    <a:bodyPr/>
                    <a:lstStyle/>
                    <a:p>
                      <a:r>
                        <a:rPr sz="1000"/>
                        <a:t>2 (1.7)</a:t>
                      </a:r>
                    </a:p>
                  </a:txBody>
                  <a:tcPr/>
                </a:tc>
                <a:tc>
                  <a:txBody>
                    <a:bodyPr/>
                    <a:lstStyle/>
                    <a:p>
                      <a:r>
                        <a:rPr sz="1000"/>
                        <a:t>2 (3.5)</a:t>
                      </a:r>
                    </a:p>
                  </a:txBody>
                  <a:tcPr/>
                </a:tc>
              </a:tr>
              <a:tr h="360000">
                <a:tc>
                  <a:txBody>
                    <a:bodyPr/>
                    <a:lstStyle/>
                    <a:p>
                      <a:r>
                        <a:rPr sz="1000"/>
                        <a:t>Pain in extremity</a:t>
                      </a:r>
                    </a:p>
                  </a:txBody>
                  <a:tcPr/>
                </a:tc>
                <a:tc>
                  <a:txBody>
                    <a:bodyPr/>
                    <a:lstStyle/>
                    <a:p>
                      <a:r>
                        <a:rPr sz="1000"/>
                        <a:t>2 (2.1)</a:t>
                      </a:r>
                    </a:p>
                  </a:txBody>
                  <a:tcPr/>
                </a:tc>
                <a:tc>
                  <a:txBody>
                    <a:bodyPr/>
                    <a:lstStyle/>
                    <a:p>
                      <a:r>
                        <a:rPr sz="1000"/>
                        <a:t>2 (4.3)</a:t>
                      </a:r>
                    </a:p>
                  </a:txBody>
                  <a:tcPr/>
                </a:tc>
                <a:tc>
                  <a:txBody>
                    <a:bodyPr/>
                    <a:lstStyle/>
                    <a:p>
                      <a:r>
                        <a:rPr sz="1000"/>
                        <a:t>2 (1.7)</a:t>
                      </a:r>
                    </a:p>
                  </a:txBody>
                  <a:tcPr/>
                </a:tc>
                <a:tc>
                  <a:txBody>
                    <a:bodyPr/>
                    <a:lstStyle/>
                    <a:p>
                      <a:r>
                        <a:rPr sz="1000"/>
                        <a:t>1 (1.8)</a:t>
                      </a:r>
                    </a:p>
                  </a:txBody>
                  <a:tcPr/>
                </a:tc>
              </a:tr>
              <a:tr h="360000">
                <a:tc>
                  <a:txBody>
                    <a:bodyPr/>
                    <a:lstStyle/>
                    <a:p>
                      <a:r>
                        <a:rPr sz="1000"/>
                        <a:t>Bronchitis</a:t>
                      </a:r>
                    </a:p>
                  </a:txBody>
                  <a:tcPr/>
                </a:tc>
                <a:tc>
                  <a:txBody>
                    <a:bodyPr/>
                    <a:lstStyle/>
                    <a:p>
                      <a:r>
                        <a:rPr sz="1000"/>
                        <a:t>0</a:t>
                      </a:r>
                    </a:p>
                  </a:txBody>
                  <a:tcPr/>
                </a:tc>
                <a:tc>
                  <a:txBody>
                    <a:bodyPr/>
                    <a:lstStyle/>
                    <a:p>
                      <a:r>
                        <a:rPr sz="1000"/>
                        <a:t>2 (4.3)</a:t>
                      </a:r>
                    </a:p>
                  </a:txBody>
                  <a:tcPr/>
                </a:tc>
                <a:tc>
                  <a:txBody>
                    <a:bodyPr/>
                    <a:lstStyle/>
                    <a:p>
                      <a:r>
                        <a:rPr sz="1000"/>
                        <a:t>3 (2.5)</a:t>
                      </a:r>
                    </a:p>
                  </a:txBody>
                  <a:tcPr/>
                </a:tc>
                <a:tc>
                  <a:txBody>
                    <a:bodyPr/>
                    <a:lstStyle/>
                    <a:p>
                      <a:r>
                        <a:rPr sz="1000"/>
                        <a:t>1 (1.8)</a:t>
                      </a:r>
                    </a:p>
                  </a:txBody>
                  <a:tcPr/>
                </a:tc>
              </a:tr>
            </a:tbl>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Alirocumab therapy in individuals with type 2 diabetes mellitus and atherosclerotic cardiovascular disease: analysis of the ODYSSEY DM-DYSLIPIDEMIA and DM-INSULIN studies</a:t>
            </a:r>
          </a:p>
          <a:p>
            <a:r>
              <a:t>Alirocumab治疗2型糖尿病和动脉粥样硬化性心血管疾病患者：ODYSSEY DM-DYSLIPIDEMIA和DM-INSULIN研究分析。</a:t>
            </a:r>
          </a:p>
        </p:txBody>
      </p:sp>
      <p:sp>
        <p:nvSpPr>
          <p:cNvPr id="3" name="Subtitle 2"/>
          <p:cNvSpPr>
            <a:spLocks noGrp="1"/>
          </p:cNvSpPr>
          <p:nvPr>
            <p:ph type="subTitle" idx="1"/>
          </p:nvPr>
        </p:nvSpPr>
        <p:spPr/>
        <p:txBody>
          <a:bodyPr/>
          <a:lstStyle/>
          <a:p>
            <a:r>
              <a:t>Cardiovascular Diabetology</a:t>
            </a:r>
          </a:p>
          <a:p>
            <a:r>
              <a:t>2020-12-28</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论文发表信息</a:t>
            </a:r>
          </a:p>
        </p:txBody>
      </p:sp>
      <p:sp>
        <p:nvSpPr>
          <p:cNvPr id="3" name="Content Placeholder 2"/>
          <p:cNvSpPr>
            <a:spLocks noGrp="1"/>
          </p:cNvSpPr>
          <p:nvPr>
            <p:ph idx="1"/>
          </p:nvPr>
        </p:nvSpPr>
        <p:spPr/>
        <p:txBody>
          <a:bodyPr/>
          <a:lstStyle/>
          <a:p>
            <a:r>
              <a:rPr b="1"/>
              <a:t>PMID：</a:t>
            </a:r>
            <a:r>
              <a:t>31706300</a:t>
            </a:r>
          </a:p>
          <a:p>
            <a:r>
              <a:rPr b="1"/>
              <a:t>DOI：</a:t>
            </a:r>
            <a:r>
              <a:t>10.1186/s12933-019-0951-9</a:t>
            </a:r>
          </a:p>
          <a:p>
            <a:r>
              <a:rPr b="1"/>
              <a:t>期刊：</a:t>
            </a:r>
            <a:r>
              <a:t>Cardiovascular Diabetology</a:t>
            </a:r>
          </a:p>
          <a:p>
            <a:r>
              <a:rPr b="1"/>
              <a:t>发表日期：</a:t>
            </a:r>
            <a:r>
              <a:t>9-11-2019</a:t>
            </a:r>
          </a:p>
          <a:p>
            <a:r>
              <a:rPr b="1"/>
              <a:t>关键词：</a:t>
            </a:r>
            <a:r>
              <a:t>Alirocumab、Atherosclerotic cardiovascular disease、Type 2 diabetes mellitus、Low-density lipoprotein cholesterol、Dyslipidemia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作者信息</a:t>
            </a:r>
          </a:p>
        </p:txBody>
      </p:sp>
      <p:sp>
        <p:nvSpPr>
          <p:cNvPr id="3" name="Content Placeholder 2"/>
          <p:cNvSpPr>
            <a:spLocks noGrp="1"/>
          </p:cNvSpPr>
          <p:nvPr>
            <p:ph idx="1"/>
          </p:nvPr>
        </p:nvSpPr>
        <p:spPr/>
        <p:txBody>
          <a:bodyPr/>
          <a:lstStyle/>
          <a:p>
            <a:r>
              <a:rPr b="1"/>
              <a:t>作者列表：</a:t>
            </a:r>
            <a:r>
              <a:t>Kausik K. Ray、Stefano Del Prato、Dirk Müller-Wieland、Bertrand Cariou、Helen M. Colhoun、Francisco J. Tinahones、Catherine Domenger、Alexia Letierce、Jonas Mandel、Rita Samuel、Maja Bujas-Bobanovic、Lawrence A. Leiter</a:t>
            </a:r>
          </a:p>
          <a:p>
            <a:r>
              <a:rPr b="1"/>
              <a:t>单位列表：</a:t>
            </a:r>
            <a:r>
              <a:t>
1. 0000 0001 2113 8111  grid.7445.2  Imperial Centre for Cardiovascular Disease Prevention, Department of Primary Care and Public Health,   Imperial College,   Kensington, London, SW7 2AZ UK
2. 0000 0004 1757 3729  grid.5395.a  Department of Clinical and Experimental Medicine,   University of Pisa,   Pisa, Italy
3. 0000 0000 8653 1507  grid.412301.5  Department of Internal Medicine I,   University Hospital Aachen,   Aachen, Germany
4. 0000 0004 0472 0371  grid.277151.7  l’institut du thorax, Department of Endocrinology,   CHU Nantes, INSERM,   1413 Nantes, France
5. 0000 0004 1936 7988  grid.4305.2  University of Edinburgh,   Edinburgh, Scotland, UK
6. Department of Clinical Endocrinology and Nutrition (IBIMA), Hospital Virgen de la Victoria, University of Málaga, CIBER Fisiopatología de la Obesidad y Nutrición (CIBERobn), Instituto de Salud Carlos III, Málaga, Spain
7. grid.417924.d  Sanofi,   Gentilly, France
8. grid.417924.d  Biostatistics and Programming Department,   Sanofi,   Chilly-Mazarin, France
9. IviData Stats, Levallois-Perret, France
10. 0000 0004 0472 2713  grid.418961.3  Regeneron Pharmaceuticals, Inc.,   Tarrytown, New York, NY USA
11. grid.417924.d  Sanofi,   Paris, France
12. 0000 0001 2157 2938  grid.17063.33  Li Ka Shing Knowledge Institute, St. Michael’s Hospital,   University of Toronto,   Toronto, ON Canada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文献摘要</a:t>
            </a:r>
          </a:p>
        </p:txBody>
      </p:sp>
      <p:sp>
        <p:nvSpPr>
          <p:cNvPr id="3" name="Content Placeholder 2"/>
          <p:cNvSpPr>
            <a:spLocks noGrp="1"/>
          </p:cNvSpPr>
          <p:nvPr>
            <p:ph idx="1"/>
          </p:nvPr>
        </p:nvSpPr>
        <p:spPr/>
        <p:txBody>
          <a:bodyPr/>
          <a:lstStyle/>
          <a:p>
            <a:r>
              <a:rPr b="1" sz="1200"/>
              <a:t>Background：</a:t>
            </a:r>
            <a:r>
              <a:rPr sz="1200"/>
              <a:t>Individuals with diabetes often have high levels of atherogenic lipoproteins and cholesterol reflected by elevated low-density lipoprotein cholesterol (LDL-C), non-high-density lipoprotein cholesterol (non-HDL-C), apolipoprotein B (ApoB), and LDL particle number (LDL-PN). The presence of atherosclerotic cardiovascular disease (ASCVD) increases the risk of future cardiovascular events. We evaluated the efficacy and safety of the proprotein convertase subtilisin/kexin type 9 (PCSK9) inhibitor, alirocumab, among individuals with type 2 diabetes (T2DM), high LDL-C or non-HDL-C, and established ASCVD receiving maximally tolerated statin in ODYSSEY DM-DYSLIPIDEMIA (NCT02642159) and DM-INSULIN (NCT02585778).</a:t>
            </a:r>
          </a:p>
          <a:p>
            <a:r>
              <a:rPr b="1" sz="1200"/>
              <a:t>Methods：</a:t>
            </a:r>
            <a:r>
              <a:rPr sz="1200"/>
              <a:t>In DM-DYSLIPIDEMIA, individuals with T2DM and mixed dyslipidemia (non-HDL-C ≥ 100 mg/dL; n = 413) were randomized to open-label alirocumab 75 mg every 2 weeks (Q2W) or usual care (UC) for 24 weeks, with UC options selected before stratified randomization. In DM-INSULIN, insulin-treated individuals with T2DM (LDL-C ≥ 70 mg/dL; n = 441) were randomized in a double-blind fashion to alirocumab 75 mg Q2W or placebo for 24 weeks. Study participants also had a glycated hemoglobin &lt; 9% (DM-DYSLIPIDEMIA) or &lt; 10% (DM-INSULIN). Alirocumab dose was increased to 150 mg Q2W at week 12 if week 8 LDL-C was ≥ 70 mg/dL (DM-INSULIN) or non-HDL-C was ≥ 100 mg/dL (DM-DYSLIPIDEMIA). Lipid reductions and safety were assessed in patients with ASCVD from these studies.</a:t>
            </a:r>
          </a:p>
          <a:p>
            <a:r>
              <a:rPr b="1" sz="1200"/>
              <a:t>Results：</a:t>
            </a:r>
            <a:r>
              <a:rPr sz="1200"/>
              <a:t>This analysis included 142 DM-DYSLIPIDEMIA and 177 DM-INSULIN participants with ASCVD, including 95.1% and 86.4% with coronary heart disease, and 32.4% and 49.7% with microvascular diabetes complications, respectively. At week 24, alirocumab significantly reduced LDL-C, non-HDL-C, ApoB, and LDL-PN from baseline versus control. This translated into a greater proportion of individuals achieving non-HDL-C &lt; 100 mg/dL (64.6% alirocumab/23.8% UC [DM-DYSLIPIDEMIA]; 65.4% alirocumab/14.9% placebo [DM-INSULIN]) and ApoB &lt; 80 mg/dL (75.1% alirocumab/35.4% UC and 76.8% alirocumab/24.8% placebo, respectively) versus control at week 24 (all P &lt; 0.0001). In pooling these studies, 66.4% (alirocumab) and 67.0% (control) of individuals reported treatment-emergent adverse events. The adverse event pattern was similar with alirocumab versus controls.</a:t>
            </a:r>
          </a:p>
          <a:p>
            <a:r>
              <a:rPr b="1" sz="1200"/>
              <a:t>Conclusions：</a:t>
            </a:r>
            <a:r>
              <a:rPr sz="1200"/>
              <a:t>Among individuals with T2DM and ASCVD who had high non-HDL-C/LDL-C levels despite maximally tolerated statin, alirocumab significantly reduced atherogenic cholesterol and LDL-PN versus control. Alirocumab was generally well tolerated.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Figure 1</a:t>
            </a:r>
          </a:p>
        </p:txBody>
      </p:sp>
      <p:pic>
        <p:nvPicPr>
          <p:cNvPr id="3" name="Picture Placeholder 2" descr="12933_2019_951_Fig1_HTML.jpg"/>
          <p:cNvPicPr>
            <a:picLocks noGrp="1" noChangeAspect="1"/>
          </p:cNvPicPr>
          <p:nvPr>
            <p:ph type="pic" idx="11" sz="quarter"/>
          </p:nvPr>
        </p:nvPicPr>
        <p:blipFill>
          <a:blip r:embed="rId2"/>
          <a:srcRect l="-21259" r="-21259"/>
          <a:stretch>
            <a:fillRect/>
          </a:stretch>
        </p:blipFill>
        <p:spPr/>
      </p:pic>
      <p:sp>
        <p:nvSpPr>
          <p:cNvPr id="4" name="Content Placeholder 3"/>
          <p:cNvSpPr>
            <a:spLocks noGrp="1"/>
          </p:cNvSpPr>
          <p:nvPr>
            <p:ph idx="12" sz="quarter"/>
          </p:nvPr>
        </p:nvSpPr>
        <p:spPr/>
        <p:txBody>
          <a:bodyPr/>
          <a:lstStyle/>
          <a:p>
            <a:r>
              <a:t>Percentage change from baseline to week 24 in non-HDL-C, LDL-C, ApoB, LDL-PN (ITT). Apo apolipoprotein, HDL-C high-density lipoprotein cholesterol, ITT intent-to-treat, LDL-C low-density lipoprotein cholesterol, LDL-PN low-density lipoprotein particle number, LS least-squares, SE standard error, UC usual care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Figure 2</a:t>
            </a:r>
          </a:p>
        </p:txBody>
      </p:sp>
      <p:pic>
        <p:nvPicPr>
          <p:cNvPr id="3" name="Picture Placeholder 2" descr="12933_2019_951_Fig2_HTML.jpg"/>
          <p:cNvPicPr>
            <a:picLocks noGrp="1" noChangeAspect="1"/>
          </p:cNvPicPr>
          <p:nvPr>
            <p:ph type="pic" idx="11" sz="quarter"/>
          </p:nvPr>
        </p:nvPicPr>
        <p:blipFill>
          <a:blip r:embed="rId2"/>
          <a:srcRect l="-20860" r="-20860"/>
          <a:stretch>
            <a:fillRect/>
          </a:stretch>
        </p:blipFill>
        <p:spPr/>
      </p:pic>
      <p:sp>
        <p:nvSpPr>
          <p:cNvPr id="4" name="Content Placeholder 3"/>
          <p:cNvSpPr>
            <a:spLocks noGrp="1"/>
          </p:cNvSpPr>
          <p:nvPr>
            <p:ph idx="12" sz="quarter"/>
          </p:nvPr>
        </p:nvSpPr>
        <p:spPr/>
        <p:txBody>
          <a:bodyPr/>
          <a:lstStyle/>
          <a:p>
            <a:r>
              <a:t>Percentage of individuals achieving non-HDL-C, LDL-C, and ApoB targets at week 24 (ITT). Non-HDL-C: 100 mg/dL = 2.59 mmol/L; LDL-C: 70 mg/dL = 1.81 mmol/L. Apo apolipoprotein, HDL-C high-density lipoprotein cholesterol, ITT intent-to-treat, LDL-C low-density lipoprotein cholesterol, UC usual care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1</a:t>
            </a:r>
          </a:p>
        </p:txBody>
      </p:sp>
      <p:sp>
        <p:nvSpPr>
          <p:cNvPr id="3" name="Content Placeholder 2"/>
          <p:cNvSpPr>
            <a:spLocks noGrp="1"/>
          </p:cNvSpPr>
          <p:nvPr>
            <p:ph idx="12" sz="quarter"/>
          </p:nvPr>
        </p:nvSpPr>
        <p:spPr/>
        <p:txBody>
          <a:bodyPr/>
          <a:lstStyle/>
          <a:p>
            <a:r>
              <a:t>Baseline characteristics (randomized population)</a:t>
            </a:r>
          </a:p>
        </p:txBody>
      </p:sp>
      <p:sp>
        <p:nvSpPr>
          <p:cNvPr id="4" name="Table Placeholder 3"/>
          <p:cNvSpPr>
            <a:spLocks noGrp="1"/>
          </p:cNvSpPr>
          <p:nvPr>
            <p:ph type="tbl" idx="13" sz="quarter"/>
          </p:nvPr>
        </p:nvSpPr>
        <p:spPr/>
      </p:sp>
      <p:graphicFrame>
        <p:nvGraphicFramePr>
          <p:cNvPr id="5" name="Table 4"/>
          <p:cNvGraphicFramePr>
            <a:graphicFrameLocks noGrp="1"/>
          </p:cNvGraphicFramePr>
          <p:nvPr/>
        </p:nvGraphicFramePr>
        <p:xfrm>
          <a:off x="360000" y="720000"/>
          <a:ext cx="11520000" cy="5400000"/>
        </p:xfrm>
        <a:graphic>
          <a:graphicData uri="http://schemas.openxmlformats.org/drawingml/2006/table">
            <a:tbl>
              <a:tblPr firstRow="1" bandRow="1">
                <a:tableStyleId>{5C22544A-7EE6-4342-B048-85BDC9FD1C3A}</a:tableStyleId>
              </a:tblPr>
              <a:tblGrid>
                <a:gridCol w="2304000"/>
                <a:gridCol w="2304000"/>
                <a:gridCol w="2304000"/>
                <a:gridCol w="2304000"/>
                <a:gridCol w="2304000"/>
              </a:tblGrid>
              <a:tr h="158823">
                <a:tc>
                  <a:txBody>
                    <a:bodyPr/>
                    <a:lstStyle/>
                    <a:p>
                      <a:r>
                        <a:rPr sz="1000"/>
                        <a:t>Unnamed: 0_level_0 Unnamed: 0_level_1</a:t>
                      </a:r>
                    </a:p>
                  </a:txBody>
                  <a:tcPr/>
                </a:tc>
                <a:tc>
                  <a:txBody>
                    <a:bodyPr/>
                    <a:lstStyle/>
                    <a:p>
                      <a:r>
                        <a:rPr sz="1000"/>
                        <a:t>DM-DYSLIPIDEMIA Alirocumab (n = 95)</a:t>
                      </a:r>
                    </a:p>
                  </a:txBody>
                  <a:tcPr/>
                </a:tc>
                <a:tc>
                  <a:txBody>
                    <a:bodyPr/>
                    <a:lstStyle/>
                    <a:p>
                      <a:r>
                        <a:rPr sz="1000"/>
                        <a:t>DM-DYSLIPIDEMIA UC (n = 47)</a:t>
                      </a:r>
                    </a:p>
                  </a:txBody>
                  <a:tcPr/>
                </a:tc>
                <a:tc>
                  <a:txBody>
                    <a:bodyPr/>
                    <a:lstStyle/>
                    <a:p>
                      <a:r>
                        <a:rPr sz="1000"/>
                        <a:t>DM-INSULIN Alirocumab (n = 119)</a:t>
                      </a:r>
                    </a:p>
                  </a:txBody>
                  <a:tcPr/>
                </a:tc>
                <a:tc>
                  <a:txBody>
                    <a:bodyPr/>
                    <a:lstStyle/>
                    <a:p>
                      <a:r>
                        <a:rPr sz="1000"/>
                        <a:t>DM-INSULIN Placebo (n = 58)</a:t>
                      </a:r>
                    </a:p>
                  </a:txBody>
                  <a:tcPr/>
                </a:tc>
              </a:tr>
              <a:tr h="158823">
                <a:tc>
                  <a:txBody>
                    <a:bodyPr/>
                    <a:lstStyle/>
                    <a:p>
                      <a:r>
                        <a:rPr sz="1000"/>
                        <a:t>Age, years, mean (SD)</a:t>
                      </a:r>
                    </a:p>
                  </a:txBody>
                  <a:tcPr/>
                </a:tc>
                <a:tc>
                  <a:txBody>
                    <a:bodyPr/>
                    <a:lstStyle/>
                    <a:p>
                      <a:r>
                        <a:rPr sz="1000"/>
                        <a:t>64.9 (9.1)</a:t>
                      </a:r>
                    </a:p>
                  </a:txBody>
                  <a:tcPr/>
                </a:tc>
                <a:tc>
                  <a:txBody>
                    <a:bodyPr/>
                    <a:lstStyle/>
                    <a:p>
                      <a:r>
                        <a:rPr sz="1000"/>
                        <a:t>65.4 (8.1)</a:t>
                      </a:r>
                    </a:p>
                  </a:txBody>
                  <a:tcPr/>
                </a:tc>
                <a:tc>
                  <a:txBody>
                    <a:bodyPr/>
                    <a:lstStyle/>
                    <a:p>
                      <a:r>
                        <a:rPr sz="1000"/>
                        <a:t>66.2 (8.7)</a:t>
                      </a:r>
                    </a:p>
                  </a:txBody>
                  <a:tcPr/>
                </a:tc>
                <a:tc>
                  <a:txBody>
                    <a:bodyPr/>
                    <a:lstStyle/>
                    <a:p>
                      <a:r>
                        <a:rPr sz="1000"/>
                        <a:t>64.9 (8.9)</a:t>
                      </a:r>
                    </a:p>
                  </a:txBody>
                  <a:tcPr/>
                </a:tc>
              </a:tr>
              <a:tr h="158823">
                <a:tc>
                  <a:txBody>
                    <a:bodyPr/>
                    <a:lstStyle/>
                    <a:p>
                      <a:r>
                        <a:rPr sz="1000"/>
                        <a:t>Gender, male, n (%)</a:t>
                      </a:r>
                    </a:p>
                  </a:txBody>
                  <a:tcPr/>
                </a:tc>
                <a:tc>
                  <a:txBody>
                    <a:bodyPr/>
                    <a:lstStyle/>
                    <a:p>
                      <a:r>
                        <a:rPr sz="1000"/>
                        <a:t>65 (68.4)</a:t>
                      </a:r>
                    </a:p>
                  </a:txBody>
                  <a:tcPr/>
                </a:tc>
                <a:tc>
                  <a:txBody>
                    <a:bodyPr/>
                    <a:lstStyle/>
                    <a:p>
                      <a:r>
                        <a:rPr sz="1000"/>
                        <a:t>31 (66.0)</a:t>
                      </a:r>
                    </a:p>
                  </a:txBody>
                  <a:tcPr/>
                </a:tc>
                <a:tc>
                  <a:txBody>
                    <a:bodyPr/>
                    <a:lstStyle/>
                    <a:p>
                      <a:r>
                        <a:rPr sz="1000"/>
                        <a:t>79 (66.4)</a:t>
                      </a:r>
                    </a:p>
                  </a:txBody>
                  <a:tcPr/>
                </a:tc>
                <a:tc>
                  <a:txBody>
                    <a:bodyPr/>
                    <a:lstStyle/>
                    <a:p>
                      <a:r>
                        <a:rPr sz="1000"/>
                        <a:t>32 (55.2)</a:t>
                      </a:r>
                    </a:p>
                  </a:txBody>
                  <a:tcPr/>
                </a:tc>
              </a:tr>
              <a:tr h="158823">
                <a:tc>
                  <a:txBody>
                    <a:bodyPr/>
                    <a:lstStyle/>
                    <a:p>
                      <a:r>
                        <a:rPr sz="1000"/>
                        <a:t>BMI, kg/m2, mean (SD)</a:t>
                      </a:r>
                    </a:p>
                  </a:txBody>
                  <a:tcPr/>
                </a:tc>
                <a:tc>
                  <a:txBody>
                    <a:bodyPr/>
                    <a:lstStyle/>
                    <a:p>
                      <a:r>
                        <a:rPr sz="1000"/>
                        <a:t>33.0 (5.4)</a:t>
                      </a:r>
                    </a:p>
                  </a:txBody>
                  <a:tcPr/>
                </a:tc>
                <a:tc>
                  <a:txBody>
                    <a:bodyPr/>
                    <a:lstStyle/>
                    <a:p>
                      <a:r>
                        <a:rPr sz="1000"/>
                        <a:t>32.7 (4.9)</a:t>
                      </a:r>
                    </a:p>
                  </a:txBody>
                  <a:tcPr/>
                </a:tc>
                <a:tc>
                  <a:txBody>
                    <a:bodyPr/>
                    <a:lstStyle/>
                    <a:p>
                      <a:r>
                        <a:rPr sz="1000"/>
                        <a:t>32.6 (4.5)</a:t>
                      </a:r>
                    </a:p>
                  </a:txBody>
                  <a:tcPr/>
                </a:tc>
                <a:tc>
                  <a:txBody>
                    <a:bodyPr/>
                    <a:lstStyle/>
                    <a:p>
                      <a:r>
                        <a:rPr sz="1000"/>
                        <a:t>33.4 (5.8)</a:t>
                      </a:r>
                    </a:p>
                  </a:txBody>
                  <a:tcPr/>
                </a:tc>
              </a:tr>
              <a:tr h="158823">
                <a:tc>
                  <a:txBody>
                    <a:bodyPr/>
                    <a:lstStyle/>
                    <a:p>
                      <a:r>
                        <a:rPr sz="1000"/>
                        <a:t>CHD, n (%)</a:t>
                      </a:r>
                    </a:p>
                  </a:txBody>
                  <a:tcPr/>
                </a:tc>
                <a:tc>
                  <a:txBody>
                    <a:bodyPr/>
                    <a:lstStyle/>
                    <a:p>
                      <a:r>
                        <a:rPr sz="1000"/>
                        <a:t>90 (94.7)</a:t>
                      </a:r>
                    </a:p>
                  </a:txBody>
                  <a:tcPr/>
                </a:tc>
                <a:tc>
                  <a:txBody>
                    <a:bodyPr/>
                    <a:lstStyle/>
                    <a:p>
                      <a:r>
                        <a:rPr sz="1000"/>
                        <a:t>45 (95.7)</a:t>
                      </a:r>
                    </a:p>
                  </a:txBody>
                  <a:tcPr/>
                </a:tc>
                <a:tc>
                  <a:txBody>
                    <a:bodyPr/>
                    <a:lstStyle/>
                    <a:p>
                      <a:r>
                        <a:rPr sz="1000"/>
                        <a:t>102 (85.7)</a:t>
                      </a:r>
                    </a:p>
                  </a:txBody>
                  <a:tcPr/>
                </a:tc>
                <a:tc>
                  <a:txBody>
                    <a:bodyPr/>
                    <a:lstStyle/>
                    <a:p>
                      <a:r>
                        <a:rPr sz="1000"/>
                        <a:t>51 (87.9)</a:t>
                      </a:r>
                    </a:p>
                  </a:txBody>
                  <a:tcPr/>
                </a:tc>
              </a:tr>
              <a:tr h="158823">
                <a:tc>
                  <a:txBody>
                    <a:bodyPr/>
                    <a:lstStyle/>
                    <a:p>
                      <a:r>
                        <a:rPr sz="1000"/>
                        <a:t>Acute MI</a:t>
                      </a:r>
                    </a:p>
                  </a:txBody>
                  <a:tcPr/>
                </a:tc>
                <a:tc>
                  <a:txBody>
                    <a:bodyPr/>
                    <a:lstStyle/>
                    <a:p>
                      <a:r>
                        <a:rPr sz="1000"/>
                        <a:t>43 (45.3)</a:t>
                      </a:r>
                    </a:p>
                  </a:txBody>
                  <a:tcPr/>
                </a:tc>
                <a:tc>
                  <a:txBody>
                    <a:bodyPr/>
                    <a:lstStyle/>
                    <a:p>
                      <a:r>
                        <a:rPr sz="1000"/>
                        <a:t>20 (42.6)</a:t>
                      </a:r>
                    </a:p>
                  </a:txBody>
                  <a:tcPr/>
                </a:tc>
                <a:tc>
                  <a:txBody>
                    <a:bodyPr/>
                    <a:lstStyle/>
                    <a:p>
                      <a:r>
                        <a:rPr sz="1000"/>
                        <a:t>59 (49.6)</a:t>
                      </a:r>
                    </a:p>
                  </a:txBody>
                  <a:tcPr/>
                </a:tc>
                <a:tc>
                  <a:txBody>
                    <a:bodyPr/>
                    <a:lstStyle/>
                    <a:p>
                      <a:r>
                        <a:rPr sz="1000"/>
                        <a:t>18 (31.0)</a:t>
                      </a:r>
                    </a:p>
                  </a:txBody>
                  <a:tcPr/>
                </a:tc>
              </a:tr>
              <a:tr h="158823">
                <a:tc>
                  <a:txBody>
                    <a:bodyPr/>
                    <a:lstStyle/>
                    <a:p>
                      <a:r>
                        <a:rPr sz="1000"/>
                        <a:t>Silent MI</a:t>
                      </a:r>
                    </a:p>
                  </a:txBody>
                  <a:tcPr/>
                </a:tc>
                <a:tc>
                  <a:txBody>
                    <a:bodyPr/>
                    <a:lstStyle/>
                    <a:p>
                      <a:r>
                        <a:rPr sz="1000"/>
                        <a:t>5 (5.3)</a:t>
                      </a:r>
                    </a:p>
                  </a:txBody>
                  <a:tcPr/>
                </a:tc>
                <a:tc>
                  <a:txBody>
                    <a:bodyPr/>
                    <a:lstStyle/>
                    <a:p>
                      <a:r>
                        <a:rPr sz="1000"/>
                        <a:t>1 (2.1)</a:t>
                      </a:r>
                    </a:p>
                  </a:txBody>
                  <a:tcPr/>
                </a:tc>
                <a:tc>
                  <a:txBody>
                    <a:bodyPr/>
                    <a:lstStyle/>
                    <a:p>
                      <a:r>
                        <a:rPr sz="1000"/>
                        <a:t>4 (3.4)</a:t>
                      </a:r>
                    </a:p>
                  </a:txBody>
                  <a:tcPr/>
                </a:tc>
                <a:tc>
                  <a:txBody>
                    <a:bodyPr/>
                    <a:lstStyle/>
                    <a:p>
                      <a:r>
                        <a:rPr sz="1000"/>
                        <a:t>4 (6.9)</a:t>
                      </a:r>
                    </a:p>
                  </a:txBody>
                  <a:tcPr/>
                </a:tc>
              </a:tr>
              <a:tr h="158823">
                <a:tc>
                  <a:txBody>
                    <a:bodyPr/>
                    <a:lstStyle/>
                    <a:p>
                      <a:r>
                        <a:rPr sz="1000"/>
                        <a:t>Unstable angina</a:t>
                      </a:r>
                    </a:p>
                  </a:txBody>
                  <a:tcPr/>
                </a:tc>
                <a:tc>
                  <a:txBody>
                    <a:bodyPr/>
                    <a:lstStyle/>
                    <a:p>
                      <a:r>
                        <a:rPr sz="1000"/>
                        <a:t>15 (15.8)</a:t>
                      </a:r>
                    </a:p>
                  </a:txBody>
                  <a:tcPr/>
                </a:tc>
                <a:tc>
                  <a:txBody>
                    <a:bodyPr/>
                    <a:lstStyle/>
                    <a:p>
                      <a:r>
                        <a:rPr sz="1000"/>
                        <a:t>9 (19.1)</a:t>
                      </a:r>
                    </a:p>
                  </a:txBody>
                  <a:tcPr/>
                </a:tc>
                <a:tc>
                  <a:txBody>
                    <a:bodyPr/>
                    <a:lstStyle/>
                    <a:p>
                      <a:r>
                        <a:rPr sz="1000"/>
                        <a:t>15 (12.6)</a:t>
                      </a:r>
                    </a:p>
                  </a:txBody>
                  <a:tcPr/>
                </a:tc>
                <a:tc>
                  <a:txBody>
                    <a:bodyPr/>
                    <a:lstStyle/>
                    <a:p>
                      <a:r>
                        <a:rPr sz="1000"/>
                        <a:t>4 (6.9)</a:t>
                      </a:r>
                    </a:p>
                  </a:txBody>
                  <a:tcPr/>
                </a:tc>
              </a:tr>
              <a:tr h="158823">
                <a:tc>
                  <a:txBody>
                    <a:bodyPr/>
                    <a:lstStyle/>
                    <a:p>
                      <a:r>
                        <a:rPr sz="1000"/>
                        <a:t>Coronary revascularization</a:t>
                      </a:r>
                    </a:p>
                  </a:txBody>
                  <a:tcPr/>
                </a:tc>
                <a:tc>
                  <a:txBody>
                    <a:bodyPr/>
                    <a:lstStyle/>
                    <a:p>
                      <a:r>
                        <a:rPr sz="1000"/>
                        <a:t>77 (81.1)</a:t>
                      </a:r>
                    </a:p>
                  </a:txBody>
                  <a:tcPr/>
                </a:tc>
                <a:tc>
                  <a:txBody>
                    <a:bodyPr/>
                    <a:lstStyle/>
                    <a:p>
                      <a:r>
                        <a:rPr sz="1000"/>
                        <a:t>35 (74.5)</a:t>
                      </a:r>
                    </a:p>
                  </a:txBody>
                  <a:tcPr/>
                </a:tc>
                <a:tc>
                  <a:txBody>
                    <a:bodyPr/>
                    <a:lstStyle/>
                    <a:p>
                      <a:r>
                        <a:rPr sz="1000"/>
                        <a:t>80 (67.2)</a:t>
                      </a:r>
                    </a:p>
                  </a:txBody>
                  <a:tcPr/>
                </a:tc>
                <a:tc>
                  <a:txBody>
                    <a:bodyPr/>
                    <a:lstStyle/>
                    <a:p>
                      <a:r>
                        <a:rPr sz="1000"/>
                        <a:t>37 (63.8)</a:t>
                      </a:r>
                    </a:p>
                  </a:txBody>
                  <a:tcPr/>
                </a:tc>
              </a:tr>
              <a:tr h="158823">
                <a:tc>
                  <a:txBody>
                    <a:bodyPr/>
                    <a:lstStyle/>
                    <a:p>
                      <a:r>
                        <a:rPr sz="1000"/>
                        <a:t>Other clinically significant CHDa</a:t>
                      </a:r>
                    </a:p>
                  </a:txBody>
                  <a:tcPr/>
                </a:tc>
                <a:tc>
                  <a:txBody>
                    <a:bodyPr/>
                    <a:lstStyle/>
                    <a:p>
                      <a:r>
                        <a:rPr sz="1000"/>
                        <a:t>20 (21.1)</a:t>
                      </a:r>
                    </a:p>
                  </a:txBody>
                  <a:tcPr/>
                </a:tc>
                <a:tc>
                  <a:txBody>
                    <a:bodyPr/>
                    <a:lstStyle/>
                    <a:p>
                      <a:r>
                        <a:rPr sz="1000"/>
                        <a:t>14 (29.8)</a:t>
                      </a:r>
                    </a:p>
                  </a:txBody>
                  <a:tcPr/>
                </a:tc>
                <a:tc>
                  <a:txBody>
                    <a:bodyPr/>
                    <a:lstStyle/>
                    <a:p>
                      <a:r>
                        <a:rPr sz="1000"/>
                        <a:t>31 (26.1)</a:t>
                      </a:r>
                    </a:p>
                  </a:txBody>
                  <a:tcPr/>
                </a:tc>
                <a:tc>
                  <a:txBody>
                    <a:bodyPr/>
                    <a:lstStyle/>
                    <a:p>
                      <a:r>
                        <a:rPr sz="1000"/>
                        <a:t>15 (25.9)</a:t>
                      </a:r>
                    </a:p>
                  </a:txBody>
                  <a:tcPr/>
                </a:tc>
              </a:tr>
              <a:tr h="158823">
                <a:tc>
                  <a:txBody>
                    <a:bodyPr/>
                    <a:lstStyle/>
                    <a:p>
                      <a:r>
                        <a:rPr sz="1000"/>
                        <a:t>Ischemic stroke, n (%)</a:t>
                      </a:r>
                    </a:p>
                  </a:txBody>
                  <a:tcPr/>
                </a:tc>
                <a:tc>
                  <a:txBody>
                    <a:bodyPr/>
                    <a:lstStyle/>
                    <a:p>
                      <a:r>
                        <a:rPr sz="1000"/>
                        <a:t>14 (14.7)</a:t>
                      </a:r>
                    </a:p>
                  </a:txBody>
                  <a:tcPr/>
                </a:tc>
                <a:tc>
                  <a:txBody>
                    <a:bodyPr/>
                    <a:lstStyle/>
                    <a:p>
                      <a:r>
                        <a:rPr sz="1000"/>
                        <a:t>5 (10.6)</a:t>
                      </a:r>
                    </a:p>
                  </a:txBody>
                  <a:tcPr/>
                </a:tc>
                <a:tc>
                  <a:txBody>
                    <a:bodyPr/>
                    <a:lstStyle/>
                    <a:p>
                      <a:r>
                        <a:rPr sz="1000"/>
                        <a:t>27 (22.7)</a:t>
                      </a:r>
                    </a:p>
                  </a:txBody>
                  <a:tcPr/>
                </a:tc>
                <a:tc>
                  <a:txBody>
                    <a:bodyPr/>
                    <a:lstStyle/>
                    <a:p>
                      <a:r>
                        <a:rPr sz="1000"/>
                        <a:t>9 (15.5)</a:t>
                      </a:r>
                    </a:p>
                  </a:txBody>
                  <a:tcPr/>
                </a:tc>
              </a:tr>
              <a:tr h="158823">
                <a:tc>
                  <a:txBody>
                    <a:bodyPr/>
                    <a:lstStyle/>
                    <a:p>
                      <a:r>
                        <a:rPr sz="1000"/>
                        <a:t>PAD, n (%)</a:t>
                      </a:r>
                    </a:p>
                  </a:txBody>
                  <a:tcPr/>
                </a:tc>
                <a:tc>
                  <a:txBody>
                    <a:bodyPr/>
                    <a:lstStyle/>
                    <a:p>
                      <a:r>
                        <a:rPr sz="1000"/>
                        <a:t>6 (6.3)</a:t>
                      </a:r>
                    </a:p>
                  </a:txBody>
                  <a:tcPr/>
                </a:tc>
                <a:tc>
                  <a:txBody>
                    <a:bodyPr/>
                    <a:lstStyle/>
                    <a:p>
                      <a:r>
                        <a:rPr sz="1000"/>
                        <a:t>4 (8.5)</a:t>
                      </a:r>
                    </a:p>
                  </a:txBody>
                  <a:tcPr/>
                </a:tc>
                <a:tc>
                  <a:txBody>
                    <a:bodyPr/>
                    <a:lstStyle/>
                    <a:p>
                      <a:r>
                        <a:rPr sz="1000"/>
                        <a:t>13 (10.9)</a:t>
                      </a:r>
                    </a:p>
                  </a:txBody>
                  <a:tcPr/>
                </a:tc>
                <a:tc>
                  <a:txBody>
                    <a:bodyPr/>
                    <a:lstStyle/>
                    <a:p>
                      <a:r>
                        <a:rPr sz="1000"/>
                        <a:t>6 (10.3)</a:t>
                      </a:r>
                    </a:p>
                  </a:txBody>
                  <a:tcPr/>
                </a:tc>
              </a:tr>
              <a:tr h="158823">
                <a:tc>
                  <a:txBody>
                    <a:bodyPr/>
                    <a:lstStyle/>
                    <a:p>
                      <a:r>
                        <a:rPr sz="1000"/>
                        <a:t>HTNb, n (%)</a:t>
                      </a:r>
                    </a:p>
                  </a:txBody>
                  <a:tcPr/>
                </a:tc>
                <a:tc>
                  <a:txBody>
                    <a:bodyPr/>
                    <a:lstStyle/>
                    <a:p>
                      <a:r>
                        <a:rPr sz="1000"/>
                        <a:t>89 (93.7)</a:t>
                      </a:r>
                    </a:p>
                  </a:txBody>
                  <a:tcPr/>
                </a:tc>
                <a:tc>
                  <a:txBody>
                    <a:bodyPr/>
                    <a:lstStyle/>
                    <a:p>
                      <a:r>
                        <a:rPr sz="1000"/>
                        <a:t>44 (93.6)</a:t>
                      </a:r>
                    </a:p>
                  </a:txBody>
                  <a:tcPr/>
                </a:tc>
                <a:tc>
                  <a:txBody>
                    <a:bodyPr/>
                    <a:lstStyle/>
                    <a:p>
                      <a:r>
                        <a:rPr sz="1000"/>
                        <a:t>105 (88.2)</a:t>
                      </a:r>
                    </a:p>
                  </a:txBody>
                  <a:tcPr/>
                </a:tc>
                <a:tc>
                  <a:txBody>
                    <a:bodyPr/>
                    <a:lstStyle/>
                    <a:p>
                      <a:r>
                        <a:rPr sz="1000"/>
                        <a:t>53 (91.4)</a:t>
                      </a:r>
                    </a:p>
                  </a:txBody>
                  <a:tcPr/>
                </a:tc>
              </a:tr>
              <a:tr h="158823">
                <a:tc>
                  <a:txBody>
                    <a:bodyPr/>
                    <a:lstStyle/>
                    <a:p>
                      <a:r>
                        <a:rPr sz="1000"/>
                        <a:t>CKDc, n (%)</a:t>
                      </a:r>
                    </a:p>
                  </a:txBody>
                  <a:tcPr/>
                </a:tc>
                <a:tc>
                  <a:txBody>
                    <a:bodyPr/>
                    <a:lstStyle/>
                    <a:p>
                      <a:r>
                        <a:rPr sz="1000"/>
                        <a:t>15 (15.8)</a:t>
                      </a:r>
                    </a:p>
                  </a:txBody>
                  <a:tcPr/>
                </a:tc>
                <a:tc>
                  <a:txBody>
                    <a:bodyPr/>
                    <a:lstStyle/>
                    <a:p>
                      <a:r>
                        <a:rPr sz="1000"/>
                        <a:t>11 (23.4)</a:t>
                      </a:r>
                    </a:p>
                  </a:txBody>
                  <a:tcPr/>
                </a:tc>
                <a:tc>
                  <a:txBody>
                    <a:bodyPr/>
                    <a:lstStyle/>
                    <a:p>
                      <a:r>
                        <a:rPr sz="1000"/>
                        <a:t>37 (31.1)</a:t>
                      </a:r>
                    </a:p>
                  </a:txBody>
                  <a:tcPr/>
                </a:tc>
                <a:tc>
                  <a:txBody>
                    <a:bodyPr/>
                    <a:lstStyle/>
                    <a:p>
                      <a:r>
                        <a:rPr sz="1000"/>
                        <a:t>13 (22.4)</a:t>
                      </a:r>
                    </a:p>
                  </a:txBody>
                  <a:tcPr/>
                </a:tc>
              </a:tr>
              <a:tr h="158823">
                <a:tc>
                  <a:txBody>
                    <a:bodyPr/>
                    <a:lstStyle/>
                    <a:p>
                      <a:r>
                        <a:rPr sz="1000"/>
                        <a:t>Diabetes target organ damaged, n (%)</a:t>
                      </a:r>
                    </a:p>
                  </a:txBody>
                  <a:tcPr/>
                </a:tc>
                <a:tc>
                  <a:txBody>
                    <a:bodyPr/>
                    <a:lstStyle/>
                    <a:p>
                      <a:r>
                        <a:rPr sz="1000"/>
                        <a:t>31 (32.6)</a:t>
                      </a:r>
                    </a:p>
                  </a:txBody>
                  <a:tcPr/>
                </a:tc>
                <a:tc>
                  <a:txBody>
                    <a:bodyPr/>
                    <a:lstStyle/>
                    <a:p>
                      <a:r>
                        <a:rPr sz="1000"/>
                        <a:t>15 (31.9)</a:t>
                      </a:r>
                    </a:p>
                  </a:txBody>
                  <a:tcPr/>
                </a:tc>
                <a:tc>
                  <a:txBody>
                    <a:bodyPr/>
                    <a:lstStyle/>
                    <a:p>
                      <a:r>
                        <a:rPr sz="1000"/>
                        <a:t>60 (50.4)</a:t>
                      </a:r>
                    </a:p>
                  </a:txBody>
                  <a:tcPr/>
                </a:tc>
                <a:tc>
                  <a:txBody>
                    <a:bodyPr/>
                    <a:lstStyle/>
                    <a:p>
                      <a:r>
                        <a:rPr sz="1000"/>
                        <a:t>28 (48.3)</a:t>
                      </a:r>
                    </a:p>
                  </a:txBody>
                  <a:tcPr/>
                </a:tc>
              </a:tr>
              <a:tr h="158823">
                <a:tc>
                  <a:txBody>
                    <a:bodyPr/>
                    <a:lstStyle/>
                    <a:p>
                      <a:r>
                        <a:rPr sz="1000"/>
                        <a:t>Statin, n (%)</a:t>
                      </a:r>
                    </a:p>
                  </a:txBody>
                  <a:tcPr/>
                </a:tc>
                <a:tc>
                  <a:txBody>
                    <a:bodyPr/>
                    <a:lstStyle/>
                    <a:p>
                      <a:r>
                        <a:rPr sz="1000"/>
                        <a:t>80 (84.2)</a:t>
                      </a:r>
                    </a:p>
                  </a:txBody>
                  <a:tcPr/>
                </a:tc>
                <a:tc>
                  <a:txBody>
                    <a:bodyPr/>
                    <a:lstStyle/>
                    <a:p>
                      <a:r>
                        <a:rPr sz="1000"/>
                        <a:t>41 (87.2)</a:t>
                      </a:r>
                    </a:p>
                  </a:txBody>
                  <a:tcPr/>
                </a:tc>
                <a:tc>
                  <a:txBody>
                    <a:bodyPr/>
                    <a:lstStyle/>
                    <a:p>
                      <a:r>
                        <a:rPr sz="1000"/>
                        <a:t>92 (77.3)</a:t>
                      </a:r>
                    </a:p>
                  </a:txBody>
                  <a:tcPr/>
                </a:tc>
                <a:tc>
                  <a:txBody>
                    <a:bodyPr/>
                    <a:lstStyle/>
                    <a:p>
                      <a:r>
                        <a:rPr sz="1000"/>
                        <a:t>42 (72.4)</a:t>
                      </a:r>
                    </a:p>
                  </a:txBody>
                  <a:tcPr/>
                </a:tc>
              </a:tr>
              <a:tr h="158823">
                <a:tc>
                  <a:txBody>
                    <a:bodyPr/>
                    <a:lstStyle/>
                    <a:p>
                      <a:r>
                        <a:rPr sz="1000"/>
                        <a:t>Low intensity</a:t>
                      </a:r>
                    </a:p>
                  </a:txBody>
                  <a:tcPr/>
                </a:tc>
                <a:tc>
                  <a:txBody>
                    <a:bodyPr/>
                    <a:lstStyle/>
                    <a:p>
                      <a:r>
                        <a:rPr sz="1000"/>
                        <a:t>6 (7.5)</a:t>
                      </a:r>
                    </a:p>
                  </a:txBody>
                  <a:tcPr/>
                </a:tc>
                <a:tc>
                  <a:txBody>
                    <a:bodyPr/>
                    <a:lstStyle/>
                    <a:p>
                      <a:r>
                        <a:rPr sz="1000"/>
                        <a:t>0</a:t>
                      </a:r>
                    </a:p>
                  </a:txBody>
                  <a:tcPr/>
                </a:tc>
                <a:tc>
                  <a:txBody>
                    <a:bodyPr/>
                    <a:lstStyle/>
                    <a:p>
                      <a:r>
                        <a:rPr sz="1000"/>
                        <a:t>3 (3.3)</a:t>
                      </a:r>
                    </a:p>
                  </a:txBody>
                  <a:tcPr/>
                </a:tc>
                <a:tc>
                  <a:txBody>
                    <a:bodyPr/>
                    <a:lstStyle/>
                    <a:p>
                      <a:r>
                        <a:rPr sz="1000"/>
                        <a:t>1 (2.4)</a:t>
                      </a:r>
                    </a:p>
                  </a:txBody>
                  <a:tcPr/>
                </a:tc>
              </a:tr>
              <a:tr h="158823">
                <a:tc>
                  <a:txBody>
                    <a:bodyPr/>
                    <a:lstStyle/>
                    <a:p>
                      <a:r>
                        <a:rPr sz="1000"/>
                        <a:t>Moderate intensity</a:t>
                      </a:r>
                    </a:p>
                  </a:txBody>
                  <a:tcPr/>
                </a:tc>
                <a:tc>
                  <a:txBody>
                    <a:bodyPr/>
                    <a:lstStyle/>
                    <a:p>
                      <a:r>
                        <a:rPr sz="1000"/>
                        <a:t>21 (26.3)</a:t>
                      </a:r>
                    </a:p>
                  </a:txBody>
                  <a:tcPr/>
                </a:tc>
                <a:tc>
                  <a:txBody>
                    <a:bodyPr/>
                    <a:lstStyle/>
                    <a:p>
                      <a:r>
                        <a:rPr sz="1000"/>
                        <a:t>20 (48.8)</a:t>
                      </a:r>
                    </a:p>
                  </a:txBody>
                  <a:tcPr/>
                </a:tc>
                <a:tc>
                  <a:txBody>
                    <a:bodyPr/>
                    <a:lstStyle/>
                    <a:p>
                      <a:r>
                        <a:rPr sz="1000"/>
                        <a:t>46 (50.0)</a:t>
                      </a:r>
                    </a:p>
                  </a:txBody>
                  <a:tcPr/>
                </a:tc>
                <a:tc>
                  <a:txBody>
                    <a:bodyPr/>
                    <a:lstStyle/>
                    <a:p>
                      <a:r>
                        <a:rPr sz="1000"/>
                        <a:t>24 (57.1)</a:t>
                      </a:r>
                    </a:p>
                  </a:txBody>
                  <a:tcPr/>
                </a:tc>
              </a:tr>
              <a:tr h="158823">
                <a:tc>
                  <a:txBody>
                    <a:bodyPr/>
                    <a:lstStyle/>
                    <a:p>
                      <a:r>
                        <a:rPr sz="1000"/>
                        <a:t>High intensity</a:t>
                      </a:r>
                    </a:p>
                  </a:txBody>
                  <a:tcPr/>
                </a:tc>
                <a:tc>
                  <a:txBody>
                    <a:bodyPr/>
                    <a:lstStyle/>
                    <a:p>
                      <a:r>
                        <a:rPr sz="1000"/>
                        <a:t>53 (66.3)</a:t>
                      </a:r>
                    </a:p>
                  </a:txBody>
                  <a:tcPr/>
                </a:tc>
                <a:tc>
                  <a:txBody>
                    <a:bodyPr/>
                    <a:lstStyle/>
                    <a:p>
                      <a:r>
                        <a:rPr sz="1000"/>
                        <a:t>21 (51.2)</a:t>
                      </a:r>
                    </a:p>
                  </a:txBody>
                  <a:tcPr/>
                </a:tc>
                <a:tc>
                  <a:txBody>
                    <a:bodyPr/>
                    <a:lstStyle/>
                    <a:p>
                      <a:r>
                        <a:rPr sz="1000"/>
                        <a:t>43 (46.7)</a:t>
                      </a:r>
                    </a:p>
                  </a:txBody>
                  <a:tcPr/>
                </a:tc>
                <a:tc>
                  <a:txBody>
                    <a:bodyPr/>
                    <a:lstStyle/>
                    <a:p>
                      <a:r>
                        <a:rPr sz="1000"/>
                        <a:t>16 (38.1)</a:t>
                      </a:r>
                    </a:p>
                  </a:txBody>
                  <a:tcPr/>
                </a:tc>
              </a:tr>
              <a:tr h="158823">
                <a:tc>
                  <a:txBody>
                    <a:bodyPr/>
                    <a:lstStyle/>
                    <a:p>
                      <a:r>
                        <a:rPr sz="1000"/>
                        <a:t>LLT other than statine, n (%)</a:t>
                      </a:r>
                    </a:p>
                  </a:txBody>
                  <a:tcPr/>
                </a:tc>
                <a:tc>
                  <a:txBody>
                    <a:bodyPr/>
                    <a:lstStyle/>
                    <a:p>
                      <a:r>
                        <a:rPr sz="1000"/>
                        <a:t>0</a:t>
                      </a:r>
                    </a:p>
                  </a:txBody>
                  <a:tcPr/>
                </a:tc>
                <a:tc>
                  <a:txBody>
                    <a:bodyPr/>
                    <a:lstStyle/>
                    <a:p>
                      <a:r>
                        <a:rPr sz="1000"/>
                        <a:t>2 (4.3)</a:t>
                      </a:r>
                    </a:p>
                  </a:txBody>
                  <a:tcPr/>
                </a:tc>
                <a:tc>
                  <a:txBody>
                    <a:bodyPr/>
                    <a:lstStyle/>
                    <a:p>
                      <a:r>
                        <a:rPr sz="1000"/>
                        <a:t>34 (28.6)</a:t>
                      </a:r>
                    </a:p>
                  </a:txBody>
                  <a:tcPr/>
                </a:tc>
                <a:tc>
                  <a:txBody>
                    <a:bodyPr/>
                    <a:lstStyle/>
                    <a:p>
                      <a:r>
                        <a:rPr sz="1000"/>
                        <a:t>11 (19.0)</a:t>
                      </a:r>
                    </a:p>
                  </a:txBody>
                  <a:tcPr/>
                </a:tc>
              </a:tr>
              <a:tr h="158823">
                <a:tc>
                  <a:txBody>
                    <a:bodyPr/>
                    <a:lstStyle/>
                    <a:p>
                      <a:r>
                        <a:rPr sz="1000"/>
                        <a:t>HbA1c, %, mean (SD)</a:t>
                      </a:r>
                    </a:p>
                  </a:txBody>
                  <a:tcPr/>
                </a:tc>
                <a:tc>
                  <a:txBody>
                    <a:bodyPr/>
                    <a:lstStyle/>
                    <a:p>
                      <a:r>
                        <a:rPr sz="1000"/>
                        <a:t>7.0 (0.8)</a:t>
                      </a:r>
                    </a:p>
                  </a:txBody>
                  <a:tcPr/>
                </a:tc>
                <a:tc>
                  <a:txBody>
                    <a:bodyPr/>
                    <a:lstStyle/>
                    <a:p>
                      <a:r>
                        <a:rPr sz="1000"/>
                        <a:t>7.2 (0.8)</a:t>
                      </a:r>
                    </a:p>
                  </a:txBody>
                  <a:tcPr/>
                </a:tc>
                <a:tc>
                  <a:txBody>
                    <a:bodyPr/>
                    <a:lstStyle/>
                    <a:p>
                      <a:r>
                        <a:rPr sz="1000"/>
                        <a:t>7.5 (0.9)</a:t>
                      </a:r>
                    </a:p>
                  </a:txBody>
                  <a:tcPr/>
                </a:tc>
                <a:tc>
                  <a:txBody>
                    <a:bodyPr/>
                    <a:lstStyle/>
                    <a:p>
                      <a:r>
                        <a:rPr sz="1000"/>
                        <a:t>7.4 (1.0)</a:t>
                      </a:r>
                    </a:p>
                  </a:txBody>
                  <a:tcPr/>
                </a:tc>
              </a:tr>
              <a:tr h="158823">
                <a:tc>
                  <a:txBody>
                    <a:bodyPr/>
                    <a:lstStyle/>
                    <a:p>
                      <a:r>
                        <a:rPr sz="1000"/>
                        <a:t>FPG, mg/dL [mmol/L], mean (SD)</a:t>
                      </a:r>
                    </a:p>
                  </a:txBody>
                  <a:tcPr/>
                </a:tc>
                <a:tc>
                  <a:txBody>
                    <a:bodyPr/>
                    <a:lstStyle/>
                    <a:p>
                      <a:r>
                        <a:rPr sz="1000"/>
                        <a:t>144.1 (39.3) [8.0 (2.2)]</a:t>
                      </a:r>
                    </a:p>
                  </a:txBody>
                  <a:tcPr/>
                </a:tc>
                <a:tc>
                  <a:txBody>
                    <a:bodyPr/>
                    <a:lstStyle/>
                    <a:p>
                      <a:r>
                        <a:rPr sz="1000"/>
                        <a:t>152.6 (41.7) [8.5 (2.3)]</a:t>
                      </a:r>
                    </a:p>
                  </a:txBody>
                  <a:tcPr/>
                </a:tc>
                <a:tc>
                  <a:txBody>
                    <a:bodyPr/>
                    <a:lstStyle/>
                    <a:p>
                      <a:r>
                        <a:rPr sz="1000"/>
                        <a:t>162.6 (52.5) [9.0 (2.9)]</a:t>
                      </a:r>
                    </a:p>
                  </a:txBody>
                  <a:tcPr/>
                </a:tc>
                <a:tc>
                  <a:txBody>
                    <a:bodyPr/>
                    <a:lstStyle/>
                    <a:p>
                      <a:r>
                        <a:rPr sz="1000"/>
                        <a:t>146.7 (45.2) [8.1 (2.5)]</a:t>
                      </a:r>
                    </a:p>
                  </a:txBody>
                  <a:tcPr/>
                </a:tc>
              </a:tr>
              <a:tr h="158823">
                <a:tc>
                  <a:txBody>
                    <a:bodyPr/>
                    <a:lstStyle/>
                    <a:p>
                      <a:r>
                        <a:rPr sz="1000"/>
                        <a:t>Insulin, n (%)</a:t>
                      </a:r>
                    </a:p>
                  </a:txBody>
                  <a:tcPr/>
                </a:tc>
                <a:tc>
                  <a:txBody>
                    <a:bodyPr/>
                    <a:lstStyle/>
                    <a:p>
                      <a:r>
                        <a:rPr sz="1000"/>
                        <a:t>40 (42.1)</a:t>
                      </a:r>
                    </a:p>
                  </a:txBody>
                  <a:tcPr/>
                </a:tc>
                <a:tc>
                  <a:txBody>
                    <a:bodyPr/>
                    <a:lstStyle/>
                    <a:p>
                      <a:r>
                        <a:rPr sz="1000"/>
                        <a:t>19 (40.4)</a:t>
                      </a:r>
                    </a:p>
                  </a:txBody>
                  <a:tcPr/>
                </a:tc>
                <a:tc>
                  <a:txBody>
                    <a:bodyPr/>
                    <a:lstStyle/>
                    <a:p>
                      <a:r>
                        <a:rPr sz="1000"/>
                        <a:t>119 (100)</a:t>
                      </a:r>
                    </a:p>
                  </a:txBody>
                  <a:tcPr/>
                </a:tc>
                <a:tc>
                  <a:txBody>
                    <a:bodyPr/>
                    <a:lstStyle/>
                    <a:p>
                      <a:r>
                        <a:rPr sz="1000"/>
                        <a:t>57 (98.3)f</a:t>
                      </a:r>
                    </a:p>
                  </a:txBody>
                  <a:tcPr/>
                </a:tc>
              </a:tr>
              <a:tr h="158823">
                <a:tc>
                  <a:txBody>
                    <a:bodyPr/>
                    <a:lstStyle/>
                    <a:p>
                      <a:r>
                        <a:rPr sz="1000"/>
                        <a:t>Non-insulin GLT, n (%)</a:t>
                      </a:r>
                    </a:p>
                  </a:txBody>
                  <a:tcPr/>
                </a:tc>
                <a:tc>
                  <a:txBody>
                    <a:bodyPr/>
                    <a:lstStyle/>
                    <a:p>
                      <a:r>
                        <a:rPr sz="1000"/>
                        <a:t>Non-insulin GLT, n (%)</a:t>
                      </a:r>
                    </a:p>
                  </a:txBody>
                  <a:tcPr/>
                </a:tc>
                <a:tc>
                  <a:txBody>
                    <a:bodyPr/>
                    <a:lstStyle/>
                    <a:p>
                      <a:r>
                        <a:rPr sz="1000"/>
                        <a:t>Non-insulin GLT, n (%)</a:t>
                      </a:r>
                    </a:p>
                  </a:txBody>
                  <a:tcPr/>
                </a:tc>
                <a:tc>
                  <a:txBody>
                    <a:bodyPr/>
                    <a:lstStyle/>
                    <a:p>
                      <a:r>
                        <a:rPr sz="1000"/>
                        <a:t>Non-insulin GLT, n (%)</a:t>
                      </a:r>
                    </a:p>
                  </a:txBody>
                  <a:tcPr/>
                </a:tc>
                <a:tc>
                  <a:txBody>
                    <a:bodyPr/>
                    <a:lstStyle/>
                    <a:p>
                      <a:r>
                        <a:rPr sz="1000"/>
                        <a:t>Non-insulin GLT, n (%)</a:t>
                      </a:r>
                    </a:p>
                  </a:txBody>
                  <a:tcPr/>
                </a:tc>
              </a:tr>
              <a:tr h="158823">
                <a:tc>
                  <a:txBody>
                    <a:bodyPr/>
                    <a:lstStyle/>
                    <a:p>
                      <a:r>
                        <a:rPr sz="1000"/>
                        <a:t>Biguanides</a:t>
                      </a:r>
                    </a:p>
                  </a:txBody>
                  <a:tcPr/>
                </a:tc>
                <a:tc>
                  <a:txBody>
                    <a:bodyPr/>
                    <a:lstStyle/>
                    <a:p>
                      <a:r>
                        <a:rPr sz="1000"/>
                        <a:t>72 (75.8)</a:t>
                      </a:r>
                    </a:p>
                  </a:txBody>
                  <a:tcPr/>
                </a:tc>
                <a:tc>
                  <a:txBody>
                    <a:bodyPr/>
                    <a:lstStyle/>
                    <a:p>
                      <a:r>
                        <a:rPr sz="1000"/>
                        <a:t>34 (72.3)</a:t>
                      </a:r>
                    </a:p>
                  </a:txBody>
                  <a:tcPr/>
                </a:tc>
                <a:tc>
                  <a:txBody>
                    <a:bodyPr/>
                    <a:lstStyle/>
                    <a:p>
                      <a:r>
                        <a:rPr sz="1000"/>
                        <a:t>57 (47.9)</a:t>
                      </a:r>
                    </a:p>
                  </a:txBody>
                  <a:tcPr/>
                </a:tc>
                <a:tc>
                  <a:txBody>
                    <a:bodyPr/>
                    <a:lstStyle/>
                    <a:p>
                      <a:r>
                        <a:rPr sz="1000"/>
                        <a:t>33 (56.9)</a:t>
                      </a:r>
                    </a:p>
                  </a:txBody>
                  <a:tcPr/>
                </a:tc>
              </a:tr>
              <a:tr h="158823">
                <a:tc>
                  <a:txBody>
                    <a:bodyPr/>
                    <a:lstStyle/>
                    <a:p>
                      <a:r>
                        <a:rPr sz="1000"/>
                        <a:t>Sulfonylureas</a:t>
                      </a:r>
                    </a:p>
                  </a:txBody>
                  <a:tcPr/>
                </a:tc>
                <a:tc>
                  <a:txBody>
                    <a:bodyPr/>
                    <a:lstStyle/>
                    <a:p>
                      <a:r>
                        <a:rPr sz="1000"/>
                        <a:t>29 (30.5)</a:t>
                      </a:r>
                    </a:p>
                  </a:txBody>
                  <a:tcPr/>
                </a:tc>
                <a:tc>
                  <a:txBody>
                    <a:bodyPr/>
                    <a:lstStyle/>
                    <a:p>
                      <a:r>
                        <a:rPr sz="1000"/>
                        <a:t>18 (38.3)</a:t>
                      </a:r>
                    </a:p>
                  </a:txBody>
                  <a:tcPr/>
                </a:tc>
                <a:tc>
                  <a:txBody>
                    <a:bodyPr/>
                    <a:lstStyle/>
                    <a:p>
                      <a:r>
                        <a:rPr sz="1000"/>
                        <a:t>11 (9.2)</a:t>
                      </a:r>
                    </a:p>
                  </a:txBody>
                  <a:tcPr/>
                </a:tc>
                <a:tc>
                  <a:txBody>
                    <a:bodyPr/>
                    <a:lstStyle/>
                    <a:p>
                      <a:r>
                        <a:rPr sz="1000"/>
                        <a:t>7 (12.1)</a:t>
                      </a:r>
                    </a:p>
                  </a:txBody>
                  <a:tcPr/>
                </a:tc>
              </a:tr>
              <a:tr h="158823">
                <a:tc>
                  <a:txBody>
                    <a:bodyPr/>
                    <a:lstStyle/>
                    <a:p>
                      <a:r>
                        <a:rPr sz="1000"/>
                        <a:t>DPP-4 inhibitor</a:t>
                      </a:r>
                    </a:p>
                  </a:txBody>
                  <a:tcPr/>
                </a:tc>
                <a:tc>
                  <a:txBody>
                    <a:bodyPr/>
                    <a:lstStyle/>
                    <a:p>
                      <a:r>
                        <a:rPr sz="1000"/>
                        <a:t>12 (12.6)</a:t>
                      </a:r>
                    </a:p>
                  </a:txBody>
                  <a:tcPr/>
                </a:tc>
                <a:tc>
                  <a:txBody>
                    <a:bodyPr/>
                    <a:lstStyle/>
                    <a:p>
                      <a:r>
                        <a:rPr sz="1000"/>
                        <a:t>8 (17.0)</a:t>
                      </a:r>
                    </a:p>
                  </a:txBody>
                  <a:tcPr/>
                </a:tc>
                <a:tc>
                  <a:txBody>
                    <a:bodyPr/>
                    <a:lstStyle/>
                    <a:p>
                      <a:r>
                        <a:rPr sz="1000"/>
                        <a:t>21 (17.6)</a:t>
                      </a:r>
                    </a:p>
                  </a:txBody>
                  <a:tcPr/>
                </a:tc>
                <a:tc>
                  <a:txBody>
                    <a:bodyPr/>
                    <a:lstStyle/>
                    <a:p>
                      <a:r>
                        <a:rPr sz="1000"/>
                        <a:t>7 (12.1)</a:t>
                      </a:r>
                    </a:p>
                  </a:txBody>
                  <a:tcPr/>
                </a:tc>
              </a:tr>
              <a:tr h="158823">
                <a:tc>
                  <a:txBody>
                    <a:bodyPr/>
                    <a:lstStyle/>
                    <a:p>
                      <a:r>
                        <a:rPr sz="1000"/>
                        <a:t>GLP-1 receptor agonist</a:t>
                      </a:r>
                    </a:p>
                  </a:txBody>
                  <a:tcPr/>
                </a:tc>
                <a:tc>
                  <a:txBody>
                    <a:bodyPr/>
                    <a:lstStyle/>
                    <a:p>
                      <a:r>
                        <a:rPr sz="1000"/>
                        <a:t>16 (16.8)</a:t>
                      </a:r>
                    </a:p>
                  </a:txBody>
                  <a:tcPr/>
                </a:tc>
                <a:tc>
                  <a:txBody>
                    <a:bodyPr/>
                    <a:lstStyle/>
                    <a:p>
                      <a:r>
                        <a:rPr sz="1000"/>
                        <a:t>6 (12.8)</a:t>
                      </a:r>
                    </a:p>
                  </a:txBody>
                  <a:tcPr/>
                </a:tc>
                <a:tc>
                  <a:txBody>
                    <a:bodyPr/>
                    <a:lstStyle/>
                    <a:p>
                      <a:r>
                        <a:rPr sz="1000"/>
                        <a:t>11 (9.2)</a:t>
                      </a:r>
                    </a:p>
                  </a:txBody>
                  <a:tcPr/>
                </a:tc>
                <a:tc>
                  <a:txBody>
                    <a:bodyPr/>
                    <a:lstStyle/>
                    <a:p>
                      <a:r>
                        <a:rPr sz="1000"/>
                        <a:t>8 (13.8)</a:t>
                      </a:r>
                    </a:p>
                  </a:txBody>
                  <a:tcPr/>
                </a:tc>
              </a:tr>
              <a:tr h="158823">
                <a:tc>
                  <a:txBody>
                    <a:bodyPr/>
                    <a:lstStyle/>
                    <a:p>
                      <a:r>
                        <a:rPr sz="1000"/>
                        <a:t>SGLT2 inhibitor</a:t>
                      </a:r>
                    </a:p>
                  </a:txBody>
                  <a:tcPr/>
                </a:tc>
                <a:tc>
                  <a:txBody>
                    <a:bodyPr/>
                    <a:lstStyle/>
                    <a:p>
                      <a:r>
                        <a:rPr sz="1000"/>
                        <a:t>10 (10.5)</a:t>
                      </a:r>
                    </a:p>
                  </a:txBody>
                  <a:tcPr/>
                </a:tc>
                <a:tc>
                  <a:txBody>
                    <a:bodyPr/>
                    <a:lstStyle/>
                    <a:p>
                      <a:r>
                        <a:rPr sz="1000"/>
                        <a:t>5 (10.6)</a:t>
                      </a:r>
                    </a:p>
                  </a:txBody>
                  <a:tcPr/>
                </a:tc>
                <a:tc>
                  <a:txBody>
                    <a:bodyPr/>
                    <a:lstStyle/>
                    <a:p>
                      <a:r>
                        <a:rPr sz="1000"/>
                        <a:t>10 (8.4)</a:t>
                      </a:r>
                    </a:p>
                  </a:txBody>
                  <a:tcPr/>
                </a:tc>
                <a:tc>
                  <a:txBody>
                    <a:bodyPr/>
                    <a:lstStyle/>
                    <a:p>
                      <a:r>
                        <a:rPr sz="1000"/>
                        <a:t>11 (19.0)</a:t>
                      </a:r>
                    </a:p>
                  </a:txBody>
                  <a:tcPr/>
                </a:tc>
              </a:tr>
              <a:tr h="158823">
                <a:tc>
                  <a:txBody>
                    <a:bodyPr/>
                    <a:lstStyle/>
                    <a:p>
                      <a:r>
                        <a:rPr sz="1000"/>
                        <a:t>Lipids, mg/dL [mmol/L], mean (SD)</a:t>
                      </a:r>
                    </a:p>
                  </a:txBody>
                  <a:tcPr/>
                </a:tc>
                <a:tc>
                  <a:txBody>
                    <a:bodyPr/>
                    <a:lstStyle/>
                    <a:p>
                      <a:r>
                        <a:rPr sz="1000"/>
                        <a:t>Lipids, mg/dL [mmol/L], mean (SD)</a:t>
                      </a:r>
                    </a:p>
                  </a:txBody>
                  <a:tcPr/>
                </a:tc>
                <a:tc>
                  <a:txBody>
                    <a:bodyPr/>
                    <a:lstStyle/>
                    <a:p>
                      <a:r>
                        <a:rPr sz="1000"/>
                        <a:t>Lipids, mg/dL [mmol/L], mean (SD)</a:t>
                      </a:r>
                    </a:p>
                  </a:txBody>
                  <a:tcPr/>
                </a:tc>
                <a:tc>
                  <a:txBody>
                    <a:bodyPr/>
                    <a:lstStyle/>
                    <a:p>
                      <a:r>
                        <a:rPr sz="1000"/>
                        <a:t>Lipids, mg/dL [mmol/L], mean (SD)</a:t>
                      </a:r>
                    </a:p>
                  </a:txBody>
                  <a:tcPr/>
                </a:tc>
                <a:tc>
                  <a:txBody>
                    <a:bodyPr/>
                    <a:lstStyle/>
                    <a:p>
                      <a:r>
                        <a:rPr sz="1000"/>
                        <a:t>Lipids, mg/dL [mmol/L], mean (SD)</a:t>
                      </a:r>
                    </a:p>
                  </a:txBody>
                  <a:tcPr/>
                </a:tc>
              </a:tr>
              <a:tr h="158823">
                <a:tc>
                  <a:txBody>
                    <a:bodyPr/>
                    <a:lstStyle/>
                    <a:p>
                      <a:r>
                        <a:rPr sz="1000"/>
                        <a:t>Non-HDL-C</a:t>
                      </a:r>
                    </a:p>
                  </a:txBody>
                  <a:tcPr/>
                </a:tc>
                <a:tc>
                  <a:txBody>
                    <a:bodyPr/>
                    <a:lstStyle/>
                    <a:p>
                      <a:r>
                        <a:rPr sz="1000"/>
                        <a:t>156.5 (48.4) [4.05 (1.26)]</a:t>
                      </a:r>
                    </a:p>
                  </a:txBody>
                  <a:tcPr/>
                </a:tc>
                <a:tc>
                  <a:txBody>
                    <a:bodyPr/>
                    <a:lstStyle/>
                    <a:p>
                      <a:r>
                        <a:rPr sz="1000"/>
                        <a:t>156.8 (43.3) [4.06 (1.12)]</a:t>
                      </a:r>
                    </a:p>
                  </a:txBody>
                  <a:tcPr/>
                </a:tc>
                <a:tc>
                  <a:txBody>
                    <a:bodyPr/>
                    <a:lstStyle/>
                    <a:p>
                      <a:r>
                        <a:rPr sz="1000"/>
                        <a:t>142.8 (41.5) [3.70 (1.08)]</a:t>
                      </a:r>
                    </a:p>
                  </a:txBody>
                  <a:tcPr/>
                </a:tc>
                <a:tc>
                  <a:txBody>
                    <a:bodyPr/>
                    <a:lstStyle/>
                    <a:p>
                      <a:r>
                        <a:rPr sz="1000"/>
                        <a:t>147.0 (54.9) [3.81 (1.42)]</a:t>
                      </a:r>
                    </a:p>
                  </a:txBody>
                  <a:tcPr/>
                </a:tc>
              </a:tr>
              <a:tr h="158823">
                <a:tc>
                  <a:txBody>
                    <a:bodyPr/>
                    <a:lstStyle/>
                    <a:p>
                      <a:r>
                        <a:rPr sz="1000"/>
                        <a:t>LDL-C</a:t>
                      </a:r>
                    </a:p>
                  </a:txBody>
                  <a:tcPr/>
                </a:tc>
                <a:tc>
                  <a:txBody>
                    <a:bodyPr/>
                    <a:lstStyle/>
                    <a:p>
                      <a:r>
                        <a:rPr sz="1000"/>
                        <a:t>108.3 (46.3) [2.81 (1.20)]</a:t>
                      </a:r>
                    </a:p>
                  </a:txBody>
                  <a:tcPr/>
                </a:tc>
                <a:tc>
                  <a:txBody>
                    <a:bodyPr/>
                    <a:lstStyle/>
                    <a:p>
                      <a:r>
                        <a:rPr sz="1000"/>
                        <a:t>109.4 (44.0) [2.83 (1.14)]</a:t>
                      </a:r>
                    </a:p>
                  </a:txBody>
                  <a:tcPr/>
                </a:tc>
                <a:tc>
                  <a:txBody>
                    <a:bodyPr/>
                    <a:lstStyle/>
                    <a:p>
                      <a:r>
                        <a:rPr sz="1000"/>
                        <a:t>107.2 (35.1) [2.78 (0.91)]</a:t>
                      </a:r>
                    </a:p>
                  </a:txBody>
                  <a:tcPr/>
                </a:tc>
                <a:tc>
                  <a:txBody>
                    <a:bodyPr/>
                    <a:lstStyle/>
                    <a:p>
                      <a:r>
                        <a:rPr sz="1000"/>
                        <a:t>111.9 (46.4) [2.90 (1.20)]</a:t>
                      </a:r>
                    </a:p>
                  </a:txBody>
                  <a:tcPr/>
                </a:tc>
              </a:tr>
              <a:tr h="158823">
                <a:tc>
                  <a:txBody>
                    <a:bodyPr/>
                    <a:lstStyle/>
                    <a:p>
                      <a:r>
                        <a:rPr sz="1000"/>
                        <a:t>ApoB</a:t>
                      </a:r>
                    </a:p>
                  </a:txBody>
                  <a:tcPr/>
                </a:tc>
                <a:tc>
                  <a:txBody>
                    <a:bodyPr/>
                    <a:lstStyle/>
                    <a:p>
                      <a:r>
                        <a:rPr sz="1000"/>
                        <a:t>103.0 (26.7)</a:t>
                      </a:r>
                    </a:p>
                  </a:txBody>
                  <a:tcPr/>
                </a:tc>
                <a:tc>
                  <a:txBody>
                    <a:bodyPr/>
                    <a:lstStyle/>
                    <a:p>
                      <a:r>
                        <a:rPr sz="1000"/>
                        <a:t>104.3 (27.8)</a:t>
                      </a:r>
                    </a:p>
                  </a:txBody>
                  <a:tcPr/>
                </a:tc>
                <a:tc>
                  <a:txBody>
                    <a:bodyPr/>
                    <a:lstStyle/>
                    <a:p>
                      <a:r>
                        <a:rPr sz="1000"/>
                        <a:t>96.4 (25.1)</a:t>
                      </a:r>
                    </a:p>
                  </a:txBody>
                  <a:tcPr/>
                </a:tc>
                <a:tc>
                  <a:txBody>
                    <a:bodyPr/>
                    <a:lstStyle/>
                    <a:p>
                      <a:r>
                        <a:rPr sz="1000"/>
                        <a:t>98.7 (32.0)</a:t>
                      </a:r>
                    </a:p>
                  </a:txBody>
                  <a:tcPr/>
                </a:tc>
              </a:tr>
              <a:tr h="158841">
                <a:tc>
                  <a:txBody>
                    <a:bodyPr/>
                    <a:lstStyle/>
                    <a:p>
                      <a:r>
                        <a:rPr sz="1000"/>
                        <a:t>LDL-PN, nmol/L, mean (SD)</a:t>
                      </a:r>
                    </a:p>
                  </a:txBody>
                  <a:tcPr/>
                </a:tc>
                <a:tc>
                  <a:txBody>
                    <a:bodyPr/>
                    <a:lstStyle/>
                    <a:p>
                      <a:r>
                        <a:rPr sz="1000"/>
                        <a:t>1400.2 (489.8)</a:t>
                      </a:r>
                    </a:p>
                  </a:txBody>
                  <a:tcPr/>
                </a:tc>
                <a:tc>
                  <a:txBody>
                    <a:bodyPr/>
                    <a:lstStyle/>
                    <a:p>
                      <a:r>
                        <a:rPr sz="1000"/>
                        <a:t>1437.4 (479.4)</a:t>
                      </a:r>
                    </a:p>
                  </a:txBody>
                  <a:tcPr/>
                </a:tc>
                <a:tc>
                  <a:txBody>
                    <a:bodyPr/>
                    <a:lstStyle/>
                    <a:p>
                      <a:r>
                        <a:rPr sz="1000"/>
                        <a:t>1339.5 (408.5)</a:t>
                      </a:r>
                    </a:p>
                  </a:txBody>
                  <a:tcPr/>
                </a:tc>
                <a:tc>
                  <a:txBody>
                    <a:bodyPr/>
                    <a:lstStyle/>
                    <a:p>
                      <a:r>
                        <a:rPr sz="1000"/>
                        <a:t>1425.0 (467.9)</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2</a:t>
            </a:r>
          </a:p>
        </p:txBody>
      </p:sp>
      <p:sp>
        <p:nvSpPr>
          <p:cNvPr id="3" name="Content Placeholder 2"/>
          <p:cNvSpPr>
            <a:spLocks noGrp="1"/>
          </p:cNvSpPr>
          <p:nvPr>
            <p:ph idx="12" sz="quarter"/>
          </p:nvPr>
        </p:nvSpPr>
        <p:spPr/>
        <p:txBody>
          <a:bodyPr/>
          <a:lstStyle/>
          <a:p>
            <a:r>
              <a:t>Safety summary (pool of DM-INSULIN and DM-DYSLIPIDEMIA; safety population)</a:t>
            </a:r>
          </a:p>
        </p:txBody>
      </p:sp>
      <p:sp>
        <p:nvSpPr>
          <p:cNvPr id="4" name="Table Placeholder 3"/>
          <p:cNvSpPr>
            <a:spLocks noGrp="1"/>
          </p:cNvSpPr>
          <p:nvPr>
            <p:ph type="tbl" idx="13" sz="quarter"/>
          </p:nvPr>
        </p:nvSpPr>
        <p:spPr/>
      </p:sp>
      <p:graphicFrame>
        <p:nvGraphicFramePr>
          <p:cNvPr id="5" name="Table 4"/>
          <p:cNvGraphicFramePr>
            <a:graphicFrameLocks noGrp="1"/>
          </p:cNvGraphicFramePr>
          <p:nvPr/>
        </p:nvGraphicFramePr>
        <p:xfrm>
          <a:off x="360000" y="720000"/>
          <a:ext cx="11520000" cy="5400000"/>
        </p:xfrm>
        <a:graphic>
          <a:graphicData uri="http://schemas.openxmlformats.org/drawingml/2006/table">
            <a:tbl>
              <a:tblPr firstRow="1" bandRow="1">
                <a:tableStyleId>{5C22544A-7EE6-4342-B048-85BDC9FD1C3A}</a:tableStyleId>
              </a:tblPr>
              <a:tblGrid>
                <a:gridCol w="3840000"/>
                <a:gridCol w="3840000"/>
                <a:gridCol w="3840000"/>
              </a:tblGrid>
              <a:tr h="225000">
                <a:tc>
                  <a:txBody>
                    <a:bodyPr/>
                    <a:lstStyle/>
                    <a:p>
                      <a:r>
                        <a:rPr sz="1000"/>
                        <a:t>n   ( % )</a:t>
                      </a:r>
                    </a:p>
                  </a:txBody>
                  <a:tcPr/>
                </a:tc>
                <a:tc>
                  <a:txBody>
                    <a:bodyPr/>
                    <a:lstStyle/>
                    <a:p>
                      <a:r>
                        <a:rPr sz="1000"/>
                        <a:t>A l i r o c u m a b   ( n   =   2 1 3 )</a:t>
                      </a:r>
                    </a:p>
                  </a:txBody>
                  <a:tcPr/>
                </a:tc>
                <a:tc>
                  <a:txBody>
                    <a:bodyPr/>
                    <a:lstStyle/>
                    <a:p>
                      <a:r>
                        <a:rPr sz="1000"/>
                        <a:t>C o n t r o l   ( n   =   1 0 4 )</a:t>
                      </a:r>
                    </a:p>
                  </a:txBody>
                  <a:tcPr/>
                </a:tc>
              </a:tr>
              <a:tr h="225000">
                <a:tc>
                  <a:txBody>
                    <a:bodyPr/>
                    <a:lstStyle/>
                    <a:p>
                      <a:r>
                        <a:rPr sz="1000"/>
                        <a:t>TEAEs</a:t>
                      </a:r>
                    </a:p>
                  </a:txBody>
                  <a:tcPr/>
                </a:tc>
                <a:tc>
                  <a:txBody>
                    <a:bodyPr/>
                    <a:lstStyle/>
                    <a:p>
                      <a:r>
                        <a:rPr sz="1000"/>
                        <a:t>142 (66.7)</a:t>
                      </a:r>
                    </a:p>
                  </a:txBody>
                  <a:tcPr/>
                </a:tc>
                <a:tc>
                  <a:txBody>
                    <a:bodyPr/>
                    <a:lstStyle/>
                    <a:p>
                      <a:r>
                        <a:rPr sz="1000"/>
                        <a:t>70 (67.3)</a:t>
                      </a:r>
                    </a:p>
                  </a:txBody>
                  <a:tcPr/>
                </a:tc>
              </a:tr>
              <a:tr h="225000">
                <a:tc>
                  <a:txBody>
                    <a:bodyPr/>
                    <a:lstStyle/>
                    <a:p>
                      <a:r>
                        <a:rPr sz="1000"/>
                        <a:t>Treatment-emergent SAEs</a:t>
                      </a:r>
                    </a:p>
                  </a:txBody>
                  <a:tcPr/>
                </a:tc>
                <a:tc>
                  <a:txBody>
                    <a:bodyPr/>
                    <a:lstStyle/>
                    <a:p>
                      <a:r>
                        <a:rPr sz="1000"/>
                        <a:t>28 (13.1)</a:t>
                      </a:r>
                    </a:p>
                  </a:txBody>
                  <a:tcPr/>
                </a:tc>
                <a:tc>
                  <a:txBody>
                    <a:bodyPr/>
                    <a:lstStyle/>
                    <a:p>
                      <a:r>
                        <a:rPr sz="1000"/>
                        <a:t>10 (9.6)</a:t>
                      </a:r>
                    </a:p>
                  </a:txBody>
                  <a:tcPr/>
                </a:tc>
              </a:tr>
              <a:tr h="225000">
                <a:tc>
                  <a:txBody>
                    <a:bodyPr/>
                    <a:lstStyle/>
                    <a:p>
                      <a:r>
                        <a:rPr sz="1000"/>
                        <a:t>TEAEs leading to death</a:t>
                      </a:r>
                    </a:p>
                  </a:txBody>
                  <a:tcPr/>
                </a:tc>
                <a:tc>
                  <a:txBody>
                    <a:bodyPr/>
                    <a:lstStyle/>
                    <a:p>
                      <a:r>
                        <a:rPr sz="1000"/>
                        <a:t>1 (0.5)</a:t>
                      </a:r>
                    </a:p>
                  </a:txBody>
                  <a:tcPr/>
                </a:tc>
                <a:tc>
                  <a:txBody>
                    <a:bodyPr/>
                    <a:lstStyle/>
                    <a:p>
                      <a:r>
                        <a:rPr sz="1000"/>
                        <a:t>1 (1.0)</a:t>
                      </a:r>
                    </a:p>
                  </a:txBody>
                  <a:tcPr/>
                </a:tc>
              </a:tr>
              <a:tr h="225000">
                <a:tc>
                  <a:txBody>
                    <a:bodyPr/>
                    <a:lstStyle/>
                    <a:p>
                      <a:r>
                        <a:rPr sz="1000"/>
                        <a:t>TEAEs occurring in ≥ 2% of individuals by preferred term</a:t>
                      </a:r>
                    </a:p>
                  </a:txBody>
                  <a:tcPr/>
                </a:tc>
                <a:tc>
                  <a:txBody>
                    <a:bodyPr/>
                    <a:lstStyle/>
                    <a:p>
                      <a:r>
                        <a:rPr sz="1000"/>
                        <a:t>TEAEs occurring in ≥ 2% of individuals by preferred term</a:t>
                      </a:r>
                    </a:p>
                  </a:txBody>
                  <a:tcPr/>
                </a:tc>
                <a:tc>
                  <a:txBody>
                    <a:bodyPr/>
                    <a:lstStyle/>
                    <a:p>
                      <a:r>
                        <a:rPr sz="1000"/>
                        <a:t>TEAEs occurring in ≥ 2% of individuals by preferred term</a:t>
                      </a:r>
                    </a:p>
                  </a:txBody>
                  <a:tcPr/>
                </a:tc>
              </a:tr>
              <a:tr h="225000">
                <a:tc>
                  <a:txBody>
                    <a:bodyPr/>
                    <a:lstStyle/>
                    <a:p>
                      <a:r>
                        <a:rPr sz="1000"/>
                        <a:t>Urinary tract infection</a:t>
                      </a:r>
                    </a:p>
                  </a:txBody>
                  <a:tcPr/>
                </a:tc>
                <a:tc>
                  <a:txBody>
                    <a:bodyPr/>
                    <a:lstStyle/>
                    <a:p>
                      <a:r>
                        <a:rPr sz="1000"/>
                        <a:t>8 (3.8)</a:t>
                      </a:r>
                    </a:p>
                  </a:txBody>
                  <a:tcPr/>
                </a:tc>
                <a:tc>
                  <a:txBody>
                    <a:bodyPr/>
                    <a:lstStyle/>
                    <a:p>
                      <a:r>
                        <a:rPr sz="1000"/>
                        <a:t>6 (5.8)</a:t>
                      </a:r>
                    </a:p>
                  </a:txBody>
                  <a:tcPr/>
                </a:tc>
              </a:tr>
              <a:tr h="225000">
                <a:tc>
                  <a:txBody>
                    <a:bodyPr/>
                    <a:lstStyle/>
                    <a:p>
                      <a:r>
                        <a:rPr sz="1000"/>
                        <a:t>Diarrhea</a:t>
                      </a:r>
                    </a:p>
                  </a:txBody>
                  <a:tcPr/>
                </a:tc>
                <a:tc>
                  <a:txBody>
                    <a:bodyPr/>
                    <a:lstStyle/>
                    <a:p>
                      <a:r>
                        <a:rPr sz="1000"/>
                        <a:t>8 (3.8)</a:t>
                      </a:r>
                    </a:p>
                  </a:txBody>
                  <a:tcPr/>
                </a:tc>
                <a:tc>
                  <a:txBody>
                    <a:bodyPr/>
                    <a:lstStyle/>
                    <a:p>
                      <a:r>
                        <a:rPr sz="1000"/>
                        <a:t>6 (5.8)</a:t>
                      </a:r>
                    </a:p>
                  </a:txBody>
                  <a:tcPr/>
                </a:tc>
              </a:tr>
              <a:tr h="225000">
                <a:tc>
                  <a:txBody>
                    <a:bodyPr/>
                    <a:lstStyle/>
                    <a:p>
                      <a:r>
                        <a:rPr sz="1000"/>
                        <a:t>Hypertension</a:t>
                      </a:r>
                    </a:p>
                  </a:txBody>
                  <a:tcPr/>
                </a:tc>
                <a:tc>
                  <a:txBody>
                    <a:bodyPr/>
                    <a:lstStyle/>
                    <a:p>
                      <a:r>
                        <a:rPr sz="1000"/>
                        <a:t>8 (3.8)</a:t>
                      </a:r>
                    </a:p>
                  </a:txBody>
                  <a:tcPr/>
                </a:tc>
                <a:tc>
                  <a:txBody>
                    <a:bodyPr/>
                    <a:lstStyle/>
                    <a:p>
                      <a:r>
                        <a:rPr sz="1000"/>
                        <a:t>4 (3.8)</a:t>
                      </a:r>
                    </a:p>
                  </a:txBody>
                  <a:tcPr/>
                </a:tc>
              </a:tr>
              <a:tr h="225000">
                <a:tc>
                  <a:txBody>
                    <a:bodyPr/>
                    <a:lstStyle/>
                    <a:p>
                      <a:r>
                        <a:rPr sz="1000"/>
                        <a:t>Influenza</a:t>
                      </a:r>
                    </a:p>
                  </a:txBody>
                  <a:tcPr/>
                </a:tc>
                <a:tc>
                  <a:txBody>
                    <a:bodyPr/>
                    <a:lstStyle/>
                    <a:p>
                      <a:r>
                        <a:rPr sz="1000"/>
                        <a:t>7 (3.3)</a:t>
                      </a:r>
                    </a:p>
                  </a:txBody>
                  <a:tcPr/>
                </a:tc>
                <a:tc>
                  <a:txBody>
                    <a:bodyPr/>
                    <a:lstStyle/>
                    <a:p>
                      <a:r>
                        <a:rPr sz="1000"/>
                        <a:t>4 (3.8)</a:t>
                      </a:r>
                    </a:p>
                  </a:txBody>
                  <a:tcPr/>
                </a:tc>
              </a:tr>
              <a:tr h="225000">
                <a:tc>
                  <a:txBody>
                    <a:bodyPr/>
                    <a:lstStyle/>
                    <a:p>
                      <a:r>
                        <a:rPr sz="1000"/>
                        <a:t>Headache</a:t>
                      </a:r>
                    </a:p>
                  </a:txBody>
                  <a:tcPr/>
                </a:tc>
                <a:tc>
                  <a:txBody>
                    <a:bodyPr/>
                    <a:lstStyle/>
                    <a:p>
                      <a:r>
                        <a:rPr sz="1000"/>
                        <a:t>7 (3.3)</a:t>
                      </a:r>
                    </a:p>
                  </a:txBody>
                  <a:tcPr/>
                </a:tc>
                <a:tc>
                  <a:txBody>
                    <a:bodyPr/>
                    <a:lstStyle/>
                    <a:p>
                      <a:r>
                        <a:rPr sz="1000"/>
                        <a:t>1 (1.0)</a:t>
                      </a:r>
                    </a:p>
                  </a:txBody>
                  <a:tcPr/>
                </a:tc>
              </a:tr>
              <a:tr h="225000">
                <a:tc>
                  <a:txBody>
                    <a:bodyPr/>
                    <a:lstStyle/>
                    <a:p>
                      <a:r>
                        <a:rPr sz="1000"/>
                        <a:t>Musculoskeletal pain</a:t>
                      </a:r>
                    </a:p>
                  </a:txBody>
                  <a:tcPr/>
                </a:tc>
                <a:tc>
                  <a:txBody>
                    <a:bodyPr/>
                    <a:lstStyle/>
                    <a:p>
                      <a:r>
                        <a:rPr sz="1000"/>
                        <a:t>7 (3.3)</a:t>
                      </a:r>
                    </a:p>
                  </a:txBody>
                  <a:tcPr/>
                </a:tc>
                <a:tc>
                  <a:txBody>
                    <a:bodyPr/>
                    <a:lstStyle/>
                    <a:p>
                      <a:r>
                        <a:rPr sz="1000"/>
                        <a:t>3 (2.9)</a:t>
                      </a:r>
                    </a:p>
                  </a:txBody>
                  <a:tcPr/>
                </a:tc>
              </a:tr>
              <a:tr h="225000">
                <a:tc>
                  <a:txBody>
                    <a:bodyPr/>
                    <a:lstStyle/>
                    <a:p>
                      <a:r>
                        <a:rPr sz="1000"/>
                        <a:t>Nasopharyngitis</a:t>
                      </a:r>
                    </a:p>
                  </a:txBody>
                  <a:tcPr/>
                </a:tc>
                <a:tc>
                  <a:txBody>
                    <a:bodyPr/>
                    <a:lstStyle/>
                    <a:p>
                      <a:r>
                        <a:rPr sz="1000"/>
                        <a:t>6 (2.8)</a:t>
                      </a:r>
                    </a:p>
                  </a:txBody>
                  <a:tcPr/>
                </a:tc>
                <a:tc>
                  <a:txBody>
                    <a:bodyPr/>
                    <a:lstStyle/>
                    <a:p>
                      <a:r>
                        <a:rPr sz="1000"/>
                        <a:t>5 (4.8)</a:t>
                      </a:r>
                    </a:p>
                  </a:txBody>
                  <a:tcPr/>
                </a:tc>
              </a:tr>
              <a:tr h="225000">
                <a:tc>
                  <a:txBody>
                    <a:bodyPr/>
                    <a:lstStyle/>
                    <a:p>
                      <a:r>
                        <a:rPr sz="1000"/>
                        <a:t>Back pain</a:t>
                      </a:r>
                    </a:p>
                  </a:txBody>
                  <a:tcPr/>
                </a:tc>
                <a:tc>
                  <a:txBody>
                    <a:bodyPr/>
                    <a:lstStyle/>
                    <a:p>
                      <a:r>
                        <a:rPr sz="1000"/>
                        <a:t>6 (2.8)</a:t>
                      </a:r>
                    </a:p>
                  </a:txBody>
                  <a:tcPr/>
                </a:tc>
                <a:tc>
                  <a:txBody>
                    <a:bodyPr/>
                    <a:lstStyle/>
                    <a:p>
                      <a:r>
                        <a:rPr sz="1000"/>
                        <a:t>2 (1.9)</a:t>
                      </a:r>
                    </a:p>
                  </a:txBody>
                  <a:tcPr/>
                </a:tc>
              </a:tr>
              <a:tr h="225000">
                <a:tc>
                  <a:txBody>
                    <a:bodyPr/>
                    <a:lstStyle/>
                    <a:p>
                      <a:r>
                        <a:rPr sz="1000"/>
                        <a:t>Dizziness</a:t>
                      </a:r>
                    </a:p>
                  </a:txBody>
                  <a:tcPr/>
                </a:tc>
                <a:tc>
                  <a:txBody>
                    <a:bodyPr/>
                    <a:lstStyle/>
                    <a:p>
                      <a:r>
                        <a:rPr sz="1000"/>
                        <a:t>6 (2.8)</a:t>
                      </a:r>
                    </a:p>
                  </a:txBody>
                  <a:tcPr/>
                </a:tc>
                <a:tc>
                  <a:txBody>
                    <a:bodyPr/>
                    <a:lstStyle/>
                    <a:p>
                      <a:r>
                        <a:rPr sz="1000"/>
                        <a:t>3 (2.9)</a:t>
                      </a:r>
                    </a:p>
                  </a:txBody>
                  <a:tcPr/>
                </a:tc>
              </a:tr>
              <a:tr h="225000">
                <a:tc>
                  <a:txBody>
                    <a:bodyPr/>
                    <a:lstStyle/>
                    <a:p>
                      <a:r>
                        <a:rPr sz="1000"/>
                        <a:t>Fatigue</a:t>
                      </a:r>
                    </a:p>
                  </a:txBody>
                  <a:tcPr/>
                </a:tc>
                <a:tc>
                  <a:txBody>
                    <a:bodyPr/>
                    <a:lstStyle/>
                    <a:p>
                      <a:r>
                        <a:rPr sz="1000"/>
                        <a:t>5 (2.3)</a:t>
                      </a:r>
                    </a:p>
                  </a:txBody>
                  <a:tcPr/>
                </a:tc>
                <a:tc>
                  <a:txBody>
                    <a:bodyPr/>
                    <a:lstStyle/>
                    <a:p>
                      <a:r>
                        <a:rPr sz="1000"/>
                        <a:t>3 (2.9)</a:t>
                      </a:r>
                    </a:p>
                  </a:txBody>
                  <a:tcPr/>
                </a:tc>
              </a:tr>
              <a:tr h="225000">
                <a:tc>
                  <a:txBody>
                    <a:bodyPr/>
                    <a:lstStyle/>
                    <a:p>
                      <a:r>
                        <a:rPr sz="1000"/>
                        <a:t>Cataract</a:t>
                      </a:r>
                    </a:p>
                  </a:txBody>
                  <a:tcPr/>
                </a:tc>
                <a:tc>
                  <a:txBody>
                    <a:bodyPr/>
                    <a:lstStyle/>
                    <a:p>
                      <a:r>
                        <a:rPr sz="1000"/>
                        <a:t>5 (2.3)</a:t>
                      </a:r>
                    </a:p>
                  </a:txBody>
                  <a:tcPr/>
                </a:tc>
                <a:tc>
                  <a:txBody>
                    <a:bodyPr/>
                    <a:lstStyle/>
                    <a:p>
                      <a:r>
                        <a:rPr sz="1000"/>
                        <a:t>1 (1.0)</a:t>
                      </a:r>
                    </a:p>
                  </a:txBody>
                  <a:tcPr/>
                </a:tc>
              </a:tr>
              <a:tr h="225000">
                <a:tc>
                  <a:txBody>
                    <a:bodyPr/>
                    <a:lstStyle/>
                    <a:p>
                      <a:r>
                        <a:rPr sz="1000"/>
                        <a:t>Myalgia</a:t>
                      </a:r>
                    </a:p>
                  </a:txBody>
                  <a:tcPr/>
                </a:tc>
                <a:tc>
                  <a:txBody>
                    <a:bodyPr/>
                    <a:lstStyle/>
                    <a:p>
                      <a:r>
                        <a:rPr sz="1000"/>
                        <a:t>5 (2.3)</a:t>
                      </a:r>
                    </a:p>
                  </a:txBody>
                  <a:tcPr/>
                </a:tc>
                <a:tc>
                  <a:txBody>
                    <a:bodyPr/>
                    <a:lstStyle/>
                    <a:p>
                      <a:r>
                        <a:rPr sz="1000"/>
                        <a:t>1 (1.0)</a:t>
                      </a:r>
                    </a:p>
                  </a:txBody>
                  <a:tcPr/>
                </a:tc>
              </a:tr>
              <a:tr h="225000">
                <a:tc>
                  <a:txBody>
                    <a:bodyPr/>
                    <a:lstStyle/>
                    <a:p>
                      <a:r>
                        <a:rPr sz="1000"/>
                        <a:t>Nausea</a:t>
                      </a:r>
                    </a:p>
                  </a:txBody>
                  <a:tcPr/>
                </a:tc>
                <a:tc>
                  <a:txBody>
                    <a:bodyPr/>
                    <a:lstStyle/>
                    <a:p>
                      <a:r>
                        <a:rPr sz="1000"/>
                        <a:t>4 (1.9)</a:t>
                      </a:r>
                    </a:p>
                  </a:txBody>
                  <a:tcPr/>
                </a:tc>
                <a:tc>
                  <a:txBody>
                    <a:bodyPr/>
                    <a:lstStyle/>
                    <a:p>
                      <a:r>
                        <a:rPr sz="1000"/>
                        <a:t>3 (2.9)</a:t>
                      </a:r>
                    </a:p>
                  </a:txBody>
                  <a:tcPr/>
                </a:tc>
              </a:tr>
              <a:tr h="225000">
                <a:tc>
                  <a:txBody>
                    <a:bodyPr/>
                    <a:lstStyle/>
                    <a:p>
                      <a:r>
                        <a:rPr sz="1000"/>
                        <a:t>Pain in extremity</a:t>
                      </a:r>
                    </a:p>
                  </a:txBody>
                  <a:tcPr/>
                </a:tc>
                <a:tc>
                  <a:txBody>
                    <a:bodyPr/>
                    <a:lstStyle/>
                    <a:p>
                      <a:r>
                        <a:rPr sz="1000"/>
                        <a:t>4 (1.9)</a:t>
                      </a:r>
                    </a:p>
                  </a:txBody>
                  <a:tcPr/>
                </a:tc>
                <a:tc>
                  <a:txBody>
                    <a:bodyPr/>
                    <a:lstStyle/>
                    <a:p>
                      <a:r>
                        <a:rPr sz="1000"/>
                        <a:t>3 (2.9)</a:t>
                      </a:r>
                    </a:p>
                  </a:txBody>
                  <a:tcPr/>
                </a:tc>
              </a:tr>
              <a:tr h="225000">
                <a:tc>
                  <a:txBody>
                    <a:bodyPr/>
                    <a:lstStyle/>
                    <a:p>
                      <a:r>
                        <a:rPr sz="1000"/>
                        <a:t>Arthralgia</a:t>
                      </a:r>
                    </a:p>
                  </a:txBody>
                  <a:tcPr/>
                </a:tc>
                <a:tc>
                  <a:txBody>
                    <a:bodyPr/>
                    <a:lstStyle/>
                    <a:p>
                      <a:r>
                        <a:rPr sz="1000"/>
                        <a:t>3 (1.4)</a:t>
                      </a:r>
                    </a:p>
                  </a:txBody>
                  <a:tcPr/>
                </a:tc>
                <a:tc>
                  <a:txBody>
                    <a:bodyPr/>
                    <a:lstStyle/>
                    <a:p>
                      <a:r>
                        <a:rPr sz="1000"/>
                        <a:t>3 (2.9)</a:t>
                      </a:r>
                    </a:p>
                  </a:txBody>
                  <a:tcPr/>
                </a:tc>
              </a:tr>
              <a:tr h="225000">
                <a:tc>
                  <a:txBody>
                    <a:bodyPr/>
                    <a:lstStyle/>
                    <a:p>
                      <a:r>
                        <a:rPr sz="1000"/>
                        <a:t>Bronchitis</a:t>
                      </a:r>
                    </a:p>
                  </a:txBody>
                  <a:tcPr/>
                </a:tc>
                <a:tc>
                  <a:txBody>
                    <a:bodyPr/>
                    <a:lstStyle/>
                    <a:p>
                      <a:r>
                        <a:rPr sz="1000"/>
                        <a:t>3 (1.4)</a:t>
                      </a:r>
                    </a:p>
                  </a:txBody>
                  <a:tcPr/>
                </a:tc>
                <a:tc>
                  <a:txBody>
                    <a:bodyPr/>
                    <a:lstStyle/>
                    <a:p>
                      <a:r>
                        <a:rPr sz="1000"/>
                        <a:t>3 (2.9)</a:t>
                      </a:r>
                    </a:p>
                  </a:txBody>
                  <a:tcPr/>
                </a:tc>
              </a:tr>
              <a:tr h="225000">
                <a:tc>
                  <a:txBody>
                    <a:bodyPr/>
                    <a:lstStyle/>
                    <a:p>
                      <a:r>
                        <a:rPr sz="1000"/>
                        <a:t>Hypotension</a:t>
                      </a:r>
                    </a:p>
                  </a:txBody>
                  <a:tcPr/>
                </a:tc>
                <a:tc>
                  <a:txBody>
                    <a:bodyPr/>
                    <a:lstStyle/>
                    <a:p>
                      <a:r>
                        <a:rPr sz="1000"/>
                        <a:t>2 (0.9)</a:t>
                      </a:r>
                    </a:p>
                  </a:txBody>
                  <a:tcPr/>
                </a:tc>
                <a:tc>
                  <a:txBody>
                    <a:bodyPr/>
                    <a:lstStyle/>
                    <a:p>
                      <a:r>
                        <a:rPr sz="1000"/>
                        <a:t>3 (2.9)</a:t>
                      </a:r>
                    </a:p>
                  </a:txBody>
                  <a:tcPr/>
                </a:tc>
              </a:tr>
              <a:tr h="225000">
                <a:tc>
                  <a:txBody>
                    <a:bodyPr/>
                    <a:lstStyle/>
                    <a:p>
                      <a:r>
                        <a:rPr sz="1000"/>
                        <a:t>Cough</a:t>
                      </a:r>
                    </a:p>
                  </a:txBody>
                  <a:tcPr/>
                </a:tc>
                <a:tc>
                  <a:txBody>
                    <a:bodyPr/>
                    <a:lstStyle/>
                    <a:p>
                      <a:r>
                        <a:rPr sz="1000"/>
                        <a:t>1 (0.5)</a:t>
                      </a:r>
                    </a:p>
                  </a:txBody>
                  <a:tcPr/>
                </a:tc>
                <a:tc>
                  <a:txBody>
                    <a:bodyPr/>
                    <a:lstStyle/>
                    <a:p>
                      <a:r>
                        <a:rPr sz="1000"/>
                        <a:t>3 (2.9)</a:t>
                      </a:r>
                    </a:p>
                  </a:txBody>
                  <a:tcPr/>
                </a:tc>
              </a:tr>
              <a:tr h="225000">
                <a:tc>
                  <a:txBody>
                    <a:bodyPr/>
                    <a:lstStyle/>
                    <a:p>
                      <a:r>
                        <a:rPr sz="1000"/>
                        <a:t>Hyperglycemia</a:t>
                      </a:r>
                    </a:p>
                  </a:txBody>
                  <a:tcPr/>
                </a:tc>
                <a:tc>
                  <a:txBody>
                    <a:bodyPr/>
                    <a:lstStyle/>
                    <a:p>
                      <a:r>
                        <a:rPr sz="1000"/>
                        <a:t>0 (0.0)</a:t>
                      </a:r>
                    </a:p>
                  </a:txBody>
                  <a:tcPr/>
                </a:tc>
                <a:tc>
                  <a:txBody>
                    <a:bodyPr/>
                    <a:lstStyle/>
                    <a:p>
                      <a:r>
                        <a:rPr sz="1000"/>
                        <a:t>3 (2.9)</a:t>
                      </a:r>
                    </a:p>
                  </a:txBody>
                  <a:tcPr/>
                </a:tc>
              </a:tr>
            </a:tbl>
          </a:graphicData>
        </a:graphic>
      </p:graphicFrame>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WPS 演示</Application>
  <PresentationFormat>宽屏</PresentationFormat>
  <Paragraphs>4</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vt:i4>
      </vt:variant>
    </vt:vector>
  </HeadingPairs>
  <TitlesOfParts>
    <vt:vector size="11" baseType="lpstr">
      <vt:lpstr>Arial</vt:lpstr>
      <vt:lpstr>宋体</vt:lpstr>
      <vt:lpstr>Wingdings</vt:lpstr>
      <vt:lpstr>微软雅黑</vt:lpstr>
      <vt:lpstr>Wingdings</vt:lpstr>
      <vt:lpstr>Verdana</vt:lpstr>
      <vt:lpstr>Arial Unicode MS</vt:lpstr>
      <vt:lpstr>Calibri</vt:lpstr>
      <vt:lpstr>Office 主题​​</vt:lpstr>
      <vt:lpstr>自定义设计方案</vt:lpstr>
      <vt:lpstr>空白演示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WPS_1606794641</cp:lastModifiedBy>
  <cp:revision>247</cp:revision>
  <dcterms:created xsi:type="dcterms:W3CDTF">2019-06-19T02:08:00Z</dcterms:created>
  <dcterms:modified xsi:type="dcterms:W3CDTF">2020-12-28T13:33:56Z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