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5" r:id="rId3"/>
  </p:sldMasterIdLst>
  <p:sldIdLst>
    <p:sldId id="410" r:id="rId8"/>
    <p:sldId id="411" r:id="rId9"/>
    <p:sldId id="412" r:id="rId10"/>
    <p:sldId id="413" r:id="rId11"/>
    <p:sldId id="414" r:id="rId12"/>
    <p:sldId id="415" r:id="rId13"/>
    <p:sldId id="416" r:id="rId14"/>
    <p:sldId id="417" r:id="rId15"/>
    <p:sldId id="418" r:id="rId16"/>
    <p:sldId id="419"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0000"/>
    <a:srgbClr val="F0F0F0"/>
    <a:srgbClr val="DCDCDC"/>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D7AC3CCA-C797-4891-BE02-D94E43425B78}"/>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3778" autoAdjust="0"/>
    <p:restoredTop sz="94660"/>
  </p:normalViewPr>
  <p:slideViewPr>
    <p:cSldViewPr snapToGrid="0" showGuides="1">
      <p:cViewPr varScale="1">
        <p:scale>
          <a:sx n="73" d="100"/>
          <a:sy n="73" d="100"/>
        </p:scale>
        <p:origin x="672" y="78"/>
      </p:cViewPr>
      <p:guideLst>
        <p:guide orient="horz" pos="1736"/>
        <p:guide pos="768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45000" cy="45000"/>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 Type="http://schemas.openxmlformats.org/officeDocument/2006/relationships/slideMaster" Target="slideMasters/slideMaster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7" Type="http://schemas.openxmlformats.org/officeDocument/2006/relationships/tags" Target="../tags/tag33.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41.xml"/><Relationship Id="rId8" Type="http://schemas.openxmlformats.org/officeDocument/2006/relationships/tags" Target="../tags/tag40.xml"/><Relationship Id="rId7" Type="http://schemas.openxmlformats.org/officeDocument/2006/relationships/tags" Target="../tags/tag39.xml"/><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5" Type="http://schemas.openxmlformats.org/officeDocument/2006/relationships/tags" Target="../tags/tag45.xml"/><Relationship Id="rId4" Type="http://schemas.openxmlformats.org/officeDocument/2006/relationships/tags" Target="../tags/tag44.xml"/><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7" Type="http://schemas.openxmlformats.org/officeDocument/2006/relationships/tags" Target="../tags/tag54.xml"/><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6" Type="http://schemas.openxmlformats.org/officeDocument/2006/relationships/tags" Target="../tags/tag59.xml"/><Relationship Id="rId5" Type="http://schemas.openxmlformats.org/officeDocument/2006/relationships/tags" Target="../tags/tag58.xml"/><Relationship Id="rId4" Type="http://schemas.openxmlformats.org/officeDocument/2006/relationships/tags" Target="../tags/tag57.xml"/><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5" Type="http://schemas.openxmlformats.org/officeDocument/2006/relationships/tags" Target="../tags/tag63.xml"/><Relationship Id="rId4" Type="http://schemas.openxmlformats.org/officeDocument/2006/relationships/tags" Target="../tags/tag62.xml"/><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6" Type="http://schemas.openxmlformats.org/officeDocument/2006/relationships/tags" Target="../tags/tag68.xml"/><Relationship Id="rId5" Type="http://schemas.openxmlformats.org/officeDocument/2006/relationships/tags" Target="../tags/tag67.xml"/><Relationship Id="rId4" Type="http://schemas.openxmlformats.org/officeDocument/2006/relationships/tags" Target="../tags/tag66.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FFFFF"/>
        </a:solidFill>
        <a:effectLst/>
      </p:bgPr>
    </p:bg>
    <p:spTree>
      <p:nvGrpSpPr>
        <p:cNvPr id="1" name=""/>
        <p:cNvGrpSpPr/>
        <p:nvPr/>
      </p:nvGrpSpPr>
      <p:grpSpPr>
        <a:xfrm>
          <a:off x="0" y="0"/>
          <a:ext cx="0" cy="0"/>
          <a:chOff x="0" y="0"/>
          <a:chExt cx="0" cy="0"/>
        </a:xfrm>
      </p:grpSpPr>
      <p:sp>
        <p:nvSpPr>
          <p:cNvPr id="5" name="矩形 4"/>
          <p:cNvSpPr/>
          <p:nvPr userDrawn="1"/>
        </p:nvSpPr>
        <p:spPr>
          <a:xfrm>
            <a:off x="828260" y="949394"/>
            <a:ext cx="10535479" cy="4996070"/>
          </a:xfrm>
          <a:prstGeom prst="rect">
            <a:avLst/>
          </a:prstGeom>
          <a:solidFill>
            <a:schemeClr val="bg1">
              <a:lumMod val="95000"/>
            </a:schemeClr>
          </a:solidFill>
          <a:ln>
            <a:noFill/>
          </a:ln>
          <a:effectLst>
            <a:outerShdw blurRad="50800" dist="50800" dir="5400000" algn="ctr" rotWithShape="0">
              <a:schemeClr val="bg1">
                <a:alpha val="4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hasCustomPrompt="1"/>
            <p:custDataLst>
              <p:tags r:id="rId2"/>
            </p:custDataLst>
          </p:nvPr>
        </p:nvSpPr>
        <p:spPr>
          <a:xfrm>
            <a:off x="1178560" y="944880"/>
            <a:ext cx="9799320" cy="2726055"/>
          </a:xfrm>
        </p:spPr>
        <p:txBody>
          <a:bodyPr lIns="90000" tIns="46800" rIns="90000" bIns="46800" anchor="b" anchorCtr="0">
            <a:normAutofit/>
          </a:bodyPr>
          <a:lstStyle>
            <a:lvl1pPr algn="ctr">
              <a:defRPr sz="2400" b="1" i="0" u="none" strike="noStrike" kern="1200" cap="none" spc="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80" y="4457700"/>
            <a:ext cx="9799320" cy="869950"/>
          </a:xfrm>
        </p:spPr>
        <p:txBody>
          <a:bodyPr lIns="90000" tIns="46800" rIns="90000" bIns="46800">
            <a:normAutofit/>
          </a:bodyPr>
          <a:lstStyle>
            <a:lvl1pPr marL="0" indent="0" algn="ctr" eaLnBrk="1" fontAlgn="auto" latinLnBrk="0" hangingPunct="1">
              <a:lnSpc>
                <a:spcPct val="110000"/>
              </a:lnSpc>
              <a:buNone/>
              <a:defRPr sz="2000" u="none" strike="noStrike" kern="1200" cap="none" spc="200" normalizeH="0" baseline="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defRPr sz="1600" u="none" strike="noStrike" kern="1200" cap="none" spc="150" normalizeH="0" baseline="0">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tabLst>
                <a:tab pos="1609725" algn="l"/>
                <a:tab pos="1609725" algn="l"/>
                <a:tab pos="1609725" algn="l"/>
                <a:tab pos="1609725" algn="l"/>
              </a:tabLst>
              <a:defRPr sz="1600" u="none" strike="noStrike" kern="1200" cap="none" spc="150" normalizeH="0" baseline="0">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defRPr sz="1600" u="none" strike="noStrike" kern="1200" cap="none" spc="150" normalizeH="0" baseline="0">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defRPr sz="1400" u="none" strike="noStrike" kern="1200" cap="none" spc="150" normalizeH="0" baseline="0">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FFFFFF"/>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rgbClr val="FFFFFF"/>
        </a:solidFill>
        <a:effectLst/>
      </p:bgPr>
    </p:bg>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Font typeface="Arial" panose="020B0604020202020204" pitchFamily="34" charset="0"/>
              <a:buNone/>
              <a:tabLst>
                <a:tab pos="1609725" algn="l"/>
                <a:tab pos="1609725" algn="l"/>
                <a:tab pos="1609725" algn="l"/>
                <a:tab pos="1609725" algn="l"/>
              </a:tabLst>
              <a:defRPr u="none" strike="noStrike" kern="1200" cap="none" spc="150" normalizeH="0">
                <a:uFillTx/>
                <a:latin typeface="Arial" panose="020B0604020202020204" pitchFamily="34" charset="0"/>
                <a:ea typeface="微软雅黑" panose="020B0503020204020204" pitchFamily="34" charset="-122"/>
              </a:defRPr>
            </a:lvl2pPr>
            <a:lvl3pPr eaLnBrk="1" fontAlgn="auto" latinLnBrk="0" hangingPunct="1">
              <a:buFont typeface="Arial" panose="020B0604020202020204" pitchFamily="34" charset="0"/>
              <a:buChar char="●"/>
              <a:defRPr u="none" strike="noStrike" kern="1200" cap="none" spc="150" normalizeH="0">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rgbClr val="FFFFFF"/>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defRPr u="none" strike="noStrike" kern="1200" cap="none" spc="150" normalizeH="0" baseline="0">
                <a:uFillTx/>
              </a:defRPr>
            </a:lvl1pPr>
            <a:lvl2pPr marL="685800" indent="-228600" defTabSz="914400" eaLnBrk="1" fontAlgn="auto" latinLnBrk="0" hangingPunct="1">
              <a:lnSpc>
                <a:spcPct val="120000"/>
              </a:lnSpc>
              <a:spcAft>
                <a:spcPts val="600"/>
              </a:spcAft>
              <a:tabLst>
                <a:tab pos="1609725" algn="l"/>
                <a:tab pos="1609725" algn="l"/>
                <a:tab pos="1609725" algn="l"/>
                <a:tab pos="1609725" algn="l"/>
              </a:tabLst>
              <a:defRPr u="none" strike="noStrike" kern="1200" cap="none" spc="150" normalizeH="0" baseline="0">
                <a:uFillTx/>
              </a:defRPr>
            </a:lvl2pPr>
            <a:lvl3pPr marL="1143000" indent="-228600" eaLnBrk="1" fontAlgn="auto" latinLnBrk="0" hangingPunct="1">
              <a:lnSpc>
                <a:spcPct val="120000"/>
              </a:lnSpc>
              <a:spcAft>
                <a:spcPts val="600"/>
              </a:spcAft>
              <a:defRPr u="none" strike="noStrike" kern="1200" cap="none" spc="150" normalizeH="0" baseline="0">
                <a:uFillTx/>
              </a:defRPr>
            </a:lvl3pPr>
            <a:lvl4pPr marL="1600200" indent="-228600" eaLnBrk="1" fontAlgn="auto" latinLnBrk="0" hangingPunct="1">
              <a:lnSpc>
                <a:spcPct val="120000"/>
              </a:lnSpc>
              <a:spcAft>
                <a:spcPts val="300"/>
              </a:spcAft>
              <a:defRPr u="none" strike="noStrike" kern="1200" cap="none" spc="150" normalizeH="0" baseline="0">
                <a:uFillTx/>
              </a:defRPr>
            </a:lvl4pPr>
            <a:lvl5pPr marL="2057400" indent="-228600" eaLnBrk="1" fontAlgn="auto" latinLnBrk="0" hangingPunct="1">
              <a:lnSpc>
                <a:spcPct val="120000"/>
              </a:lnSpc>
              <a:spcAft>
                <a:spcPts val="300"/>
              </a:spcAft>
              <a:defRPr u="none" strike="noStrike" kern="1200" cap="none" spc="150" normalizeH="0" baseline="0">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内容">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defRPr u="none" strike="noStrike" kern="1200" cap="none" spc="150" normalizeH="0" baseline="0">
                <a:uFillTx/>
              </a:defRPr>
            </a:lvl1pPr>
            <a:lvl2pPr marL="685800" indent="-228600" defTabSz="914400" eaLnBrk="1" fontAlgn="auto" latinLnBrk="0" hangingPunct="1">
              <a:lnSpc>
                <a:spcPct val="120000"/>
              </a:lnSpc>
              <a:tabLst>
                <a:tab pos="1609725" algn="l"/>
                <a:tab pos="1609725" algn="l"/>
                <a:tab pos="1609725" algn="l"/>
                <a:tab pos="1609725" algn="l"/>
              </a:tabLst>
              <a:defRPr u="none" strike="noStrike" kern="1200" cap="none" spc="150" normalizeH="0" baseline="0">
                <a:uFillTx/>
              </a:defRPr>
            </a:lvl2pPr>
            <a:lvl3pPr marL="1143000" indent="-228600" eaLnBrk="1" fontAlgn="auto" latinLnBrk="0" hangingPunct="1">
              <a:lnSpc>
                <a:spcPct val="120000"/>
              </a:lnSpc>
              <a:defRPr u="none" strike="noStrike" kern="1200" cap="none" spc="150" normalizeH="0" baseline="0">
                <a:uFillTx/>
              </a:defRPr>
            </a:lvl3pPr>
            <a:lvl4pPr marL="1600200" indent="-228600" eaLnBrk="1" fontAlgn="auto" latinLnBrk="0" hangingPunct="1">
              <a:lnSpc>
                <a:spcPct val="120000"/>
              </a:lnSpc>
              <a:defRPr u="none" strike="noStrike" kern="1200" cap="none" spc="150" normalizeH="0" baseline="0">
                <a:uFillTx/>
              </a:defRPr>
            </a:lvl4pPr>
            <a:lvl5pPr marL="2057400" indent="-228600" eaLnBrk="1" fontAlgn="auto" latinLnBrk="0" hangingPunct="1">
              <a:lnSpc>
                <a:spcPct val="120000"/>
              </a:lnSpc>
              <a:defRPr u="none" strike="noStrike" kern="1200" cap="none" spc="150" normalizeH="0" baseline="0">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47090" y="132080"/>
            <a:ext cx="10495280" cy="705485"/>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1061085" y="1266825"/>
            <a:ext cx="10063480" cy="43180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defRPr kumimoji="0" lang="zh-CN" altLang="en-US" sz="18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vl6pPr marL="2286000" indent="0">
              <a:buNone/>
              <a:defRPr/>
            </a:lvl6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6" name="灯片编号占位符 5"/>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725" y="3848100"/>
            <a:ext cx="8388985" cy="767080"/>
          </a:xfrm>
        </p:spPr>
        <p:txBody>
          <a:bodyPr lIns="90000" tIns="46800" rIns="90000" bIns="46800" anchor="b" anchorCtr="0">
            <a:normAutofit/>
          </a:bodyPr>
          <a:lstStyle>
            <a:lvl1pPr>
              <a:defRPr sz="4400" b="1" i="0" u="none" strike="noStrike" kern="1200" cap="none" spc="300" normalizeH="0" baseline="0">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725" y="4615180"/>
            <a:ext cx="8388985" cy="86741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uFillTx/>
                <a:latin typeface="Arial" panose="020B0604020202020204" pitchFamily="34" charset="0"/>
                <a:ea typeface="微软雅黑" panose="020B0503020204020204" pitchFamily="34" charset="-122"/>
                <a:cs typeface="+mn-cs"/>
                <a:sym typeface="+mn-ea"/>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dirty="0"/>
              <a:t>单击此处编辑文本</a:t>
            </a:r>
            <a:endParaRPr lang="zh-CN" altLang="en-US" dirty="0"/>
          </a:p>
        </p:txBody>
      </p:sp>
      <p:sp>
        <p:nvSpPr>
          <p:cNvPr id="6" name="灯片编号占位符 5"/>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p>
            <a:fld id="{49AE70B2-8BF9-45C0-BB95-33D1B9D3A854}" type="slidenum">
              <a:rPr lang="zh-CN" altLang="en-US" smtClean="0"/>
            </a:fld>
            <a:endParaRPr lang="zh-CN" altLang="en-US" dirty="0"/>
          </a:p>
        </p:txBody>
      </p:sp>
      <p:sp>
        <p:nvSpPr>
          <p:cNvPr id="5" name="图片占位符 4"/>
          <p:cNvSpPr>
            <a:spLocks noGrp="1"/>
          </p:cNvSpPr>
          <p:nvPr>
            <p:ph type="pic" sz="quarter" idx="11"/>
          </p:nvPr>
        </p:nvSpPr>
        <p:spPr>
          <a:xfrm>
            <a:off x="1006475" y="1096963"/>
            <a:ext cx="10213975" cy="4754562"/>
          </a:xfrm>
        </p:spPr>
        <p:txBody>
          <a:bodyPr/>
          <a:lstStyle/>
          <a:p>
            <a:endParaRPr lang="zh-CN" altLang="en-US"/>
          </a:p>
        </p:txBody>
      </p:sp>
      <p:sp>
        <p:nvSpPr>
          <p:cNvPr id="9" name="内容占位符 8"/>
          <p:cNvSpPr>
            <a:spLocks noGrp="1"/>
          </p:cNvSpPr>
          <p:nvPr>
            <p:ph sz="quarter" idx="12" hasCustomPrompt="1"/>
          </p:nvPr>
        </p:nvSpPr>
        <p:spPr>
          <a:xfrm>
            <a:off x="828675" y="6061075"/>
            <a:ext cx="10534650" cy="679450"/>
          </a:xfrm>
        </p:spPr>
        <p:txBody>
          <a:bodyPr>
            <a:normAutofit/>
          </a:bodyPr>
          <a:lstStyle>
            <a:lvl1pPr marL="0" indent="0" eaLnBrk="1" fontAlgn="auto" latinLnBrk="0" hangingPunct="1">
              <a:lnSpc>
                <a:spcPct val="90000"/>
              </a:lnSpc>
              <a:spcAft>
                <a:spcPts val="0"/>
              </a:spcAft>
              <a:buNone/>
              <a:defRPr sz="1000" u="none" strike="noStrike" kern="1200" cap="none" spc="0" normalizeH="0">
                <a:solidFill>
                  <a:schemeClr val="bg1"/>
                </a:solidFill>
                <a:uFillTx/>
              </a:defRPr>
            </a:lvl1pPr>
          </a:lstStyle>
          <a:p>
            <a:pPr lvl="0"/>
            <a:r>
              <a:rPr lang="zh-CN" altLang="en-US" dirty="0" smtClean="0"/>
              <a:t>编辑母版文本样式</a:t>
            </a:r>
            <a:endParaRPr lang="zh-CN" altLang="en-US" dirty="0" smtClean="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28040" y="46355"/>
            <a:ext cx="10534650" cy="705485"/>
          </a:xfrm>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p>
            <a:fld id="{49AE70B2-8BF9-45C0-BB95-33D1B9D3A854}" type="slidenum">
              <a:rPr lang="zh-CN" altLang="en-US" smtClean="0"/>
            </a:fld>
            <a:endParaRPr lang="zh-CN" altLang="en-US" dirty="0"/>
          </a:p>
        </p:txBody>
      </p:sp>
      <p:sp>
        <p:nvSpPr>
          <p:cNvPr id="9" name="内容占位符 8"/>
          <p:cNvSpPr>
            <a:spLocks noGrp="1"/>
          </p:cNvSpPr>
          <p:nvPr>
            <p:ph sz="quarter" idx="12" hasCustomPrompt="1"/>
          </p:nvPr>
        </p:nvSpPr>
        <p:spPr>
          <a:xfrm>
            <a:off x="828675" y="6341745"/>
            <a:ext cx="10534650" cy="313055"/>
          </a:xfrm>
        </p:spPr>
        <p:txBody>
          <a:bodyPr>
            <a:noAutofit/>
          </a:bodyPr>
          <a:lstStyle>
            <a:lvl1pPr marL="0" indent="0" eaLnBrk="1" fontAlgn="auto" latinLnBrk="0" hangingPunct="1">
              <a:lnSpc>
                <a:spcPct val="90000"/>
              </a:lnSpc>
              <a:spcAft>
                <a:spcPts val="0"/>
              </a:spcAft>
              <a:buNone/>
              <a:defRPr sz="1400" u="none" strike="noStrike" kern="1200" cap="none" spc="0" normalizeH="0">
                <a:solidFill>
                  <a:schemeClr val="bg1"/>
                </a:solidFill>
                <a:uFillTx/>
              </a:defRPr>
            </a:lvl1pPr>
          </a:lstStyle>
          <a:p>
            <a:pPr lvl="0"/>
            <a:r>
              <a:rPr lang="zh-CN" altLang="en-US" dirty="0" smtClean="0"/>
              <a:t>编辑母版文本样式</a:t>
            </a:r>
            <a:endParaRPr lang="zh-CN" altLang="en-US" dirty="0" smtClean="0"/>
          </a:p>
        </p:txBody>
      </p:sp>
      <p:sp>
        <p:nvSpPr>
          <p:cNvPr id="6" name="表格占位符 5"/>
          <p:cNvSpPr>
            <a:spLocks noGrp="1"/>
          </p:cNvSpPr>
          <p:nvPr>
            <p:ph type="tbl" sz="quarter" idx="13"/>
          </p:nvPr>
        </p:nvSpPr>
        <p:spPr>
          <a:xfrm>
            <a:off x="927100" y="1136650"/>
            <a:ext cx="10320338" cy="4702175"/>
          </a:xfrm>
        </p:spPr>
        <p:txBody>
          <a:bodyPr/>
          <a:lstStyle/>
          <a:p>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p>
            <a:fld id="{49AE70B2-8BF9-45C0-BB95-33D1B9D3A854}" type="slidenum">
              <a:rPr lang="zh-CN" altLang="en-US" smtClean="0"/>
            </a:fld>
            <a:endParaRPr lang="zh-CN" altLang="en-US" dirty="0"/>
          </a:p>
        </p:txBody>
      </p:sp>
      <p:sp>
        <p:nvSpPr>
          <p:cNvPr id="9" name="内容占位符 8"/>
          <p:cNvSpPr>
            <a:spLocks noGrp="1"/>
          </p:cNvSpPr>
          <p:nvPr>
            <p:ph sz="quarter" idx="12" hasCustomPrompt="1"/>
          </p:nvPr>
        </p:nvSpPr>
        <p:spPr>
          <a:xfrm>
            <a:off x="828675" y="6061075"/>
            <a:ext cx="10534650" cy="679450"/>
          </a:xfrm>
        </p:spPr>
        <p:txBody>
          <a:bodyPr>
            <a:normAutofit/>
          </a:bodyPr>
          <a:lstStyle>
            <a:lvl1pPr marL="0" indent="0" eaLnBrk="1" fontAlgn="auto" latinLnBrk="0" hangingPunct="1">
              <a:lnSpc>
                <a:spcPct val="90000"/>
              </a:lnSpc>
              <a:spcAft>
                <a:spcPts val="0"/>
              </a:spcAft>
              <a:buNone/>
              <a:defRPr sz="1000" u="none" strike="noStrike" kern="1200" cap="none" spc="0" normalizeH="0">
                <a:solidFill>
                  <a:schemeClr val="bg1"/>
                </a:solidFill>
                <a:uFillTx/>
              </a:defRPr>
            </a:lvl1pPr>
          </a:lstStyle>
          <a:p>
            <a:pPr lvl="0"/>
            <a:r>
              <a:rPr lang="zh-CN" altLang="en-US" dirty="0" smtClean="0"/>
              <a:t>编辑母版文本样式</a:t>
            </a:r>
            <a:endParaRPr lang="zh-CN" altLang="en-US" dirty="0" smtClean="0"/>
          </a:p>
        </p:txBody>
      </p:sp>
      <p:sp>
        <p:nvSpPr>
          <p:cNvPr id="5" name="图表占位符 4"/>
          <p:cNvSpPr>
            <a:spLocks noGrp="1"/>
          </p:cNvSpPr>
          <p:nvPr>
            <p:ph type="chart" sz="quarter" idx="13"/>
          </p:nvPr>
        </p:nvSpPr>
        <p:spPr>
          <a:xfrm>
            <a:off x="940435" y="1019175"/>
            <a:ext cx="10320020" cy="4819015"/>
          </a:xfrm>
        </p:spPr>
        <p:txBody>
          <a:bodyPr/>
          <a:lstStyle/>
          <a:p>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defRPr kumimoji="0" lang="zh-CN" altLang="en-US" sz="18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5pPr>
            <a:lvl6pPr marL="2286000" indent="0">
              <a:buNone/>
              <a:defRPr/>
            </a:lvl6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uFillTx/>
                <a:latin typeface="Arial" panose="020B0604020202020204" pitchFamily="34" charset="0"/>
                <a:ea typeface="微软雅黑" panose="020B0503020204020204" pitchFamily="34" charset="-122"/>
                <a:cs typeface="+mn-cs"/>
                <a:sym typeface="+mn-ea"/>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ags" Target="../tags/tag11.xml"/><Relationship Id="rId8" Type="http://schemas.openxmlformats.org/officeDocument/2006/relationships/tags" Target="../tags/tag10.xml"/><Relationship Id="rId7" Type="http://schemas.openxmlformats.org/officeDocument/2006/relationships/tags" Target="../tags/tag9.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tags" Target="../tags/tag1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5.xml"/><Relationship Id="rId8" Type="http://schemas.openxmlformats.org/officeDocument/2006/relationships/slideLayout" Target="../slideLayouts/slideLayout14.xml"/><Relationship Id="rId7" Type="http://schemas.openxmlformats.org/officeDocument/2006/relationships/slideLayout" Target="../slideLayouts/slideLayout13.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3" Type="http://schemas.openxmlformats.org/officeDocument/2006/relationships/slideLayout" Target="../slideLayouts/slideLayout9.xml"/><Relationship Id="rId2" Type="http://schemas.openxmlformats.org/officeDocument/2006/relationships/slideLayout" Target="../slideLayouts/slideLayout8.xml"/><Relationship Id="rId18" Type="http://schemas.openxmlformats.org/officeDocument/2006/relationships/theme" Target="../theme/theme2.xml"/><Relationship Id="rId17" Type="http://schemas.openxmlformats.org/officeDocument/2006/relationships/tags" Target="../tags/tag74.xml"/><Relationship Id="rId16" Type="http://schemas.openxmlformats.org/officeDocument/2006/relationships/tags" Target="../tags/tag73.xml"/><Relationship Id="rId15" Type="http://schemas.openxmlformats.org/officeDocument/2006/relationships/tags" Target="../tags/tag72.xml"/><Relationship Id="rId14" Type="http://schemas.openxmlformats.org/officeDocument/2006/relationships/tags" Target="../tags/tag71.xml"/><Relationship Id="rId13" Type="http://schemas.openxmlformats.org/officeDocument/2006/relationships/tags" Target="../tags/tag70.xml"/><Relationship Id="rId12" Type="http://schemas.openxmlformats.org/officeDocument/2006/relationships/tags" Target="../tags/tag69.xml"/><Relationship Id="rId11" Type="http://schemas.openxmlformats.org/officeDocument/2006/relationships/slideLayout" Target="../slideLayouts/slideLayout17.xml"/><Relationship Id="rId10" Type="http://schemas.openxmlformats.org/officeDocument/2006/relationships/slideLayout" Target="../slideLayouts/slideLayout16.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矩形 6"/>
          <p:cNvSpPr/>
          <p:nvPr userDrawn="1"/>
        </p:nvSpPr>
        <p:spPr>
          <a:xfrm>
            <a:off x="0" y="2319130"/>
            <a:ext cx="12192000" cy="4538870"/>
          </a:xfrm>
          <a:prstGeom prst="rect">
            <a:avLst/>
          </a:prstGeom>
          <a:solidFill>
            <a:srgbClr val="000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828260" y="949394"/>
            <a:ext cx="10535479" cy="4996070"/>
          </a:xfrm>
          <a:prstGeom prst="rect">
            <a:avLst/>
          </a:prstGeom>
          <a:solidFill>
            <a:schemeClr val="bg1">
              <a:lumMod val="95000"/>
            </a:schemeClr>
          </a:solidFill>
          <a:ln>
            <a:noFill/>
          </a:ln>
          <a:effectLst>
            <a:outerShdw blurRad="50800" dist="50800" dir="5400000" algn="ctr" rotWithShape="0">
              <a:schemeClr val="bg1">
                <a:alpha val="4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custDataLst>
              <p:tags r:id="rId7"/>
            </p:custDataLst>
          </p:nvPr>
        </p:nvSpPr>
        <p:spPr>
          <a:xfrm>
            <a:off x="828040" y="132080"/>
            <a:ext cx="10534650" cy="705485"/>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8"/>
            </p:custDataLst>
          </p:nvPr>
        </p:nvSpPr>
        <p:spPr>
          <a:xfrm>
            <a:off x="1049655" y="1259205"/>
            <a:ext cx="10085705" cy="434086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灯片编号占位符 5"/>
          <p:cNvSpPr>
            <a:spLocks noGrp="1"/>
          </p:cNvSpPr>
          <p:nvPr>
            <p:ph type="sldNum" sz="quarter" idx="4"/>
            <p:custDataLst>
              <p:tags r:id="rId9"/>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0"/>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iming>
    <p:tnLst>
      <p:par>
        <p:cTn id="1" dur="indefinite" restart="never" nodeType="tmRoot"/>
      </p:par>
    </p:tnLst>
  </p:timing>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tags" Target="../tags/tag7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zh-CN" altLang="zh-CN"/>
              <a:t>空白演示</a:t>
            </a:r>
            <a:endParaRPr lang="zh-CN" altLang="zh-CN"/>
          </a:p>
        </p:txBody>
      </p:sp>
      <p:sp>
        <p:nvSpPr>
          <p:cNvPr id="3" name="副标题 2"/>
          <p:cNvSpPr>
            <a:spLocks noGrp="1"/>
          </p:cNvSpPr>
          <p:nvPr>
            <p:ph type="subTitle" idx="1"/>
            <p:custDataLst>
              <p:tags r:id="rId2"/>
            </p:custDataLst>
          </p:nvPr>
        </p:nvSpPr>
        <p:spPr/>
        <p:txBody>
          <a:bodyPr/>
          <a:lstStyle/>
          <a:p>
            <a:r>
              <a:rPr lang="zh-CN" altLang="en-US"/>
              <a:t>单击输入您的封面副标题</a:t>
            </a:r>
            <a:endParaRPr lang="zh-CN" altLang="en-US"/>
          </a:p>
        </p:txBody>
      </p:sp>
    </p:spTree>
    <p:custDataLst>
      <p:tags r:id="rId3"/>
    </p:custDataLst>
  </p:cSld>
  <p:clrMapOvr>
    <a:masterClrMapping/>
  </p:clrMapOvr>
  <p:timing>
    <p:tnLst>
      <p:par>
        <p:cTn id="1" dur="indefinite" restart="never" nodeType="tmRoot"/>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2</a:t>
            </a:r>
          </a:p>
        </p:txBody>
      </p:sp>
      <p:sp>
        <p:nvSpPr>
          <p:cNvPr id="3" name="Content Placeholder 2"/>
          <p:cNvSpPr>
            <a:spLocks noGrp="1"/>
          </p:cNvSpPr>
          <p:nvPr>
            <p:ph idx="12" sz="quarter"/>
          </p:nvPr>
        </p:nvSpPr>
        <p:spPr/>
        <p:txBody>
          <a:bodyPr/>
          <a:lstStyle/>
          <a:p>
            <a:r>
              <a:t>Immunosuppression long-term benefits comparison for patients in each subgroup stratified by model-based recursive partitioning in the derivation cohort.</a:t>
            </a:r>
          </a:p>
        </p:txBody>
      </p:sp>
      <p:sp>
        <p:nvSpPr>
          <p:cNvPr id="4" name="Table Placeholder 3"/>
          <p:cNvSpPr>
            <a:spLocks noGrp="1"/>
          </p:cNvSpPr>
          <p:nvPr>
            <p:ph type="tbl" idx="13" sz="quarter"/>
          </p:nvPr>
        </p:nvSpPr>
        <p:spPr/>
      </p:sp>
      <p:graphicFrame>
        <p:nvGraphicFramePr>
          <p:cNvPr id="5" name="Table 4"/>
          <p:cNvGraphicFramePr>
            <a:graphicFrameLocks noGrp="1"/>
          </p:cNvGraphicFramePr>
          <p:nvPr/>
        </p:nvGraphicFramePr>
        <p:xfrm>
          <a:off x="360000" y="720000"/>
          <a:ext cx="11520000" cy="5400000"/>
        </p:xfrm>
        <a:graphic>
          <a:graphicData uri="http://schemas.openxmlformats.org/drawingml/2006/table">
            <a:tbl>
              <a:tblPr firstRow="1" bandRow="1">
                <a:tableStyleId>{5C22544A-7EE6-4342-B048-85BDC9FD1C3A}</a:tableStyleId>
              </a:tblPr>
              <a:tblGrid>
                <a:gridCol w="1152000"/>
                <a:gridCol w="1152000"/>
                <a:gridCol w="1152000"/>
                <a:gridCol w="1152000"/>
                <a:gridCol w="1152000"/>
                <a:gridCol w="1152000"/>
                <a:gridCol w="1152000"/>
                <a:gridCol w="1152000"/>
                <a:gridCol w="1152000"/>
                <a:gridCol w="1152000"/>
              </a:tblGrid>
              <a:tr h="337500">
                <a:tc>
                  <a:txBody>
                    <a:bodyPr/>
                    <a:lstStyle/>
                    <a:p>
                      <a:r>
                        <a:rPr sz="1000"/>
                        <a:t>Node Node</a:t>
                      </a:r>
                    </a:p>
                  </a:txBody>
                  <a:tcPr/>
                </a:tc>
                <a:tc>
                  <a:txBody>
                    <a:bodyPr/>
                    <a:lstStyle/>
                    <a:p>
                      <a:r>
                        <a:rPr sz="1000"/>
                        <a:t>Sizea Sizea</a:t>
                      </a:r>
                    </a:p>
                  </a:txBody>
                  <a:tcPr/>
                </a:tc>
                <a:tc>
                  <a:txBody>
                    <a:bodyPr/>
                    <a:lstStyle/>
                    <a:p>
                      <a:r>
                        <a:rPr sz="1000"/>
                        <a:t>Unadjusted coefficient</a:t>
                      </a:r>
                    </a:p>
                  </a:txBody>
                  <a:tcPr/>
                </a:tc>
                <a:tc>
                  <a:txBody>
                    <a:bodyPr/>
                    <a:lstStyle/>
                    <a:p>
                      <a:r>
                        <a:rPr sz="1000"/>
                        <a:t>Unadjusted HR</a:t>
                      </a:r>
                    </a:p>
                  </a:txBody>
                  <a:tcPr/>
                </a:tc>
                <a:tc>
                  <a:txBody>
                    <a:bodyPr/>
                    <a:lstStyle/>
                    <a:p>
                      <a:r>
                        <a:rPr sz="1000"/>
                        <a:t>Unadjusted 95% CI</a:t>
                      </a:r>
                    </a:p>
                  </a:txBody>
                  <a:tcPr/>
                </a:tc>
                <a:tc>
                  <a:txBody>
                    <a:bodyPr/>
                    <a:lstStyle/>
                    <a:p>
                      <a:r>
                        <a:rPr sz="1000"/>
                        <a:t>Unadjusted P Value</a:t>
                      </a:r>
                    </a:p>
                  </a:txBody>
                  <a:tcPr/>
                </a:tc>
                <a:tc>
                  <a:txBody>
                    <a:bodyPr/>
                    <a:lstStyle/>
                    <a:p>
                      <a:r>
                        <a:rPr sz="1000"/>
                        <a:t>Adjustedb coefficient</a:t>
                      </a:r>
                    </a:p>
                  </a:txBody>
                  <a:tcPr/>
                </a:tc>
                <a:tc>
                  <a:txBody>
                    <a:bodyPr/>
                    <a:lstStyle/>
                    <a:p>
                      <a:r>
                        <a:rPr sz="1000"/>
                        <a:t>Adjustedb HR</a:t>
                      </a:r>
                    </a:p>
                  </a:txBody>
                  <a:tcPr/>
                </a:tc>
                <a:tc>
                  <a:txBody>
                    <a:bodyPr/>
                    <a:lstStyle/>
                    <a:p>
                      <a:r>
                        <a:rPr sz="1000"/>
                        <a:t>Adjustedb 95% CI</a:t>
                      </a:r>
                    </a:p>
                  </a:txBody>
                  <a:tcPr/>
                </a:tc>
                <a:tc>
                  <a:txBody>
                    <a:bodyPr/>
                    <a:lstStyle/>
                    <a:p>
                      <a:r>
                        <a:rPr sz="1000"/>
                        <a:t>Adjustedb P Value</a:t>
                      </a:r>
                    </a:p>
                  </a:txBody>
                  <a:tcPr/>
                </a:tc>
              </a:tr>
              <a:tr h="337500">
                <a:tc>
                  <a:txBody>
                    <a:bodyPr/>
                    <a:lstStyle/>
                    <a:p>
                      <a:r>
                        <a:rPr sz="1000"/>
                        <a:t>1</a:t>
                      </a:r>
                    </a:p>
                  </a:txBody>
                  <a:tcPr/>
                </a:tc>
                <a:tc>
                  <a:txBody>
                    <a:bodyPr/>
                    <a:lstStyle/>
                    <a:p>
                      <a:r>
                        <a:rPr sz="1000"/>
                        <a:t>2058</a:t>
                      </a:r>
                    </a:p>
                  </a:txBody>
                  <a:tcPr/>
                </a:tc>
                <a:tc>
                  <a:txBody>
                    <a:bodyPr/>
                    <a:lstStyle/>
                    <a:p>
                      <a:r>
                        <a:rPr sz="1000"/>
                        <a:t>0·06</a:t>
                      </a:r>
                    </a:p>
                  </a:txBody>
                  <a:tcPr/>
                </a:tc>
                <a:tc>
                  <a:txBody>
                    <a:bodyPr/>
                    <a:lstStyle/>
                    <a:p>
                      <a:r>
                        <a:rPr sz="1000"/>
                        <a:t>1·06</a:t>
                      </a:r>
                    </a:p>
                  </a:txBody>
                  <a:tcPr/>
                </a:tc>
                <a:tc>
                  <a:txBody>
                    <a:bodyPr/>
                    <a:lstStyle/>
                    <a:p>
                      <a:r>
                        <a:rPr sz="1000"/>
                        <a:t>0·79 to 1·42</a:t>
                      </a:r>
                    </a:p>
                  </a:txBody>
                  <a:tcPr/>
                </a:tc>
                <a:tc>
                  <a:txBody>
                    <a:bodyPr/>
                    <a:lstStyle/>
                    <a:p>
                      <a:r>
                        <a:rPr sz="1000"/>
                        <a:t>0·69</a:t>
                      </a:r>
                    </a:p>
                  </a:txBody>
                  <a:tcPr/>
                </a:tc>
                <a:tc>
                  <a:txBody>
                    <a:bodyPr/>
                    <a:lstStyle/>
                    <a:p>
                      <a:r>
                        <a:rPr sz="1000"/>
                        <a:t>−0·15</a:t>
                      </a:r>
                    </a:p>
                  </a:txBody>
                  <a:tcPr/>
                </a:tc>
                <a:tc>
                  <a:txBody>
                    <a:bodyPr/>
                    <a:lstStyle/>
                    <a:p>
                      <a:r>
                        <a:rPr sz="1000"/>
                        <a:t>0·86</a:t>
                      </a:r>
                    </a:p>
                  </a:txBody>
                  <a:tcPr/>
                </a:tc>
                <a:tc>
                  <a:txBody>
                    <a:bodyPr/>
                    <a:lstStyle/>
                    <a:p>
                      <a:r>
                        <a:rPr sz="1000"/>
                        <a:t>0·62 to 1·20</a:t>
                      </a:r>
                    </a:p>
                  </a:txBody>
                  <a:tcPr/>
                </a:tc>
                <a:tc>
                  <a:txBody>
                    <a:bodyPr/>
                    <a:lstStyle/>
                    <a:p>
                      <a:r>
                        <a:rPr sz="1000"/>
                        <a:t>0·37</a:t>
                      </a:r>
                    </a:p>
                  </a:txBody>
                  <a:tcPr/>
                </a:tc>
              </a:tr>
              <a:tr h="337500">
                <a:tc>
                  <a:txBody>
                    <a:bodyPr/>
                    <a:lstStyle/>
                    <a:p>
                      <a:r>
                        <a:rPr sz="1000"/>
                        <a:t>2</a:t>
                      </a:r>
                    </a:p>
                  </a:txBody>
                  <a:tcPr/>
                </a:tc>
                <a:tc>
                  <a:txBody>
                    <a:bodyPr/>
                    <a:lstStyle/>
                    <a:p>
                      <a:r>
                        <a:rPr sz="1000"/>
                        <a:t>1730</a:t>
                      </a:r>
                    </a:p>
                  </a:txBody>
                  <a:tcPr/>
                </a:tc>
                <a:tc>
                  <a:txBody>
                    <a:bodyPr/>
                    <a:lstStyle/>
                    <a:p>
                      <a:r>
                        <a:rPr sz="1000"/>
                        <a:t>0·10</a:t>
                      </a:r>
                    </a:p>
                  </a:txBody>
                  <a:tcPr/>
                </a:tc>
                <a:tc>
                  <a:txBody>
                    <a:bodyPr/>
                    <a:lstStyle/>
                    <a:p>
                      <a:r>
                        <a:rPr sz="1000"/>
                        <a:t>1·11</a:t>
                      </a:r>
                    </a:p>
                  </a:txBody>
                  <a:tcPr/>
                </a:tc>
                <a:tc>
                  <a:txBody>
                    <a:bodyPr/>
                    <a:lstStyle/>
                    <a:p>
                      <a:r>
                        <a:rPr sz="1000"/>
                        <a:t>0·74 to 1·66</a:t>
                      </a:r>
                    </a:p>
                  </a:txBody>
                  <a:tcPr/>
                </a:tc>
                <a:tc>
                  <a:txBody>
                    <a:bodyPr/>
                    <a:lstStyle/>
                    <a:p>
                      <a:r>
                        <a:rPr sz="1000"/>
                        <a:t>0·61</a:t>
                      </a:r>
                    </a:p>
                  </a:txBody>
                  <a:tcPr/>
                </a:tc>
                <a:tc>
                  <a:txBody>
                    <a:bodyPr/>
                    <a:lstStyle/>
                    <a:p>
                      <a:r>
                        <a:rPr sz="1000"/>
                        <a:t>−0·45</a:t>
                      </a:r>
                    </a:p>
                  </a:txBody>
                  <a:tcPr/>
                </a:tc>
                <a:tc>
                  <a:txBody>
                    <a:bodyPr/>
                    <a:lstStyle/>
                    <a:p>
                      <a:r>
                        <a:rPr sz="1000"/>
                        <a:t>0·63</a:t>
                      </a:r>
                    </a:p>
                  </a:txBody>
                  <a:tcPr/>
                </a:tc>
                <a:tc>
                  <a:txBody>
                    <a:bodyPr/>
                    <a:lstStyle/>
                    <a:p>
                      <a:r>
                        <a:rPr sz="1000"/>
                        <a:t>0·40 to 1·01</a:t>
                      </a:r>
                    </a:p>
                  </a:txBody>
                  <a:tcPr/>
                </a:tc>
                <a:tc>
                  <a:txBody>
                    <a:bodyPr/>
                    <a:lstStyle/>
                    <a:p>
                      <a:r>
                        <a:rPr sz="1000"/>
                        <a:t>0·06</a:t>
                      </a:r>
                    </a:p>
                  </a:txBody>
                  <a:tcPr/>
                </a:tc>
              </a:tr>
              <a:tr h="337500">
                <a:tc>
                  <a:txBody>
                    <a:bodyPr/>
                    <a:lstStyle/>
                    <a:p>
                      <a:r>
                        <a:rPr sz="1000"/>
                        <a:t>3</a:t>
                      </a:r>
                    </a:p>
                  </a:txBody>
                  <a:tcPr/>
                </a:tc>
                <a:tc>
                  <a:txBody>
                    <a:bodyPr/>
                    <a:lstStyle/>
                    <a:p>
                      <a:r>
                        <a:rPr sz="1000"/>
                        <a:t>1184</a:t>
                      </a:r>
                    </a:p>
                  </a:txBody>
                  <a:tcPr/>
                </a:tc>
                <a:tc>
                  <a:txBody>
                    <a:bodyPr/>
                    <a:lstStyle/>
                    <a:p>
                      <a:r>
                        <a:rPr sz="1000"/>
                        <a:t>0·19</a:t>
                      </a:r>
                    </a:p>
                  </a:txBody>
                  <a:tcPr/>
                </a:tc>
                <a:tc>
                  <a:txBody>
                    <a:bodyPr/>
                    <a:lstStyle/>
                    <a:p>
                      <a:r>
                        <a:rPr sz="1000"/>
                        <a:t>1·21</a:t>
                      </a:r>
                    </a:p>
                  </a:txBody>
                  <a:tcPr/>
                </a:tc>
                <a:tc>
                  <a:txBody>
                    <a:bodyPr/>
                    <a:lstStyle/>
                    <a:p>
                      <a:r>
                        <a:rPr sz="1000"/>
                        <a:t>0·60 to 2·44</a:t>
                      </a:r>
                    </a:p>
                  </a:txBody>
                  <a:tcPr/>
                </a:tc>
                <a:tc>
                  <a:txBody>
                    <a:bodyPr/>
                    <a:lstStyle/>
                    <a:p>
                      <a:r>
                        <a:rPr sz="1000"/>
                        <a:t>0·59</a:t>
                      </a:r>
                    </a:p>
                  </a:txBody>
                  <a:tcPr/>
                </a:tc>
                <a:tc>
                  <a:txBody>
                    <a:bodyPr/>
                    <a:lstStyle/>
                    <a:p>
                      <a:r>
                        <a:rPr sz="1000"/>
                        <a:t>0·08</a:t>
                      </a:r>
                    </a:p>
                  </a:txBody>
                  <a:tcPr/>
                </a:tc>
                <a:tc>
                  <a:txBody>
                    <a:bodyPr/>
                    <a:lstStyle/>
                    <a:p>
                      <a:r>
                        <a:rPr sz="1000"/>
                        <a:t>1·08</a:t>
                      </a:r>
                    </a:p>
                  </a:txBody>
                  <a:tcPr/>
                </a:tc>
                <a:tc>
                  <a:txBody>
                    <a:bodyPr/>
                    <a:lstStyle/>
                    <a:p>
                      <a:r>
                        <a:rPr sz="1000"/>
                        <a:t>0·50 to 2·30</a:t>
                      </a:r>
                    </a:p>
                  </a:txBody>
                  <a:tcPr/>
                </a:tc>
                <a:tc>
                  <a:txBody>
                    <a:bodyPr/>
                    <a:lstStyle/>
                    <a:p>
                      <a:r>
                        <a:rPr sz="1000"/>
                        <a:t>0·85</a:t>
                      </a:r>
                    </a:p>
                  </a:txBody>
                  <a:tcPr/>
                </a:tc>
              </a:tr>
              <a:tr h="337500">
                <a:tc>
                  <a:txBody>
                    <a:bodyPr/>
                    <a:lstStyle/>
                    <a:p>
                      <a:r>
                        <a:rPr sz="1000"/>
                        <a:t>4</a:t>
                      </a:r>
                    </a:p>
                  </a:txBody>
                  <a:tcPr/>
                </a:tc>
                <a:tc>
                  <a:txBody>
                    <a:bodyPr/>
                    <a:lstStyle/>
                    <a:p>
                      <a:r>
                        <a:rPr sz="1000"/>
                        <a:t>728</a:t>
                      </a:r>
                    </a:p>
                  </a:txBody>
                  <a:tcPr/>
                </a:tc>
                <a:tc>
                  <a:txBody>
                    <a:bodyPr/>
                    <a:lstStyle/>
                    <a:p>
                      <a:r>
                        <a:rPr sz="1000"/>
                        <a:t>−0·17</a:t>
                      </a:r>
                    </a:p>
                  </a:txBody>
                  <a:tcPr/>
                </a:tc>
                <a:tc>
                  <a:txBody>
                    <a:bodyPr/>
                    <a:lstStyle/>
                    <a:p>
                      <a:r>
                        <a:rPr sz="1000"/>
                        <a:t>0·85</a:t>
                      </a:r>
                    </a:p>
                  </a:txBody>
                  <a:tcPr/>
                </a:tc>
                <a:tc>
                  <a:txBody>
                    <a:bodyPr/>
                    <a:lstStyle/>
                    <a:p>
                      <a:r>
                        <a:rPr sz="1000"/>
                        <a:t>0·23 to 3·08</a:t>
                      </a:r>
                    </a:p>
                  </a:txBody>
                  <a:tcPr/>
                </a:tc>
                <a:tc>
                  <a:txBody>
                    <a:bodyPr/>
                    <a:lstStyle/>
                    <a:p>
                      <a:r>
                        <a:rPr sz="1000"/>
                        <a:t>0·80</a:t>
                      </a:r>
                    </a:p>
                  </a:txBody>
                  <a:tcPr/>
                </a:tc>
                <a:tc>
                  <a:txBody>
                    <a:bodyPr/>
                    <a:lstStyle/>
                    <a:p>
                      <a:r>
                        <a:rPr sz="1000"/>
                        <a:t>−0·22</a:t>
                      </a:r>
                    </a:p>
                  </a:txBody>
                  <a:tcPr/>
                </a:tc>
                <a:tc>
                  <a:txBody>
                    <a:bodyPr/>
                    <a:lstStyle/>
                    <a:p>
                      <a:r>
                        <a:rPr sz="1000"/>
                        <a:t>0·80</a:t>
                      </a:r>
                    </a:p>
                  </a:txBody>
                  <a:tcPr/>
                </a:tc>
                <a:tc>
                  <a:txBody>
                    <a:bodyPr/>
                    <a:lstStyle/>
                    <a:p>
                      <a:r>
                        <a:rPr sz="1000"/>
                        <a:t>0·20 to 3·16</a:t>
                      </a:r>
                    </a:p>
                  </a:txBody>
                  <a:tcPr/>
                </a:tc>
                <a:tc>
                  <a:txBody>
                    <a:bodyPr/>
                    <a:lstStyle/>
                    <a:p>
                      <a:r>
                        <a:rPr sz="1000"/>
                        <a:t>0·76</a:t>
                      </a:r>
                    </a:p>
                  </a:txBody>
                  <a:tcPr/>
                </a:tc>
              </a:tr>
              <a:tr h="337500">
                <a:tc>
                  <a:txBody>
                    <a:bodyPr/>
                    <a:lstStyle/>
                    <a:p>
                      <a:r>
                        <a:rPr sz="1000"/>
                        <a:t>5</a:t>
                      </a:r>
                    </a:p>
                  </a:txBody>
                  <a:tcPr/>
                </a:tc>
                <a:tc>
                  <a:txBody>
                    <a:bodyPr/>
                    <a:lstStyle/>
                    <a:p>
                      <a:r>
                        <a:rPr sz="1000"/>
                        <a:t>456</a:t>
                      </a:r>
                    </a:p>
                  </a:txBody>
                  <a:tcPr/>
                </a:tc>
                <a:tc>
                  <a:txBody>
                    <a:bodyPr/>
                    <a:lstStyle/>
                    <a:p>
                      <a:r>
                        <a:rPr sz="1000"/>
                        <a:t>0·39</a:t>
                      </a:r>
                    </a:p>
                  </a:txBody>
                  <a:tcPr/>
                </a:tc>
                <a:tc>
                  <a:txBody>
                    <a:bodyPr/>
                    <a:lstStyle/>
                    <a:p>
                      <a:r>
                        <a:rPr sz="1000"/>
                        <a:t>1·48</a:t>
                      </a:r>
                    </a:p>
                  </a:txBody>
                  <a:tcPr/>
                </a:tc>
                <a:tc>
                  <a:txBody>
                    <a:bodyPr/>
                    <a:lstStyle/>
                    <a:p>
                      <a:r>
                        <a:rPr sz="1000"/>
                        <a:t>0·64 to 3·41</a:t>
                      </a:r>
                    </a:p>
                  </a:txBody>
                  <a:tcPr/>
                </a:tc>
                <a:tc>
                  <a:txBody>
                    <a:bodyPr/>
                    <a:lstStyle/>
                    <a:p>
                      <a:r>
                        <a:rPr sz="1000"/>
                        <a:t>0·36</a:t>
                      </a:r>
                    </a:p>
                  </a:txBody>
                  <a:tcPr/>
                </a:tc>
                <a:tc>
                  <a:txBody>
                    <a:bodyPr/>
                    <a:lstStyle/>
                    <a:p>
                      <a:r>
                        <a:rPr sz="1000"/>
                        <a:t>0·14</a:t>
                      </a:r>
                    </a:p>
                  </a:txBody>
                  <a:tcPr/>
                </a:tc>
                <a:tc>
                  <a:txBody>
                    <a:bodyPr/>
                    <a:lstStyle/>
                    <a:p>
                      <a:r>
                        <a:rPr sz="1000"/>
                        <a:t>1·15</a:t>
                      </a:r>
                    </a:p>
                  </a:txBody>
                  <a:tcPr/>
                </a:tc>
                <a:tc>
                  <a:txBody>
                    <a:bodyPr/>
                    <a:lstStyle/>
                    <a:p>
                      <a:r>
                        <a:rPr sz="1000"/>
                        <a:t>0·45 to 2·95</a:t>
                      </a:r>
                    </a:p>
                  </a:txBody>
                  <a:tcPr/>
                </a:tc>
                <a:tc>
                  <a:txBody>
                    <a:bodyPr/>
                    <a:lstStyle/>
                    <a:p>
                      <a:r>
                        <a:rPr sz="1000"/>
                        <a:t>0·77</a:t>
                      </a:r>
                    </a:p>
                  </a:txBody>
                  <a:tcPr/>
                </a:tc>
              </a:tr>
              <a:tr h="337500">
                <a:tc>
                  <a:txBody>
                    <a:bodyPr/>
                    <a:lstStyle/>
                    <a:p>
                      <a:r>
                        <a:rPr sz="1000"/>
                        <a:t>6</a:t>
                      </a:r>
                    </a:p>
                  </a:txBody>
                  <a:tcPr/>
                </a:tc>
                <a:tc>
                  <a:txBody>
                    <a:bodyPr/>
                    <a:lstStyle/>
                    <a:p>
                      <a:r>
                        <a:rPr sz="1000"/>
                        <a:t>546</a:t>
                      </a:r>
                    </a:p>
                  </a:txBody>
                  <a:tcPr/>
                </a:tc>
                <a:tc>
                  <a:txBody>
                    <a:bodyPr/>
                    <a:lstStyle/>
                    <a:p>
                      <a:r>
                        <a:rPr sz="1000"/>
                        <a:t>−0·39</a:t>
                      </a:r>
                    </a:p>
                  </a:txBody>
                  <a:tcPr/>
                </a:tc>
                <a:tc>
                  <a:txBody>
                    <a:bodyPr/>
                    <a:lstStyle/>
                    <a:p>
                      <a:r>
                        <a:rPr sz="1000"/>
                        <a:t>0·68</a:t>
                      </a:r>
                    </a:p>
                  </a:txBody>
                  <a:tcPr/>
                </a:tc>
                <a:tc>
                  <a:txBody>
                    <a:bodyPr/>
                    <a:lstStyle/>
                    <a:p>
                      <a:r>
                        <a:rPr sz="1000"/>
                        <a:t>0·41 to 1·12</a:t>
                      </a:r>
                    </a:p>
                  </a:txBody>
                  <a:tcPr/>
                </a:tc>
                <a:tc>
                  <a:txBody>
                    <a:bodyPr/>
                    <a:lstStyle/>
                    <a:p>
                      <a:r>
                        <a:rPr sz="1000"/>
                        <a:t>0·13</a:t>
                      </a:r>
                    </a:p>
                  </a:txBody>
                  <a:tcPr/>
                </a:tc>
                <a:tc>
                  <a:txBody>
                    <a:bodyPr/>
                    <a:lstStyle/>
                    <a:p>
                      <a:r>
                        <a:rPr sz="1000"/>
                        <a:t>−0·68</a:t>
                      </a:r>
                    </a:p>
                  </a:txBody>
                  <a:tcPr/>
                </a:tc>
                <a:tc>
                  <a:txBody>
                    <a:bodyPr/>
                    <a:lstStyle/>
                    <a:p>
                      <a:r>
                        <a:rPr sz="1000"/>
                        <a:t>0·50</a:t>
                      </a:r>
                    </a:p>
                  </a:txBody>
                  <a:tcPr/>
                </a:tc>
                <a:tc>
                  <a:txBody>
                    <a:bodyPr/>
                    <a:lstStyle/>
                    <a:p>
                      <a:r>
                        <a:rPr sz="1000"/>
                        <a:t>0·29 to 0·89</a:t>
                      </a:r>
                    </a:p>
                  </a:txBody>
                  <a:tcPr/>
                </a:tc>
                <a:tc>
                  <a:txBody>
                    <a:bodyPr/>
                    <a:lstStyle/>
                    <a:p>
                      <a:r>
                        <a:rPr sz="1000"/>
                        <a:t>0·02</a:t>
                      </a:r>
                    </a:p>
                  </a:txBody>
                  <a:tcPr/>
                </a:tc>
              </a:tr>
              <a:tr h="337500">
                <a:tc>
                  <a:txBody>
                    <a:bodyPr/>
                    <a:lstStyle/>
                    <a:p>
                      <a:r>
                        <a:rPr sz="1000"/>
                        <a:t>7</a:t>
                      </a:r>
                    </a:p>
                  </a:txBody>
                  <a:tcPr/>
                </a:tc>
                <a:tc>
                  <a:txBody>
                    <a:bodyPr/>
                    <a:lstStyle/>
                    <a:p>
                      <a:r>
                        <a:rPr sz="1000"/>
                        <a:t>306</a:t>
                      </a:r>
                    </a:p>
                  </a:txBody>
                  <a:tcPr/>
                </a:tc>
                <a:tc>
                  <a:txBody>
                    <a:bodyPr/>
                    <a:lstStyle/>
                    <a:p>
                      <a:r>
                        <a:rPr sz="1000"/>
                        <a:t>0·31</a:t>
                      </a:r>
                    </a:p>
                  </a:txBody>
                  <a:tcPr/>
                </a:tc>
                <a:tc>
                  <a:txBody>
                    <a:bodyPr/>
                    <a:lstStyle/>
                    <a:p>
                      <a:r>
                        <a:rPr sz="1000"/>
                        <a:t>1·36</a:t>
                      </a:r>
                    </a:p>
                  </a:txBody>
                  <a:tcPr/>
                </a:tc>
                <a:tc>
                  <a:txBody>
                    <a:bodyPr/>
                    <a:lstStyle/>
                    <a:p>
                      <a:r>
                        <a:rPr sz="1000"/>
                        <a:t>0·68 to 2·74</a:t>
                      </a:r>
                    </a:p>
                  </a:txBody>
                  <a:tcPr/>
                </a:tc>
                <a:tc>
                  <a:txBody>
                    <a:bodyPr/>
                    <a:lstStyle/>
                    <a:p>
                      <a:r>
                        <a:rPr sz="1000"/>
                        <a:t>0·38</a:t>
                      </a:r>
                    </a:p>
                  </a:txBody>
                  <a:tcPr/>
                </a:tc>
                <a:tc>
                  <a:txBody>
                    <a:bodyPr/>
                    <a:lstStyle/>
                    <a:p>
                      <a:r>
                        <a:rPr sz="1000"/>
                        <a:t>0·25</a:t>
                      </a:r>
                    </a:p>
                  </a:txBody>
                  <a:tcPr/>
                </a:tc>
                <a:tc>
                  <a:txBody>
                    <a:bodyPr/>
                    <a:lstStyle/>
                    <a:p>
                      <a:r>
                        <a:rPr sz="1000"/>
                        <a:t>1·28</a:t>
                      </a:r>
                    </a:p>
                  </a:txBody>
                  <a:tcPr/>
                </a:tc>
                <a:tc>
                  <a:txBody>
                    <a:bodyPr/>
                    <a:lstStyle/>
                    <a:p>
                      <a:r>
                        <a:rPr sz="1000"/>
                        <a:t>0·59 to 2·78</a:t>
                      </a:r>
                    </a:p>
                  </a:txBody>
                  <a:tcPr/>
                </a:tc>
                <a:tc>
                  <a:txBody>
                    <a:bodyPr/>
                    <a:lstStyle/>
                    <a:p>
                      <a:r>
                        <a:rPr sz="1000"/>
                        <a:t>0·53</a:t>
                      </a:r>
                    </a:p>
                  </a:txBody>
                  <a:tcPr/>
                </a:tc>
              </a:tr>
              <a:tr h="337500">
                <a:tc>
                  <a:txBody>
                    <a:bodyPr/>
                    <a:lstStyle/>
                    <a:p>
                      <a:r>
                        <a:rPr sz="1000"/>
                        <a:t>8</a:t>
                      </a:r>
                    </a:p>
                  </a:txBody>
                  <a:tcPr/>
                </a:tc>
                <a:tc>
                  <a:txBody>
                    <a:bodyPr/>
                    <a:lstStyle/>
                    <a:p>
                      <a:r>
                        <a:rPr sz="1000"/>
                        <a:t>240</a:t>
                      </a:r>
                    </a:p>
                  </a:txBody>
                  <a:tcPr/>
                </a:tc>
                <a:tc>
                  <a:txBody>
                    <a:bodyPr/>
                    <a:lstStyle/>
                    <a:p>
                      <a:r>
                        <a:rPr sz="1000"/>
                        <a:t>−1·29</a:t>
                      </a:r>
                    </a:p>
                  </a:txBody>
                  <a:tcPr/>
                </a:tc>
                <a:tc>
                  <a:txBody>
                    <a:bodyPr/>
                    <a:lstStyle/>
                    <a:p>
                      <a:r>
                        <a:rPr sz="1000"/>
                        <a:t>0·27</a:t>
                      </a:r>
                    </a:p>
                  </a:txBody>
                  <a:tcPr/>
                </a:tc>
                <a:tc>
                  <a:txBody>
                    <a:bodyPr/>
                    <a:lstStyle/>
                    <a:p>
                      <a:r>
                        <a:rPr sz="1000"/>
                        <a:t>0·13 to 0·57</a:t>
                      </a:r>
                    </a:p>
                  </a:txBody>
                  <a:tcPr/>
                </a:tc>
                <a:tc>
                  <a:txBody>
                    <a:bodyPr/>
                    <a:lstStyle/>
                    <a:p>
                      <a:r>
                        <a:rPr sz="1000"/>
                        <a:t>&lt;0·001</a:t>
                      </a:r>
                    </a:p>
                  </a:txBody>
                  <a:tcPr/>
                </a:tc>
                <a:tc>
                  <a:txBody>
                    <a:bodyPr/>
                    <a:lstStyle/>
                    <a:p>
                      <a:r>
                        <a:rPr sz="1000"/>
                        <a:t>−1·46</a:t>
                      </a:r>
                    </a:p>
                  </a:txBody>
                  <a:tcPr/>
                </a:tc>
                <a:tc>
                  <a:txBody>
                    <a:bodyPr/>
                    <a:lstStyle/>
                    <a:p>
                      <a:r>
                        <a:rPr sz="1000"/>
                        <a:t>0·23</a:t>
                      </a:r>
                    </a:p>
                  </a:txBody>
                  <a:tcPr/>
                </a:tc>
                <a:tc>
                  <a:txBody>
                    <a:bodyPr/>
                    <a:lstStyle/>
                    <a:p>
                      <a:r>
                        <a:rPr sz="1000"/>
                        <a:t>0·11 to 0·50</a:t>
                      </a:r>
                    </a:p>
                  </a:txBody>
                  <a:tcPr/>
                </a:tc>
                <a:tc>
                  <a:txBody>
                    <a:bodyPr/>
                    <a:lstStyle/>
                    <a:p>
                      <a:r>
                        <a:rPr sz="1000"/>
                        <a:t>&lt; 0·001</a:t>
                      </a:r>
                    </a:p>
                  </a:txBody>
                  <a:tcPr/>
                </a:tc>
              </a:tr>
              <a:tr h="337500">
                <a:tc>
                  <a:txBody>
                    <a:bodyPr/>
                    <a:lstStyle/>
                    <a:p>
                      <a:r>
                        <a:rPr sz="1000"/>
                        <a:t>9</a:t>
                      </a:r>
                    </a:p>
                  </a:txBody>
                  <a:tcPr/>
                </a:tc>
                <a:tc>
                  <a:txBody>
                    <a:bodyPr/>
                    <a:lstStyle/>
                    <a:p>
                      <a:r>
                        <a:rPr sz="1000"/>
                        <a:t>328</a:t>
                      </a:r>
                    </a:p>
                  </a:txBody>
                  <a:tcPr/>
                </a:tc>
                <a:tc>
                  <a:txBody>
                    <a:bodyPr/>
                    <a:lstStyle/>
                    <a:p>
                      <a:r>
                        <a:rPr sz="1000"/>
                        <a:t>0·04</a:t>
                      </a:r>
                    </a:p>
                  </a:txBody>
                  <a:tcPr/>
                </a:tc>
                <a:tc>
                  <a:txBody>
                    <a:bodyPr/>
                    <a:lstStyle/>
                    <a:p>
                      <a:r>
                        <a:rPr sz="1000"/>
                        <a:t>1·05</a:t>
                      </a:r>
                    </a:p>
                  </a:txBody>
                  <a:tcPr/>
                </a:tc>
                <a:tc>
                  <a:txBody>
                    <a:bodyPr/>
                    <a:lstStyle/>
                    <a:p>
                      <a:r>
                        <a:rPr sz="1000"/>
                        <a:t>0·69 to 1·59</a:t>
                      </a:r>
                    </a:p>
                  </a:txBody>
                  <a:tcPr/>
                </a:tc>
                <a:tc>
                  <a:txBody>
                    <a:bodyPr/>
                    <a:lstStyle/>
                    <a:p>
                      <a:r>
                        <a:rPr sz="1000"/>
                        <a:t>0·83</a:t>
                      </a:r>
                    </a:p>
                  </a:txBody>
                  <a:tcPr/>
                </a:tc>
                <a:tc>
                  <a:txBody>
                    <a:bodyPr/>
                    <a:lstStyle/>
                    <a:p>
                      <a:r>
                        <a:rPr sz="1000"/>
                        <a:t>0·07</a:t>
                      </a:r>
                    </a:p>
                  </a:txBody>
                  <a:tcPr/>
                </a:tc>
                <a:tc>
                  <a:txBody>
                    <a:bodyPr/>
                    <a:lstStyle/>
                    <a:p>
                      <a:r>
                        <a:rPr sz="1000"/>
                        <a:t>1·08</a:t>
                      </a:r>
                    </a:p>
                  </a:txBody>
                  <a:tcPr/>
                </a:tc>
                <a:tc>
                  <a:txBody>
                    <a:bodyPr/>
                    <a:lstStyle/>
                    <a:p>
                      <a:r>
                        <a:rPr sz="1000"/>
                        <a:t>0·67 to 1·72</a:t>
                      </a:r>
                    </a:p>
                  </a:txBody>
                  <a:tcPr/>
                </a:tc>
                <a:tc>
                  <a:txBody>
                    <a:bodyPr/>
                    <a:lstStyle/>
                    <a:p>
                      <a:r>
                        <a:rPr sz="1000"/>
                        <a:t>0·76</a:t>
                      </a:r>
                    </a:p>
                  </a:txBody>
                  <a:tcPr/>
                </a:tc>
              </a:tr>
              <a:tr h="337500">
                <a:tc>
                  <a:txBody>
                    <a:bodyPr/>
                    <a:lstStyle/>
                    <a:p>
                      <a:r>
                        <a:rPr sz="1000"/>
                        <a:t>10</a:t>
                      </a:r>
                    </a:p>
                  </a:txBody>
                  <a:tcPr/>
                </a:tc>
                <a:tc>
                  <a:txBody>
                    <a:bodyPr/>
                    <a:lstStyle/>
                    <a:p>
                      <a:r>
                        <a:rPr sz="1000"/>
                        <a:t>105</a:t>
                      </a:r>
                    </a:p>
                  </a:txBody>
                  <a:tcPr/>
                </a:tc>
                <a:tc>
                  <a:txBody>
                    <a:bodyPr/>
                    <a:lstStyle/>
                    <a:p>
                      <a:r>
                        <a:rPr sz="1000"/>
                        <a:t>−0·83</a:t>
                      </a:r>
                    </a:p>
                  </a:txBody>
                  <a:tcPr/>
                </a:tc>
                <a:tc>
                  <a:txBody>
                    <a:bodyPr/>
                    <a:lstStyle/>
                    <a:p>
                      <a:r>
                        <a:rPr sz="1000"/>
                        <a:t>0·44</a:t>
                      </a:r>
                    </a:p>
                  </a:txBody>
                  <a:tcPr/>
                </a:tc>
                <a:tc>
                  <a:txBody>
                    <a:bodyPr/>
                    <a:lstStyle/>
                    <a:p>
                      <a:r>
                        <a:rPr sz="1000"/>
                        <a:t>0·23 to 0·85</a:t>
                      </a:r>
                    </a:p>
                  </a:txBody>
                  <a:tcPr/>
                </a:tc>
                <a:tc>
                  <a:txBody>
                    <a:bodyPr/>
                    <a:lstStyle/>
                    <a:p>
                      <a:r>
                        <a:rPr sz="1000"/>
                        <a:t>0·01</a:t>
                      </a:r>
                    </a:p>
                  </a:txBody>
                  <a:tcPr/>
                </a:tc>
                <a:tc>
                  <a:txBody>
                    <a:bodyPr/>
                    <a:lstStyle/>
                    <a:p>
                      <a:r>
                        <a:rPr sz="1000"/>
                        <a:t>−0·17</a:t>
                      </a:r>
                    </a:p>
                  </a:txBody>
                  <a:tcPr/>
                </a:tc>
                <a:tc>
                  <a:txBody>
                    <a:bodyPr/>
                    <a:lstStyle/>
                    <a:p>
                      <a:r>
                        <a:rPr sz="1000"/>
                        <a:t>0·84</a:t>
                      </a:r>
                    </a:p>
                  </a:txBody>
                  <a:tcPr/>
                </a:tc>
                <a:tc>
                  <a:txBody>
                    <a:bodyPr/>
                    <a:lstStyle/>
                    <a:p>
                      <a:r>
                        <a:rPr sz="1000"/>
                        <a:t>0·37 to 1·95</a:t>
                      </a:r>
                    </a:p>
                  </a:txBody>
                  <a:tcPr/>
                </a:tc>
                <a:tc>
                  <a:txBody>
                    <a:bodyPr/>
                    <a:lstStyle/>
                    <a:p>
                      <a:r>
                        <a:rPr sz="1000"/>
                        <a:t>0·69</a:t>
                      </a:r>
                    </a:p>
                  </a:txBody>
                  <a:tcPr/>
                </a:tc>
              </a:tr>
              <a:tr h="337500">
                <a:tc>
                  <a:txBody>
                    <a:bodyPr/>
                    <a:lstStyle/>
                    <a:p>
                      <a:r>
                        <a:rPr sz="1000"/>
                        <a:t>11</a:t>
                      </a:r>
                    </a:p>
                  </a:txBody>
                  <a:tcPr/>
                </a:tc>
                <a:tc>
                  <a:txBody>
                    <a:bodyPr/>
                    <a:lstStyle/>
                    <a:p>
                      <a:r>
                        <a:rPr sz="1000"/>
                        <a:t>51</a:t>
                      </a:r>
                    </a:p>
                  </a:txBody>
                  <a:tcPr/>
                </a:tc>
                <a:tc>
                  <a:txBody>
                    <a:bodyPr/>
                    <a:lstStyle/>
                    <a:p>
                      <a:r>
                        <a:rPr sz="1000"/>
                        <a:t>0·06</a:t>
                      </a:r>
                    </a:p>
                  </a:txBody>
                  <a:tcPr/>
                </a:tc>
                <a:tc>
                  <a:txBody>
                    <a:bodyPr/>
                    <a:lstStyle/>
                    <a:p>
                      <a:r>
                        <a:rPr sz="1000"/>
                        <a:t>1·06</a:t>
                      </a:r>
                    </a:p>
                  </a:txBody>
                  <a:tcPr/>
                </a:tc>
                <a:tc>
                  <a:txBody>
                    <a:bodyPr/>
                    <a:lstStyle/>
                    <a:p>
                      <a:r>
                        <a:rPr sz="1000"/>
                        <a:t>0·39 to 2·90</a:t>
                      </a:r>
                    </a:p>
                  </a:txBody>
                  <a:tcPr/>
                </a:tc>
                <a:tc>
                  <a:txBody>
                    <a:bodyPr/>
                    <a:lstStyle/>
                    <a:p>
                      <a:r>
                        <a:rPr sz="1000"/>
                        <a:t>0·91</a:t>
                      </a:r>
                    </a:p>
                  </a:txBody>
                  <a:tcPr/>
                </a:tc>
                <a:tc>
                  <a:txBody>
                    <a:bodyPr/>
                    <a:lstStyle/>
                    <a:p>
                      <a:r>
                        <a:rPr sz="1000"/>
                        <a:t>1·56</a:t>
                      </a:r>
                    </a:p>
                  </a:txBody>
                  <a:tcPr/>
                </a:tc>
                <a:tc>
                  <a:txBody>
                    <a:bodyPr/>
                    <a:lstStyle/>
                    <a:p>
                      <a:r>
                        <a:rPr sz="1000"/>
                        <a:t>4·78</a:t>
                      </a:r>
                    </a:p>
                  </a:txBody>
                  <a:tcPr/>
                </a:tc>
                <a:tc>
                  <a:txBody>
                    <a:bodyPr/>
                    <a:lstStyle/>
                    <a:p>
                      <a:r>
                        <a:rPr sz="1000"/>
                        <a:t>1·19 to 19·24</a:t>
                      </a:r>
                    </a:p>
                  </a:txBody>
                  <a:tcPr/>
                </a:tc>
                <a:tc>
                  <a:txBody>
                    <a:bodyPr/>
                    <a:lstStyle/>
                    <a:p>
                      <a:r>
                        <a:rPr sz="1000"/>
                        <a:t>0·03</a:t>
                      </a:r>
                    </a:p>
                  </a:txBody>
                  <a:tcPr/>
                </a:tc>
              </a:tr>
              <a:tr h="337500">
                <a:tc>
                  <a:txBody>
                    <a:bodyPr/>
                    <a:lstStyle/>
                    <a:p>
                      <a:r>
                        <a:rPr sz="1000"/>
                        <a:t>12</a:t>
                      </a:r>
                    </a:p>
                  </a:txBody>
                  <a:tcPr/>
                </a:tc>
                <a:tc>
                  <a:txBody>
                    <a:bodyPr/>
                    <a:lstStyle/>
                    <a:p>
                      <a:r>
                        <a:rPr sz="1000"/>
                        <a:t>54</a:t>
                      </a:r>
                    </a:p>
                  </a:txBody>
                  <a:tcPr/>
                </a:tc>
                <a:tc>
                  <a:txBody>
                    <a:bodyPr/>
                    <a:lstStyle/>
                    <a:p>
                      <a:r>
                        <a:rPr sz="1000"/>
                        <a:t>−1·58</a:t>
                      </a:r>
                    </a:p>
                  </a:txBody>
                  <a:tcPr/>
                </a:tc>
                <a:tc>
                  <a:txBody>
                    <a:bodyPr/>
                    <a:lstStyle/>
                    <a:p>
                      <a:r>
                        <a:rPr sz="1000"/>
                        <a:t>0·21</a:t>
                      </a:r>
                    </a:p>
                  </a:txBody>
                  <a:tcPr/>
                </a:tc>
                <a:tc>
                  <a:txBody>
                    <a:bodyPr/>
                    <a:lstStyle/>
                    <a:p>
                      <a:r>
                        <a:rPr sz="1000"/>
                        <a:t>0·08 to 0·55</a:t>
                      </a:r>
                    </a:p>
                  </a:txBody>
                  <a:tcPr/>
                </a:tc>
                <a:tc>
                  <a:txBody>
                    <a:bodyPr/>
                    <a:lstStyle/>
                    <a:p>
                      <a:r>
                        <a:rPr sz="1000"/>
                        <a:t>&lt; 0·001</a:t>
                      </a:r>
                    </a:p>
                  </a:txBody>
                  <a:tcPr/>
                </a:tc>
                <a:tc>
                  <a:txBody>
                    <a:bodyPr/>
                    <a:lstStyle/>
                    <a:p>
                      <a:r>
                        <a:rPr sz="1000"/>
                        <a:t>−1·24</a:t>
                      </a:r>
                    </a:p>
                  </a:txBody>
                  <a:tcPr/>
                </a:tc>
                <a:tc>
                  <a:txBody>
                    <a:bodyPr/>
                    <a:lstStyle/>
                    <a:p>
                      <a:r>
                        <a:rPr sz="1000"/>
                        <a:t>0·29</a:t>
                      </a:r>
                    </a:p>
                  </a:txBody>
                  <a:tcPr/>
                </a:tc>
                <a:tc>
                  <a:txBody>
                    <a:bodyPr/>
                    <a:lstStyle/>
                    <a:p>
                      <a:r>
                        <a:rPr sz="1000"/>
                        <a:t>0·09 to 0·94</a:t>
                      </a:r>
                    </a:p>
                  </a:txBody>
                  <a:tcPr/>
                </a:tc>
                <a:tc>
                  <a:txBody>
                    <a:bodyPr/>
                    <a:lstStyle/>
                    <a:p>
                      <a:r>
                        <a:rPr sz="1000"/>
                        <a:t>0·04</a:t>
                      </a:r>
                    </a:p>
                  </a:txBody>
                  <a:tcPr/>
                </a:tc>
              </a:tr>
              <a:tr h="337500">
                <a:tc>
                  <a:txBody>
                    <a:bodyPr/>
                    <a:lstStyle/>
                    <a:p>
                      <a:r>
                        <a:rPr sz="1000"/>
                        <a:t>13</a:t>
                      </a:r>
                    </a:p>
                  </a:txBody>
                  <a:tcPr/>
                </a:tc>
                <a:tc>
                  <a:txBody>
                    <a:bodyPr/>
                    <a:lstStyle/>
                    <a:p>
                      <a:r>
                        <a:rPr sz="1000"/>
                        <a:t>223</a:t>
                      </a:r>
                    </a:p>
                  </a:txBody>
                  <a:tcPr/>
                </a:tc>
                <a:tc>
                  <a:txBody>
                    <a:bodyPr/>
                    <a:lstStyle/>
                    <a:p>
                      <a:r>
                        <a:rPr sz="1000"/>
                        <a:t>0·47</a:t>
                      </a:r>
                    </a:p>
                  </a:txBody>
                  <a:tcPr/>
                </a:tc>
                <a:tc>
                  <a:txBody>
                    <a:bodyPr/>
                    <a:lstStyle/>
                    <a:p>
                      <a:r>
                        <a:rPr sz="1000"/>
                        <a:t>1·59</a:t>
                      </a:r>
                    </a:p>
                  </a:txBody>
                  <a:tcPr/>
                </a:tc>
                <a:tc>
                  <a:txBody>
                    <a:bodyPr/>
                    <a:lstStyle/>
                    <a:p>
                      <a:r>
                        <a:rPr sz="1000"/>
                        <a:t>0·92 to 2·77</a:t>
                      </a:r>
                    </a:p>
                  </a:txBody>
                  <a:tcPr/>
                </a:tc>
                <a:tc>
                  <a:txBody>
                    <a:bodyPr/>
                    <a:lstStyle/>
                    <a:p>
                      <a:r>
                        <a:rPr sz="1000"/>
                        <a:t>0·10</a:t>
                      </a:r>
                    </a:p>
                  </a:txBody>
                  <a:tcPr/>
                </a:tc>
                <a:tc>
                  <a:txBody>
                    <a:bodyPr/>
                    <a:lstStyle/>
                    <a:p>
                      <a:r>
                        <a:rPr sz="1000"/>
                        <a:t>0·41</a:t>
                      </a:r>
                    </a:p>
                  </a:txBody>
                  <a:tcPr/>
                </a:tc>
                <a:tc>
                  <a:txBody>
                    <a:bodyPr/>
                    <a:lstStyle/>
                    <a:p>
                      <a:r>
                        <a:rPr sz="1000"/>
                        <a:t>1·50</a:t>
                      </a:r>
                    </a:p>
                  </a:txBody>
                  <a:tcPr/>
                </a:tc>
                <a:tc>
                  <a:txBody>
                    <a:bodyPr/>
                    <a:lstStyle/>
                    <a:p>
                      <a:r>
                        <a:rPr sz="1000"/>
                        <a:t>0·86 to 2·63</a:t>
                      </a:r>
                    </a:p>
                  </a:txBody>
                  <a:tcPr/>
                </a:tc>
                <a:tc>
                  <a:txBody>
                    <a:bodyPr/>
                    <a:lstStyle/>
                    <a:p>
                      <a:r>
                        <a:rPr sz="1000"/>
                        <a:t>0·16</a:t>
                      </a:r>
                    </a:p>
                  </a:txBody>
                  <a:tcPr/>
                </a:tc>
              </a:tr>
              <a:tr h="337500">
                <a:tc>
                  <a:txBody>
                    <a:bodyPr/>
                    <a:lstStyle/>
                    <a:p>
                      <a:r>
                        <a:rPr sz="1000"/>
                        <a:t>14</a:t>
                      </a:r>
                    </a:p>
                  </a:txBody>
                  <a:tcPr/>
                </a:tc>
                <a:tc>
                  <a:txBody>
                    <a:bodyPr/>
                    <a:lstStyle/>
                    <a:p>
                      <a:r>
                        <a:rPr sz="1000"/>
                        <a:t>99</a:t>
                      </a:r>
                    </a:p>
                  </a:txBody>
                  <a:tcPr/>
                </a:tc>
                <a:tc>
                  <a:txBody>
                    <a:bodyPr/>
                    <a:lstStyle/>
                    <a:p>
                      <a:r>
                        <a:rPr sz="1000"/>
                        <a:t>−0·12</a:t>
                      </a:r>
                    </a:p>
                  </a:txBody>
                  <a:tcPr/>
                </a:tc>
                <a:tc>
                  <a:txBody>
                    <a:bodyPr/>
                    <a:lstStyle/>
                    <a:p>
                      <a:r>
                        <a:rPr sz="1000"/>
                        <a:t>0·88</a:t>
                      </a:r>
                    </a:p>
                  </a:txBody>
                  <a:tcPr/>
                </a:tc>
                <a:tc>
                  <a:txBody>
                    <a:bodyPr/>
                    <a:lstStyle/>
                    <a:p>
                      <a:r>
                        <a:rPr sz="1000"/>
                        <a:t>0·37 to 2·12</a:t>
                      </a:r>
                    </a:p>
                  </a:txBody>
                  <a:tcPr/>
                </a:tc>
                <a:tc>
                  <a:txBody>
                    <a:bodyPr/>
                    <a:lstStyle/>
                    <a:p>
                      <a:r>
                        <a:rPr sz="1000"/>
                        <a:t>0·78</a:t>
                      </a:r>
                    </a:p>
                  </a:txBody>
                  <a:tcPr/>
                </a:tc>
                <a:tc>
                  <a:txBody>
                    <a:bodyPr/>
                    <a:lstStyle/>
                    <a:p>
                      <a:r>
                        <a:rPr sz="1000"/>
                        <a:t>−0·13</a:t>
                      </a:r>
                    </a:p>
                  </a:txBody>
                  <a:tcPr/>
                </a:tc>
                <a:tc>
                  <a:txBody>
                    <a:bodyPr/>
                    <a:lstStyle/>
                    <a:p>
                      <a:r>
                        <a:rPr sz="1000"/>
                        <a:t>0·88</a:t>
                      </a:r>
                    </a:p>
                  </a:txBody>
                  <a:tcPr/>
                </a:tc>
                <a:tc>
                  <a:txBody>
                    <a:bodyPr/>
                    <a:lstStyle/>
                    <a:p>
                      <a:r>
                        <a:rPr sz="1000"/>
                        <a:t>0·37 to 2·12</a:t>
                      </a:r>
                    </a:p>
                  </a:txBody>
                  <a:tcPr/>
                </a:tc>
                <a:tc>
                  <a:txBody>
                    <a:bodyPr/>
                    <a:lstStyle/>
                    <a:p>
                      <a:r>
                        <a:rPr sz="1000"/>
                        <a:t>0·78</a:t>
                      </a:r>
                    </a:p>
                  </a:txBody>
                  <a:tcPr/>
                </a:tc>
              </a:tr>
              <a:tr h="337500">
                <a:tc>
                  <a:txBody>
                    <a:bodyPr/>
                    <a:lstStyle/>
                    <a:p>
                      <a:r>
                        <a:rPr sz="1000"/>
                        <a:t>15</a:t>
                      </a:r>
                    </a:p>
                  </a:txBody>
                  <a:tcPr/>
                </a:tc>
                <a:tc>
                  <a:txBody>
                    <a:bodyPr/>
                    <a:lstStyle/>
                    <a:p>
                      <a:r>
                        <a:rPr sz="1000"/>
                        <a:t>124</a:t>
                      </a:r>
                    </a:p>
                  </a:txBody>
                  <a:tcPr/>
                </a:tc>
                <a:tc>
                  <a:txBody>
                    <a:bodyPr/>
                    <a:lstStyle/>
                    <a:p>
                      <a:r>
                        <a:rPr sz="1000"/>
                        <a:t>1·04</a:t>
                      </a:r>
                    </a:p>
                  </a:txBody>
                  <a:tcPr/>
                </a:tc>
                <a:tc>
                  <a:txBody>
                    <a:bodyPr/>
                    <a:lstStyle/>
                    <a:p>
                      <a:r>
                        <a:rPr sz="1000"/>
                        <a:t>2·82</a:t>
                      </a:r>
                    </a:p>
                  </a:txBody>
                  <a:tcPr/>
                </a:tc>
                <a:tc>
                  <a:txBody>
                    <a:bodyPr/>
                    <a:lstStyle/>
                    <a:p>
                      <a:r>
                        <a:rPr sz="1000"/>
                        <a:t>1·37 to 5·83</a:t>
                      </a:r>
                    </a:p>
                  </a:txBody>
                  <a:tcPr/>
                </a:tc>
                <a:tc>
                  <a:txBody>
                    <a:bodyPr/>
                    <a:lstStyle/>
                    <a:p>
                      <a:r>
                        <a:rPr sz="1000"/>
                        <a:t>&lt; 0·001</a:t>
                      </a:r>
                    </a:p>
                  </a:txBody>
                  <a:tcPr/>
                </a:tc>
                <a:tc>
                  <a:txBody>
                    <a:bodyPr/>
                    <a:lstStyle/>
                    <a:p>
                      <a:r>
                        <a:rPr sz="1000"/>
                        <a:t>0·94</a:t>
                      </a:r>
                    </a:p>
                  </a:txBody>
                  <a:tcPr/>
                </a:tc>
                <a:tc>
                  <a:txBody>
                    <a:bodyPr/>
                    <a:lstStyle/>
                    <a:p>
                      <a:r>
                        <a:rPr sz="1000"/>
                        <a:t>2·56</a:t>
                      </a:r>
                    </a:p>
                  </a:txBody>
                  <a:tcPr/>
                </a:tc>
                <a:tc>
                  <a:txBody>
                    <a:bodyPr/>
                    <a:lstStyle/>
                    <a:p>
                      <a:r>
                        <a:rPr sz="1000"/>
                        <a:t>1·23 to 5·33</a:t>
                      </a:r>
                    </a:p>
                  </a:txBody>
                  <a:tcPr/>
                </a:tc>
                <a:tc>
                  <a:txBody>
                    <a:bodyPr/>
                    <a:lstStyle/>
                    <a:p>
                      <a:r>
                        <a:rPr sz="1000"/>
                        <a:t>0·01</a:t>
                      </a:r>
                    </a:p>
                  </a:txBody>
                  <a:tcPr/>
                </a:tc>
              </a:tr>
            </a:tbl>
          </a:graphicData>
        </a:graphic>
      </p:graphicFrame>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3</a:t>
            </a:r>
          </a:p>
        </p:txBody>
      </p:sp>
      <p:sp>
        <p:nvSpPr>
          <p:cNvPr id="3" name="Content Placeholder 2"/>
          <p:cNvSpPr>
            <a:spLocks noGrp="1"/>
          </p:cNvSpPr>
          <p:nvPr>
            <p:ph idx="12" sz="quarter"/>
          </p:nvPr>
        </p:nvSpPr>
        <p:spPr/>
        <p:txBody>
          <a:bodyPr/>
          <a:lstStyle/>
          <a:p>
            <a:r>
              <a:t>Immunosuppression long-term benefits validation for patients in each subgroup stratified by model-based recursive partitioning in the validation cohort.</a:t>
            </a:r>
          </a:p>
        </p:txBody>
      </p:sp>
      <p:sp>
        <p:nvSpPr>
          <p:cNvPr id="4" name="Table Placeholder 3"/>
          <p:cNvSpPr>
            <a:spLocks noGrp="1"/>
          </p:cNvSpPr>
          <p:nvPr>
            <p:ph type="tbl" idx="13" sz="quarter"/>
          </p:nvPr>
        </p:nvSpPr>
        <p:spPr/>
      </p:sp>
      <p:graphicFrame>
        <p:nvGraphicFramePr>
          <p:cNvPr id="5" name="Table 4"/>
          <p:cNvGraphicFramePr>
            <a:graphicFrameLocks noGrp="1"/>
          </p:cNvGraphicFramePr>
          <p:nvPr/>
        </p:nvGraphicFramePr>
        <p:xfrm>
          <a:off x="360000" y="720000"/>
          <a:ext cx="11520000" cy="5400000"/>
        </p:xfrm>
        <a:graphic>
          <a:graphicData uri="http://schemas.openxmlformats.org/drawingml/2006/table">
            <a:tbl>
              <a:tblPr firstRow="1" bandRow="1">
                <a:tableStyleId>{5C22544A-7EE6-4342-B048-85BDC9FD1C3A}</a:tableStyleId>
              </a:tblPr>
              <a:tblGrid>
                <a:gridCol w="1152000"/>
                <a:gridCol w="1152000"/>
                <a:gridCol w="1152000"/>
                <a:gridCol w="1152000"/>
                <a:gridCol w="1152000"/>
                <a:gridCol w="1152000"/>
                <a:gridCol w="1152000"/>
                <a:gridCol w="1152000"/>
                <a:gridCol w="1152000"/>
                <a:gridCol w="1152000"/>
              </a:tblGrid>
              <a:tr h="337500">
                <a:tc>
                  <a:txBody>
                    <a:bodyPr/>
                    <a:lstStyle/>
                    <a:p>
                      <a:r>
                        <a:rPr sz="1000"/>
                        <a:t>Node Node</a:t>
                      </a:r>
                    </a:p>
                  </a:txBody>
                  <a:tcPr/>
                </a:tc>
                <a:tc>
                  <a:txBody>
                    <a:bodyPr/>
                    <a:lstStyle/>
                    <a:p>
                      <a:r>
                        <a:rPr sz="1000"/>
                        <a:t>Sizea Sizea</a:t>
                      </a:r>
                    </a:p>
                  </a:txBody>
                  <a:tcPr/>
                </a:tc>
                <a:tc>
                  <a:txBody>
                    <a:bodyPr/>
                    <a:lstStyle/>
                    <a:p>
                      <a:r>
                        <a:rPr sz="1000"/>
                        <a:t>Unadjusted coefficient</a:t>
                      </a:r>
                    </a:p>
                  </a:txBody>
                  <a:tcPr/>
                </a:tc>
                <a:tc>
                  <a:txBody>
                    <a:bodyPr/>
                    <a:lstStyle/>
                    <a:p>
                      <a:r>
                        <a:rPr sz="1000"/>
                        <a:t>Unadjusted HR</a:t>
                      </a:r>
                    </a:p>
                  </a:txBody>
                  <a:tcPr/>
                </a:tc>
                <a:tc>
                  <a:txBody>
                    <a:bodyPr/>
                    <a:lstStyle/>
                    <a:p>
                      <a:r>
                        <a:rPr sz="1000"/>
                        <a:t>Unadjusted 95% CI</a:t>
                      </a:r>
                    </a:p>
                  </a:txBody>
                  <a:tcPr/>
                </a:tc>
                <a:tc>
                  <a:txBody>
                    <a:bodyPr/>
                    <a:lstStyle/>
                    <a:p>
                      <a:r>
                        <a:rPr sz="1000"/>
                        <a:t>Unadjusted P Value</a:t>
                      </a:r>
                    </a:p>
                  </a:txBody>
                  <a:tcPr/>
                </a:tc>
                <a:tc>
                  <a:txBody>
                    <a:bodyPr/>
                    <a:lstStyle/>
                    <a:p>
                      <a:r>
                        <a:rPr sz="1000"/>
                        <a:t>Adjustedb coefficient</a:t>
                      </a:r>
                    </a:p>
                  </a:txBody>
                  <a:tcPr/>
                </a:tc>
                <a:tc>
                  <a:txBody>
                    <a:bodyPr/>
                    <a:lstStyle/>
                    <a:p>
                      <a:r>
                        <a:rPr sz="1000"/>
                        <a:t>Adjustedb HR</a:t>
                      </a:r>
                    </a:p>
                  </a:txBody>
                  <a:tcPr/>
                </a:tc>
                <a:tc>
                  <a:txBody>
                    <a:bodyPr/>
                    <a:lstStyle/>
                    <a:p>
                      <a:r>
                        <a:rPr sz="1000"/>
                        <a:t>Adjustedb 95% CI</a:t>
                      </a:r>
                    </a:p>
                  </a:txBody>
                  <a:tcPr/>
                </a:tc>
                <a:tc>
                  <a:txBody>
                    <a:bodyPr/>
                    <a:lstStyle/>
                    <a:p>
                      <a:r>
                        <a:rPr sz="1000"/>
                        <a:t>Adjustedb P Value</a:t>
                      </a:r>
                    </a:p>
                  </a:txBody>
                  <a:tcPr/>
                </a:tc>
              </a:tr>
              <a:tr h="337500">
                <a:tc>
                  <a:txBody>
                    <a:bodyPr/>
                    <a:lstStyle/>
                    <a:p>
                      <a:r>
                        <a:rPr sz="1000"/>
                        <a:t>1</a:t>
                      </a:r>
                    </a:p>
                  </a:txBody>
                  <a:tcPr/>
                </a:tc>
                <a:tc>
                  <a:txBody>
                    <a:bodyPr/>
                    <a:lstStyle/>
                    <a:p>
                      <a:r>
                        <a:rPr sz="1000"/>
                        <a:t>1989</a:t>
                      </a:r>
                    </a:p>
                  </a:txBody>
                  <a:tcPr/>
                </a:tc>
                <a:tc>
                  <a:txBody>
                    <a:bodyPr/>
                    <a:lstStyle/>
                    <a:p>
                      <a:r>
                        <a:rPr sz="1000"/>
                        <a:t>0·03</a:t>
                      </a:r>
                    </a:p>
                  </a:txBody>
                  <a:tcPr/>
                </a:tc>
                <a:tc>
                  <a:txBody>
                    <a:bodyPr/>
                    <a:lstStyle/>
                    <a:p>
                      <a:r>
                        <a:rPr sz="1000"/>
                        <a:t>1·03</a:t>
                      </a:r>
                    </a:p>
                  </a:txBody>
                  <a:tcPr/>
                </a:tc>
                <a:tc>
                  <a:txBody>
                    <a:bodyPr/>
                    <a:lstStyle/>
                    <a:p>
                      <a:r>
                        <a:rPr sz="1000"/>
                        <a:t>0·76 to 1·40</a:t>
                      </a:r>
                    </a:p>
                  </a:txBody>
                  <a:tcPr/>
                </a:tc>
                <a:tc>
                  <a:txBody>
                    <a:bodyPr/>
                    <a:lstStyle/>
                    <a:p>
                      <a:r>
                        <a:rPr sz="1000"/>
                        <a:t>0·83</a:t>
                      </a:r>
                    </a:p>
                  </a:txBody>
                  <a:tcPr/>
                </a:tc>
                <a:tc>
                  <a:txBody>
                    <a:bodyPr/>
                    <a:lstStyle/>
                    <a:p>
                      <a:r>
                        <a:rPr sz="1000"/>
                        <a:t>−0·23</a:t>
                      </a:r>
                    </a:p>
                  </a:txBody>
                  <a:tcPr/>
                </a:tc>
                <a:tc>
                  <a:txBody>
                    <a:bodyPr/>
                    <a:lstStyle/>
                    <a:p>
                      <a:r>
                        <a:rPr sz="1000"/>
                        <a:t>0·79</a:t>
                      </a:r>
                    </a:p>
                  </a:txBody>
                  <a:tcPr/>
                </a:tc>
                <a:tc>
                  <a:txBody>
                    <a:bodyPr/>
                    <a:lstStyle/>
                    <a:p>
                      <a:r>
                        <a:rPr sz="1000"/>
                        <a:t>0·58 to 1·09</a:t>
                      </a:r>
                    </a:p>
                  </a:txBody>
                  <a:tcPr/>
                </a:tc>
                <a:tc>
                  <a:txBody>
                    <a:bodyPr/>
                    <a:lstStyle/>
                    <a:p>
                      <a:r>
                        <a:rPr sz="1000"/>
                        <a:t>0·15</a:t>
                      </a:r>
                    </a:p>
                  </a:txBody>
                  <a:tcPr/>
                </a:tc>
              </a:tr>
              <a:tr h="337500">
                <a:tc>
                  <a:txBody>
                    <a:bodyPr/>
                    <a:lstStyle/>
                    <a:p>
                      <a:r>
                        <a:rPr sz="1000"/>
                        <a:t>2</a:t>
                      </a:r>
                    </a:p>
                  </a:txBody>
                  <a:tcPr/>
                </a:tc>
                <a:tc>
                  <a:txBody>
                    <a:bodyPr/>
                    <a:lstStyle/>
                    <a:p>
                      <a:r>
                        <a:rPr sz="1000"/>
                        <a:t>1645</a:t>
                      </a:r>
                    </a:p>
                  </a:txBody>
                  <a:tcPr/>
                </a:tc>
                <a:tc>
                  <a:txBody>
                    <a:bodyPr/>
                    <a:lstStyle/>
                    <a:p>
                      <a:r>
                        <a:rPr sz="1000"/>
                        <a:t>−0·43</a:t>
                      </a:r>
                    </a:p>
                  </a:txBody>
                  <a:tcPr/>
                </a:tc>
                <a:tc>
                  <a:txBody>
                    <a:bodyPr/>
                    <a:lstStyle/>
                    <a:p>
                      <a:r>
                        <a:rPr sz="1000"/>
                        <a:t>0·65</a:t>
                      </a:r>
                    </a:p>
                  </a:txBody>
                  <a:tcPr/>
                </a:tc>
                <a:tc>
                  <a:txBody>
                    <a:bodyPr/>
                    <a:lstStyle/>
                    <a:p>
                      <a:r>
                        <a:rPr sz="1000"/>
                        <a:t>0·38 to 1·12</a:t>
                      </a:r>
                    </a:p>
                  </a:txBody>
                  <a:tcPr/>
                </a:tc>
                <a:tc>
                  <a:txBody>
                    <a:bodyPr/>
                    <a:lstStyle/>
                    <a:p>
                      <a:r>
                        <a:rPr sz="1000"/>
                        <a:t>0·12</a:t>
                      </a:r>
                    </a:p>
                  </a:txBody>
                  <a:tcPr/>
                </a:tc>
                <a:tc>
                  <a:txBody>
                    <a:bodyPr/>
                    <a:lstStyle/>
                    <a:p>
                      <a:r>
                        <a:rPr sz="1000"/>
                        <a:t>−0·54</a:t>
                      </a:r>
                    </a:p>
                  </a:txBody>
                  <a:tcPr/>
                </a:tc>
                <a:tc>
                  <a:txBody>
                    <a:bodyPr/>
                    <a:lstStyle/>
                    <a:p>
                      <a:r>
                        <a:rPr sz="1000"/>
                        <a:t>0·58</a:t>
                      </a:r>
                    </a:p>
                  </a:txBody>
                  <a:tcPr/>
                </a:tc>
                <a:tc>
                  <a:txBody>
                    <a:bodyPr/>
                    <a:lstStyle/>
                    <a:p>
                      <a:r>
                        <a:rPr sz="1000"/>
                        <a:t>0·33 to 1·02</a:t>
                      </a:r>
                    </a:p>
                  </a:txBody>
                  <a:tcPr/>
                </a:tc>
                <a:tc>
                  <a:txBody>
                    <a:bodyPr/>
                    <a:lstStyle/>
                    <a:p>
                      <a:r>
                        <a:rPr sz="1000"/>
                        <a:t>0·06</a:t>
                      </a:r>
                    </a:p>
                  </a:txBody>
                  <a:tcPr/>
                </a:tc>
              </a:tr>
              <a:tr h="337500">
                <a:tc>
                  <a:txBody>
                    <a:bodyPr/>
                    <a:lstStyle/>
                    <a:p>
                      <a:r>
                        <a:rPr sz="1000"/>
                        <a:t>3</a:t>
                      </a:r>
                    </a:p>
                  </a:txBody>
                  <a:tcPr/>
                </a:tc>
                <a:tc>
                  <a:txBody>
                    <a:bodyPr/>
                    <a:lstStyle/>
                    <a:p>
                      <a:r>
                        <a:rPr sz="1000"/>
                        <a:t>1076</a:t>
                      </a:r>
                    </a:p>
                  </a:txBody>
                  <a:tcPr/>
                </a:tc>
                <a:tc>
                  <a:txBody>
                    <a:bodyPr/>
                    <a:lstStyle/>
                    <a:p>
                      <a:r>
                        <a:rPr sz="1000"/>
                        <a:t>−0·24</a:t>
                      </a:r>
                    </a:p>
                  </a:txBody>
                  <a:tcPr/>
                </a:tc>
                <a:tc>
                  <a:txBody>
                    <a:bodyPr/>
                    <a:lstStyle/>
                    <a:p>
                      <a:r>
                        <a:rPr sz="1000"/>
                        <a:t>0·78</a:t>
                      </a:r>
                    </a:p>
                  </a:txBody>
                  <a:tcPr/>
                </a:tc>
                <a:tc>
                  <a:txBody>
                    <a:bodyPr/>
                    <a:lstStyle/>
                    <a:p>
                      <a:r>
                        <a:rPr sz="1000"/>
                        <a:t>0·37 to 1·68</a:t>
                      </a:r>
                    </a:p>
                  </a:txBody>
                  <a:tcPr/>
                </a:tc>
                <a:tc>
                  <a:txBody>
                    <a:bodyPr/>
                    <a:lstStyle/>
                    <a:p>
                      <a:r>
                        <a:rPr sz="1000"/>
                        <a:t>0·53</a:t>
                      </a:r>
                    </a:p>
                  </a:txBody>
                  <a:tcPr/>
                </a:tc>
                <a:tc>
                  <a:txBody>
                    <a:bodyPr/>
                    <a:lstStyle/>
                    <a:p>
                      <a:r>
                        <a:rPr sz="1000"/>
                        <a:t>−0·16</a:t>
                      </a:r>
                    </a:p>
                  </a:txBody>
                  <a:tcPr/>
                </a:tc>
                <a:tc>
                  <a:txBody>
                    <a:bodyPr/>
                    <a:lstStyle/>
                    <a:p>
                      <a:r>
                        <a:rPr sz="1000"/>
                        <a:t>0·85</a:t>
                      </a:r>
                    </a:p>
                  </a:txBody>
                  <a:tcPr/>
                </a:tc>
                <a:tc>
                  <a:txBody>
                    <a:bodyPr/>
                    <a:lstStyle/>
                    <a:p>
                      <a:r>
                        <a:rPr sz="1000"/>
                        <a:t>0·39 to 1·87</a:t>
                      </a:r>
                    </a:p>
                  </a:txBody>
                  <a:tcPr/>
                </a:tc>
                <a:tc>
                  <a:txBody>
                    <a:bodyPr/>
                    <a:lstStyle/>
                    <a:p>
                      <a:r>
                        <a:rPr sz="1000"/>
                        <a:t>0·69</a:t>
                      </a:r>
                    </a:p>
                  </a:txBody>
                  <a:tcPr/>
                </a:tc>
              </a:tr>
              <a:tr h="337500">
                <a:tc>
                  <a:txBody>
                    <a:bodyPr/>
                    <a:lstStyle/>
                    <a:p>
                      <a:r>
                        <a:rPr sz="1000"/>
                        <a:t>4</a:t>
                      </a:r>
                    </a:p>
                  </a:txBody>
                  <a:tcPr/>
                </a:tc>
                <a:tc>
                  <a:txBody>
                    <a:bodyPr/>
                    <a:lstStyle/>
                    <a:p>
                      <a:r>
                        <a:rPr sz="1000"/>
                        <a:t>836</a:t>
                      </a:r>
                    </a:p>
                  </a:txBody>
                  <a:tcPr/>
                </a:tc>
                <a:tc>
                  <a:txBody>
                    <a:bodyPr/>
                    <a:lstStyle/>
                    <a:p>
                      <a:r>
                        <a:rPr sz="1000"/>
                        <a:t>−0·37</a:t>
                      </a:r>
                    </a:p>
                  </a:txBody>
                  <a:tcPr/>
                </a:tc>
                <a:tc>
                  <a:txBody>
                    <a:bodyPr/>
                    <a:lstStyle/>
                    <a:p>
                      <a:r>
                        <a:rPr sz="1000"/>
                        <a:t>0·69</a:t>
                      </a:r>
                    </a:p>
                  </a:txBody>
                  <a:tcPr/>
                </a:tc>
                <a:tc>
                  <a:txBody>
                    <a:bodyPr/>
                    <a:lstStyle/>
                    <a:p>
                      <a:r>
                        <a:rPr sz="1000"/>
                        <a:t>0·28 to 1·68</a:t>
                      </a:r>
                    </a:p>
                  </a:txBody>
                  <a:tcPr/>
                </a:tc>
                <a:tc>
                  <a:txBody>
                    <a:bodyPr/>
                    <a:lstStyle/>
                    <a:p>
                      <a:r>
                        <a:rPr sz="1000"/>
                        <a:t>0·43</a:t>
                      </a:r>
                    </a:p>
                  </a:txBody>
                  <a:tcPr/>
                </a:tc>
                <a:tc>
                  <a:txBody>
                    <a:bodyPr/>
                    <a:lstStyle/>
                    <a:p>
                      <a:r>
                        <a:rPr sz="1000"/>
                        <a:t>−0·25</a:t>
                      </a:r>
                    </a:p>
                  </a:txBody>
                  <a:tcPr/>
                </a:tc>
                <a:tc>
                  <a:txBody>
                    <a:bodyPr/>
                    <a:lstStyle/>
                    <a:p>
                      <a:r>
                        <a:rPr sz="1000"/>
                        <a:t>0·78</a:t>
                      </a:r>
                    </a:p>
                  </a:txBody>
                  <a:tcPr/>
                </a:tc>
                <a:tc>
                  <a:txBody>
                    <a:bodyPr/>
                    <a:lstStyle/>
                    <a:p>
                      <a:r>
                        <a:rPr sz="1000"/>
                        <a:t>0·31 to 1·96</a:t>
                      </a:r>
                    </a:p>
                  </a:txBody>
                  <a:tcPr/>
                </a:tc>
                <a:tc>
                  <a:txBody>
                    <a:bodyPr/>
                    <a:lstStyle/>
                    <a:p>
                      <a:r>
                        <a:rPr sz="1000"/>
                        <a:t>0·60</a:t>
                      </a:r>
                    </a:p>
                  </a:txBody>
                  <a:tcPr/>
                </a:tc>
              </a:tr>
              <a:tr h="337500">
                <a:tc>
                  <a:txBody>
                    <a:bodyPr/>
                    <a:lstStyle/>
                    <a:p>
                      <a:r>
                        <a:rPr sz="1000"/>
                        <a:t>5</a:t>
                      </a:r>
                    </a:p>
                  </a:txBody>
                  <a:tcPr/>
                </a:tc>
                <a:tc>
                  <a:txBody>
                    <a:bodyPr/>
                    <a:lstStyle/>
                    <a:p>
                      <a:r>
                        <a:rPr sz="1000"/>
                        <a:t>237</a:t>
                      </a:r>
                    </a:p>
                  </a:txBody>
                  <a:tcPr/>
                </a:tc>
                <a:tc>
                  <a:txBody>
                    <a:bodyPr/>
                    <a:lstStyle/>
                    <a:p>
                      <a:r>
                        <a:rPr sz="1000"/>
                        <a:t>0·01</a:t>
                      </a:r>
                    </a:p>
                  </a:txBody>
                  <a:tcPr/>
                </a:tc>
                <a:tc>
                  <a:txBody>
                    <a:bodyPr/>
                    <a:lstStyle/>
                    <a:p>
                      <a:r>
                        <a:rPr sz="1000"/>
                        <a:t>1·01</a:t>
                      </a:r>
                    </a:p>
                  </a:txBody>
                  <a:tcPr/>
                </a:tc>
                <a:tc>
                  <a:txBody>
                    <a:bodyPr/>
                    <a:lstStyle/>
                    <a:p>
                      <a:r>
                        <a:rPr sz="1000"/>
                        <a:t>0·49 to 2·11</a:t>
                      </a:r>
                    </a:p>
                  </a:txBody>
                  <a:tcPr/>
                </a:tc>
                <a:tc>
                  <a:txBody>
                    <a:bodyPr/>
                    <a:lstStyle/>
                    <a:p>
                      <a:r>
                        <a:rPr sz="1000"/>
                        <a:t>0·97</a:t>
                      </a:r>
                    </a:p>
                  </a:txBody>
                  <a:tcPr/>
                </a:tc>
                <a:tc>
                  <a:txBody>
                    <a:bodyPr/>
                    <a:lstStyle/>
                    <a:p>
                      <a:r>
                        <a:rPr sz="1000"/>
                        <a:t>−0·03</a:t>
                      </a:r>
                    </a:p>
                  </a:txBody>
                  <a:tcPr/>
                </a:tc>
                <a:tc>
                  <a:txBody>
                    <a:bodyPr/>
                    <a:lstStyle/>
                    <a:p>
                      <a:r>
                        <a:rPr sz="1000"/>
                        <a:t>0·97</a:t>
                      </a:r>
                    </a:p>
                  </a:txBody>
                  <a:tcPr/>
                </a:tc>
                <a:tc>
                  <a:txBody>
                    <a:bodyPr/>
                    <a:lstStyle/>
                    <a:p>
                      <a:r>
                        <a:rPr sz="1000"/>
                        <a:t>0·28 to 3·38</a:t>
                      </a:r>
                    </a:p>
                  </a:txBody>
                  <a:tcPr/>
                </a:tc>
                <a:tc>
                  <a:txBody>
                    <a:bodyPr/>
                    <a:lstStyle/>
                    <a:p>
                      <a:r>
                        <a:rPr sz="1000"/>
                        <a:t>0·97</a:t>
                      </a:r>
                    </a:p>
                  </a:txBody>
                  <a:tcPr/>
                </a:tc>
              </a:tr>
              <a:tr h="337500">
                <a:tc>
                  <a:txBody>
                    <a:bodyPr/>
                    <a:lstStyle/>
                    <a:p>
                      <a:r>
                        <a:rPr sz="1000"/>
                        <a:t>6</a:t>
                      </a:r>
                    </a:p>
                  </a:txBody>
                  <a:tcPr/>
                </a:tc>
                <a:tc>
                  <a:txBody>
                    <a:bodyPr/>
                    <a:lstStyle/>
                    <a:p>
                      <a:r>
                        <a:rPr sz="1000"/>
                        <a:t>569</a:t>
                      </a:r>
                    </a:p>
                  </a:txBody>
                  <a:tcPr/>
                </a:tc>
                <a:tc>
                  <a:txBody>
                    <a:bodyPr/>
                    <a:lstStyle/>
                    <a:p>
                      <a:r>
                        <a:rPr sz="1000"/>
                        <a:t>−0·83</a:t>
                      </a:r>
                    </a:p>
                  </a:txBody>
                  <a:tcPr/>
                </a:tc>
                <a:tc>
                  <a:txBody>
                    <a:bodyPr/>
                    <a:lstStyle/>
                    <a:p>
                      <a:r>
                        <a:rPr sz="1000"/>
                        <a:t>0·43</a:t>
                      </a:r>
                    </a:p>
                  </a:txBody>
                  <a:tcPr/>
                </a:tc>
                <a:tc>
                  <a:txBody>
                    <a:bodyPr/>
                    <a:lstStyle/>
                    <a:p>
                      <a:r>
                        <a:rPr sz="1000"/>
                        <a:t>0·20 to 0·95</a:t>
                      </a:r>
                    </a:p>
                  </a:txBody>
                  <a:tcPr/>
                </a:tc>
                <a:tc>
                  <a:txBody>
                    <a:bodyPr/>
                    <a:lstStyle/>
                    <a:p>
                      <a:r>
                        <a:rPr sz="1000"/>
                        <a:t>0·04</a:t>
                      </a:r>
                    </a:p>
                  </a:txBody>
                  <a:tcPr/>
                </a:tc>
                <a:tc>
                  <a:txBody>
                    <a:bodyPr/>
                    <a:lstStyle/>
                    <a:p>
                      <a:r>
                        <a:rPr sz="1000"/>
                        <a:t>−0·83</a:t>
                      </a:r>
                    </a:p>
                  </a:txBody>
                  <a:tcPr/>
                </a:tc>
                <a:tc>
                  <a:txBody>
                    <a:bodyPr/>
                    <a:lstStyle/>
                    <a:p>
                      <a:r>
                        <a:rPr sz="1000"/>
                        <a:t>0·44</a:t>
                      </a:r>
                    </a:p>
                  </a:txBody>
                  <a:tcPr/>
                </a:tc>
                <a:tc>
                  <a:txBody>
                    <a:bodyPr/>
                    <a:lstStyle/>
                    <a:p>
                      <a:r>
                        <a:rPr sz="1000"/>
                        <a:t>0·19 to 0·99</a:t>
                      </a:r>
                    </a:p>
                  </a:txBody>
                  <a:tcPr/>
                </a:tc>
                <a:tc>
                  <a:txBody>
                    <a:bodyPr/>
                    <a:lstStyle/>
                    <a:p>
                      <a:r>
                        <a:rPr sz="1000"/>
                        <a:t>0·04</a:t>
                      </a:r>
                    </a:p>
                  </a:txBody>
                  <a:tcPr/>
                </a:tc>
              </a:tr>
              <a:tr h="337500">
                <a:tc>
                  <a:txBody>
                    <a:bodyPr/>
                    <a:lstStyle/>
                    <a:p>
                      <a:r>
                        <a:rPr sz="1000"/>
                        <a:t>7</a:t>
                      </a:r>
                    </a:p>
                  </a:txBody>
                  <a:tcPr/>
                </a:tc>
                <a:tc>
                  <a:txBody>
                    <a:bodyPr/>
                    <a:lstStyle/>
                    <a:p>
                      <a:r>
                        <a:rPr sz="1000"/>
                        <a:t>263</a:t>
                      </a:r>
                    </a:p>
                  </a:txBody>
                  <a:tcPr/>
                </a:tc>
                <a:tc>
                  <a:txBody>
                    <a:bodyPr/>
                    <a:lstStyle/>
                    <a:p>
                      <a:r>
                        <a:rPr sz="1000"/>
                        <a:t>−0·01</a:t>
                      </a:r>
                    </a:p>
                  </a:txBody>
                  <a:tcPr/>
                </a:tc>
                <a:tc>
                  <a:txBody>
                    <a:bodyPr/>
                    <a:lstStyle/>
                    <a:p>
                      <a:r>
                        <a:rPr sz="1000"/>
                        <a:t>0·99</a:t>
                      </a:r>
                    </a:p>
                  </a:txBody>
                  <a:tcPr/>
                </a:tc>
                <a:tc>
                  <a:txBody>
                    <a:bodyPr/>
                    <a:lstStyle/>
                    <a:p>
                      <a:r>
                        <a:rPr sz="1000"/>
                        <a:t>0·28 to 3·51</a:t>
                      </a:r>
                    </a:p>
                  </a:txBody>
                  <a:tcPr/>
                </a:tc>
                <a:tc>
                  <a:txBody>
                    <a:bodyPr/>
                    <a:lstStyle/>
                    <a:p>
                      <a:r>
                        <a:rPr sz="1000"/>
                        <a:t>0·99</a:t>
                      </a:r>
                    </a:p>
                  </a:txBody>
                  <a:tcPr/>
                </a:tc>
                <a:tc>
                  <a:txBody>
                    <a:bodyPr/>
                    <a:lstStyle/>
                    <a:p>
                      <a:r>
                        <a:rPr sz="1000"/>
                        <a:t>−0·14</a:t>
                      </a:r>
                    </a:p>
                  </a:txBody>
                  <a:tcPr/>
                </a:tc>
                <a:tc>
                  <a:txBody>
                    <a:bodyPr/>
                    <a:lstStyle/>
                    <a:p>
                      <a:r>
                        <a:rPr sz="1000"/>
                        <a:t>0·87</a:t>
                      </a:r>
                    </a:p>
                  </a:txBody>
                  <a:tcPr/>
                </a:tc>
                <a:tc>
                  <a:txBody>
                    <a:bodyPr/>
                    <a:lstStyle/>
                    <a:p>
                      <a:r>
                        <a:rPr sz="1000"/>
                        <a:t>0·22 to 3·44</a:t>
                      </a:r>
                    </a:p>
                  </a:txBody>
                  <a:tcPr/>
                </a:tc>
                <a:tc>
                  <a:txBody>
                    <a:bodyPr/>
                    <a:lstStyle/>
                    <a:p>
                      <a:r>
                        <a:rPr sz="1000"/>
                        <a:t>0·84</a:t>
                      </a:r>
                    </a:p>
                  </a:txBody>
                  <a:tcPr/>
                </a:tc>
              </a:tr>
              <a:tr h="337500">
                <a:tc>
                  <a:txBody>
                    <a:bodyPr/>
                    <a:lstStyle/>
                    <a:p>
                      <a:r>
                        <a:rPr sz="1000"/>
                        <a:t>8</a:t>
                      </a:r>
                    </a:p>
                  </a:txBody>
                  <a:tcPr/>
                </a:tc>
                <a:tc>
                  <a:txBody>
                    <a:bodyPr/>
                    <a:lstStyle/>
                    <a:p>
                      <a:r>
                        <a:rPr sz="1000"/>
                        <a:t>306</a:t>
                      </a:r>
                    </a:p>
                  </a:txBody>
                  <a:tcPr/>
                </a:tc>
                <a:tc>
                  <a:txBody>
                    <a:bodyPr/>
                    <a:lstStyle/>
                    <a:p>
                      <a:r>
                        <a:rPr sz="1000"/>
                        <a:t>−1·55</a:t>
                      </a:r>
                    </a:p>
                  </a:txBody>
                  <a:tcPr/>
                </a:tc>
                <a:tc>
                  <a:txBody>
                    <a:bodyPr/>
                    <a:lstStyle/>
                    <a:p>
                      <a:r>
                        <a:rPr sz="1000"/>
                        <a:t>0·21</a:t>
                      </a:r>
                    </a:p>
                  </a:txBody>
                  <a:tcPr/>
                </a:tc>
                <a:tc>
                  <a:txBody>
                    <a:bodyPr/>
                    <a:lstStyle/>
                    <a:p>
                      <a:r>
                        <a:rPr sz="1000"/>
                        <a:t>0·08 to 0·58</a:t>
                      </a:r>
                    </a:p>
                  </a:txBody>
                  <a:tcPr/>
                </a:tc>
                <a:tc>
                  <a:txBody>
                    <a:bodyPr/>
                    <a:lstStyle/>
                    <a:p>
                      <a:r>
                        <a:rPr sz="1000"/>
                        <a:t>0·002</a:t>
                      </a:r>
                    </a:p>
                  </a:txBody>
                  <a:tcPr/>
                </a:tc>
                <a:tc>
                  <a:txBody>
                    <a:bodyPr/>
                    <a:lstStyle/>
                    <a:p>
                      <a:r>
                        <a:rPr sz="1000"/>
                        <a:t>−1·44</a:t>
                      </a:r>
                    </a:p>
                  </a:txBody>
                  <a:tcPr/>
                </a:tc>
                <a:tc>
                  <a:txBody>
                    <a:bodyPr/>
                    <a:lstStyle/>
                    <a:p>
                      <a:r>
                        <a:rPr sz="1000"/>
                        <a:t>0·24</a:t>
                      </a:r>
                    </a:p>
                  </a:txBody>
                  <a:tcPr/>
                </a:tc>
                <a:tc>
                  <a:txBody>
                    <a:bodyPr/>
                    <a:lstStyle/>
                    <a:p>
                      <a:r>
                        <a:rPr sz="1000"/>
                        <a:t>0·09 to 0·66</a:t>
                      </a:r>
                    </a:p>
                  </a:txBody>
                  <a:tcPr/>
                </a:tc>
                <a:tc>
                  <a:txBody>
                    <a:bodyPr/>
                    <a:lstStyle/>
                    <a:p>
                      <a:r>
                        <a:rPr sz="1000"/>
                        <a:t>0·006</a:t>
                      </a:r>
                    </a:p>
                  </a:txBody>
                  <a:tcPr/>
                </a:tc>
              </a:tr>
              <a:tr h="337500">
                <a:tc>
                  <a:txBody>
                    <a:bodyPr/>
                    <a:lstStyle/>
                    <a:p>
                      <a:r>
                        <a:rPr sz="1000"/>
                        <a:t>9</a:t>
                      </a:r>
                    </a:p>
                  </a:txBody>
                  <a:tcPr/>
                </a:tc>
                <a:tc>
                  <a:txBody>
                    <a:bodyPr/>
                    <a:lstStyle/>
                    <a:p>
                      <a:r>
                        <a:rPr sz="1000"/>
                        <a:t>344</a:t>
                      </a:r>
                    </a:p>
                  </a:txBody>
                  <a:tcPr/>
                </a:tc>
                <a:tc>
                  <a:txBody>
                    <a:bodyPr/>
                    <a:lstStyle/>
                    <a:p>
                      <a:r>
                        <a:rPr sz="1000"/>
                        <a:t>0·16</a:t>
                      </a:r>
                    </a:p>
                  </a:txBody>
                  <a:tcPr/>
                </a:tc>
                <a:tc>
                  <a:txBody>
                    <a:bodyPr/>
                    <a:lstStyle/>
                    <a:p>
                      <a:r>
                        <a:rPr sz="1000"/>
                        <a:t>1·18</a:t>
                      </a:r>
                    </a:p>
                  </a:txBody>
                  <a:tcPr/>
                </a:tc>
                <a:tc>
                  <a:txBody>
                    <a:bodyPr/>
                    <a:lstStyle/>
                    <a:p>
                      <a:r>
                        <a:rPr sz="1000"/>
                        <a:t>0·80 to 1·73</a:t>
                      </a:r>
                    </a:p>
                  </a:txBody>
                  <a:tcPr/>
                </a:tc>
                <a:tc>
                  <a:txBody>
                    <a:bodyPr/>
                    <a:lstStyle/>
                    <a:p>
                      <a:r>
                        <a:rPr sz="1000"/>
                        <a:t>0·41</a:t>
                      </a:r>
                    </a:p>
                  </a:txBody>
                  <a:tcPr/>
                </a:tc>
                <a:tc>
                  <a:txBody>
                    <a:bodyPr/>
                    <a:lstStyle/>
                    <a:p>
                      <a:r>
                        <a:rPr sz="1000"/>
                        <a:t>0·02</a:t>
                      </a:r>
                    </a:p>
                  </a:txBody>
                  <a:tcPr/>
                </a:tc>
                <a:tc>
                  <a:txBody>
                    <a:bodyPr/>
                    <a:lstStyle/>
                    <a:p>
                      <a:r>
                        <a:rPr sz="1000"/>
                        <a:t>1·02</a:t>
                      </a:r>
                    </a:p>
                  </a:txBody>
                  <a:tcPr/>
                </a:tc>
                <a:tc>
                  <a:txBody>
                    <a:bodyPr/>
                    <a:lstStyle/>
                    <a:p>
                      <a:r>
                        <a:rPr sz="1000"/>
                        <a:t>0·69 to 1·51</a:t>
                      </a:r>
                    </a:p>
                  </a:txBody>
                  <a:tcPr/>
                </a:tc>
                <a:tc>
                  <a:txBody>
                    <a:bodyPr/>
                    <a:lstStyle/>
                    <a:p>
                      <a:r>
                        <a:rPr sz="1000"/>
                        <a:t>0·93</a:t>
                      </a:r>
                    </a:p>
                  </a:txBody>
                  <a:tcPr/>
                </a:tc>
              </a:tr>
              <a:tr h="337500">
                <a:tc>
                  <a:txBody>
                    <a:bodyPr/>
                    <a:lstStyle/>
                    <a:p>
                      <a:r>
                        <a:rPr sz="1000"/>
                        <a:t>10</a:t>
                      </a:r>
                    </a:p>
                  </a:txBody>
                  <a:tcPr/>
                </a:tc>
                <a:tc>
                  <a:txBody>
                    <a:bodyPr/>
                    <a:lstStyle/>
                    <a:p>
                      <a:r>
                        <a:rPr sz="1000"/>
                        <a:t>131</a:t>
                      </a:r>
                    </a:p>
                  </a:txBody>
                  <a:tcPr/>
                </a:tc>
                <a:tc>
                  <a:txBody>
                    <a:bodyPr/>
                    <a:lstStyle/>
                    <a:p>
                      <a:r>
                        <a:rPr sz="1000"/>
                        <a:t>−0·24</a:t>
                      </a:r>
                    </a:p>
                  </a:txBody>
                  <a:tcPr/>
                </a:tc>
                <a:tc>
                  <a:txBody>
                    <a:bodyPr/>
                    <a:lstStyle/>
                    <a:p>
                      <a:r>
                        <a:rPr sz="1000"/>
                        <a:t>0·79</a:t>
                      </a:r>
                    </a:p>
                  </a:txBody>
                  <a:tcPr/>
                </a:tc>
                <a:tc>
                  <a:txBody>
                    <a:bodyPr/>
                    <a:lstStyle/>
                    <a:p>
                      <a:r>
                        <a:rPr sz="1000"/>
                        <a:t>0·44 to 1·39</a:t>
                      </a:r>
                    </a:p>
                  </a:txBody>
                  <a:tcPr/>
                </a:tc>
                <a:tc>
                  <a:txBody>
                    <a:bodyPr/>
                    <a:lstStyle/>
                    <a:p>
                      <a:r>
                        <a:rPr sz="1000"/>
                        <a:t>0·41</a:t>
                      </a:r>
                    </a:p>
                  </a:txBody>
                  <a:tcPr/>
                </a:tc>
                <a:tc>
                  <a:txBody>
                    <a:bodyPr/>
                    <a:lstStyle/>
                    <a:p>
                      <a:r>
                        <a:rPr sz="1000"/>
                        <a:t>−0·33</a:t>
                      </a:r>
                    </a:p>
                  </a:txBody>
                  <a:tcPr/>
                </a:tc>
                <a:tc>
                  <a:txBody>
                    <a:bodyPr/>
                    <a:lstStyle/>
                    <a:p>
                      <a:r>
                        <a:rPr sz="1000"/>
                        <a:t>0·72</a:t>
                      </a:r>
                    </a:p>
                  </a:txBody>
                  <a:tcPr/>
                </a:tc>
                <a:tc>
                  <a:txBody>
                    <a:bodyPr/>
                    <a:lstStyle/>
                    <a:p>
                      <a:r>
                        <a:rPr sz="1000"/>
                        <a:t>0·40 to 1·28</a:t>
                      </a:r>
                    </a:p>
                  </a:txBody>
                  <a:tcPr/>
                </a:tc>
                <a:tc>
                  <a:txBody>
                    <a:bodyPr/>
                    <a:lstStyle/>
                    <a:p>
                      <a:r>
                        <a:rPr sz="1000"/>
                        <a:t>0·26</a:t>
                      </a:r>
                    </a:p>
                  </a:txBody>
                  <a:tcPr/>
                </a:tc>
              </a:tr>
              <a:tr h="337500">
                <a:tc>
                  <a:txBody>
                    <a:bodyPr/>
                    <a:lstStyle/>
                    <a:p>
                      <a:r>
                        <a:rPr sz="1000"/>
                        <a:t>11</a:t>
                      </a:r>
                    </a:p>
                  </a:txBody>
                  <a:tcPr/>
                </a:tc>
                <a:tc>
                  <a:txBody>
                    <a:bodyPr/>
                    <a:lstStyle/>
                    <a:p>
                      <a:r>
                        <a:rPr sz="1000"/>
                        <a:t>28</a:t>
                      </a:r>
                    </a:p>
                  </a:txBody>
                  <a:tcPr/>
                </a:tc>
                <a:tc>
                  <a:txBody>
                    <a:bodyPr/>
                    <a:lstStyle/>
                    <a:p>
                      <a:r>
                        <a:rPr sz="1000"/>
                        <a:t>0·16</a:t>
                      </a:r>
                    </a:p>
                  </a:txBody>
                  <a:tcPr/>
                </a:tc>
                <a:tc>
                  <a:txBody>
                    <a:bodyPr/>
                    <a:lstStyle/>
                    <a:p>
                      <a:r>
                        <a:rPr sz="1000"/>
                        <a:t>1·17</a:t>
                      </a:r>
                    </a:p>
                  </a:txBody>
                  <a:tcPr/>
                </a:tc>
                <a:tc>
                  <a:txBody>
                    <a:bodyPr/>
                    <a:lstStyle/>
                    <a:p>
                      <a:r>
                        <a:rPr sz="1000"/>
                        <a:t>0·37 to 3·74</a:t>
                      </a:r>
                    </a:p>
                  </a:txBody>
                  <a:tcPr/>
                </a:tc>
                <a:tc>
                  <a:txBody>
                    <a:bodyPr/>
                    <a:lstStyle/>
                    <a:p>
                      <a:r>
                        <a:rPr sz="1000"/>
                        <a:t>0·79</a:t>
                      </a:r>
                    </a:p>
                  </a:txBody>
                  <a:tcPr/>
                </a:tc>
                <a:tc>
                  <a:txBody>
                    <a:bodyPr/>
                    <a:lstStyle/>
                    <a:p>
                      <a:r>
                        <a:rPr sz="1000"/>
                        <a:t>0·15</a:t>
                      </a:r>
                    </a:p>
                  </a:txBody>
                  <a:tcPr/>
                </a:tc>
                <a:tc>
                  <a:txBody>
                    <a:bodyPr/>
                    <a:lstStyle/>
                    <a:p>
                      <a:r>
                        <a:rPr sz="1000"/>
                        <a:t>1·16</a:t>
                      </a:r>
                    </a:p>
                  </a:txBody>
                  <a:tcPr/>
                </a:tc>
                <a:tc>
                  <a:txBody>
                    <a:bodyPr/>
                    <a:lstStyle/>
                    <a:p>
                      <a:r>
                        <a:rPr sz="1000"/>
                        <a:t>0·36 to 3·70</a:t>
                      </a:r>
                    </a:p>
                  </a:txBody>
                  <a:tcPr/>
                </a:tc>
                <a:tc>
                  <a:txBody>
                    <a:bodyPr/>
                    <a:lstStyle/>
                    <a:p>
                      <a:r>
                        <a:rPr sz="1000"/>
                        <a:t>0·80</a:t>
                      </a:r>
                    </a:p>
                  </a:txBody>
                  <a:tcPr/>
                </a:tc>
              </a:tr>
              <a:tr h="337500">
                <a:tc>
                  <a:txBody>
                    <a:bodyPr/>
                    <a:lstStyle/>
                    <a:p>
                      <a:r>
                        <a:rPr sz="1000"/>
                        <a:t>12</a:t>
                      </a:r>
                    </a:p>
                  </a:txBody>
                  <a:tcPr/>
                </a:tc>
                <a:tc>
                  <a:txBody>
                    <a:bodyPr/>
                    <a:lstStyle/>
                    <a:p>
                      <a:r>
                        <a:rPr sz="1000"/>
                        <a:t>75</a:t>
                      </a:r>
                    </a:p>
                  </a:txBody>
                  <a:tcPr/>
                </a:tc>
                <a:tc>
                  <a:txBody>
                    <a:bodyPr/>
                    <a:lstStyle/>
                    <a:p>
                      <a:r>
                        <a:rPr sz="1000"/>
                        <a:t>−0·58</a:t>
                      </a:r>
                    </a:p>
                  </a:txBody>
                  <a:tcPr/>
                </a:tc>
                <a:tc>
                  <a:txBody>
                    <a:bodyPr/>
                    <a:lstStyle/>
                    <a:p>
                      <a:r>
                        <a:rPr sz="1000"/>
                        <a:t>0·56</a:t>
                      </a:r>
                    </a:p>
                  </a:txBody>
                  <a:tcPr/>
                </a:tc>
                <a:tc>
                  <a:txBody>
                    <a:bodyPr/>
                    <a:lstStyle/>
                    <a:p>
                      <a:r>
                        <a:rPr sz="1000"/>
                        <a:t>0·32 to 0·97</a:t>
                      </a:r>
                    </a:p>
                  </a:txBody>
                  <a:tcPr/>
                </a:tc>
                <a:tc>
                  <a:txBody>
                    <a:bodyPr/>
                    <a:lstStyle/>
                    <a:p>
                      <a:r>
                        <a:rPr sz="1000"/>
                        <a:t>0·04</a:t>
                      </a:r>
                    </a:p>
                  </a:txBody>
                  <a:tcPr/>
                </a:tc>
                <a:tc>
                  <a:txBody>
                    <a:bodyPr/>
                    <a:lstStyle/>
                    <a:p>
                      <a:r>
                        <a:rPr sz="1000"/>
                        <a:t>−0·63</a:t>
                      </a:r>
                    </a:p>
                  </a:txBody>
                  <a:tcPr/>
                </a:tc>
                <a:tc>
                  <a:txBody>
                    <a:bodyPr/>
                    <a:lstStyle/>
                    <a:p>
                      <a:r>
                        <a:rPr sz="1000"/>
                        <a:t>0·53</a:t>
                      </a:r>
                    </a:p>
                  </a:txBody>
                  <a:tcPr/>
                </a:tc>
                <a:tc>
                  <a:txBody>
                    <a:bodyPr/>
                    <a:lstStyle/>
                    <a:p>
                      <a:r>
                        <a:rPr sz="1000"/>
                        <a:t>0·32 to 0·90</a:t>
                      </a:r>
                    </a:p>
                  </a:txBody>
                  <a:tcPr/>
                </a:tc>
                <a:tc>
                  <a:txBody>
                    <a:bodyPr/>
                    <a:lstStyle/>
                    <a:p>
                      <a:r>
                        <a:rPr sz="1000"/>
                        <a:t>0·02</a:t>
                      </a:r>
                    </a:p>
                  </a:txBody>
                  <a:tcPr/>
                </a:tc>
              </a:tr>
              <a:tr h="337500">
                <a:tc>
                  <a:txBody>
                    <a:bodyPr/>
                    <a:lstStyle/>
                    <a:p>
                      <a:r>
                        <a:rPr sz="1000"/>
                        <a:t>13</a:t>
                      </a:r>
                    </a:p>
                  </a:txBody>
                  <a:tcPr/>
                </a:tc>
                <a:tc>
                  <a:txBody>
                    <a:bodyPr/>
                    <a:lstStyle/>
                    <a:p>
                      <a:r>
                        <a:rPr sz="1000"/>
                        <a:t>192</a:t>
                      </a:r>
                    </a:p>
                  </a:txBody>
                  <a:tcPr/>
                </a:tc>
                <a:tc>
                  <a:txBody>
                    <a:bodyPr/>
                    <a:lstStyle/>
                    <a:p>
                      <a:r>
                        <a:rPr sz="1000"/>
                        <a:t>0·13</a:t>
                      </a:r>
                    </a:p>
                  </a:txBody>
                  <a:tcPr/>
                </a:tc>
                <a:tc>
                  <a:txBody>
                    <a:bodyPr/>
                    <a:lstStyle/>
                    <a:p>
                      <a:r>
                        <a:rPr sz="1000"/>
                        <a:t>1·14</a:t>
                      </a:r>
                    </a:p>
                  </a:txBody>
                  <a:tcPr/>
                </a:tc>
                <a:tc>
                  <a:txBody>
                    <a:bodyPr/>
                    <a:lstStyle/>
                    <a:p>
                      <a:r>
                        <a:rPr sz="1000"/>
                        <a:t>0·64 to 2·03</a:t>
                      </a:r>
                    </a:p>
                  </a:txBody>
                  <a:tcPr/>
                </a:tc>
                <a:tc>
                  <a:txBody>
                    <a:bodyPr/>
                    <a:lstStyle/>
                    <a:p>
                      <a:r>
                        <a:rPr sz="1000"/>
                        <a:t>0·65</a:t>
                      </a:r>
                    </a:p>
                  </a:txBody>
                  <a:tcPr/>
                </a:tc>
                <a:tc>
                  <a:txBody>
                    <a:bodyPr/>
                    <a:lstStyle/>
                    <a:p>
                      <a:r>
                        <a:rPr sz="1000"/>
                        <a:t>0·05</a:t>
                      </a:r>
                    </a:p>
                  </a:txBody>
                  <a:tcPr/>
                </a:tc>
                <a:tc>
                  <a:txBody>
                    <a:bodyPr/>
                    <a:lstStyle/>
                    <a:p>
                      <a:r>
                        <a:rPr sz="1000"/>
                        <a:t>1·06</a:t>
                      </a:r>
                    </a:p>
                  </a:txBody>
                  <a:tcPr/>
                </a:tc>
                <a:tc>
                  <a:txBody>
                    <a:bodyPr/>
                    <a:lstStyle/>
                    <a:p>
                      <a:r>
                        <a:rPr sz="1000"/>
                        <a:t>0·59 to 1·90</a:t>
                      </a:r>
                    </a:p>
                  </a:txBody>
                  <a:tcPr/>
                </a:tc>
                <a:tc>
                  <a:txBody>
                    <a:bodyPr/>
                    <a:lstStyle/>
                    <a:p>
                      <a:r>
                        <a:rPr sz="1000"/>
                        <a:t>0·86</a:t>
                      </a:r>
                    </a:p>
                  </a:txBody>
                  <a:tcPr/>
                </a:tc>
              </a:tr>
              <a:tr h="337500">
                <a:tc>
                  <a:txBody>
                    <a:bodyPr/>
                    <a:lstStyle/>
                    <a:p>
                      <a:r>
                        <a:rPr sz="1000"/>
                        <a:t>14</a:t>
                      </a:r>
                    </a:p>
                  </a:txBody>
                  <a:tcPr/>
                </a:tc>
                <a:tc>
                  <a:txBody>
                    <a:bodyPr/>
                    <a:lstStyle/>
                    <a:p>
                      <a:r>
                        <a:rPr sz="1000"/>
                        <a:t>95</a:t>
                      </a:r>
                    </a:p>
                  </a:txBody>
                  <a:tcPr/>
                </a:tc>
                <a:tc>
                  <a:txBody>
                    <a:bodyPr/>
                    <a:lstStyle/>
                    <a:p>
                      <a:r>
                        <a:rPr sz="1000"/>
                        <a:t>0·23</a:t>
                      </a:r>
                    </a:p>
                  </a:txBody>
                  <a:tcPr/>
                </a:tc>
                <a:tc>
                  <a:txBody>
                    <a:bodyPr/>
                    <a:lstStyle/>
                    <a:p>
                      <a:r>
                        <a:rPr sz="1000"/>
                        <a:t>1·26</a:t>
                      </a:r>
                    </a:p>
                  </a:txBody>
                  <a:tcPr/>
                </a:tc>
                <a:tc>
                  <a:txBody>
                    <a:bodyPr/>
                    <a:lstStyle/>
                    <a:p>
                      <a:r>
                        <a:rPr sz="1000"/>
                        <a:t>0·52 to 3·06</a:t>
                      </a:r>
                    </a:p>
                  </a:txBody>
                  <a:tcPr/>
                </a:tc>
                <a:tc>
                  <a:txBody>
                    <a:bodyPr/>
                    <a:lstStyle/>
                    <a:p>
                      <a:r>
                        <a:rPr sz="1000"/>
                        <a:t>0·61</a:t>
                      </a:r>
                    </a:p>
                  </a:txBody>
                  <a:tcPr/>
                </a:tc>
                <a:tc>
                  <a:txBody>
                    <a:bodyPr/>
                    <a:lstStyle/>
                    <a:p>
                      <a:r>
                        <a:rPr sz="1000"/>
                        <a:t>0·14</a:t>
                      </a:r>
                    </a:p>
                  </a:txBody>
                  <a:tcPr/>
                </a:tc>
                <a:tc>
                  <a:txBody>
                    <a:bodyPr/>
                    <a:lstStyle/>
                    <a:p>
                      <a:r>
                        <a:rPr sz="1000"/>
                        <a:t>1·15</a:t>
                      </a:r>
                    </a:p>
                  </a:txBody>
                  <a:tcPr/>
                </a:tc>
                <a:tc>
                  <a:txBody>
                    <a:bodyPr/>
                    <a:lstStyle/>
                    <a:p>
                      <a:r>
                        <a:rPr sz="1000"/>
                        <a:t>0·45 to 2·91</a:t>
                      </a:r>
                    </a:p>
                  </a:txBody>
                  <a:tcPr/>
                </a:tc>
                <a:tc>
                  <a:txBody>
                    <a:bodyPr/>
                    <a:lstStyle/>
                    <a:p>
                      <a:r>
                        <a:rPr sz="1000"/>
                        <a:t>0·77</a:t>
                      </a:r>
                    </a:p>
                  </a:txBody>
                  <a:tcPr/>
                </a:tc>
              </a:tr>
              <a:tr h="337500">
                <a:tc>
                  <a:txBody>
                    <a:bodyPr/>
                    <a:lstStyle/>
                    <a:p>
                      <a:r>
                        <a:rPr sz="1000"/>
                        <a:t>15</a:t>
                      </a:r>
                    </a:p>
                  </a:txBody>
                  <a:tcPr/>
                </a:tc>
                <a:tc>
                  <a:txBody>
                    <a:bodyPr/>
                    <a:lstStyle/>
                    <a:p>
                      <a:r>
                        <a:rPr sz="1000"/>
                        <a:t>97</a:t>
                      </a:r>
                    </a:p>
                  </a:txBody>
                  <a:tcPr/>
                </a:tc>
                <a:tc>
                  <a:txBody>
                    <a:bodyPr/>
                    <a:lstStyle/>
                    <a:p>
                      <a:r>
                        <a:rPr sz="1000"/>
                        <a:t>0·09</a:t>
                      </a:r>
                    </a:p>
                  </a:txBody>
                  <a:tcPr/>
                </a:tc>
                <a:tc>
                  <a:txBody>
                    <a:bodyPr/>
                    <a:lstStyle/>
                    <a:p>
                      <a:r>
                        <a:rPr sz="1000"/>
                        <a:t>1·1</a:t>
                      </a:r>
                    </a:p>
                  </a:txBody>
                  <a:tcPr/>
                </a:tc>
                <a:tc>
                  <a:txBody>
                    <a:bodyPr/>
                    <a:lstStyle/>
                    <a:p>
                      <a:r>
                        <a:rPr sz="1000"/>
                        <a:t>0·50 to 2·42</a:t>
                      </a:r>
                    </a:p>
                  </a:txBody>
                  <a:tcPr/>
                </a:tc>
                <a:tc>
                  <a:txBody>
                    <a:bodyPr/>
                    <a:lstStyle/>
                    <a:p>
                      <a:r>
                        <a:rPr sz="1000"/>
                        <a:t>0·82</a:t>
                      </a:r>
                    </a:p>
                  </a:txBody>
                  <a:tcPr/>
                </a:tc>
                <a:tc>
                  <a:txBody>
                    <a:bodyPr/>
                    <a:lstStyle/>
                    <a:p>
                      <a:r>
                        <a:rPr sz="1000"/>
                        <a:t>0·07</a:t>
                      </a:r>
                    </a:p>
                  </a:txBody>
                  <a:tcPr/>
                </a:tc>
                <a:tc>
                  <a:txBody>
                    <a:bodyPr/>
                    <a:lstStyle/>
                    <a:p>
                      <a:r>
                        <a:rPr sz="1000"/>
                        <a:t>1·07</a:t>
                      </a:r>
                    </a:p>
                  </a:txBody>
                  <a:tcPr/>
                </a:tc>
                <a:tc>
                  <a:txBody>
                    <a:bodyPr/>
                    <a:lstStyle/>
                    <a:p>
                      <a:r>
                        <a:rPr sz="1000"/>
                        <a:t>0·48 to 2·38</a:t>
                      </a:r>
                    </a:p>
                  </a:txBody>
                  <a:tcPr/>
                </a:tc>
                <a:tc>
                  <a:txBody>
                    <a:bodyPr/>
                    <a:lstStyle/>
                    <a:p>
                      <a:r>
                        <a:rPr sz="1000"/>
                        <a:t>0·87</a:t>
                      </a:r>
                    </a:p>
                  </a:txBody>
                  <a:tcPr/>
                </a:tc>
              </a:tr>
            </a:tbl>
          </a:graphicData>
        </a:graphic>
      </p:graphicFrame>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Identification and external validation of IgA nephropathy patients benefiting from immunosuppression therapy</a:t>
            </a:r>
          </a:p>
          <a:p>
            <a:r>
              <a:t>免疫抑制剂治疗受益的IgA肾病患者的识别和外部验证</a:t>
            </a:r>
          </a:p>
        </p:txBody>
      </p:sp>
      <p:sp>
        <p:nvSpPr>
          <p:cNvPr id="3" name="Subtitle 2"/>
          <p:cNvSpPr>
            <a:spLocks noGrp="1"/>
          </p:cNvSpPr>
          <p:nvPr>
            <p:ph type="subTitle" idx="1"/>
          </p:nvPr>
        </p:nvSpPr>
        <p:spPr/>
        <p:txBody>
          <a:bodyPr/>
          <a:lstStyle/>
          <a:p>
            <a:r>
              <a:t>EBioMedicine</a:t>
            </a:r>
          </a:p>
          <a:p>
            <a:r>
              <a:t>2020-12-28</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论文发表信息</a:t>
            </a:r>
          </a:p>
        </p:txBody>
      </p:sp>
      <p:sp>
        <p:nvSpPr>
          <p:cNvPr id="3" name="Content Placeholder 2"/>
          <p:cNvSpPr>
            <a:spLocks noGrp="1"/>
          </p:cNvSpPr>
          <p:nvPr>
            <p:ph idx="1"/>
          </p:nvPr>
        </p:nvSpPr>
        <p:spPr/>
        <p:txBody>
          <a:bodyPr/>
          <a:lstStyle/>
          <a:p>
            <a:r>
              <a:rPr b="1"/>
              <a:t>PMID：</a:t>
            </a:r>
            <a:r>
              <a:t>32062356</a:t>
            </a:r>
          </a:p>
          <a:p>
            <a:r>
              <a:rPr b="1"/>
              <a:t>DOI：</a:t>
            </a:r>
            <a:r>
              <a:t>10.1016/j.ebiom.2020.102657</a:t>
            </a:r>
          </a:p>
          <a:p>
            <a:r>
              <a:rPr b="1"/>
              <a:t>期刊：</a:t>
            </a:r>
            <a:r>
              <a:t>EBioMedicine</a:t>
            </a:r>
          </a:p>
          <a:p>
            <a:r>
              <a:rPr b="1"/>
              <a:t>发表日期：</a:t>
            </a:r>
            <a:r>
              <a:t>12-2-2020</a:t>
            </a:r>
          </a:p>
          <a:p>
            <a:r>
              <a:rPr b="1"/>
              <a:t>关键词：</a:t>
            </a:r>
            <a:r>
              <a:t>Glomerulonephritis、IgA nephropathy、Machine learning、Heterogeneous treatment response、Decision support、Precision medicine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作者信息</a:t>
            </a:r>
          </a:p>
        </p:txBody>
      </p:sp>
      <p:sp>
        <p:nvSpPr>
          <p:cNvPr id="3" name="Content Placeholder 2"/>
          <p:cNvSpPr>
            <a:spLocks noGrp="1"/>
          </p:cNvSpPr>
          <p:nvPr>
            <p:ph idx="1"/>
          </p:nvPr>
        </p:nvSpPr>
        <p:spPr/>
        <p:txBody>
          <a:bodyPr/>
          <a:lstStyle/>
          <a:p>
            <a:r>
              <a:rPr b="1"/>
              <a:t>作者列表：</a:t>
            </a:r>
            <a:r>
              <a:t>Tingyu Chen、Eryu Xia、Tiange Chen、Caihong Zeng、Shaoshan Liang、Feng Xu、Yong Qin、Xiang Li、Yuan Zhang、Dandan Liang、Guotong Xie、Zhihong Liu</a:t>
            </a:r>
          </a:p>
          <a:p>
            <a:r>
              <a:rPr b="1"/>
              <a:t>单位列表：</a:t>
            </a:r>
            <a:r>
              <a:t>
1. National Clinical Research Center of Kidney Diseases, Jinling Hospital, Nanjing University School of Medicine, Nanjing, 210002 Jiangsu, China
2. IBM Research - China, Beijing, China
3. Ping An Healthcare Technology, 9F Building B, PingAn IFC, No.1-3 Xinyuan South Road, Beijing 100027, China</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文献摘要</a:t>
            </a:r>
          </a:p>
        </p:txBody>
      </p:sp>
      <p:sp>
        <p:nvSpPr>
          <p:cNvPr id="3" name="Content Placeholder 2"/>
          <p:cNvSpPr>
            <a:spLocks noGrp="1"/>
          </p:cNvSpPr>
          <p:nvPr>
            <p:ph idx="1"/>
          </p:nvPr>
        </p:nvSpPr>
        <p:spPr/>
        <p:txBody>
          <a:bodyPr/>
          <a:lstStyle/>
          <a:p>
            <a:r>
              <a:rPr b="1" sz="1200"/>
              <a:t>Background：</a:t>
            </a:r>
            <a:r>
              <a:rPr sz="1200"/>
              <a:t>Although IgA nephropathy (IgAN), an immune-mediated disease with heterogeneous clinical and pathological phenotypes, is the most common glomerulonephritis worldwide, it remains unclear which IgAN patients benefit from immunosuppression (IS) therapy.</a:t>
            </a:r>
          </a:p>
          <a:p>
            <a:r>
              <a:rPr b="1" sz="1200"/>
              <a:t>Methods：</a:t>
            </a:r>
            <a:r>
              <a:rPr sz="1200"/>
              <a:t>Clinical and pathological data from 4047 biopsy-proven IgAN patients from 24 renal centres in China were included. The derivation and validation cohorts were composed of 2058 and 1989 patients, respectively. Model-based recursive partitioning, a machine learning approach, was performed to partition patients in the derivation cohort into subgroups with different IS long-term benefits, associated with time to end-stage kidney disease, measured by adjusted Kaplan-Meier estimator and adjusted hazard ratio (HR) using Cox regression.</a:t>
            </a:r>
          </a:p>
          <a:p>
            <a:r>
              <a:rPr b="1" sz="1200"/>
              <a:t>Findings：</a:t>
            </a:r>
            <a:r>
              <a:rPr sz="1200"/>
              <a:t>Three identified subgroups obtained a significant IS benefits with HRs ≤ 1. In patients with serum creatinine ≤ 1·437 mg/dl, the benefits of IS were observed in those with proteinuria &gt; 1·525 g/24h (node 6; HR = 0·50; 95% CI, 0·29 to 0·89; P = 0·02), especially in those with proteinuria &gt; 2·480 g/24h (node 8; HR =  0·23; 95% CI, 0·11 to 0·50; P &lt;0·001). In patients with serum creatinine &gt; 1·437 mg/dl, those with high proteinuria and crescents benefitted from IS (node 12; HR = 0·29; 95% CI, 0·09 to 0·94; P = 0·04). The treatment benefits were externally validated in the validation cohort.</a:t>
            </a:r>
          </a:p>
          <a:p>
            <a:r>
              <a:rPr b="1" sz="1200"/>
              <a:t>Interpretation：</a:t>
            </a:r>
            <a:r>
              <a:rPr sz="1200"/>
              <a:t>Machine learning could be employed to identify subgroups with different IS benefits. These efforts promote decision-making, assist targeted clinical trial design, and shed light on individualised treatment in IgAN patients.</a:t>
            </a:r>
          </a:p>
          <a:p>
            <a:r>
              <a:rPr b="1" sz="1200"/>
              <a:t>Funding：</a:t>
            </a:r>
            <a:r>
              <a:rPr sz="1200"/>
              <a:t>National Key Research and Development Program of China (2016YFC0904103), National Key Technology R&amp;D Program (2015BAI12B02).</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Figure 1</a:t>
            </a:r>
          </a:p>
        </p:txBody>
      </p:sp>
      <p:pic>
        <p:nvPicPr>
          <p:cNvPr id="3" name="Picture Placeholder 2" descr="gr1.jpg"/>
          <p:cNvPicPr>
            <a:picLocks noGrp="1" noChangeAspect="1"/>
          </p:cNvPicPr>
          <p:nvPr>
            <p:ph type="pic" idx="11" sz="quarter"/>
          </p:nvPr>
        </p:nvPicPr>
        <p:blipFill>
          <a:blip r:embed="rId2"/>
          <a:srcRect l="-37576" r="-37576"/>
          <a:stretch>
            <a:fillRect/>
          </a:stretch>
        </p:blipFill>
        <p:spPr/>
      </p:pic>
      <p:sp>
        <p:nvSpPr>
          <p:cNvPr id="4" name="Content Placeholder 3"/>
          <p:cNvSpPr>
            <a:spLocks noGrp="1"/>
          </p:cNvSpPr>
          <p:nvPr>
            <p:ph idx="12" sz="quarter"/>
          </p:nvPr>
        </p:nvSpPr>
        <p:spPr/>
        <p:txBody>
          <a:bodyPr/>
          <a:lstStyle/>
          <a:p>
            <a:r>
              <a:t>Enrolment of patients for the derivation and validation cohorts. The NGR cohort I included patients retrieved consecutively from the Nanjing Glomerulonephritis Registry from January 2006 to June 2009, and the NGR cohort II included patients from July 2009 to June 2011. NGR, Nanjing Glomerulonephritis Registry; CRPIGA, Chinese Registry of Prognostic Study of IgA Nephropathy; eGFR, estimated glomerular filtration rate; IgAN, immunoglobulin A nephropathy; PAS, periodic acid–Schiff.</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Figure 2</a:t>
            </a:r>
          </a:p>
        </p:txBody>
      </p:sp>
      <p:pic>
        <p:nvPicPr>
          <p:cNvPr id="3" name="Picture Placeholder 2" descr="gr2.jpg"/>
          <p:cNvPicPr>
            <a:picLocks noGrp="1" noChangeAspect="1"/>
          </p:cNvPicPr>
          <p:nvPr>
            <p:ph type="pic" idx="11" sz="quarter"/>
          </p:nvPr>
        </p:nvPicPr>
        <p:blipFill>
          <a:blip r:embed="rId2"/>
          <a:srcRect l="-9141" r="-9141"/>
          <a:stretch>
            <a:fillRect/>
          </a:stretch>
        </p:blipFill>
        <p:spPr/>
      </p:pic>
      <p:sp>
        <p:nvSpPr>
          <p:cNvPr id="4" name="Content Placeholder 3"/>
          <p:cNvSpPr>
            <a:spLocks noGrp="1"/>
          </p:cNvSpPr>
          <p:nvPr>
            <p:ph idx="12" sz="quarter"/>
          </p:nvPr>
        </p:nvSpPr>
        <p:spPr/>
        <p:txBody>
          <a:bodyPr/>
          <a:lstStyle/>
          <a:p>
            <a:r>
              <a:t>Model-based recursive partitioning results. Partitioning results are organised as a model-based recursive partitioning tree, where upper level nodes are split into child nodes based on certain branching criteria, thus form subgroups. Summary statistics of the nodes and branching criteria are included in the model-based recursive partitioning tree. Summary statistics of each node are shown in a grey box, which includes the node name, node size (number of patients in the node), and the hazard ratio (HR, with 95% confidence interval) for immunosuppression treatment after adjusting for confounding variables. The partitioning variable for each branching criterion is shown in a white box, with the criteria shown on the line connecting a parent node and its child node. HR, hazard ratio; Oxford_C, presence of crescent (C1: present in at least 1 glomerulus; C2: present in &gt; 25% of glomeruli); DBP, diastolic blood pressure.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Figure 3</a:t>
            </a:r>
          </a:p>
        </p:txBody>
      </p:sp>
      <p:pic>
        <p:nvPicPr>
          <p:cNvPr id="3" name="Picture Placeholder 2" descr="gr3.jpg"/>
          <p:cNvPicPr>
            <a:picLocks noGrp="1" noChangeAspect="1"/>
          </p:cNvPicPr>
          <p:nvPr>
            <p:ph type="pic" idx="11" sz="quarter"/>
          </p:nvPr>
        </p:nvPicPr>
        <p:blipFill>
          <a:blip r:embed="rId2"/>
          <a:srcRect b="-45665" t="-45665"/>
          <a:stretch>
            <a:fillRect/>
          </a:stretch>
        </p:blipFill>
        <p:spPr/>
      </p:pic>
      <p:sp>
        <p:nvSpPr>
          <p:cNvPr id="4" name="Content Placeholder 3"/>
          <p:cNvSpPr>
            <a:spLocks noGrp="1"/>
          </p:cNvSpPr>
          <p:nvPr>
            <p:ph idx="12" sz="quarter"/>
          </p:nvPr>
        </p:nvSpPr>
        <p:spPr/>
        <p:txBody>
          <a:bodyPr/>
          <a:lstStyle/>
          <a:p>
            <a:r>
              <a:t>IPTW-adjusted Kaplan-Meier curves without end-stage kidney disease according to immunosuppression treatment in benefit nodes. Inverse probability of treatment weighting (IPTW)-adjusted Kaplan-Meier curves without end-stage kidney disease according to immunosuppression treatment in benefit nodes including node 6 (a; adjusted log-rank test P = 0·01), node 8 (b; adjusted log-rank test P = 0·007), and node 12 (c; adjusted log-rank test P = 0·007), which were stratified by model-based recursive partitioning; comparisons of curves were conducted by the adjusted log-rank test. The risk table below each figure shows the crude number of patients at risk (without adjustment of weights). IS, immunosuppression.</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1</a:t>
            </a:r>
          </a:p>
        </p:txBody>
      </p:sp>
      <p:sp>
        <p:nvSpPr>
          <p:cNvPr id="3" name="Content Placeholder 2"/>
          <p:cNvSpPr>
            <a:spLocks noGrp="1"/>
          </p:cNvSpPr>
          <p:nvPr>
            <p:ph idx="12" sz="quarter"/>
          </p:nvPr>
        </p:nvSpPr>
        <p:spPr/>
        <p:txBody>
          <a:bodyPr/>
          <a:lstStyle/>
          <a:p>
            <a:r>
              <a:t>Description of the derivation and validation cohorts.</a:t>
            </a:r>
          </a:p>
        </p:txBody>
      </p:sp>
      <p:sp>
        <p:nvSpPr>
          <p:cNvPr id="4" name="Table Placeholder 3"/>
          <p:cNvSpPr>
            <a:spLocks noGrp="1"/>
          </p:cNvSpPr>
          <p:nvPr>
            <p:ph type="tbl" idx="13" sz="quarter"/>
          </p:nvPr>
        </p:nvSpPr>
        <p:spPr/>
      </p:sp>
      <p:graphicFrame>
        <p:nvGraphicFramePr>
          <p:cNvPr id="5" name="Table 4"/>
          <p:cNvGraphicFramePr>
            <a:graphicFrameLocks noGrp="1"/>
          </p:cNvGraphicFramePr>
          <p:nvPr/>
        </p:nvGraphicFramePr>
        <p:xfrm>
          <a:off x="360000" y="720000"/>
          <a:ext cx="11520000" cy="5400000"/>
        </p:xfrm>
        <a:graphic>
          <a:graphicData uri="http://schemas.openxmlformats.org/drawingml/2006/table">
            <a:tbl>
              <a:tblPr firstRow="1" bandRow="1">
                <a:tableStyleId>{5C22544A-7EE6-4342-B048-85BDC9FD1C3A}</a:tableStyleId>
              </a:tblPr>
              <a:tblGrid>
                <a:gridCol w="2880000"/>
                <a:gridCol w="2880000"/>
                <a:gridCol w="2880000"/>
                <a:gridCol w="2880000"/>
              </a:tblGrid>
              <a:tr h="257142">
                <a:tc>
                  <a:txBody>
                    <a:bodyPr/>
                    <a:lstStyle/>
                    <a:p>
                      <a:r>
                        <a:rPr sz="1000"/>
                        <a:t>V a r i a b l e s</a:t>
                      </a:r>
                    </a:p>
                  </a:txBody>
                  <a:tcPr/>
                </a:tc>
                <a:tc>
                  <a:txBody>
                    <a:bodyPr/>
                    <a:lstStyle/>
                    <a:p>
                      <a:r>
                        <a:rPr sz="1000"/>
                        <a:t>D e r i v a t i o n   C o h o r t   ( n   =   2 0 5 8 )</a:t>
                      </a:r>
                    </a:p>
                  </a:txBody>
                  <a:tcPr/>
                </a:tc>
                <a:tc>
                  <a:txBody>
                    <a:bodyPr/>
                    <a:lstStyle/>
                    <a:p>
                      <a:r>
                        <a:rPr sz="1000"/>
                        <a:t>V a l i d a t i o n   C o h o r t   ( n   =   1 9 8 9 )</a:t>
                      </a:r>
                    </a:p>
                  </a:txBody>
                  <a:tcPr/>
                </a:tc>
                <a:tc>
                  <a:txBody>
                    <a:bodyPr/>
                    <a:lstStyle/>
                    <a:p>
                      <a:r>
                        <a:rPr sz="1000"/>
                        <a:t>P   V a l u e</a:t>
                      </a:r>
                    </a:p>
                  </a:txBody>
                  <a:tcPr/>
                </a:tc>
              </a:tr>
              <a:tr h="257142">
                <a:tc>
                  <a:txBody>
                    <a:bodyPr/>
                    <a:lstStyle/>
                    <a:p>
                      <a:r>
                        <a:rPr sz="1000"/>
                        <a:t>Age, years, mean (SD)</a:t>
                      </a:r>
                    </a:p>
                  </a:txBody>
                  <a:tcPr/>
                </a:tc>
                <a:tc>
                  <a:txBody>
                    <a:bodyPr/>
                    <a:lstStyle/>
                    <a:p>
                      <a:r>
                        <a:rPr sz="1000"/>
                        <a:t>34·8 (9·6)</a:t>
                      </a:r>
                    </a:p>
                  </a:txBody>
                  <a:tcPr/>
                </a:tc>
                <a:tc>
                  <a:txBody>
                    <a:bodyPr/>
                    <a:lstStyle/>
                    <a:p>
                      <a:r>
                        <a:rPr sz="1000"/>
                        <a:t>34·8 (10·3)</a:t>
                      </a:r>
                    </a:p>
                  </a:txBody>
                  <a:tcPr/>
                </a:tc>
                <a:tc>
                  <a:txBody>
                    <a:bodyPr/>
                    <a:lstStyle/>
                    <a:p>
                      <a:r>
                        <a:rPr sz="1000"/>
                        <a:t>0·96</a:t>
                      </a:r>
                    </a:p>
                  </a:txBody>
                  <a:tcPr/>
                </a:tc>
              </a:tr>
              <a:tr h="257142">
                <a:tc>
                  <a:txBody>
                    <a:bodyPr/>
                    <a:lstStyle/>
                    <a:p>
                      <a:r>
                        <a:rPr sz="1000"/>
                        <a:t>Male</a:t>
                      </a:r>
                    </a:p>
                  </a:txBody>
                  <a:tcPr/>
                </a:tc>
                <a:tc>
                  <a:txBody>
                    <a:bodyPr/>
                    <a:lstStyle/>
                    <a:p>
                      <a:r>
                        <a:rPr sz="1000"/>
                        <a:t>1015 (49·3)</a:t>
                      </a:r>
                    </a:p>
                  </a:txBody>
                  <a:tcPr/>
                </a:tc>
                <a:tc>
                  <a:txBody>
                    <a:bodyPr/>
                    <a:lstStyle/>
                    <a:p>
                      <a:r>
                        <a:rPr sz="1000"/>
                        <a:t>1179 (59·3)</a:t>
                      </a:r>
                    </a:p>
                  </a:txBody>
                  <a:tcPr/>
                </a:tc>
                <a:tc>
                  <a:txBody>
                    <a:bodyPr/>
                    <a:lstStyle/>
                    <a:p>
                      <a:r>
                        <a:rPr sz="1000"/>
                        <a:t>&lt;0·001</a:t>
                      </a:r>
                    </a:p>
                  </a:txBody>
                  <a:tcPr/>
                </a:tc>
              </a:tr>
              <a:tr h="257142">
                <a:tc>
                  <a:txBody>
                    <a:bodyPr/>
                    <a:lstStyle/>
                    <a:p>
                      <a:r>
                        <a:rPr sz="1000"/>
                        <a:t>SBP, mm Hg, mean (SD)</a:t>
                      </a:r>
                    </a:p>
                  </a:txBody>
                  <a:tcPr/>
                </a:tc>
                <a:tc>
                  <a:txBody>
                    <a:bodyPr/>
                    <a:lstStyle/>
                    <a:p>
                      <a:r>
                        <a:rPr sz="1000"/>
                        <a:t>127·5 (18·2)</a:t>
                      </a:r>
                    </a:p>
                  </a:txBody>
                  <a:tcPr/>
                </a:tc>
                <a:tc>
                  <a:txBody>
                    <a:bodyPr/>
                    <a:lstStyle/>
                    <a:p>
                      <a:r>
                        <a:rPr sz="1000"/>
                        <a:t>124·1 (16·2)</a:t>
                      </a:r>
                    </a:p>
                  </a:txBody>
                  <a:tcPr/>
                </a:tc>
                <a:tc>
                  <a:txBody>
                    <a:bodyPr/>
                    <a:lstStyle/>
                    <a:p>
                      <a:r>
                        <a:rPr sz="1000"/>
                        <a:t>&lt;0·001</a:t>
                      </a:r>
                    </a:p>
                  </a:txBody>
                  <a:tcPr/>
                </a:tc>
              </a:tr>
              <a:tr h="257142">
                <a:tc>
                  <a:txBody>
                    <a:bodyPr/>
                    <a:lstStyle/>
                    <a:p>
                      <a:r>
                        <a:rPr sz="1000"/>
                        <a:t>DBP, mm Hg, mean (SD)</a:t>
                      </a:r>
                    </a:p>
                  </a:txBody>
                  <a:tcPr/>
                </a:tc>
                <a:tc>
                  <a:txBody>
                    <a:bodyPr/>
                    <a:lstStyle/>
                    <a:p>
                      <a:r>
                        <a:rPr sz="1000"/>
                        <a:t>81·8 (12·9)</a:t>
                      </a:r>
                    </a:p>
                  </a:txBody>
                  <a:tcPr/>
                </a:tc>
                <a:tc>
                  <a:txBody>
                    <a:bodyPr/>
                    <a:lstStyle/>
                    <a:p>
                      <a:r>
                        <a:rPr sz="1000"/>
                        <a:t>79·7 (11·7)</a:t>
                      </a:r>
                    </a:p>
                  </a:txBody>
                  <a:tcPr/>
                </a:tc>
                <a:tc>
                  <a:txBody>
                    <a:bodyPr/>
                    <a:lstStyle/>
                    <a:p>
                      <a:r>
                        <a:rPr sz="1000"/>
                        <a:t>&lt;0·001</a:t>
                      </a:r>
                    </a:p>
                  </a:txBody>
                  <a:tcPr/>
                </a:tc>
              </a:tr>
              <a:tr h="257142">
                <a:tc>
                  <a:txBody>
                    <a:bodyPr/>
                    <a:lstStyle/>
                    <a:p>
                      <a:r>
                        <a:rPr sz="1000"/>
                        <a:t>MAP, mm Hg, mean (SD)</a:t>
                      </a:r>
                    </a:p>
                  </a:txBody>
                  <a:tcPr/>
                </a:tc>
                <a:tc>
                  <a:txBody>
                    <a:bodyPr/>
                    <a:lstStyle/>
                    <a:p>
                      <a:r>
                        <a:rPr sz="1000"/>
                        <a:t>96·9 (14·4)</a:t>
                      </a:r>
                    </a:p>
                  </a:txBody>
                  <a:tcPr/>
                </a:tc>
                <a:tc>
                  <a:txBody>
                    <a:bodyPr/>
                    <a:lstStyle/>
                    <a:p>
                      <a:r>
                        <a:rPr sz="1000"/>
                        <a:t>94·5 (12·4)</a:t>
                      </a:r>
                    </a:p>
                  </a:txBody>
                  <a:tcPr/>
                </a:tc>
                <a:tc>
                  <a:txBody>
                    <a:bodyPr/>
                    <a:lstStyle/>
                    <a:p>
                      <a:r>
                        <a:rPr sz="1000"/>
                        <a:t>&lt;0·001</a:t>
                      </a:r>
                    </a:p>
                  </a:txBody>
                  <a:tcPr/>
                </a:tc>
              </a:tr>
              <a:tr h="257142">
                <a:tc>
                  <a:txBody>
                    <a:bodyPr/>
                    <a:lstStyle/>
                    <a:p>
                      <a:r>
                        <a:rPr sz="1000"/>
                        <a:t>Serum creatinine, mg/dl, mean (SD)</a:t>
                      </a:r>
                    </a:p>
                  </a:txBody>
                  <a:tcPr/>
                </a:tc>
                <a:tc>
                  <a:txBody>
                    <a:bodyPr/>
                    <a:lstStyle/>
                    <a:p>
                      <a:r>
                        <a:rPr sz="1000"/>
                        <a:t>1·05 (0·41)</a:t>
                      </a:r>
                    </a:p>
                  </a:txBody>
                  <a:tcPr/>
                </a:tc>
                <a:tc>
                  <a:txBody>
                    <a:bodyPr/>
                    <a:lstStyle/>
                    <a:p>
                      <a:r>
                        <a:rPr sz="1000"/>
                        <a:t>1·07 (0·40)</a:t>
                      </a:r>
                    </a:p>
                  </a:txBody>
                  <a:tcPr/>
                </a:tc>
                <a:tc>
                  <a:txBody>
                    <a:bodyPr/>
                    <a:lstStyle/>
                    <a:p>
                      <a:r>
                        <a:rPr sz="1000"/>
                        <a:t>0·07</a:t>
                      </a:r>
                    </a:p>
                  </a:txBody>
                  <a:tcPr/>
                </a:tc>
              </a:tr>
              <a:tr h="257142">
                <a:tc>
                  <a:txBody>
                    <a:bodyPr/>
                    <a:lstStyle/>
                    <a:p>
                      <a:r>
                        <a:rPr sz="1000"/>
                        <a:t>eGFR, ml/min per 1·73m2, mean (SD)</a:t>
                      </a:r>
                    </a:p>
                  </a:txBody>
                  <a:tcPr/>
                </a:tc>
                <a:tc>
                  <a:txBody>
                    <a:bodyPr/>
                    <a:lstStyle/>
                    <a:p>
                      <a:r>
                        <a:rPr sz="1000"/>
                        <a:t>87·9 (30·6)</a:t>
                      </a:r>
                    </a:p>
                  </a:txBody>
                  <a:tcPr/>
                </a:tc>
                <a:tc>
                  <a:txBody>
                    <a:bodyPr/>
                    <a:lstStyle/>
                    <a:p>
                      <a:r>
                        <a:rPr sz="1000"/>
                        <a:t>88·5 (29·1)</a:t>
                      </a:r>
                    </a:p>
                  </a:txBody>
                  <a:tcPr/>
                </a:tc>
                <a:tc>
                  <a:txBody>
                    <a:bodyPr/>
                    <a:lstStyle/>
                    <a:p>
                      <a:r>
                        <a:rPr sz="1000"/>
                        <a:t>0·55</a:t>
                      </a:r>
                    </a:p>
                  </a:txBody>
                  <a:tcPr/>
                </a:tc>
              </a:tr>
              <a:tr h="257142">
                <a:tc>
                  <a:txBody>
                    <a:bodyPr/>
                    <a:lstStyle/>
                    <a:p>
                      <a:r>
                        <a:rPr sz="1000"/>
                        <a:t>Proteinuria, g/24 hr, mean (IQR)</a:t>
                      </a:r>
                    </a:p>
                  </a:txBody>
                  <a:tcPr/>
                </a:tc>
                <a:tc>
                  <a:txBody>
                    <a:bodyPr/>
                    <a:lstStyle/>
                    <a:p>
                      <a:r>
                        <a:rPr sz="1000"/>
                        <a:t>1·1 (0·8 to 1·9)</a:t>
                      </a:r>
                    </a:p>
                  </a:txBody>
                  <a:tcPr/>
                </a:tc>
                <a:tc>
                  <a:txBody>
                    <a:bodyPr/>
                    <a:lstStyle/>
                    <a:p>
                      <a:r>
                        <a:rPr sz="1000"/>
                        <a:t>1·2 (0·8 to 2·2)</a:t>
                      </a:r>
                    </a:p>
                  </a:txBody>
                  <a:tcPr/>
                </a:tc>
                <a:tc>
                  <a:txBody>
                    <a:bodyPr/>
                    <a:lstStyle/>
                    <a:p>
                      <a:r>
                        <a:rPr sz="1000"/>
                        <a:t>&lt;0·001</a:t>
                      </a:r>
                    </a:p>
                  </a:txBody>
                  <a:tcPr/>
                </a:tc>
              </a:tr>
              <a:tr h="257142">
                <a:tc>
                  <a:txBody>
                    <a:bodyPr/>
                    <a:lstStyle/>
                    <a:p>
                      <a:r>
                        <a:rPr sz="1000"/>
                        <a:t>Serum albumin, g/L, mean (SD)</a:t>
                      </a:r>
                    </a:p>
                  </a:txBody>
                  <a:tcPr/>
                </a:tc>
                <a:tc>
                  <a:txBody>
                    <a:bodyPr/>
                    <a:lstStyle/>
                    <a:p>
                      <a:r>
                        <a:rPr sz="1000"/>
                        <a:t>38·3 (5·8)</a:t>
                      </a:r>
                    </a:p>
                  </a:txBody>
                  <a:tcPr/>
                </a:tc>
                <a:tc>
                  <a:txBody>
                    <a:bodyPr/>
                    <a:lstStyle/>
                    <a:p>
                      <a:r>
                        <a:rPr sz="1000"/>
                        <a:t>38·7 (6·8)</a:t>
                      </a:r>
                    </a:p>
                  </a:txBody>
                  <a:tcPr/>
                </a:tc>
                <a:tc>
                  <a:txBody>
                    <a:bodyPr/>
                    <a:lstStyle/>
                    <a:p>
                      <a:r>
                        <a:rPr sz="1000"/>
                        <a:t>0·05</a:t>
                      </a:r>
                    </a:p>
                  </a:txBody>
                  <a:tcPr/>
                </a:tc>
              </a:tr>
              <a:tr h="257142">
                <a:tc>
                  <a:txBody>
                    <a:bodyPr/>
                    <a:lstStyle/>
                    <a:p>
                      <a:r>
                        <a:rPr sz="1000"/>
                        <a:t>Pathology</a:t>
                      </a:r>
                    </a:p>
                  </a:txBody>
                  <a:tcPr/>
                </a:tc>
                <a:tc>
                  <a:txBody>
                    <a:bodyPr/>
                    <a:lstStyle/>
                    <a:p>
                      <a:r>
                        <a:rPr sz="1000"/>
                        <a:t>nan</a:t>
                      </a:r>
                    </a:p>
                  </a:txBody>
                  <a:tcPr/>
                </a:tc>
                <a:tc>
                  <a:txBody>
                    <a:bodyPr/>
                    <a:lstStyle/>
                    <a:p>
                      <a:r>
                        <a:rPr sz="1000"/>
                        <a:t>nan</a:t>
                      </a:r>
                    </a:p>
                  </a:txBody>
                  <a:tcPr/>
                </a:tc>
                <a:tc>
                  <a:txBody>
                    <a:bodyPr/>
                    <a:lstStyle/>
                    <a:p>
                      <a:r>
                        <a:rPr sz="1000"/>
                        <a:t>nan</a:t>
                      </a:r>
                    </a:p>
                  </a:txBody>
                  <a:tcPr/>
                </a:tc>
              </a:tr>
              <a:tr h="257142">
                <a:tc>
                  <a:txBody>
                    <a:bodyPr/>
                    <a:lstStyle/>
                    <a:p>
                      <a:r>
                        <a:rPr sz="1000"/>
                        <a:t>No. with data</a:t>
                      </a:r>
                    </a:p>
                  </a:txBody>
                  <a:tcPr/>
                </a:tc>
                <a:tc>
                  <a:txBody>
                    <a:bodyPr/>
                    <a:lstStyle/>
                    <a:p>
                      <a:r>
                        <a:rPr sz="1000"/>
                        <a:t>2058</a:t>
                      </a:r>
                    </a:p>
                  </a:txBody>
                  <a:tcPr/>
                </a:tc>
                <a:tc>
                  <a:txBody>
                    <a:bodyPr/>
                    <a:lstStyle/>
                    <a:p>
                      <a:r>
                        <a:rPr sz="1000"/>
                        <a:t>1674</a:t>
                      </a:r>
                    </a:p>
                  </a:txBody>
                  <a:tcPr/>
                </a:tc>
                <a:tc>
                  <a:txBody>
                    <a:bodyPr/>
                    <a:lstStyle/>
                    <a:p>
                      <a:r>
                        <a:rPr sz="1000"/>
                        <a:t>nan</a:t>
                      </a:r>
                    </a:p>
                  </a:txBody>
                  <a:tcPr/>
                </a:tc>
              </a:tr>
              <a:tr h="257142">
                <a:tc>
                  <a:txBody>
                    <a:bodyPr/>
                    <a:lstStyle/>
                    <a:p>
                      <a:r>
                        <a:rPr sz="1000"/>
                        <a:t>M1</a:t>
                      </a:r>
                    </a:p>
                  </a:txBody>
                  <a:tcPr/>
                </a:tc>
                <a:tc>
                  <a:txBody>
                    <a:bodyPr/>
                    <a:lstStyle/>
                    <a:p>
                      <a:r>
                        <a:rPr sz="1000"/>
                        <a:t>702 (34·1)</a:t>
                      </a:r>
                    </a:p>
                  </a:txBody>
                  <a:tcPr/>
                </a:tc>
                <a:tc>
                  <a:txBody>
                    <a:bodyPr/>
                    <a:lstStyle/>
                    <a:p>
                      <a:r>
                        <a:rPr sz="1000"/>
                        <a:t>628 (37·5)</a:t>
                      </a:r>
                    </a:p>
                  </a:txBody>
                  <a:tcPr/>
                </a:tc>
                <a:tc>
                  <a:txBody>
                    <a:bodyPr/>
                    <a:lstStyle/>
                    <a:p>
                      <a:r>
                        <a:rPr sz="1000"/>
                        <a:t>0·03</a:t>
                      </a:r>
                    </a:p>
                  </a:txBody>
                  <a:tcPr/>
                </a:tc>
              </a:tr>
              <a:tr h="257142">
                <a:tc>
                  <a:txBody>
                    <a:bodyPr/>
                    <a:lstStyle/>
                    <a:p>
                      <a:r>
                        <a:rPr sz="1000"/>
                        <a:t>E1</a:t>
                      </a:r>
                    </a:p>
                  </a:txBody>
                  <a:tcPr/>
                </a:tc>
                <a:tc>
                  <a:txBody>
                    <a:bodyPr/>
                    <a:lstStyle/>
                    <a:p>
                      <a:r>
                        <a:rPr sz="1000"/>
                        <a:t>244 (11·9)</a:t>
                      </a:r>
                    </a:p>
                  </a:txBody>
                  <a:tcPr/>
                </a:tc>
                <a:tc>
                  <a:txBody>
                    <a:bodyPr/>
                    <a:lstStyle/>
                    <a:p>
                      <a:r>
                        <a:rPr sz="1000"/>
                        <a:t>431 (25·7)</a:t>
                      </a:r>
                    </a:p>
                  </a:txBody>
                  <a:tcPr/>
                </a:tc>
                <a:tc>
                  <a:txBody>
                    <a:bodyPr/>
                    <a:lstStyle/>
                    <a:p>
                      <a:r>
                        <a:rPr sz="1000"/>
                        <a:t>&lt;0·001</a:t>
                      </a:r>
                    </a:p>
                  </a:txBody>
                  <a:tcPr/>
                </a:tc>
              </a:tr>
              <a:tr h="257142">
                <a:tc>
                  <a:txBody>
                    <a:bodyPr/>
                    <a:lstStyle/>
                    <a:p>
                      <a:r>
                        <a:rPr sz="1000"/>
                        <a:t>S1</a:t>
                      </a:r>
                    </a:p>
                  </a:txBody>
                  <a:tcPr/>
                </a:tc>
                <a:tc>
                  <a:txBody>
                    <a:bodyPr/>
                    <a:lstStyle/>
                    <a:p>
                      <a:r>
                        <a:rPr sz="1000"/>
                        <a:t>1571 (76·3)</a:t>
                      </a:r>
                    </a:p>
                  </a:txBody>
                  <a:tcPr/>
                </a:tc>
                <a:tc>
                  <a:txBody>
                    <a:bodyPr/>
                    <a:lstStyle/>
                    <a:p>
                      <a:r>
                        <a:rPr sz="1000"/>
                        <a:t>1127 (67·3)</a:t>
                      </a:r>
                    </a:p>
                  </a:txBody>
                  <a:tcPr/>
                </a:tc>
                <a:tc>
                  <a:txBody>
                    <a:bodyPr/>
                    <a:lstStyle/>
                    <a:p>
                      <a:r>
                        <a:rPr sz="1000"/>
                        <a:t>&lt;0·001</a:t>
                      </a:r>
                    </a:p>
                  </a:txBody>
                  <a:tcPr/>
                </a:tc>
              </a:tr>
              <a:tr h="257142">
                <a:tc>
                  <a:txBody>
                    <a:bodyPr/>
                    <a:lstStyle/>
                    <a:p>
                      <a:r>
                        <a:rPr sz="1000"/>
                        <a:t>T1-2</a:t>
                      </a:r>
                    </a:p>
                  </a:txBody>
                  <a:tcPr/>
                </a:tc>
                <a:tc>
                  <a:txBody>
                    <a:bodyPr/>
                    <a:lstStyle/>
                    <a:p>
                      <a:r>
                        <a:rPr sz="1000"/>
                        <a:t>516 (25·1)</a:t>
                      </a:r>
                    </a:p>
                  </a:txBody>
                  <a:tcPr/>
                </a:tc>
                <a:tc>
                  <a:txBody>
                    <a:bodyPr/>
                    <a:lstStyle/>
                    <a:p>
                      <a:r>
                        <a:rPr sz="1000"/>
                        <a:t>391 (23·4)</a:t>
                      </a:r>
                    </a:p>
                  </a:txBody>
                  <a:tcPr/>
                </a:tc>
                <a:tc>
                  <a:txBody>
                    <a:bodyPr/>
                    <a:lstStyle/>
                    <a:p>
                      <a:r>
                        <a:rPr sz="1000"/>
                        <a:t>0·22</a:t>
                      </a:r>
                    </a:p>
                  </a:txBody>
                  <a:tcPr/>
                </a:tc>
              </a:tr>
              <a:tr h="257142">
                <a:tc>
                  <a:txBody>
                    <a:bodyPr/>
                    <a:lstStyle/>
                    <a:p>
                      <a:r>
                        <a:rPr sz="1000"/>
                        <a:t>C1-2</a:t>
                      </a:r>
                    </a:p>
                  </a:txBody>
                  <a:tcPr/>
                </a:tc>
                <a:tc>
                  <a:txBody>
                    <a:bodyPr/>
                    <a:lstStyle/>
                    <a:p>
                      <a:r>
                        <a:rPr sz="1000"/>
                        <a:t>882 (42·9)</a:t>
                      </a:r>
                    </a:p>
                  </a:txBody>
                  <a:tcPr/>
                </a:tc>
                <a:tc>
                  <a:txBody>
                    <a:bodyPr/>
                    <a:lstStyle/>
                    <a:p>
                      <a:r>
                        <a:rPr sz="1000"/>
                        <a:t>785 (46·9)</a:t>
                      </a:r>
                    </a:p>
                  </a:txBody>
                  <a:tcPr/>
                </a:tc>
                <a:tc>
                  <a:txBody>
                    <a:bodyPr/>
                    <a:lstStyle/>
                    <a:p>
                      <a:r>
                        <a:rPr sz="1000"/>
                        <a:t>0·01</a:t>
                      </a:r>
                    </a:p>
                  </a:txBody>
                  <a:tcPr/>
                </a:tc>
              </a:tr>
              <a:tr h="257142">
                <a:tc>
                  <a:txBody>
                    <a:bodyPr/>
                    <a:lstStyle/>
                    <a:p>
                      <a:r>
                        <a:rPr sz="1000"/>
                        <a:t>RAS blockade</a:t>
                      </a:r>
                    </a:p>
                  </a:txBody>
                  <a:tcPr/>
                </a:tc>
                <a:tc>
                  <a:txBody>
                    <a:bodyPr/>
                    <a:lstStyle/>
                    <a:p>
                      <a:r>
                        <a:rPr sz="1000"/>
                        <a:t>1914 (93·0)</a:t>
                      </a:r>
                    </a:p>
                  </a:txBody>
                  <a:tcPr/>
                </a:tc>
                <a:tc>
                  <a:txBody>
                    <a:bodyPr/>
                    <a:lstStyle/>
                    <a:p>
                      <a:r>
                        <a:rPr sz="1000"/>
                        <a:t>1866 (93·8)</a:t>
                      </a:r>
                    </a:p>
                  </a:txBody>
                  <a:tcPr/>
                </a:tc>
                <a:tc>
                  <a:txBody>
                    <a:bodyPr/>
                    <a:lstStyle/>
                    <a:p>
                      <a:r>
                        <a:rPr sz="1000"/>
                        <a:t>0·30</a:t>
                      </a:r>
                    </a:p>
                  </a:txBody>
                  <a:tcPr/>
                </a:tc>
              </a:tr>
              <a:tr h="257142">
                <a:tc>
                  <a:txBody>
                    <a:bodyPr/>
                    <a:lstStyle/>
                    <a:p>
                      <a:r>
                        <a:rPr sz="1000"/>
                        <a:t>Immunosuppression treatment</a:t>
                      </a:r>
                    </a:p>
                  </a:txBody>
                  <a:tcPr/>
                </a:tc>
                <a:tc>
                  <a:txBody>
                    <a:bodyPr/>
                    <a:lstStyle/>
                    <a:p>
                      <a:r>
                        <a:rPr sz="1000"/>
                        <a:t>655 (31·8)</a:t>
                      </a:r>
                    </a:p>
                  </a:txBody>
                  <a:tcPr/>
                </a:tc>
                <a:tc>
                  <a:txBody>
                    <a:bodyPr/>
                    <a:lstStyle/>
                    <a:p>
                      <a:r>
                        <a:rPr sz="1000"/>
                        <a:t>928 (46·7)</a:t>
                      </a:r>
                    </a:p>
                  </a:txBody>
                  <a:tcPr/>
                </a:tc>
                <a:tc>
                  <a:txBody>
                    <a:bodyPr/>
                    <a:lstStyle/>
                    <a:p>
                      <a:r>
                        <a:rPr sz="1000"/>
                        <a:t>&lt;0·001</a:t>
                      </a:r>
                    </a:p>
                  </a:txBody>
                  <a:tcPr/>
                </a:tc>
              </a:tr>
              <a:tr h="257142">
                <a:tc>
                  <a:txBody>
                    <a:bodyPr/>
                    <a:lstStyle/>
                    <a:p>
                      <a:r>
                        <a:rPr sz="1000"/>
                        <a:t>Follow-up time, years, median (IQR)</a:t>
                      </a:r>
                    </a:p>
                  </a:txBody>
                  <a:tcPr/>
                </a:tc>
                <a:tc>
                  <a:txBody>
                    <a:bodyPr/>
                    <a:lstStyle/>
                    <a:p>
                      <a:r>
                        <a:rPr sz="1000"/>
                        <a:t>5·8 (3·7 to 8·6)</a:t>
                      </a:r>
                    </a:p>
                  </a:txBody>
                  <a:tcPr/>
                </a:tc>
                <a:tc>
                  <a:txBody>
                    <a:bodyPr/>
                    <a:lstStyle/>
                    <a:p>
                      <a:r>
                        <a:rPr sz="1000"/>
                        <a:t>4·6 (2·5 to 6·7)</a:t>
                      </a:r>
                    </a:p>
                  </a:txBody>
                  <a:tcPr/>
                </a:tc>
                <a:tc>
                  <a:txBody>
                    <a:bodyPr/>
                    <a:lstStyle/>
                    <a:p>
                      <a:r>
                        <a:rPr sz="1000"/>
                        <a:t>&lt;0·001</a:t>
                      </a:r>
                    </a:p>
                  </a:txBody>
                  <a:tcPr/>
                </a:tc>
              </a:tr>
              <a:tr h="257160">
                <a:tc>
                  <a:txBody>
                    <a:bodyPr/>
                    <a:lstStyle/>
                    <a:p>
                      <a:r>
                        <a:rPr sz="1000"/>
                        <a:t>ESKD</a:t>
                      </a:r>
                    </a:p>
                  </a:txBody>
                  <a:tcPr/>
                </a:tc>
                <a:tc>
                  <a:txBody>
                    <a:bodyPr/>
                    <a:lstStyle/>
                    <a:p>
                      <a:r>
                        <a:rPr sz="1000"/>
                        <a:t>216 (10·5)</a:t>
                      </a:r>
                    </a:p>
                  </a:txBody>
                  <a:tcPr/>
                </a:tc>
                <a:tc>
                  <a:txBody>
                    <a:bodyPr/>
                    <a:lstStyle/>
                    <a:p>
                      <a:r>
                        <a:rPr sz="1000"/>
                        <a:t>172 (8·6)</a:t>
                      </a:r>
                    </a:p>
                  </a:txBody>
                  <a:tcPr/>
                </a:tc>
                <a:tc>
                  <a:txBody>
                    <a:bodyPr/>
                    <a:lstStyle/>
                    <a:p>
                      <a:r>
                        <a:rPr sz="1000"/>
                        <a:t>0·05</a:t>
                      </a:r>
                    </a:p>
                  </a:txBody>
                  <a:tcPr/>
                </a:tc>
              </a:tr>
            </a:tbl>
          </a:graphicData>
        </a:graphic>
      </p:graphicFrame>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4.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75.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76.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7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Words>
  <Application>WPS 演示</Application>
  <PresentationFormat>宽屏</PresentationFormat>
  <Paragraphs>4</Paragraphs>
  <Slides>1</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vt:i4>
      </vt:variant>
    </vt:vector>
  </HeadingPairs>
  <TitlesOfParts>
    <vt:vector size="11" baseType="lpstr">
      <vt:lpstr>Arial</vt:lpstr>
      <vt:lpstr>宋体</vt:lpstr>
      <vt:lpstr>Wingdings</vt:lpstr>
      <vt:lpstr>微软雅黑</vt:lpstr>
      <vt:lpstr>Wingdings</vt:lpstr>
      <vt:lpstr>Verdana</vt:lpstr>
      <vt:lpstr>Arial Unicode MS</vt:lpstr>
      <vt:lpstr>Calibri</vt:lpstr>
      <vt:lpstr>Office 主题​​</vt:lpstr>
      <vt:lpstr>自定义设计方案</vt:lpstr>
      <vt:lpstr>空白演示</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WPS_1606794641</cp:lastModifiedBy>
  <cp:revision>247</cp:revision>
  <dcterms:created xsi:type="dcterms:W3CDTF">2019-06-19T02:08:00Z</dcterms:created>
  <dcterms:modified xsi:type="dcterms:W3CDTF">2020-12-28T13:33:56Z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