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23" r:id="rId5"/>
    <p:sldId id="330" r:id="rId6"/>
    <p:sldId id="324" r:id="rId7"/>
    <p:sldId id="325" r:id="rId8"/>
    <p:sldId id="326" r:id="rId9"/>
    <p:sldId id="327" r:id="rId10"/>
    <p:sldId id="328" r:id="rId11"/>
    <p:sldId id="329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1002A"/>
    <a:srgbClr val="76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3" autoAdjust="0"/>
    <p:restoredTop sz="96334" autoAdjust="0"/>
  </p:normalViewPr>
  <p:slideViewPr>
    <p:cSldViewPr>
      <p:cViewPr>
        <p:scale>
          <a:sx n="102" d="100"/>
          <a:sy n="102" d="100"/>
        </p:scale>
        <p:origin x="-2179" y="-533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7FF52-FD48-461E-9640-6FD46379309B}" type="datetimeFigureOut">
              <a:rPr lang="ko-KR" altLang="en-US" smtClean="0"/>
              <a:pPr/>
              <a:t>2012-02-16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4329-7907-490C-8A11-85EE16190C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6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9AF6D-5FEE-4CF9-B4F4-E245D57A2A78}" type="datetimeFigureOut">
              <a:rPr lang="ko-KR" altLang="en-US" smtClean="0"/>
              <a:pPr/>
              <a:t>2012-02-16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ECDD4-FC7B-4FC4-9891-09D47F77DF1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51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2470" y="683695"/>
            <a:ext cx="95410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3420" y="368661"/>
            <a:ext cx="965600" cy="20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579350"/>
            <a:ext cx="9906000" cy="27865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7855" y="6624355"/>
            <a:ext cx="815751" cy="19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3647855" y="6804375"/>
            <a:ext cx="814990" cy="5362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412940" y="6624355"/>
            <a:ext cx="90010" cy="23364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4367935" y="6624355"/>
            <a:ext cx="2028975" cy="13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 anchorCtr="0">
            <a:noAutofit/>
          </a:bodyPr>
          <a:lstStyle/>
          <a:p>
            <a:pPr lvl="0" algn="l" latinLnBrk="0">
              <a:spcBef>
                <a:spcPct val="0"/>
              </a:spcBef>
            </a:pPr>
            <a:r>
              <a:rPr lang="en-US" altLang="ko-KR" sz="500" kern="0" noProof="0" dirty="0" smtClean="0">
                <a:solidFill>
                  <a:srgbClr val="FFFFFF"/>
                </a:solidFill>
                <a:latin typeface="Verdana" pitchFamily="34" charset="0"/>
              </a:rPr>
              <a:t>©NEOWIZ INTERNET CORPORATION. All rights reserved.</a:t>
            </a:r>
            <a:endParaRPr kumimoji="0" lang="ko-KR" alt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aphicFrame>
        <p:nvGraphicFramePr>
          <p:cNvPr id="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563595"/>
              </p:ext>
            </p:extLst>
          </p:nvPr>
        </p:nvGraphicFramePr>
        <p:xfrm>
          <a:off x="227013" y="908050"/>
          <a:ext cx="9451975" cy="5473700"/>
        </p:xfrm>
        <a:graphic>
          <a:graphicData uri="http://schemas.openxmlformats.org/drawingml/2006/table">
            <a:tbl>
              <a:tblPr/>
              <a:tblGrid>
                <a:gridCol w="7031037"/>
                <a:gridCol w="2420938"/>
              </a:tblGrid>
              <a:tr h="547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ERWIN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의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첫화면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우리사에서는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erwin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의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Model mart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라는 기능을 사용한다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때문에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erwin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의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첫화면은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modelmart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connection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창이 된다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052736"/>
            <a:ext cx="6865457" cy="521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슬라이드 번호 개체 틀 4"/>
          <p:cNvSpPr txBox="1">
            <a:spLocks/>
          </p:cNvSpPr>
          <p:nvPr/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DCF4701-94DC-4A9C-97C5-B618D9454458}" type="slidenum">
              <a:rPr lang="ko-KR" altLang="ko-KR" smtClean="0"/>
              <a:pPr>
                <a:defRPr/>
              </a:pPr>
              <a:t>10</a:t>
            </a:fld>
            <a:endParaRPr lang="ko-KR" altLang="ko-KR"/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81929"/>
              </p:ext>
            </p:extLst>
          </p:nvPr>
        </p:nvGraphicFramePr>
        <p:xfrm>
          <a:off x="227013" y="908050"/>
          <a:ext cx="9451975" cy="5473700"/>
        </p:xfrm>
        <a:graphic>
          <a:graphicData uri="http://schemas.openxmlformats.org/drawingml/2006/table">
            <a:tbl>
              <a:tblPr/>
              <a:tblGrid>
                <a:gridCol w="7031037"/>
                <a:gridCol w="2420938"/>
              </a:tblGrid>
              <a:tr h="547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-- default values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는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컬럼의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default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값을 미리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지정해놓을수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있다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80728"/>
            <a:ext cx="6840760" cy="493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7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슬라이드 번호 개체 틀 4"/>
          <p:cNvSpPr txBox="1">
            <a:spLocks/>
          </p:cNvSpPr>
          <p:nvPr/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DCF4701-94DC-4A9C-97C5-B618D9454458}" type="slidenum">
              <a:rPr lang="ko-KR" altLang="ko-KR" smtClean="0"/>
              <a:pPr>
                <a:defRPr/>
              </a:pPr>
              <a:t>11</a:t>
            </a:fld>
            <a:endParaRPr lang="ko-KR" altLang="ko-KR"/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33324"/>
              </p:ext>
            </p:extLst>
          </p:nvPr>
        </p:nvGraphicFramePr>
        <p:xfrm>
          <a:off x="227013" y="908050"/>
          <a:ext cx="9451975" cy="5473700"/>
        </p:xfrm>
        <a:graphic>
          <a:graphicData uri="http://schemas.openxmlformats.org/drawingml/2006/table">
            <a:tbl>
              <a:tblPr/>
              <a:tblGrid>
                <a:gridCol w="7031037"/>
                <a:gridCol w="2420938"/>
              </a:tblGrid>
              <a:tr h="547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--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테이블끼리 연결시켜놓은 선을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클릭했을때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실행되는 화면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980728"/>
            <a:ext cx="680301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7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슬라이드 번호 개체 틀 4"/>
          <p:cNvSpPr txBox="1">
            <a:spLocks/>
          </p:cNvSpPr>
          <p:nvPr/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9499CDB-5CB9-4BD8-A4AA-8467928E5F6F}" type="slidenum">
              <a:rPr lang="ko-KR" altLang="ko-KR" smtClean="0"/>
              <a:pPr>
                <a:defRPr/>
              </a:pPr>
              <a:t>12</a:t>
            </a:fld>
            <a:endParaRPr lang="ko-KR" altLang="ko-KR"/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885713" y="3132290"/>
            <a:ext cx="7773297" cy="179316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mtClean="0"/>
              <a:t>2. Model Mart </a:t>
            </a:r>
            <a:r>
              <a:rPr lang="ko-KR" altLang="en-US" sz="1800" smtClean="0"/>
              <a:t>사용 매뉴얼</a:t>
            </a:r>
            <a:endParaRPr lang="ko-KR" altLang="en-US" sz="1800" smtClean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69818"/>
              </p:ext>
            </p:extLst>
          </p:nvPr>
        </p:nvGraphicFramePr>
        <p:xfrm>
          <a:off x="227013" y="908050"/>
          <a:ext cx="9451975" cy="5473700"/>
        </p:xfrm>
        <a:graphic>
          <a:graphicData uri="http://schemas.openxmlformats.org/drawingml/2006/table">
            <a:tbl>
              <a:tblPr/>
              <a:tblGrid>
                <a:gridCol w="7031037"/>
                <a:gridCol w="2420938"/>
              </a:tblGrid>
              <a:tr h="547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Model Mart 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는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메뉴리스트와 툴바를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이용하여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사용할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수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툴바는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View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메뉴의 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Tool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bars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메뉴에서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관리되며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Model Mart 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툴바를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선택하면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화면에 나타난다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Model Mart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에 접속하면 사용자의 권한등급에 따라 메뉴가 차별적으로 활성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 된다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989013"/>
            <a:ext cx="5162550" cy="531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7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슬라이드 번호 개체 틀 4"/>
          <p:cNvSpPr txBox="1">
            <a:spLocks/>
          </p:cNvSpPr>
          <p:nvPr/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DDB4AB4-D9CB-4F41-A21E-A4E35BB048DB}" type="slidenum">
              <a:rPr lang="ko-KR" altLang="ko-KR" smtClean="0"/>
              <a:pPr>
                <a:defRPr/>
              </a:pPr>
              <a:t>13</a:t>
            </a:fld>
            <a:endParaRPr lang="ko-KR" altLang="ko-KR"/>
          </a:p>
        </p:txBody>
      </p:sp>
      <p:sp>
        <p:nvSpPr>
          <p:cNvPr id="4" name="Rectangle 42"/>
          <p:cNvSpPr txBox="1">
            <a:spLocks noChangeArrowheads="1"/>
          </p:cNvSpPr>
          <p:nvPr/>
        </p:nvSpPr>
        <p:spPr>
          <a:xfrm>
            <a:off x="885713" y="3132290"/>
            <a:ext cx="7773297" cy="179316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mtClean="0"/>
              <a:t>2. Model Mart </a:t>
            </a:r>
            <a:r>
              <a:rPr lang="ko-KR" altLang="en-US" sz="1800" smtClean="0"/>
              <a:t>사용 매뉴얼</a:t>
            </a:r>
            <a:endParaRPr lang="ko-KR" altLang="en-US" sz="1800" smtClean="0"/>
          </a:p>
        </p:txBody>
      </p:sp>
      <p:graphicFrame>
        <p:nvGraphicFramePr>
          <p:cNvPr id="5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68640"/>
              </p:ext>
            </p:extLst>
          </p:nvPr>
        </p:nvGraphicFramePr>
        <p:xfrm>
          <a:off x="227013" y="908050"/>
          <a:ext cx="9451975" cy="5473700"/>
        </p:xfrm>
        <a:graphic>
          <a:graphicData uri="http://schemas.openxmlformats.org/drawingml/2006/table">
            <a:tbl>
              <a:tblPr/>
              <a:tblGrid>
                <a:gridCol w="7031037"/>
                <a:gridCol w="2420938"/>
              </a:tblGrid>
              <a:tr h="547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 </a:t>
                      </a:r>
                      <a:r>
                        <a:rPr kumimoji="0" lang="ko-KR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툴 바의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   </a:t>
                      </a:r>
                      <a:r>
                        <a:rPr kumimoji="0" lang="ko-KR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을 선택하거나 Model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Mart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메뉴에서 Save를 선택한다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2. “Review All Changes Before Save”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체크하고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OK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클릭하면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Change Control Manager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창이 뜬다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1073150"/>
            <a:ext cx="2762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3297238" y="4652963"/>
            <a:ext cx="293687" cy="288925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2266950" y="4654550"/>
            <a:ext cx="293688" cy="288925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3521075" y="4510088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72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>
                <a:solidFill>
                  <a:srgbClr val="FF0000"/>
                </a:solidFill>
              </a:rPr>
              <a:t>Toggle</a:t>
            </a: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1627188" y="4783138"/>
            <a:ext cx="752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72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>
                <a:solidFill>
                  <a:srgbClr val="FF0000"/>
                </a:solidFill>
              </a:rPr>
              <a:t>Continue</a:t>
            </a:r>
          </a:p>
        </p:txBody>
      </p:sp>
      <p:pic>
        <p:nvPicPr>
          <p:cNvPr id="11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125538"/>
            <a:ext cx="68103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24"/>
          <p:cNvSpPr>
            <a:spLocks noChangeArrowheads="1"/>
          </p:cNvSpPr>
          <p:nvPr/>
        </p:nvSpPr>
        <p:spPr bwMode="auto">
          <a:xfrm>
            <a:off x="2347913" y="1930400"/>
            <a:ext cx="293687" cy="288925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528888" y="2171700"/>
            <a:ext cx="487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72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>
                <a:solidFill>
                  <a:srgbClr val="FF0000"/>
                </a:solidFill>
              </a:rPr>
              <a:t>Save</a:t>
            </a:r>
          </a:p>
        </p:txBody>
      </p: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3486150" y="4554538"/>
            <a:ext cx="293688" cy="288925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3736975" y="4770438"/>
            <a:ext cx="26177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72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1000">
                <a:solidFill>
                  <a:srgbClr val="FF0000"/>
                </a:solidFill>
              </a:rPr>
              <a:t>체크시 </a:t>
            </a:r>
            <a:r>
              <a:rPr lang="en-US" altLang="ko-KR" sz="1000">
                <a:solidFill>
                  <a:srgbClr val="FF0000"/>
                </a:solidFill>
              </a:rPr>
              <a:t>Change Control Manager </a:t>
            </a:r>
            <a:r>
              <a:rPr lang="ko-KR" altLang="en-US" sz="1000">
                <a:solidFill>
                  <a:srgbClr val="FF0000"/>
                </a:solidFill>
              </a:rPr>
              <a:t>창이 뜸</a:t>
            </a:r>
          </a:p>
        </p:txBody>
      </p:sp>
    </p:spTree>
    <p:extLst>
      <p:ext uri="{BB962C8B-B14F-4D97-AF65-F5344CB8AC3E}">
        <p14:creationId xmlns:p14="http://schemas.microsoft.com/office/powerpoint/2010/main" val="33357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슬라이드 번호 개체 틀 4"/>
          <p:cNvSpPr txBox="1">
            <a:spLocks/>
          </p:cNvSpPr>
          <p:nvPr/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DCF4701-94DC-4A9C-97C5-B618D9454458}" type="slidenum">
              <a:rPr lang="ko-KR" altLang="ko-KR" smtClean="0"/>
              <a:pPr>
                <a:defRPr/>
              </a:pPr>
              <a:t>14</a:t>
            </a:fld>
            <a:endParaRPr lang="ko-KR" altLang="ko-KR"/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16631"/>
              </p:ext>
            </p:extLst>
          </p:nvPr>
        </p:nvGraphicFramePr>
        <p:xfrm>
          <a:off x="227013" y="908050"/>
          <a:ext cx="9451975" cy="5473700"/>
        </p:xfrm>
        <a:graphic>
          <a:graphicData uri="http://schemas.openxmlformats.org/drawingml/2006/table">
            <a:tbl>
              <a:tblPr/>
              <a:tblGrid>
                <a:gridCol w="7031037"/>
                <a:gridCol w="2420938"/>
              </a:tblGrid>
              <a:tr h="547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08720"/>
            <a:ext cx="7056784" cy="5336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4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슬라이드 번호 개체 틀 4"/>
          <p:cNvSpPr txBox="1">
            <a:spLocks/>
          </p:cNvSpPr>
          <p:nvPr/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013BE28-4CF5-4860-AB42-DC6312BDA6B8}" type="slidenum">
              <a:rPr lang="ko-KR" altLang="ko-KR" smtClean="0"/>
              <a:pPr>
                <a:defRPr/>
              </a:pPr>
              <a:t>15</a:t>
            </a:fld>
            <a:endParaRPr lang="ko-KR" altLang="ko-KR"/>
          </a:p>
        </p:txBody>
      </p:sp>
      <p:sp>
        <p:nvSpPr>
          <p:cNvPr id="4" name="Rectangle 25"/>
          <p:cNvSpPr txBox="1">
            <a:spLocks noChangeArrowheads="1"/>
          </p:cNvSpPr>
          <p:nvPr/>
        </p:nvSpPr>
        <p:spPr>
          <a:xfrm>
            <a:off x="885713" y="3132290"/>
            <a:ext cx="7773297" cy="179316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mtClean="0"/>
              <a:t>2. Model Mart </a:t>
            </a:r>
            <a:r>
              <a:rPr lang="ko-KR" altLang="en-US" sz="1800" smtClean="0"/>
              <a:t>사용 매뉴얼</a:t>
            </a:r>
            <a:endParaRPr lang="ko-KR" altLang="en-US" sz="1800" smtClean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74037"/>
              </p:ext>
            </p:extLst>
          </p:nvPr>
        </p:nvGraphicFramePr>
        <p:xfrm>
          <a:off x="227013" y="908050"/>
          <a:ext cx="9451975" cy="5473700"/>
        </p:xfrm>
        <a:graphic>
          <a:graphicData uri="http://schemas.openxmlformats.org/drawingml/2006/table">
            <a:tbl>
              <a:tblPr/>
              <a:tblGrid>
                <a:gridCol w="7031037"/>
                <a:gridCol w="2420938"/>
              </a:tblGrid>
              <a:tr h="547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3. Change Control Manager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창에서 현재 모델의 변경된 내용과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Model Mart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내에 이미 저장된 모델을 비교하여 변경작업을 보여준다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변경한 내용을 확인한 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저장하지 않을 리스트에 대해서는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Toggle(     )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버튼을 이용하여 취소한다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5. Continue(    )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버튼을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선택하여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Model Mart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에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2708275"/>
            <a:ext cx="238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488" y="3309938"/>
            <a:ext cx="22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3271838"/>
            <a:ext cx="5297488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103313"/>
            <a:ext cx="529748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5768975" y="1211263"/>
            <a:ext cx="151288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b="0">
                <a:latin typeface="돋움" pitchFamily="50" charset="-127"/>
                <a:ea typeface="돋움" pitchFamily="50" charset="-127"/>
              </a:rPr>
              <a:t>한 사용자가 모델을 </a:t>
            </a:r>
          </a:p>
          <a:p>
            <a:pPr eaLnBrk="1" hangingPunct="1"/>
            <a:r>
              <a:rPr lang="ko-KR" altLang="en-US" b="0">
                <a:latin typeface="돋움" pitchFamily="50" charset="-127"/>
                <a:ea typeface="돋움" pitchFamily="50" charset="-127"/>
              </a:rPr>
              <a:t>열어 변경작업을 </a:t>
            </a:r>
          </a:p>
          <a:p>
            <a:pPr eaLnBrk="1" hangingPunct="1"/>
            <a:r>
              <a:rPr lang="ko-KR" altLang="en-US" b="0">
                <a:latin typeface="돋움" pitchFamily="50" charset="-127"/>
                <a:ea typeface="돋움" pitchFamily="50" charset="-127"/>
              </a:rPr>
              <a:t>하고 저장할 때  </a:t>
            </a:r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5626100" y="1341438"/>
            <a:ext cx="168275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5794375" y="3436938"/>
            <a:ext cx="1512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b="0">
                <a:latin typeface="돋움" pitchFamily="50" charset="-127"/>
                <a:ea typeface="돋움" pitchFamily="50" charset="-127"/>
              </a:rPr>
              <a:t>두명 이상의 사용자</a:t>
            </a:r>
          </a:p>
          <a:p>
            <a:pPr eaLnBrk="1" hangingPunct="1"/>
            <a:r>
              <a:rPr lang="ko-KR" altLang="en-US" b="0">
                <a:latin typeface="돋움" pitchFamily="50" charset="-127"/>
                <a:ea typeface="돋움" pitchFamily="50" charset="-127"/>
              </a:rPr>
              <a:t>가 동일 모델을 </a:t>
            </a:r>
          </a:p>
          <a:p>
            <a:pPr eaLnBrk="1" hangingPunct="1"/>
            <a:r>
              <a:rPr lang="ko-KR" altLang="en-US" b="0">
                <a:latin typeface="돋움" pitchFamily="50" charset="-127"/>
                <a:ea typeface="돋움" pitchFamily="50" charset="-127"/>
              </a:rPr>
              <a:t>열어 변경작업을 </a:t>
            </a:r>
          </a:p>
          <a:p>
            <a:pPr eaLnBrk="1" hangingPunct="1"/>
            <a:r>
              <a:rPr lang="ko-KR" altLang="en-US" b="0">
                <a:latin typeface="돋움" pitchFamily="50" charset="-127"/>
                <a:ea typeface="돋움" pitchFamily="50" charset="-127"/>
              </a:rPr>
              <a:t>하고 저장할 때  </a:t>
            </a:r>
          </a:p>
        </p:txBody>
      </p:sp>
      <p:sp>
        <p:nvSpPr>
          <p:cNvPr id="13" name="AutoShape 32"/>
          <p:cNvSpPr>
            <a:spLocks noChangeArrowheads="1"/>
          </p:cNvSpPr>
          <p:nvPr/>
        </p:nvSpPr>
        <p:spPr bwMode="auto">
          <a:xfrm>
            <a:off x="5664200" y="3567113"/>
            <a:ext cx="168275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슬라이드 번호 개체 틀 4"/>
          <p:cNvSpPr txBox="1">
            <a:spLocks/>
          </p:cNvSpPr>
          <p:nvPr/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935E54E-CA9E-44B8-A88F-7B4F609B8878}" type="slidenum">
              <a:rPr lang="ko-KR" altLang="ko-KR" smtClean="0"/>
              <a:pPr>
                <a:defRPr/>
              </a:pPr>
              <a:t>16</a:t>
            </a:fld>
            <a:endParaRPr lang="ko-KR" altLang="ko-KR"/>
          </a:p>
        </p:txBody>
      </p:sp>
      <p:sp>
        <p:nvSpPr>
          <p:cNvPr id="4" name="Rectangle 28"/>
          <p:cNvSpPr txBox="1">
            <a:spLocks noChangeArrowheads="1"/>
          </p:cNvSpPr>
          <p:nvPr/>
        </p:nvSpPr>
        <p:spPr>
          <a:xfrm>
            <a:off x="885713" y="3132290"/>
            <a:ext cx="7773297" cy="179316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mtClean="0"/>
              <a:t>2. Model Mart </a:t>
            </a:r>
            <a:r>
              <a:rPr lang="ko-KR" altLang="en-US" sz="1800" smtClean="0"/>
              <a:t>사용 매뉴얼</a:t>
            </a:r>
            <a:endParaRPr lang="ko-KR" altLang="en-US" sz="1800" smtClean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52701"/>
              </p:ext>
            </p:extLst>
          </p:nvPr>
        </p:nvGraphicFramePr>
        <p:xfrm>
          <a:off x="227013" y="908050"/>
          <a:ext cx="9451975" cy="5473700"/>
        </p:xfrm>
        <a:graphic>
          <a:graphicData uri="http://schemas.openxmlformats.org/drawingml/2006/table">
            <a:tbl>
              <a:tblPr/>
              <a:tblGrid>
                <a:gridCol w="7031037"/>
                <a:gridCol w="2420938"/>
              </a:tblGrid>
              <a:tr h="547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돋움" pitchFamily="50" charset="-127"/>
                          <a:ea typeface="돋움" pitchFamily="50" charset="-127"/>
                        </a:rPr>
                        <a:t> Change Control Manager Toolbar </a:t>
                      </a:r>
                      <a:r>
                        <a:rPr lang="ko-KR" altLang="en-US" sz="1200" dirty="0" smtClean="0">
                          <a:latin typeface="돋움" pitchFamily="50" charset="-127"/>
                          <a:ea typeface="돋움" pitchFamily="50" charset="-127"/>
                        </a:rPr>
                        <a:t>및 메뉴옵션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125538"/>
            <a:ext cx="5257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4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슬라이드 번호 개체 틀 4"/>
          <p:cNvSpPr txBox="1">
            <a:spLocks/>
          </p:cNvSpPr>
          <p:nvPr/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5DCEAA9-4B45-4CD6-A705-04CF4A4E7DE7}" type="slidenum">
              <a:rPr lang="ko-KR" altLang="ko-KR" smtClean="0"/>
              <a:pPr>
                <a:defRPr/>
              </a:pPr>
              <a:t>17</a:t>
            </a:fld>
            <a:endParaRPr lang="ko-KR" altLang="ko-KR"/>
          </a:p>
        </p:txBody>
      </p:sp>
      <p:sp>
        <p:nvSpPr>
          <p:cNvPr id="4" name="Rectangle 36"/>
          <p:cNvSpPr txBox="1">
            <a:spLocks noChangeArrowheads="1"/>
          </p:cNvSpPr>
          <p:nvPr/>
        </p:nvSpPr>
        <p:spPr>
          <a:xfrm>
            <a:off x="885713" y="3132290"/>
            <a:ext cx="7773297" cy="179316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mtClean="0"/>
              <a:t>2. Model Mart </a:t>
            </a:r>
            <a:r>
              <a:rPr lang="ko-KR" altLang="en-US" sz="1800" smtClean="0"/>
              <a:t>사용 매뉴얼</a:t>
            </a:r>
            <a:endParaRPr lang="ko-KR" altLang="en-US" sz="1800" smtClean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20985"/>
              </p:ext>
            </p:extLst>
          </p:nvPr>
        </p:nvGraphicFramePr>
        <p:xfrm>
          <a:off x="227013" y="908050"/>
          <a:ext cx="9451975" cy="5473700"/>
        </p:xfrm>
        <a:graphic>
          <a:graphicData uri="http://schemas.openxmlformats.org/drawingml/2006/table">
            <a:tbl>
              <a:tblPr/>
              <a:tblGrid>
                <a:gridCol w="7031037"/>
                <a:gridCol w="2420938"/>
              </a:tblGrid>
              <a:tr h="547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Subject Area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생성하는 방법은 두가지가 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첫째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Subject Area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 이미 존재하는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ER1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파일을 모델마트 내 모델로 저장하는 방법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-&gt; ERwin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매뉴얼을 참고하여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Subject Area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생성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둘째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모델마트에서 직접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Subject Area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생성하는 방법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 </a:t>
                      </a:r>
                      <a:r>
                        <a:rPr kumimoji="0" lang="ko-K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툴 바의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   </a:t>
                      </a:r>
                      <a:r>
                        <a:rPr kumimoji="0" lang="ko-K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을 선택하거나 ModelMart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메뉴에서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Subject Area</a:t>
                      </a:r>
                      <a:r>
                        <a:rPr kumimoji="0" lang="ko-K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선택한다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2. Subject Area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생성할 라이브러리 및 모델을 선택하고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Subject Area Name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을 입력한다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오른쪽 아래의                버튼을 클릭한다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3530600"/>
            <a:ext cx="29051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001713"/>
            <a:ext cx="6716713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24"/>
          <p:cNvSpPr>
            <a:spLocks noChangeArrowheads="1"/>
          </p:cNvSpPr>
          <p:nvPr/>
        </p:nvSpPr>
        <p:spPr bwMode="auto">
          <a:xfrm>
            <a:off x="2589213" y="1831975"/>
            <a:ext cx="293687" cy="339725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814638" y="2035175"/>
            <a:ext cx="1284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72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>
                <a:solidFill>
                  <a:srgbClr val="FF0000"/>
                </a:solidFill>
              </a:rPr>
              <a:t>Subject Area </a:t>
            </a:r>
            <a:r>
              <a:rPr lang="ko-KR" altLang="en-US" sz="1000">
                <a:solidFill>
                  <a:srgbClr val="FF0000"/>
                </a:solidFill>
              </a:rPr>
              <a:t>관리</a:t>
            </a:r>
          </a:p>
        </p:txBody>
      </p:sp>
      <p:pic>
        <p:nvPicPr>
          <p:cNvPr id="10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5381625"/>
            <a:ext cx="7048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2547938" y="2682875"/>
            <a:ext cx="2405062" cy="301625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4953000" y="2898775"/>
            <a:ext cx="14462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72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>
                <a:solidFill>
                  <a:srgbClr val="FF0000"/>
                </a:solidFill>
              </a:rPr>
              <a:t>Subject Area </a:t>
            </a:r>
            <a:r>
              <a:rPr lang="ko-KR" altLang="en-US" sz="1000">
                <a:solidFill>
                  <a:srgbClr val="FF0000"/>
                </a:solidFill>
              </a:rPr>
              <a:t>명 입력</a:t>
            </a: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1800225" y="3441700"/>
            <a:ext cx="1511300" cy="203200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3308350" y="3463925"/>
            <a:ext cx="920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72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>
                <a:solidFill>
                  <a:srgbClr val="FF0000"/>
                </a:solidFill>
              </a:rPr>
              <a:t>Library </a:t>
            </a:r>
            <a:r>
              <a:rPr lang="ko-KR" altLang="en-US" sz="1000">
                <a:solidFill>
                  <a:srgbClr val="FF0000"/>
                </a:solidFill>
              </a:rPr>
              <a:t>선택</a:t>
            </a:r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2016125" y="3683000"/>
            <a:ext cx="1511300" cy="203200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3549650" y="3711575"/>
            <a:ext cx="682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72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1000">
                <a:solidFill>
                  <a:srgbClr val="FF0000"/>
                </a:solidFill>
              </a:rPr>
              <a:t>모델선택</a:t>
            </a:r>
          </a:p>
        </p:txBody>
      </p:sp>
      <p:sp>
        <p:nvSpPr>
          <p:cNvPr id="17" name="Oval 33"/>
          <p:cNvSpPr>
            <a:spLocks noChangeArrowheads="1"/>
          </p:cNvSpPr>
          <p:nvPr/>
        </p:nvSpPr>
        <p:spPr bwMode="auto">
          <a:xfrm>
            <a:off x="6210300" y="4416425"/>
            <a:ext cx="830263" cy="395288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슬라이드 번호 개체 틀 4"/>
          <p:cNvSpPr txBox="1">
            <a:spLocks/>
          </p:cNvSpPr>
          <p:nvPr/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ACFF476-E989-4D2F-AE34-FB6ECD28EFC9}" type="slidenum">
              <a:rPr lang="ko-KR" altLang="ko-KR" smtClean="0"/>
              <a:pPr>
                <a:defRPr/>
              </a:pPr>
              <a:t>18</a:t>
            </a:fld>
            <a:endParaRPr lang="ko-KR" altLang="ko-KR"/>
          </a:p>
        </p:txBody>
      </p:sp>
      <p:sp>
        <p:nvSpPr>
          <p:cNvPr id="4" name="Rectangle 49"/>
          <p:cNvSpPr txBox="1">
            <a:spLocks noChangeArrowheads="1"/>
          </p:cNvSpPr>
          <p:nvPr/>
        </p:nvSpPr>
        <p:spPr>
          <a:xfrm>
            <a:off x="885713" y="3132290"/>
            <a:ext cx="7773297" cy="179316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mtClean="0"/>
              <a:t>2. Model Mart </a:t>
            </a:r>
            <a:r>
              <a:rPr lang="ko-KR" altLang="en-US" sz="1800" smtClean="0"/>
              <a:t>사용 매뉴얼</a:t>
            </a:r>
            <a:endParaRPr lang="ko-KR" altLang="en-US" sz="1800" smtClean="0"/>
          </a:p>
        </p:txBody>
      </p:sp>
      <p:graphicFrame>
        <p:nvGraphicFramePr>
          <p:cNvPr id="5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3665"/>
              </p:ext>
            </p:extLst>
          </p:nvPr>
        </p:nvGraphicFramePr>
        <p:xfrm>
          <a:off x="227013" y="908050"/>
          <a:ext cx="9451975" cy="5473700"/>
        </p:xfrm>
        <a:graphic>
          <a:graphicData uri="http://schemas.openxmlformats.org/drawingml/2006/table">
            <a:tbl>
              <a:tblPr/>
              <a:tblGrid>
                <a:gridCol w="7031037"/>
                <a:gridCol w="2420938"/>
              </a:tblGrid>
              <a:tr h="547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그림과 같이 생성된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Subject Area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선택한 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그 곳에 포함시킬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Entity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왼쪽창에서 선택하여 오른쪽으로 보낸다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052513"/>
            <a:ext cx="67691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47"/>
          <p:cNvSpPr>
            <a:spLocks noChangeArrowheads="1"/>
          </p:cNvSpPr>
          <p:nvPr/>
        </p:nvSpPr>
        <p:spPr bwMode="auto">
          <a:xfrm>
            <a:off x="3754438" y="4645025"/>
            <a:ext cx="293687" cy="339725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슬라이드 번호 개체 틀 4"/>
          <p:cNvSpPr txBox="1">
            <a:spLocks/>
          </p:cNvSpPr>
          <p:nvPr/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DCF4701-94DC-4A9C-97C5-B618D9454458}" type="slidenum">
              <a:rPr lang="ko-KR" altLang="ko-KR" smtClean="0"/>
              <a:pPr>
                <a:defRPr/>
              </a:pPr>
              <a:t>2</a:t>
            </a:fld>
            <a:endParaRPr lang="ko-KR" altLang="ko-KR"/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98965"/>
              </p:ext>
            </p:extLst>
          </p:nvPr>
        </p:nvGraphicFramePr>
        <p:xfrm>
          <a:off x="227013" y="908050"/>
          <a:ext cx="9451975" cy="5473700"/>
        </p:xfrm>
        <a:graphic>
          <a:graphicData uri="http://schemas.openxmlformats.org/drawingml/2006/table">
            <a:tbl>
              <a:tblPr/>
              <a:tblGrid>
                <a:gridCol w="7031037"/>
                <a:gridCol w="2420938"/>
              </a:tblGrid>
              <a:tr h="547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ModelMart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메뉴의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Open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을 선택한다</a:t>
                      </a:r>
                      <a:r>
                        <a:rPr kumimoji="0" lang="ko-KR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2. </a:t>
                      </a:r>
                      <a:r>
                        <a:rPr kumimoji="0" lang="ko-KR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먼저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Library</a:t>
                      </a:r>
                      <a:r>
                        <a:rPr kumimoji="0" lang="ko-KR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선택하고 원하는 모델 혹은 Subject Area를 선택하여 OK버튼을 클릭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하면 해당 영역이 열린다.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*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보안관리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모델을 열 때 그 모델에 대해 잠금 기능을 활용하고 싶다면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Lock Option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을 사용한다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Unlocked :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모델에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락을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걸지 않고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Open.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Locked :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모델에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락을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걸고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Open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하여 다른 사용자가 그 모델을 변경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저장하지 못하도록 함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Read-only :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읽기 전용으로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Open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하여 내가 변경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저장하지 못하게 함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052736"/>
            <a:ext cx="6740289" cy="51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1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슬라이드 번호 개체 틀 4"/>
          <p:cNvSpPr txBox="1">
            <a:spLocks/>
          </p:cNvSpPr>
          <p:nvPr/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9499CDB-5CB9-4BD8-A4AA-8467928E5F6F}" type="slidenum">
              <a:rPr lang="ko-KR" altLang="ko-KR" smtClean="0"/>
              <a:pPr>
                <a:defRPr/>
              </a:pPr>
              <a:t>3</a:t>
            </a:fld>
            <a:endParaRPr lang="ko-KR" altLang="ko-KR"/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885713" y="3132290"/>
            <a:ext cx="7773297" cy="179316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mtClean="0"/>
              <a:t>2. Model Mart </a:t>
            </a:r>
            <a:r>
              <a:rPr lang="ko-KR" altLang="en-US" sz="1800" smtClean="0"/>
              <a:t>사용 매뉴얼</a:t>
            </a:r>
            <a:endParaRPr lang="ko-KR" altLang="en-US" sz="1800" smtClean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71571"/>
              </p:ext>
            </p:extLst>
          </p:nvPr>
        </p:nvGraphicFramePr>
        <p:xfrm>
          <a:off x="227013" y="908050"/>
          <a:ext cx="9451975" cy="5473700"/>
        </p:xfrm>
        <a:graphic>
          <a:graphicData uri="http://schemas.openxmlformats.org/drawingml/2006/table">
            <a:tbl>
              <a:tblPr/>
              <a:tblGrid>
                <a:gridCol w="7031037"/>
                <a:gridCol w="2420938"/>
              </a:tblGrid>
              <a:tr h="547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모델마트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관련 메뉴설명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989013"/>
            <a:ext cx="5162550" cy="531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4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슬라이드 번호 개체 틀 4"/>
          <p:cNvSpPr txBox="1">
            <a:spLocks/>
          </p:cNvSpPr>
          <p:nvPr/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DCF4701-94DC-4A9C-97C5-B618D9454458}" type="slidenum">
              <a:rPr lang="ko-KR" altLang="ko-KR" smtClean="0"/>
              <a:pPr>
                <a:defRPr/>
              </a:pPr>
              <a:t>4</a:t>
            </a:fld>
            <a:endParaRPr lang="ko-KR" altLang="ko-KR"/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3589"/>
              </p:ext>
            </p:extLst>
          </p:nvPr>
        </p:nvGraphicFramePr>
        <p:xfrm>
          <a:off x="227013" y="908050"/>
          <a:ext cx="9451975" cy="5473700"/>
        </p:xfrm>
        <a:graphic>
          <a:graphicData uri="http://schemas.openxmlformats.org/drawingml/2006/table">
            <a:tbl>
              <a:tblPr/>
              <a:tblGrid>
                <a:gridCol w="7031037"/>
                <a:gridCol w="2420938"/>
              </a:tblGrid>
              <a:tr h="547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테이블 생성 예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--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아티스트는 여러 개의 사진을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가질수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있다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--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한명의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아티스트는 여러 트랙에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참여할수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있고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하나의 트랙은 여러 아티스트를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가질수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있다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때문에 아티스트와 트랙은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N:M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관계가 된다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-N:M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관계는 한쪽테이블에만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FK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걸수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없으므로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N:M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용 테이블을 생성한다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052736"/>
            <a:ext cx="6970507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5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슬라이드 번호 개체 틀 4"/>
          <p:cNvSpPr txBox="1">
            <a:spLocks/>
          </p:cNvSpPr>
          <p:nvPr/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DCF4701-94DC-4A9C-97C5-B618D9454458}" type="slidenum">
              <a:rPr lang="ko-KR" altLang="ko-KR" smtClean="0"/>
              <a:pPr>
                <a:defRPr/>
              </a:pPr>
              <a:t>5</a:t>
            </a:fld>
            <a:endParaRPr lang="ko-KR" altLang="ko-KR"/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48618"/>
              </p:ext>
            </p:extLst>
          </p:nvPr>
        </p:nvGraphicFramePr>
        <p:xfrm>
          <a:off x="227013" y="908050"/>
          <a:ext cx="9451975" cy="5473700"/>
        </p:xfrm>
        <a:graphic>
          <a:graphicData uri="http://schemas.openxmlformats.org/drawingml/2006/table">
            <a:tbl>
              <a:tblPr/>
              <a:tblGrid>
                <a:gridCol w="7031037"/>
                <a:gridCol w="2420938"/>
              </a:tblGrid>
              <a:tr h="547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--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테이블그림에서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마우스 오른쪽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클릭후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[table properties]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을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선택했을때의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--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테이블의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코멘트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,owner’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등을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설정할수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있다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052736"/>
            <a:ext cx="671499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1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슬라이드 번호 개체 틀 4"/>
          <p:cNvSpPr txBox="1">
            <a:spLocks/>
          </p:cNvSpPr>
          <p:nvPr/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DCF4701-94DC-4A9C-97C5-B618D9454458}" type="slidenum">
              <a:rPr lang="ko-KR" altLang="ko-KR" smtClean="0"/>
              <a:pPr>
                <a:defRPr/>
              </a:pPr>
              <a:t>6</a:t>
            </a:fld>
            <a:endParaRPr lang="ko-KR" altLang="ko-KR"/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98976"/>
              </p:ext>
            </p:extLst>
          </p:nvPr>
        </p:nvGraphicFramePr>
        <p:xfrm>
          <a:off x="227013" y="908050"/>
          <a:ext cx="9451975" cy="5473700"/>
        </p:xfrm>
        <a:graphic>
          <a:graphicData uri="http://schemas.openxmlformats.org/drawingml/2006/table">
            <a:tbl>
              <a:tblPr/>
              <a:tblGrid>
                <a:gridCol w="7031037"/>
                <a:gridCol w="2420938"/>
              </a:tblGrid>
              <a:tr h="547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--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테이블그림에서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마우스 오른쪽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클릭후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[indexes]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싱행했을때의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--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인덱스목록이 나오고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신규로 생성하거나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rename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할수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있다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--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인덱스 명은 직접 넣지 말고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‘New Index’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창에서 그대로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‘OK’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버튼을 눌러서 알아서 생성하도록 둔다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--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생성하고 나면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왼쪽편에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‘MEMBER’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에서 인덱스로 넣을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컬럼을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선택하면 된다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124744"/>
            <a:ext cx="6734049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1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슬라이드 번호 개체 틀 4"/>
          <p:cNvSpPr txBox="1">
            <a:spLocks/>
          </p:cNvSpPr>
          <p:nvPr/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DCF4701-94DC-4A9C-97C5-B618D9454458}" type="slidenum">
              <a:rPr lang="ko-KR" altLang="ko-KR" smtClean="0"/>
              <a:pPr>
                <a:defRPr/>
              </a:pPr>
              <a:t>7</a:t>
            </a:fld>
            <a:endParaRPr lang="ko-KR" altLang="ko-KR"/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38857"/>
              </p:ext>
            </p:extLst>
          </p:nvPr>
        </p:nvGraphicFramePr>
        <p:xfrm>
          <a:off x="227013" y="908050"/>
          <a:ext cx="9451975" cy="5473700"/>
        </p:xfrm>
        <a:graphic>
          <a:graphicData uri="http://schemas.openxmlformats.org/drawingml/2006/table">
            <a:tbl>
              <a:tblPr/>
              <a:tblGrid>
                <a:gridCol w="7031037"/>
                <a:gridCol w="2420938"/>
              </a:tblGrid>
              <a:tr h="547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--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테이블그림에서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마우스 오른쪽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클릭후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[columns]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을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선택했을때의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--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컬럼목록이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나온다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컬럼들의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데이타형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및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default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값등을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지정할수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있다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80728"/>
            <a:ext cx="7026718" cy="530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1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슬라이드 번호 개체 틀 4"/>
          <p:cNvSpPr txBox="1">
            <a:spLocks/>
          </p:cNvSpPr>
          <p:nvPr/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DCF4701-94DC-4A9C-97C5-B618D9454458}" type="slidenum">
              <a:rPr lang="ko-KR" altLang="ko-KR" smtClean="0"/>
              <a:pPr>
                <a:defRPr/>
              </a:pPr>
              <a:t>8</a:t>
            </a:fld>
            <a:endParaRPr lang="ko-KR" altLang="ko-KR"/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608647"/>
              </p:ext>
            </p:extLst>
          </p:nvPr>
        </p:nvGraphicFramePr>
        <p:xfrm>
          <a:off x="227013" y="908050"/>
          <a:ext cx="9451975" cy="5473700"/>
        </p:xfrm>
        <a:graphic>
          <a:graphicData uri="http://schemas.openxmlformats.org/drawingml/2006/table">
            <a:tbl>
              <a:tblPr/>
              <a:tblGrid>
                <a:gridCol w="7031037"/>
                <a:gridCol w="2420938"/>
              </a:tblGrid>
              <a:tr h="547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--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왼쪽의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explorer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창의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‘Domains’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에서 오른쪽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properites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선택하면 나오는 화면이다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--domain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이란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사용자가 정의하고 이름을 준 </a:t>
                      </a:r>
                      <a:endParaRPr lang="en-US" altLang="ko-KR" sz="1000" b="0" i="0" u="none" strike="noStrike" kern="1200" baseline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  <a:p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테이블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/Column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특성의 집합이다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즉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Column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이 가질 수 있는 </a:t>
                      </a:r>
                      <a:r>
                        <a:rPr lang="ko-KR" altLang="en-US" sz="1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허용값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범위를 정의한 것으로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Domain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의 정보는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Column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명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Datatype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, Validation Rule,</a:t>
                      </a:r>
                    </a:p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Default Value, Null Option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등이 가능하다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Domain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을 사용하는 장점으로는 시간을 절약하고 사용자의 실수를 줄여주며 모델을 표준화</a:t>
                      </a:r>
                    </a:p>
                    <a:p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한다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생성한 도메인은 상속을 받아 재사용이 가능하다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80728"/>
            <a:ext cx="6984775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1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슬라이드 번호 개체 틀 4"/>
          <p:cNvSpPr txBox="1">
            <a:spLocks/>
          </p:cNvSpPr>
          <p:nvPr/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DCF4701-94DC-4A9C-97C5-B618D9454458}" type="slidenum">
              <a:rPr lang="ko-KR" altLang="ko-KR" smtClean="0"/>
              <a:pPr>
                <a:defRPr/>
              </a:pPr>
              <a:t>9</a:t>
            </a:fld>
            <a:endParaRPr lang="ko-KR" altLang="ko-KR"/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10021"/>
              </p:ext>
            </p:extLst>
          </p:nvPr>
        </p:nvGraphicFramePr>
        <p:xfrm>
          <a:off x="227013" y="908050"/>
          <a:ext cx="9451975" cy="5473700"/>
        </p:xfrm>
        <a:graphic>
          <a:graphicData uri="http://schemas.openxmlformats.org/drawingml/2006/table">
            <a:tbl>
              <a:tblPr/>
              <a:tblGrid>
                <a:gridCol w="7031037"/>
                <a:gridCol w="2420938"/>
              </a:tblGrid>
              <a:tr h="547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Column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안에 저장할 수 있는 수용 가능한 값의 범위를 설정하는 표현이다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1000" b="0" i="0" u="none" strike="noStrike" kern="1200" baseline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즉 특정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Column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에 제한된 데이터 값을 지정하기 위한 규칙을 설정하는 것이다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Validation Rule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은 </a:t>
                      </a:r>
                      <a:r>
                        <a:rPr lang="en-US" altLang="ko-KR" sz="1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ERwin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Data Modeler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에서 작성되고 유지된다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052736"/>
            <a:ext cx="693551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7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EFDA59D-94FC-488A-92E4-5D1ED1647BD0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ECD850C-ECD5-4B25-A6F7-2F35FDAC8F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196105-879F-4F09-8C6F-0559D3BDA6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739</Words>
  <Application>Microsoft Office PowerPoint</Application>
  <PresentationFormat>A4 용지(210x297mm)</PresentationFormat>
  <Paragraphs>156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fab</dc:creator>
  <cp:lastModifiedBy>서 경임</cp:lastModifiedBy>
  <cp:revision>635</cp:revision>
  <dcterms:created xsi:type="dcterms:W3CDTF">2010-06-11T05:39:53Z</dcterms:created>
  <dcterms:modified xsi:type="dcterms:W3CDTF">2012-02-16T03:14:09Z</dcterms:modified>
</cp:coreProperties>
</file>