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1" r:id="rId3"/>
    <p:sldId id="272" r:id="rId4"/>
    <p:sldId id="292" r:id="rId5"/>
    <p:sldId id="273" r:id="rId6"/>
    <p:sldId id="282" r:id="rId7"/>
    <p:sldId id="295" r:id="rId8"/>
    <p:sldId id="289" r:id="rId9"/>
    <p:sldId id="288" r:id="rId10"/>
    <p:sldId id="283" r:id="rId11"/>
    <p:sldId id="293" r:id="rId12"/>
    <p:sldId id="287" r:id="rId13"/>
    <p:sldId id="290" r:id="rId14"/>
    <p:sldId id="291" r:id="rId15"/>
    <p:sldId id="285" r:id="rId16"/>
    <p:sldId id="284" r:id="rId17"/>
    <p:sldId id="296" r:id="rId18"/>
    <p:sldId id="294" r:id="rId19"/>
    <p:sldId id="279" r:id="rId20"/>
    <p:sldId id="297" r:id="rId21"/>
    <p:sldId id="298" r:id="rId22"/>
    <p:sldId id="302" r:id="rId23"/>
    <p:sldId id="306" r:id="rId24"/>
    <p:sldId id="301" r:id="rId25"/>
    <p:sldId id="299" r:id="rId26"/>
    <p:sldId id="308" r:id="rId27"/>
    <p:sldId id="280" r:id="rId28"/>
    <p:sldId id="311" r:id="rId29"/>
    <p:sldId id="305" r:id="rId30"/>
    <p:sldId id="310" r:id="rId31"/>
    <p:sldId id="307" r:id="rId32"/>
    <p:sldId id="304" r:id="rId33"/>
    <p:sldId id="281" r:id="rId34"/>
    <p:sldId id="309" r:id="rId35"/>
    <p:sldId id="277" r:id="rId36"/>
    <p:sldId id="274" r:id="rId37"/>
    <p:sldId id="275" r:id="rId38"/>
    <p:sldId id="276" r:id="rId39"/>
    <p:sldId id="278" r:id="rId40"/>
    <p:sldId id="313" r:id="rId41"/>
    <p:sldId id="312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E9FB5-0E42-4DC9-A70B-DE0438C356BF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9A250-58C4-447B-B57F-A6617B0F22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http://ko.wikipedia.org/wiki/YAML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9A250-58C4-447B-B57F-A6617B0F221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5B12-2E57-431D-9E6C-3832A9944B0F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EC29-D360-4DCE-A4E7-7A696548D3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5B12-2E57-431D-9E6C-3832A9944B0F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EC29-D360-4DCE-A4E7-7A696548D3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5B12-2E57-431D-9E6C-3832A9944B0F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EC29-D360-4DCE-A4E7-7A696548D3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5B12-2E57-431D-9E6C-3832A9944B0F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EC29-D360-4DCE-A4E7-7A696548D3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5B12-2E57-431D-9E6C-3832A9944B0F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EC29-D360-4DCE-A4E7-7A696548D3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5B12-2E57-431D-9E6C-3832A9944B0F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EC29-D360-4DCE-A4E7-7A696548D3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5B12-2E57-431D-9E6C-3832A9944B0F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EC29-D360-4DCE-A4E7-7A696548D3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5B12-2E57-431D-9E6C-3832A9944B0F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EC29-D360-4DCE-A4E7-7A696548D3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5B12-2E57-431D-9E6C-3832A9944B0F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EC29-D360-4DCE-A4E7-7A696548D3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5B12-2E57-431D-9E6C-3832A9944B0F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EC29-D360-4DCE-A4E7-7A696548D3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5B12-2E57-431D-9E6C-3832A9944B0F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EC29-D360-4DCE-A4E7-7A696548D3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5B12-2E57-431D-9E6C-3832A9944B0F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4EC29-D360-4DCE-A4E7-7A696548D3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serious-code.net/moin.cgi/X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ious-code.net/moin.cgi/YAML" TargetMode="External"/><Relationship Id="rId2" Type="http://schemas.openxmlformats.org/officeDocument/2006/relationships/hyperlink" Target="http://www.serious-code.net/moin.cgi/X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.properties" TargetMode="External"/><Relationship Id="rId7" Type="http://schemas.openxmlformats.org/officeDocument/2006/relationships/hyperlink" Target="http://www.cloanto.com/specs/ini/" TargetMode="External"/><Relationship Id="rId2" Type="http://schemas.openxmlformats.org/officeDocument/2006/relationships/hyperlink" Target="http://ko.wikipedia.org/wiki/X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o.wikipedia.org/wiki/INI_%ED%8C%8C%EC%9D%BC" TargetMode="External"/><Relationship Id="rId5" Type="http://schemas.openxmlformats.org/officeDocument/2006/relationships/hyperlink" Target="http://www.serious-code.net/moin.cgi/YamlTutorial" TargetMode="External"/><Relationship Id="rId4" Type="http://schemas.openxmlformats.org/officeDocument/2006/relationships/hyperlink" Target="http://www.yaml.org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YA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erious-code.net/moin.cgi/X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YMAL XML INI PROPERTY</a:t>
            </a:r>
            <a:br>
              <a:rPr lang="en-US" altLang="ko-KR" dirty="0" smtClean="0"/>
            </a:br>
            <a:r>
              <a:rPr lang="ko-KR" altLang="en-US" dirty="0" smtClean="0"/>
              <a:t>비교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조욱래</a:t>
            </a:r>
            <a:endParaRPr lang="en-US" altLang="ko-KR" dirty="0" smtClean="0"/>
          </a:p>
          <a:p>
            <a:r>
              <a:rPr lang="en-US" altLang="ko-KR" dirty="0" smtClean="0"/>
              <a:t>2012 12-21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YAML: Collections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340768"/>
            <a:ext cx="3466728" cy="4781128"/>
          </a:xfrm>
        </p:spPr>
        <p:txBody>
          <a:bodyPr>
            <a:normAutofit fontScale="475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스칼라 값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보통 아무 표시를 하지 않으나 따옴표</a:t>
            </a:r>
            <a:r>
              <a:rPr lang="en-US" altLang="ko-KR" dirty="0" smtClean="0"/>
              <a:t>("")</a:t>
            </a:r>
            <a:r>
              <a:rPr lang="ko-KR" altLang="en-US" dirty="0" smtClean="0"/>
              <a:t>나 작은 따옴표 </a:t>
            </a:r>
            <a:r>
              <a:rPr lang="en-US" altLang="ko-KR" dirty="0" smtClean="0"/>
              <a:t>( ‘ ‘ )</a:t>
            </a:r>
            <a:r>
              <a:rPr lang="ko-KR" altLang="en-US" i="1" dirty="0" smtClean="0"/>
              <a:t>를 이용해 둘러싼다</a:t>
            </a:r>
            <a:r>
              <a:rPr lang="en-US" altLang="ko-KR" i="1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리스트 요소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여러 줄의 요소는 하이픈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-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시작하는 한 줄에 하나의 요소를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줄에 모아 쓰기는 대괄호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[]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쉼표로  구분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해쉬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콜론 기호를 이용해서 </a:t>
            </a:r>
            <a:r>
              <a:rPr lang="ko-KR" altLang="en-US" b="1" dirty="0" smtClean="0"/>
              <a:t>키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값</a:t>
            </a:r>
            <a:r>
              <a:rPr lang="ko-KR" altLang="en-US" dirty="0" smtClean="0"/>
              <a:t>의 형태로 한 줄에 하나를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줄에 모아 쓸 때에는 중괄호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{}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이용하고 쉼표로 각 요소를 구분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i="1" dirty="0" smtClean="0"/>
          </a:p>
          <a:p>
            <a:endParaRPr lang="en-US" altLang="ko-KR" i="1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0711" y="1628800"/>
            <a:ext cx="5153289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653136"/>
            <a:ext cx="2543175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581128"/>
            <a:ext cx="2743200" cy="111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complex mapping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question mark and space (“? ”) indicate a complex mapping key</a:t>
            </a:r>
            <a:endParaRPr lang="ko-KR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501008"/>
            <a:ext cx="4998723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YAML: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63711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하나의 </a:t>
            </a:r>
            <a:r>
              <a:rPr lang="ko-KR" altLang="en-US" dirty="0" err="1" smtClean="0"/>
              <a:t>스트림에</a:t>
            </a:r>
            <a:r>
              <a:rPr lang="ko-KR" altLang="en-US" dirty="0" smtClean="0"/>
              <a:t> 있는 여러 개의 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하이픈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(---)</a:t>
            </a:r>
            <a:r>
              <a:rPr lang="ko-KR" altLang="en-US" dirty="0" smtClean="0"/>
              <a:t>로 나누며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마침표 </a:t>
            </a:r>
            <a:r>
              <a:rPr lang="ko-KR" altLang="en-US" dirty="0" err="1" smtClean="0"/>
              <a:t>세개</a:t>
            </a:r>
            <a:r>
              <a:rPr lang="en-US" altLang="ko-KR" dirty="0" smtClean="0"/>
              <a:t>(...)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끝을 나타낸다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마침표 </a:t>
            </a:r>
            <a:r>
              <a:rPr lang="ko-KR" altLang="en-US" dirty="0" err="1" smtClean="0"/>
              <a:t>세개</a:t>
            </a:r>
            <a:r>
              <a:rPr lang="en-US" altLang="ko-KR" dirty="0" smtClean="0"/>
              <a:t>(...)  </a:t>
            </a:r>
            <a:r>
              <a:rPr lang="ko-KR" altLang="en-US" dirty="0" smtClean="0"/>
              <a:t>대신 공백 문자를 이용한 들여쓰기로 구조체를 구분할 수도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탭문자를</a:t>
            </a:r>
            <a:r>
              <a:rPr lang="ko-KR" altLang="en-US" dirty="0" smtClean="0"/>
              <a:t> 들여쓰기에 사용하지 않는다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700808"/>
            <a:ext cx="2857500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005064"/>
            <a:ext cx="215265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YAML </a:t>
            </a:r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주석은 </a:t>
            </a:r>
            <a:r>
              <a:rPr lang="en-US" altLang="ko-KR" dirty="0" smtClean="0"/>
              <a:t>'#' </a:t>
            </a:r>
            <a:r>
              <a:rPr lang="ko-KR" altLang="en-US" dirty="0" smtClean="0"/>
              <a:t>문자로 시작하는 라인으로만 달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스칼라 값 옆에다 달 수는 없다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스칼라 값 옆에다 다는 경우 그냥 문자열로 취급한다</a:t>
            </a:r>
            <a:r>
              <a:rPr lang="en-US" altLang="ko-KR" dirty="0" smtClean="0"/>
              <a:t>. 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861048"/>
            <a:ext cx="4001199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YAML </a:t>
            </a:r>
            <a:r>
              <a:rPr lang="ko-KR" altLang="en-US" dirty="0" smtClean="0"/>
              <a:t>앵커 및 </a:t>
            </a:r>
            <a:r>
              <a:rPr lang="ko-KR" altLang="en-US" dirty="0" err="1" smtClean="0"/>
              <a:t>알리아스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반복되는 값은 앵커 및 </a:t>
            </a:r>
            <a:r>
              <a:rPr lang="ko-KR" altLang="en-US" dirty="0" err="1" smtClean="0"/>
              <a:t>알리아스를</a:t>
            </a:r>
            <a:r>
              <a:rPr lang="ko-KR" altLang="en-US" dirty="0" smtClean="0"/>
              <a:t> 통해 줄일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상에서 </a:t>
            </a:r>
            <a:r>
              <a:rPr lang="en-US" altLang="ko-KR" dirty="0" smtClean="0"/>
              <a:t>"first-child" </a:t>
            </a:r>
            <a:r>
              <a:rPr lang="ko-KR" altLang="en-US" dirty="0" smtClean="0"/>
              <a:t>키를 통해 자식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접근하면 </a:t>
            </a:r>
            <a:r>
              <a:rPr lang="en-US" altLang="ko-KR" dirty="0" smtClean="0"/>
              <a:t>"first-anchor"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아래에 있는 값들이 나오게 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쪽의 포인터를 생각하면 쉽다</a:t>
            </a:r>
            <a:r>
              <a:rPr lang="en-US" altLang="ko-KR" dirty="0" smtClean="0"/>
              <a:t>. 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2716251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492896"/>
            <a:ext cx="5163479" cy="140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5220072" y="3212976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YAML </a:t>
            </a:r>
            <a:r>
              <a:rPr lang="ko-KR" altLang="en-US" dirty="0" smtClean="0"/>
              <a:t>참고 사항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특수 문자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따옴표 안에서 특수 문자는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 스타일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역슬래쉬키와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함께쓰이는</a:t>
            </a:r>
            <a:r>
              <a:rPr lang="ko-KR" altLang="en-US" dirty="0" smtClean="0"/>
              <a:t> 제어문자 예</a:t>
            </a:r>
            <a:r>
              <a:rPr lang="en-US" altLang="ko-KR" dirty="0" smtClean="0"/>
              <a:t>. \n)</a:t>
            </a:r>
            <a:r>
              <a:rPr lang="ko-KR" altLang="en-US" dirty="0" smtClean="0"/>
              <a:t>로 표시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예약문자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YAML</a:t>
            </a:r>
            <a:r>
              <a:rPr lang="ko-KR" altLang="en-US" dirty="0" smtClean="0"/>
              <a:t>은 공백과 스칼라 값을 가지고 있는 리스트 구분자를 위해 쉼표와 콜론이 필요하다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미래의 표준화를 위해 </a:t>
            </a:r>
            <a:r>
              <a:rPr lang="en-US" altLang="ko-KR" dirty="0" smtClean="0"/>
              <a:t>@, </a:t>
            </a:r>
            <a:r>
              <a:rPr lang="ko-KR" altLang="en-US" dirty="0" err="1" smtClean="0"/>
              <a:t>엑센트</a:t>
            </a:r>
            <a:r>
              <a:rPr lang="ko-KR" altLang="en-US" dirty="0" smtClean="0"/>
              <a:t> 기호 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기호 문자를 예약해두고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YAML</a:t>
            </a:r>
            <a:r>
              <a:rPr lang="ko-KR" altLang="en-US" dirty="0" smtClean="0"/>
              <a:t>장단점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장점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문서 </a:t>
            </a:r>
            <a:r>
              <a:rPr lang="ko-KR" altLang="en-US" dirty="0" err="1" smtClean="0"/>
              <a:t>마크업이</a:t>
            </a:r>
            <a:r>
              <a:rPr lang="ko-KR" altLang="en-US" dirty="0" smtClean="0"/>
              <a:t> 아닌 데이터 </a:t>
            </a:r>
            <a:r>
              <a:rPr lang="ko-KR" altLang="en-US" dirty="0" err="1" smtClean="0"/>
              <a:t>중심심</a:t>
            </a:r>
            <a:r>
              <a:rPr lang="ko-KR" altLang="en-US" dirty="0" smtClean="0"/>
              <a:t> 표기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XML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'</a:t>
            </a:r>
            <a:r>
              <a:rPr lang="ko-KR" altLang="en-US" dirty="0" smtClean="0"/>
              <a:t>가벼운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</a:t>
            </a:r>
            <a:r>
              <a:rPr lang="en-US" altLang="ko-KR" dirty="0" smtClean="0"/>
              <a:t>'</a:t>
            </a:r>
            <a:r>
              <a:rPr lang="ko-KR" altLang="en-US" dirty="0" smtClean="0"/>
              <a:t>로 주로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</a:t>
            </a:r>
            <a:r>
              <a:rPr lang="ko-KR" altLang="en-US" dirty="0" smtClean="0"/>
              <a:t>에 비해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가독성도</a:t>
            </a:r>
            <a:r>
              <a:rPr lang="ko-KR" altLang="en-US" dirty="0" smtClean="0"/>
              <a:t> 뛰어나고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파싱도</a:t>
            </a:r>
            <a:r>
              <a:rPr lang="ko-KR" altLang="en-US" dirty="0" smtClean="0"/>
              <a:t>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처리속도도 빠르고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공간도 더 적게 차지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i="1" dirty="0" smtClean="0"/>
          </a:p>
          <a:p>
            <a:r>
              <a:rPr lang="ko-KR" altLang="en-US" dirty="0" smtClean="0"/>
              <a:t>단점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부호를 많이 사용한다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즉 문법이 복잡하다</a:t>
            </a:r>
            <a:r>
              <a:rPr lang="en-US" altLang="ko-KR" dirty="0" smtClean="0"/>
              <a:t>.  “TAG” </a:t>
            </a:r>
            <a:r>
              <a:rPr lang="ko-KR" altLang="en-US" dirty="0" smtClean="0"/>
              <a:t>등을 사용한  복잡한 문서의 경우 거의 암호 수준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물론 </a:t>
            </a:r>
            <a:r>
              <a:rPr lang="en-US" altLang="ko-KR" u="sng" dirty="0" smtClean="0">
                <a:hlinkClick r:id="rId2"/>
              </a:rPr>
              <a:t>XML</a:t>
            </a:r>
            <a:r>
              <a:rPr lang="ko-KR" altLang="en-US" dirty="0" smtClean="0"/>
              <a:t>도 네임 스페이스니</a:t>
            </a:r>
            <a:r>
              <a:rPr lang="en-US" altLang="ko-KR" dirty="0" smtClean="0"/>
              <a:t>, XSLT</a:t>
            </a:r>
            <a:r>
              <a:rPr lang="ko-KR" altLang="en-US" dirty="0" smtClean="0"/>
              <a:t>이니 하는 것들 들어가면 만만치 않기는 하다</a:t>
            </a:r>
            <a:r>
              <a:rPr lang="en-US" altLang="ko-KR" dirty="0" smtClean="0"/>
              <a:t>.) </a:t>
            </a:r>
          </a:p>
          <a:p>
            <a:pPr lvl="1"/>
            <a:r>
              <a:rPr lang="en-US" altLang="ko-KR" dirty="0" smtClean="0"/>
              <a:t>Xml</a:t>
            </a:r>
            <a:r>
              <a:rPr lang="ko-KR" altLang="en-US" dirty="0" smtClean="0"/>
              <a:t>에 비해 </a:t>
            </a:r>
            <a:r>
              <a:rPr lang="en-US" altLang="ko-KR" dirty="0" smtClean="0"/>
              <a:t>well formed format</a:t>
            </a:r>
            <a:r>
              <a:rPr lang="ko-KR" altLang="en-US" dirty="0" smtClean="0"/>
              <a:t>이 아님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509120"/>
            <a:ext cx="4048485" cy="1156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365104"/>
            <a:ext cx="1948805" cy="191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7500" y="4437112"/>
            <a:ext cx="24765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이슈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루비 와 가장 친하다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같은 데이터를 표시할 때 </a:t>
            </a:r>
            <a:r>
              <a:rPr lang="en-US" altLang="ko-KR" u="sng" dirty="0" smtClean="0">
                <a:hlinkClick r:id="rId2"/>
              </a:rPr>
              <a:t>XML</a:t>
            </a:r>
            <a:r>
              <a:rPr lang="ko-KR" altLang="en-US" dirty="0" smtClean="0"/>
              <a:t>에 비해 전체 파일 크기는 작으나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라인 수가 늘어나는 경향이 있다</a:t>
            </a:r>
            <a:r>
              <a:rPr lang="en-US" altLang="ko-KR" dirty="0" smtClean="0"/>
              <a:t>. 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툴</a:t>
            </a:r>
            <a:r>
              <a:rPr lang="en-US" altLang="ko-KR" dirty="0" smtClean="0"/>
              <a:t>/</a:t>
            </a:r>
            <a:r>
              <a:rPr lang="ko-KR" altLang="en-US" dirty="0" smtClean="0"/>
              <a:t>에디터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파서가 </a:t>
            </a:r>
            <a:r>
              <a:rPr lang="en-US" altLang="ko-KR" u="sng" dirty="0" smtClean="0">
                <a:hlinkClick r:id="rId2"/>
              </a:rPr>
              <a:t>XML</a:t>
            </a:r>
            <a:r>
              <a:rPr lang="ko-KR" altLang="en-US" dirty="0" smtClean="0"/>
              <a:t>에 비해 부족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데이터를 외부로 </a:t>
            </a:r>
            <a:r>
              <a:rPr lang="ko-KR" altLang="en-US" dirty="0" err="1" smtClean="0"/>
              <a:t>익스포트해야할</a:t>
            </a:r>
            <a:r>
              <a:rPr lang="ko-KR" altLang="en-US" dirty="0" smtClean="0"/>
              <a:t> 일이 있다면 </a:t>
            </a:r>
            <a:r>
              <a:rPr lang="en-US" altLang="ko-KR" u="sng" dirty="0" smtClean="0">
                <a:hlinkClick r:id="rId3"/>
              </a:rPr>
              <a:t>YAML</a:t>
            </a:r>
            <a:r>
              <a:rPr lang="ko-KR" altLang="en-US" dirty="0" smtClean="0"/>
              <a:t>보다는 </a:t>
            </a:r>
            <a:r>
              <a:rPr lang="en-US" altLang="ko-KR" u="sng" dirty="0" smtClean="0">
                <a:hlinkClick r:id="rId2"/>
              </a:rPr>
              <a:t>XML</a:t>
            </a:r>
            <a:r>
              <a:rPr lang="ko-KR" altLang="en-US" dirty="0" smtClean="0"/>
              <a:t>이 더 쉬울수도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628800"/>
            <a:ext cx="5760640" cy="1520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323528" y="1268760"/>
            <a:ext cx="8820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야구 더미클라이언트 </a:t>
            </a:r>
            <a:r>
              <a:rPr lang="ko-KR" altLang="en-US" dirty="0" err="1" smtClean="0"/>
              <a:t>네트웍</a:t>
            </a:r>
            <a:r>
              <a:rPr lang="ko-KR" altLang="en-US" dirty="0" smtClean="0"/>
              <a:t> 설정 예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30875"/>
            <a:ext cx="4589512" cy="302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348540"/>
            <a:ext cx="4644008" cy="3509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179512" y="3429000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분산 서버 설정 예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글의 목적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다양한 서버 설정 파일을 비교 분석하여  향후 제작되는 서버들의 설정파일 결정에 참고가 되도록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주요 비교 대상은 다음과 같다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YAML </a:t>
            </a:r>
          </a:p>
          <a:p>
            <a:pPr lvl="1"/>
            <a:r>
              <a:rPr lang="en-US" altLang="ko-KR" dirty="0" smtClean="0"/>
              <a:t>XML </a:t>
            </a:r>
          </a:p>
          <a:p>
            <a:pPr lvl="1"/>
            <a:r>
              <a:rPr lang="en-US" altLang="ko-KR" dirty="0" smtClean="0"/>
              <a:t>INI </a:t>
            </a:r>
          </a:p>
          <a:p>
            <a:pPr lvl="1"/>
            <a:r>
              <a:rPr lang="en-US" altLang="ko-KR" dirty="0" smtClean="0"/>
              <a:t>POCO-PROPERTY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웰</a:t>
            </a:r>
            <a:r>
              <a:rPr lang="ko-KR" altLang="en-US" b="1" dirty="0" smtClean="0"/>
              <a:t> 폼</a:t>
            </a:r>
            <a:r>
              <a:rPr lang="en-US" altLang="ko-KR" b="1" dirty="0" smtClean="0"/>
              <a:t>(Well-formed) </a:t>
            </a:r>
            <a:r>
              <a:rPr lang="ko-KR" altLang="en-US" b="1" dirty="0" smtClean="0"/>
              <a:t>문서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모양이 보기 좋은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문법에 맞는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모양이 좋은</a:t>
            </a:r>
            <a:r>
              <a:rPr lang="en-US" altLang="ko-KR" dirty="0" smtClean="0"/>
              <a:t>”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한 요소가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닫기 태그</a:t>
            </a:r>
            <a:r>
              <a:rPr lang="ko-KR" altLang="en-US" dirty="0" smtClean="0"/>
              <a:t>와 자체 닫기 없이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열기 태그</a:t>
            </a:r>
            <a:r>
              <a:rPr lang="ko-KR" altLang="en-US" dirty="0" smtClean="0"/>
              <a:t>를 가지고 있으면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웰</a:t>
            </a:r>
            <a:r>
              <a:rPr lang="ko-KR" altLang="en-US" dirty="0" smtClean="0"/>
              <a:t> 폼이라고 부르지 않는다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err="1" smtClean="0"/>
              <a:t>웰</a:t>
            </a:r>
            <a:r>
              <a:rPr lang="ko-KR" altLang="en-US" dirty="0" smtClean="0"/>
              <a:t> 폼이 아닌 문서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이 된다고 말하지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열기 태그와 닫기 태그로 </a:t>
            </a:r>
            <a:r>
              <a:rPr lang="ko-KR" altLang="en-US" dirty="0" err="1" smtClean="0"/>
              <a:t>데이타의</a:t>
            </a:r>
            <a:r>
              <a:rPr lang="ko-KR" altLang="en-US" dirty="0" smtClean="0"/>
              <a:t> 요소를 지정하는 형태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Well-formed Document</a:t>
            </a:r>
          </a:p>
          <a:p>
            <a:pPr lvl="1"/>
            <a:r>
              <a:rPr lang="ko-KR" altLang="en-US" dirty="0" smtClean="0"/>
              <a:t>아래와 같은 사항을 가진다면 </a:t>
            </a:r>
            <a:r>
              <a:rPr lang="en-US" altLang="ko-KR" dirty="0" smtClean="0"/>
              <a:t>Well-Formed</a:t>
            </a:r>
            <a:r>
              <a:rPr lang="ko-KR" altLang="en-US" dirty="0" smtClean="0"/>
              <a:t>문서라 부른다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Prolog : &lt;?xml version="1.0"?&gt; </a:t>
            </a:r>
          </a:p>
          <a:p>
            <a:pPr lvl="2"/>
            <a:r>
              <a:rPr lang="en-US" altLang="ko-KR" dirty="0" smtClean="0"/>
              <a:t>Root Element : XML Document</a:t>
            </a:r>
            <a:r>
              <a:rPr lang="ko-KR" altLang="en-US" dirty="0" smtClean="0"/>
              <a:t>시작점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기타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Element , Entity , Comment , PI , DTD declaration , CDATA Section </a:t>
            </a:r>
            <a:r>
              <a:rPr lang="ko-KR" altLang="en-US" dirty="0" smtClean="0"/>
              <a:t>등등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용어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PI : Processing Instruction</a:t>
            </a:r>
          </a:p>
          <a:p>
            <a:pPr lvl="1"/>
            <a:r>
              <a:rPr lang="en-US" altLang="ko-KR" dirty="0" smtClean="0"/>
              <a:t>&lt;?xml version=”</a:t>
            </a:r>
            <a:r>
              <a:rPr lang="ko-KR" altLang="en-US" dirty="0" smtClean="0"/>
              <a:t>버전 번호” </a:t>
            </a:r>
            <a:r>
              <a:rPr lang="en-US" altLang="ko-KR" dirty="0" smtClean="0"/>
              <a:t>encoding=”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방식” </a:t>
            </a:r>
            <a:r>
              <a:rPr lang="en-US" altLang="ko-KR" dirty="0" smtClean="0"/>
              <a:t>standalone=”</a:t>
            </a:r>
            <a:r>
              <a:rPr lang="en-US" altLang="ko-KR" dirty="0" err="1" smtClean="0"/>
              <a:t>yes|no</a:t>
            </a:r>
            <a:r>
              <a:rPr lang="en-US" altLang="ko-KR" dirty="0" smtClean="0"/>
              <a:t>”?&gt;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Root Element</a:t>
            </a:r>
          </a:p>
          <a:p>
            <a:pPr lvl="1"/>
            <a:r>
              <a:rPr lang="en-US" altLang="ko-KR" dirty="0" smtClean="0"/>
              <a:t>XML Document</a:t>
            </a:r>
            <a:r>
              <a:rPr lang="ko-KR" altLang="en-US" dirty="0" smtClean="0"/>
              <a:t>의 시작점이며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오로지 </a:t>
            </a:r>
            <a:r>
              <a:rPr lang="ko-KR" altLang="en-US" dirty="0" err="1" smtClean="0"/>
              <a:t>문서내에</a:t>
            </a:r>
            <a:r>
              <a:rPr lang="ko-KR" altLang="en-US" dirty="0" smtClean="0"/>
              <a:t> 하나만 존재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Element</a:t>
            </a:r>
          </a:p>
          <a:p>
            <a:pPr lvl="1"/>
            <a:r>
              <a:rPr lang="ko-KR" altLang="en-US" dirty="0" smtClean="0"/>
              <a:t>시작태그와 </a:t>
            </a:r>
            <a:r>
              <a:rPr lang="ko-KR" altLang="en-US" dirty="0" err="1" smtClean="0"/>
              <a:t>끝태그로</a:t>
            </a:r>
            <a:r>
              <a:rPr lang="ko-KR" altLang="en-US" dirty="0" smtClean="0"/>
              <a:t> 이루어짐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Attribute 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,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</a:t>
            </a:r>
            <a:r>
              <a:rPr lang="en-US" altLang="ko-KR" dirty="0" smtClean="0"/>
              <a:t>element , </a:t>
            </a:r>
            <a:r>
              <a:rPr lang="ko-KR" altLang="en-US" dirty="0" err="1" smtClean="0"/>
              <a:t>주석등이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올수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Attribute</a:t>
            </a:r>
          </a:p>
          <a:p>
            <a:pPr lvl="1"/>
            <a:r>
              <a:rPr lang="en-US" altLang="ko-KR" dirty="0" smtClean="0"/>
              <a:t>Element</a:t>
            </a:r>
            <a:r>
              <a:rPr lang="ko-KR" altLang="en-US" dirty="0" smtClean="0"/>
              <a:t>의 시작태그에 오는 </a:t>
            </a:r>
            <a:r>
              <a:rPr lang="en-US" altLang="ko-KR" dirty="0" smtClean="0"/>
              <a:t>key=value</a:t>
            </a:r>
            <a:r>
              <a:rPr lang="ko-KR" altLang="en-US" dirty="0" smtClean="0"/>
              <a:t>형태의 데이터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PCDATA</a:t>
            </a:r>
          </a:p>
          <a:p>
            <a:pPr lvl="1"/>
            <a:r>
              <a:rPr lang="en-US" altLang="ko-KR" dirty="0" smtClean="0"/>
              <a:t>PCDATA</a:t>
            </a:r>
            <a:r>
              <a:rPr lang="ko-KR" altLang="en-US" dirty="0" smtClean="0"/>
              <a:t>로 사용할 수 없는 문자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 &amp;</a:t>
            </a:r>
            <a:r>
              <a:rPr lang="en-US" altLang="ko-KR" dirty="0" smtClean="0"/>
              <a:t>(&amp;amp;)   </a:t>
            </a: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smtClean="0"/>
              <a:t>(&amp;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;)  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  <a:r>
              <a:rPr lang="en-US" altLang="ko-KR" dirty="0" smtClean="0"/>
              <a:t>(&amp;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;) 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en-US" altLang="ko-KR" dirty="0" smtClean="0"/>
              <a:t>(&amp;</a:t>
            </a:r>
            <a:r>
              <a:rPr lang="en-US" altLang="ko-KR" dirty="0" err="1" smtClean="0"/>
              <a:t>quot</a:t>
            </a:r>
            <a:r>
              <a:rPr lang="en-US" altLang="ko-KR" dirty="0" smtClean="0"/>
              <a:t>;)  </a:t>
            </a:r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en-US" altLang="ko-KR" dirty="0" smtClean="0"/>
              <a:t>(&amp;</a:t>
            </a:r>
            <a:r>
              <a:rPr lang="en-US" altLang="ko-KR" dirty="0" err="1" smtClean="0"/>
              <a:t>apos</a:t>
            </a:r>
            <a:r>
              <a:rPr lang="en-US" altLang="ko-KR" dirty="0" smtClean="0"/>
              <a:t>;)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CDATA	</a:t>
            </a:r>
          </a:p>
          <a:p>
            <a:pPr lvl="1"/>
            <a:r>
              <a:rPr lang="en-US" altLang="ko-KR" dirty="0" smtClean="0"/>
              <a:t>XML </a:t>
            </a:r>
            <a:r>
              <a:rPr lang="ko-KR" altLang="en-US" dirty="0" err="1" smtClean="0"/>
              <a:t>파서에</a:t>
            </a:r>
            <a:r>
              <a:rPr lang="ko-KR" altLang="en-US" dirty="0" smtClean="0"/>
              <a:t> 의해 </a:t>
            </a:r>
            <a:r>
              <a:rPr lang="ko-KR" altLang="en-US" dirty="0" err="1" smtClean="0"/>
              <a:t>파싱되지</a:t>
            </a:r>
            <a:r>
              <a:rPr lang="ko-KR" altLang="en-US" dirty="0" smtClean="0"/>
              <a:t> 않는 </a:t>
            </a:r>
            <a:r>
              <a:rPr lang="en-US" altLang="ko-KR" dirty="0" smtClean="0"/>
              <a:t>data.</a:t>
            </a:r>
          </a:p>
          <a:p>
            <a:pPr lvl="1"/>
            <a:r>
              <a:rPr lang="en-US" altLang="ko-KR" dirty="0" smtClean="0"/>
              <a:t>CDATA </a:t>
            </a:r>
            <a:r>
              <a:rPr lang="ko-KR" altLang="en-US" dirty="0" smtClean="0"/>
              <a:t>섹션의 시작은 </a:t>
            </a:r>
            <a:r>
              <a:rPr lang="en-US" altLang="ko-KR" dirty="0" smtClean="0"/>
              <a:t>&lt;![CDATA[ </a:t>
            </a:r>
            <a:r>
              <a:rPr lang="ko-KR" altLang="en-US" dirty="0" smtClean="0"/>
              <a:t>이며 끝은 </a:t>
            </a:r>
            <a:r>
              <a:rPr lang="en-US" altLang="ko-KR" dirty="0" smtClean="0"/>
              <a:t>]]&gt;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780928"/>
            <a:ext cx="619125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지원 방식 </a:t>
            </a:r>
            <a:r>
              <a:rPr lang="en-US" altLang="ko-KR" dirty="0" smtClean="0"/>
              <a:t>: DOM &amp; SAX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문서를 지원하는 언어에서 </a:t>
            </a:r>
            <a:r>
              <a:rPr lang="en-US" altLang="ko-KR" dirty="0" smtClean="0"/>
              <a:t>XML</a:t>
            </a:r>
            <a:r>
              <a:rPr lang="ko-KR" altLang="en-US" dirty="0" err="1" smtClean="0"/>
              <a:t>데이타를</a:t>
            </a:r>
            <a:r>
              <a:rPr lang="ko-KR" altLang="en-US" dirty="0" smtClean="0"/>
              <a:t> 처리하는 방식에는 다음과 같이 </a:t>
            </a:r>
            <a:r>
              <a:rPr lang="ko-KR" altLang="en-US" dirty="0" err="1" smtClean="0"/>
              <a:t>두가지가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DOM(doc object model)</a:t>
            </a:r>
          </a:p>
          <a:p>
            <a:pPr lvl="1"/>
            <a:r>
              <a:rPr lang="en-US" altLang="ko-KR" dirty="0" smtClean="0"/>
              <a:t>XML</a:t>
            </a:r>
            <a:r>
              <a:rPr lang="ko-KR" altLang="en-US" dirty="0" smtClean="0"/>
              <a:t>문서를 하나의 객체로 처리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언어에서 다루기가 편하다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Element e = </a:t>
            </a:r>
            <a:r>
              <a:rPr lang="en-US" altLang="ko-KR" dirty="0" err="1" smtClean="0"/>
              <a:t>doc.find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NetConfig</a:t>
            </a:r>
            <a:r>
              <a:rPr lang="en-US" altLang="ko-KR" dirty="0" smtClean="0"/>
              <a:t>”).</a:t>
            </a:r>
            <a:r>
              <a:rPr lang="en-US" altLang="ko-KR" dirty="0" err="1" smtClean="0"/>
              <a:t>GetElement</a:t>
            </a:r>
            <a:r>
              <a:rPr lang="en-US" altLang="ko-KR" dirty="0" smtClean="0"/>
              <a:t>();</a:t>
            </a:r>
          </a:p>
          <a:p>
            <a:pPr lvl="3"/>
            <a:r>
              <a:rPr lang="en-US" altLang="ko-KR" dirty="0" smtClean="0"/>
              <a:t>Attribute a = </a:t>
            </a:r>
            <a:r>
              <a:rPr lang="en-US" altLang="ko-KR" dirty="0" err="1" smtClean="0"/>
              <a:t>e.GetAttribte</a:t>
            </a:r>
            <a:r>
              <a:rPr lang="en-US" altLang="ko-KR" dirty="0" smtClean="0"/>
              <a:t>(“TYPE”);</a:t>
            </a:r>
          </a:p>
          <a:p>
            <a:pPr lvl="3"/>
            <a:r>
              <a:rPr lang="en-US" altLang="ko-KR" dirty="0" smtClean="0"/>
              <a:t>String </a:t>
            </a:r>
            <a:r>
              <a:rPr lang="en-US" altLang="ko-KR" dirty="0" err="1" smtClean="0"/>
              <a:t>sType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a.GetString</a:t>
            </a:r>
            <a:r>
              <a:rPr lang="en-US" altLang="ko-KR" dirty="0" smtClean="0"/>
              <a:t>();</a:t>
            </a:r>
          </a:p>
          <a:p>
            <a:pPr lvl="3"/>
            <a:r>
              <a:rPr lang="en-US" altLang="ko-KR" dirty="0" err="1" smtClean="0"/>
              <a:t>foreach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it in e)</a:t>
            </a:r>
          </a:p>
          <a:p>
            <a:pPr lvl="3"/>
            <a:r>
              <a:rPr lang="en-US" altLang="ko-KR" dirty="0" smtClean="0"/>
              <a:t>{</a:t>
            </a:r>
          </a:p>
          <a:p>
            <a:pPr lvl="3"/>
            <a:r>
              <a:rPr lang="en-US" altLang="ko-KR" dirty="0" smtClean="0"/>
              <a:t>    print( </a:t>
            </a:r>
            <a:r>
              <a:rPr lang="en-US" altLang="ko-KR" dirty="0" err="1" smtClean="0"/>
              <a:t>it.GetTagName</a:t>
            </a:r>
            <a:r>
              <a:rPr lang="en-US" altLang="ko-KR" dirty="0" smtClean="0"/>
              <a:t>());</a:t>
            </a:r>
          </a:p>
          <a:p>
            <a:pPr lvl="3"/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데이터가 </a:t>
            </a:r>
            <a:r>
              <a:rPr lang="ko-KR" altLang="en-US" dirty="0" err="1" smtClean="0"/>
              <a:t>작을때</a:t>
            </a:r>
            <a:r>
              <a:rPr lang="ko-KR" altLang="en-US" dirty="0" smtClean="0"/>
              <a:t> 유리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몇 </a:t>
            </a:r>
            <a:r>
              <a:rPr lang="en-US" altLang="ko-KR" dirty="0" err="1" smtClean="0"/>
              <a:t>Mbyte</a:t>
            </a:r>
            <a:r>
              <a:rPr lang="ko-KR" altLang="en-US" dirty="0" smtClean="0"/>
              <a:t>이하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SAX (Simple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for xml)</a:t>
            </a:r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드리븐</a:t>
            </a:r>
            <a:r>
              <a:rPr lang="ko-KR" altLang="en-US" dirty="0" smtClean="0"/>
              <a:t> 방식으로 시작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끝태그가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나타날때마다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콜백함수가</a:t>
            </a:r>
            <a:r>
              <a:rPr lang="ko-KR" altLang="en-US" dirty="0" smtClean="0"/>
              <a:t> 호출되는 형태로 프로그래밍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아주 큰 데이터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몇백</a:t>
            </a:r>
            <a:r>
              <a:rPr lang="en-US" altLang="ko-KR" dirty="0" err="1" smtClean="0"/>
              <a:t>Mbyte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Gbyte</a:t>
            </a:r>
            <a:r>
              <a:rPr lang="ko-KR" altLang="en-US" dirty="0" smtClean="0"/>
              <a:t>급 이상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처리에 요용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916832"/>
            <a:ext cx="3850663" cy="101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XML </a:t>
            </a:r>
            <a:r>
              <a:rPr lang="en-US" altLang="ko-KR" dirty="0" err="1" smtClean="0"/>
              <a:t>conﬁguration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ﬁles</a:t>
            </a:r>
            <a:r>
              <a:rPr lang="en-US" altLang="ko-KR" dirty="0" smtClean="0"/>
              <a:t> are parsed with the DOM parser and thus fully loaded into memory.</a:t>
            </a:r>
          </a:p>
          <a:p>
            <a:r>
              <a:rPr lang="en-US" altLang="ko-KR" dirty="0" smtClean="0"/>
              <a:t>Both text in elements, as well as attribute values can be accessed, using a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-like syntax. </a:t>
            </a:r>
          </a:p>
          <a:p>
            <a:r>
              <a:rPr lang="en-US" altLang="ko-KR" dirty="0" smtClean="0"/>
              <a:t>writable (fully writable since 1.3.4)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3068961"/>
            <a:ext cx="2664296" cy="127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437112"/>
            <a:ext cx="7416824" cy="235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지원 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xmlnotepad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4223913" cy="312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420888"/>
            <a:ext cx="4457419" cy="334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3707904" y="3717032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장단점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장점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표현방식이 자유롭다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트리구조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웰폼드</a:t>
            </a:r>
            <a:r>
              <a:rPr lang="ko-KR" altLang="en-US" dirty="0" smtClean="0"/>
              <a:t> 형식이라 표현이 다른 설정 형식보다 좀 더 명확하다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지원 언어가 가장 많다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설정에 비해 데이터 사이즈가 조금 크다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오버해드가</a:t>
            </a:r>
            <a:r>
              <a:rPr lang="ko-KR" altLang="en-US" dirty="0" smtClean="0"/>
              <a:t> 조금 더 크다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INI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2237" y="1915319"/>
            <a:ext cx="3819525" cy="3895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INI</a:t>
            </a:r>
            <a:r>
              <a:rPr lang="ko-KR" altLang="en-US" dirty="0" smtClean="0"/>
              <a:t>파일이란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응용 프로그래밍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필요한 초기화 정보를 담는 목적의 </a:t>
            </a:r>
            <a:r>
              <a:rPr lang="en-US" altLang="ko-KR" dirty="0" smtClean="0"/>
              <a:t>initialization </a:t>
            </a:r>
            <a:r>
              <a:rPr lang="ko-KR" altLang="en-US" dirty="0" smtClean="0"/>
              <a:t>전용 파일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Section , key , value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869160"/>
            <a:ext cx="2857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INI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Key names are not case sensitive.</a:t>
            </a:r>
          </a:p>
          <a:p>
            <a:r>
              <a:rPr lang="en-US" altLang="ko-KR" dirty="0" smtClean="0"/>
              <a:t>Leading and trailing whitespace is removed from both keys and values.</a:t>
            </a:r>
          </a:p>
          <a:p>
            <a:r>
              <a:rPr lang="en-US" altLang="ko-KR" dirty="0" smtClean="0"/>
              <a:t>read-only(</a:t>
            </a:r>
            <a:r>
              <a:rPr lang="en-US" altLang="ko-KR" dirty="0" err="1" smtClean="0"/>
              <a:t>poco</a:t>
            </a:r>
            <a:r>
              <a:rPr lang="en-US" altLang="ko-KR" dirty="0" smtClean="0"/>
              <a:t> lib)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573016"/>
            <a:ext cx="2867005" cy="114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941168"/>
            <a:ext cx="6416030" cy="147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YAML</a:t>
            </a:r>
            <a:r>
              <a:rPr lang="ko-KR" altLang="en-US" dirty="0" smtClean="0"/>
              <a:t>  소개</a:t>
            </a:r>
            <a:endParaRPr lang="en-US" altLang="ko-KR" dirty="0" smtClean="0"/>
          </a:p>
          <a:p>
            <a:r>
              <a:rPr lang="en-US" altLang="ko-KR" dirty="0" smtClean="0"/>
              <a:t>XML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INI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PROPERTY</a:t>
            </a:r>
            <a:r>
              <a:rPr lang="ko-KR" altLang="en-US" dirty="0" smtClean="0"/>
              <a:t> 소개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장단점 비교분석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장단점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문서의 문법구조가 간단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Section , key , value</a:t>
            </a:r>
          </a:p>
          <a:p>
            <a:pPr lvl="1"/>
            <a:r>
              <a:rPr lang="en-US" altLang="ko-KR" dirty="0" smtClean="0"/>
              <a:t>Section</a:t>
            </a:r>
            <a:r>
              <a:rPr lang="ko-KR" altLang="en-US" dirty="0" smtClean="0"/>
              <a:t>을 이용해 어느정도 </a:t>
            </a:r>
            <a:r>
              <a:rPr lang="ko-KR" altLang="en-US" dirty="0" err="1" smtClean="0"/>
              <a:t>구룹화가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단점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복잡한 형태의 문서구조를 </a:t>
            </a:r>
            <a:r>
              <a:rPr lang="ko-KR" altLang="en-US" dirty="0" err="1" smtClean="0"/>
              <a:t>표현할려면</a:t>
            </a:r>
            <a:r>
              <a:rPr lang="ko-KR" altLang="en-US" dirty="0" smtClean="0"/>
              <a:t> 불편하고 문서가 난해해지기 쉽다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 Files (POCO)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Property Files are known mainly from Java.</a:t>
            </a:r>
          </a:p>
          <a:p>
            <a:r>
              <a:rPr lang="en-US" altLang="ko-KR" dirty="0" smtClean="0"/>
              <a:t>Key names are case sensitive.</a:t>
            </a:r>
          </a:p>
          <a:p>
            <a:r>
              <a:rPr lang="en-US" altLang="ko-KR" dirty="0" smtClean="0"/>
              <a:t>The backslash is used for escaping, so be careful when specifying Windows path names. </a:t>
            </a:r>
          </a:p>
          <a:p>
            <a:r>
              <a:rPr lang="en-US" altLang="ko-KR" dirty="0" smtClean="0"/>
              <a:t>Writable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573016"/>
            <a:ext cx="238600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725144"/>
            <a:ext cx="6912768" cy="205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POCO : Property </a:t>
            </a:r>
            <a:r>
              <a:rPr lang="ko-KR" altLang="en-US" dirty="0" err="1" smtClean="0"/>
              <a:t>설정예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332" y="1479225"/>
            <a:ext cx="5040560" cy="68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195414"/>
            <a:ext cx="596962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331" y="4503561"/>
            <a:ext cx="4049837" cy="235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175388" y="1407217"/>
            <a:ext cx="234086" cy="85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6635" y="2487337"/>
            <a:ext cx="23408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94399" y="2370879"/>
            <a:ext cx="182460" cy="404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40611" y="4647577"/>
            <a:ext cx="1824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72659" y="6303761"/>
            <a:ext cx="493886" cy="17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endCxn id="11" idx="1"/>
          </p:cNvCxnSpPr>
          <p:nvPr/>
        </p:nvCxnSpPr>
        <p:spPr>
          <a:xfrm>
            <a:off x="2352579" y="2271313"/>
            <a:ext cx="504056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776515" y="2775369"/>
            <a:ext cx="867045" cy="1853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632499" y="5367657"/>
            <a:ext cx="144016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416475" y="5263478"/>
            <a:ext cx="194270" cy="680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80112" y="1556792"/>
            <a:ext cx="3424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LoggingConfigurator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장단점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표현이 직관적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집합의 개념이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설정파일 비교분석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프리젠스</a:t>
            </a:r>
            <a:r>
              <a:rPr lang="ko-KR" altLang="en-US" dirty="0" smtClean="0"/>
              <a:t> 서버설정파일을 각 방법 별로 표현해보고 장단점을 논의 해본다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YAML : </a:t>
            </a:r>
            <a:r>
              <a:rPr lang="ko-KR" altLang="en-US" dirty="0" smtClean="0"/>
              <a:t>  설정 예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5"/>
            <a:ext cx="4864540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365104"/>
            <a:ext cx="4107931" cy="2205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: </a:t>
            </a:r>
            <a:r>
              <a:rPr lang="ko-KR" altLang="en-US" dirty="0" smtClean="0"/>
              <a:t> 설정 예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96752"/>
            <a:ext cx="5688632" cy="5656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 File : </a:t>
            </a:r>
            <a:r>
              <a:rPr lang="ko-KR" altLang="en-US" dirty="0" smtClean="0"/>
              <a:t> 설정 예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196752"/>
            <a:ext cx="4248472" cy="5559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INI : </a:t>
            </a:r>
            <a:r>
              <a:rPr lang="ko-KR" altLang="en-US" dirty="0" smtClean="0"/>
              <a:t>설정 예</a:t>
            </a:r>
            <a:endParaRPr lang="ko-KR" alt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2695575" cy="131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068960"/>
            <a:ext cx="30194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412776"/>
            <a:ext cx="24003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3676650"/>
            <a:ext cx="28670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YAML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Xml</a:t>
            </a:r>
          </a:p>
          <a:p>
            <a:pPr lvl="1"/>
            <a:r>
              <a:rPr lang="en-US" altLang="ko-KR" dirty="0" smtClean="0">
                <a:hlinkClick r:id="rId2"/>
              </a:rPr>
              <a:t>http://ko.wikipedia.org/wiki/XML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property</a:t>
            </a:r>
          </a:p>
          <a:p>
            <a:pPr lvl="1"/>
            <a:r>
              <a:rPr lang="en-US" altLang="ko-KR" dirty="0" smtClean="0">
                <a:hlinkClick r:id="rId3"/>
              </a:rPr>
              <a:t>http://en.wikipedia.org/wiki/.properties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en-US" altLang="ko-KR" dirty="0" err="1" smtClean="0"/>
              <a:t>Yaml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4"/>
              </a:rPr>
              <a:t>http://www.yaml.org</a:t>
            </a:r>
            <a:endParaRPr lang="en-US" altLang="ko-KR" dirty="0" smtClean="0"/>
          </a:p>
          <a:p>
            <a:pPr marL="800100" lvl="3" indent="-342900"/>
            <a:r>
              <a:rPr lang="en-US" altLang="ko-KR" dirty="0" smtClean="0">
                <a:hlinkClick r:id="rId5"/>
              </a:rPr>
              <a:t>http://www.serious-code.net/moin.cgi/YamlTutorial</a:t>
            </a:r>
            <a:endParaRPr lang="en-US" altLang="ko-KR" dirty="0" smtClean="0"/>
          </a:p>
          <a:p>
            <a:pPr marL="800100" lvl="3" indent="-342900"/>
            <a:endParaRPr lang="en-US" altLang="ko-KR" dirty="0" smtClean="0"/>
          </a:p>
          <a:p>
            <a:r>
              <a:rPr lang="en-US" altLang="ko-KR" dirty="0" smtClean="0"/>
              <a:t>INI</a:t>
            </a:r>
          </a:p>
          <a:p>
            <a:pPr lvl="1"/>
            <a:r>
              <a:rPr lang="en-US" altLang="ko-KR" dirty="0" smtClean="0">
                <a:hlinkClick r:id="rId6"/>
              </a:rPr>
              <a:t>http://ko.wikipedia.org/wiki/INI_%ED%8C%8C%EC%9D%BC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7"/>
              </a:rPr>
              <a:t>http://www.cloanto.com/specs/ini/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Q/A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YAML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72816"/>
            <a:ext cx="6928384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179512" y="126876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mac.local.baseball_game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YAML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hlinkClick r:id="rId3"/>
              </a:rPr>
              <a:t>http://ko.wikipedia.org/wiki/YAML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용어 뜻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또 다른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 </a:t>
            </a:r>
            <a:r>
              <a:rPr lang="en-US" altLang="ko-KR" dirty="0" smtClean="0"/>
              <a:t>(Yet Another Markup Language)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유래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XML, C,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펄</a:t>
            </a:r>
            <a:r>
              <a:rPr lang="en-US" altLang="ko-KR" dirty="0" smtClean="0"/>
              <a:t>, RFC2822</a:t>
            </a:r>
            <a:r>
              <a:rPr lang="ko-KR" altLang="en-US" dirty="0" smtClean="0"/>
              <a:t>에서 정의된 </a:t>
            </a:r>
            <a:r>
              <a:rPr lang="en-US" altLang="ko-KR" dirty="0" smtClean="0"/>
              <a:t>e-mail </a:t>
            </a:r>
            <a:r>
              <a:rPr lang="ko-KR" altLang="en-US" dirty="0" smtClean="0"/>
              <a:t>양식의 개념을 얻어 만들어짐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'</a:t>
            </a:r>
            <a:r>
              <a:rPr lang="ko-KR" altLang="en-US" dirty="0" smtClean="0"/>
              <a:t>사람이 쉽게 읽을 수 있는</a:t>
            </a:r>
            <a:r>
              <a:rPr lang="en-US" altLang="ko-KR" dirty="0" smtClean="0"/>
              <a:t>' </a:t>
            </a:r>
            <a:r>
              <a:rPr lang="ko-KR" altLang="en-US" dirty="0" smtClean="0"/>
              <a:t>데이터 직렬화 양식이다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2001</a:t>
            </a:r>
            <a:r>
              <a:rPr lang="ko-KR" altLang="en-US" dirty="0" smtClean="0"/>
              <a:t>년에 </a:t>
            </a:r>
            <a:r>
              <a:rPr lang="ko-KR" altLang="en-US" dirty="0" err="1" smtClean="0"/>
              <a:t>클라크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에반스가</a:t>
            </a:r>
            <a:r>
              <a:rPr lang="ko-KR" altLang="en-US" dirty="0" smtClean="0"/>
              <a:t> 고안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Ingy</a:t>
            </a:r>
            <a:r>
              <a:rPr lang="en-US" altLang="ko-KR" dirty="0" smtClean="0"/>
              <a:t> dot Net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Oren Ben-Kiki</a:t>
            </a:r>
            <a:r>
              <a:rPr lang="ko-KR" altLang="en-US" dirty="0" smtClean="0"/>
              <a:t>와 함께 디자인했다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YAML Scalars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Scalar</a:t>
            </a:r>
          </a:p>
          <a:p>
            <a:pPr lvl="1"/>
            <a:r>
              <a:rPr lang="ko-KR" altLang="en-US" dirty="0" smtClean="0"/>
              <a:t>정수 </a:t>
            </a:r>
            <a:r>
              <a:rPr lang="en-US" altLang="ko-KR" dirty="0" smtClean="0"/>
              <a:t>,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블록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보존</a:t>
            </a:r>
            <a:r>
              <a:rPr lang="en-US" altLang="ko-KR" dirty="0" smtClean="0"/>
              <a:t>(|) </a:t>
            </a:r>
            <a:r>
              <a:rPr lang="ko-KR" altLang="en-US" dirty="0" smtClean="0"/>
              <a:t>또는 접기</a:t>
            </a:r>
            <a:r>
              <a:rPr lang="en-US" altLang="ko-KR" dirty="0" smtClean="0"/>
              <a:t>(&gt;)</a:t>
            </a:r>
            <a:r>
              <a:rPr lang="ko-KR" altLang="en-US" dirty="0" smtClean="0"/>
              <a:t>의 선택 지시자로 나눈다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988840"/>
            <a:ext cx="1940672" cy="1248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548680"/>
            <a:ext cx="1097191" cy="1314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501008"/>
            <a:ext cx="5255647" cy="1455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5229200"/>
            <a:ext cx="5791200" cy="140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용어 </a:t>
            </a:r>
            <a:r>
              <a:rPr lang="en-US" altLang="ko-KR" dirty="0" smtClean="0"/>
              <a:t>: YAML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노드는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key:value</a:t>
            </a:r>
            <a:r>
              <a:rPr lang="ko-KR" altLang="en-US" dirty="0" smtClean="0"/>
              <a:t>의 페어로 이루어진다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value</a:t>
            </a:r>
            <a:r>
              <a:rPr lang="ko-KR" altLang="en-US" dirty="0" smtClean="0"/>
              <a:t>에 해당하는 항목에는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가지가 있다</a:t>
            </a:r>
            <a:r>
              <a:rPr lang="en-US" altLang="ko-KR" dirty="0" smtClean="0"/>
              <a:t>. 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429000"/>
            <a:ext cx="83058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YAML </a:t>
            </a:r>
            <a:r>
              <a:rPr lang="ko-KR" altLang="en-US" dirty="0" smtClean="0"/>
              <a:t>들여쓰기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YAML </a:t>
            </a:r>
            <a:r>
              <a:rPr lang="ko-KR" altLang="en-US" sz="2000" dirty="0" smtClean="0"/>
              <a:t>기본적으로 </a:t>
            </a:r>
            <a:r>
              <a:rPr lang="en-US" altLang="ko-KR" sz="2000" u="sng" dirty="0" smtClean="0">
                <a:hlinkClick r:id="rId2"/>
              </a:rPr>
              <a:t>XML</a:t>
            </a:r>
            <a:r>
              <a:rPr lang="ko-KR" altLang="en-US" sz="2000" dirty="0" smtClean="0"/>
              <a:t>과 마찬가지로 트리 구조이다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부모 자식의 구분은 들여쓰기를 통해 이루어진다</a:t>
            </a:r>
            <a:r>
              <a:rPr lang="en-US" altLang="ko-KR" sz="2000" dirty="0" smtClean="0"/>
              <a:t>. </a:t>
            </a:r>
          </a:p>
          <a:p>
            <a:r>
              <a:rPr lang="ko-KR" altLang="en-US" sz="2000" dirty="0" smtClean="0"/>
              <a:t>들여쓰기를 위한 스페이스 개수는 무관</a:t>
            </a:r>
            <a:r>
              <a:rPr lang="en-US" altLang="ko-KR" sz="2000" dirty="0" smtClean="0"/>
              <a:t>,  </a:t>
            </a:r>
          </a:p>
          <a:p>
            <a:r>
              <a:rPr lang="ko-KR" altLang="en-US" sz="2000" dirty="0" smtClean="0"/>
              <a:t>동일 레벨 자식들의 들여쓰기 양은 같아야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356992"/>
            <a:ext cx="4752528" cy="3123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</TotalTime>
  <Words>1060</Words>
  <Application>Microsoft Office PowerPoint</Application>
  <PresentationFormat>화면 슬라이드 쇼(4:3)</PresentationFormat>
  <Paragraphs>305</Paragraphs>
  <Slides>41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YMAL XML INI PROPERTY 비교.</vt:lpstr>
      <vt:lpstr>글의 목적.</vt:lpstr>
      <vt:lpstr>목차</vt:lpstr>
      <vt:lpstr>YAML 소개</vt:lpstr>
      <vt:lpstr>YAML 예</vt:lpstr>
      <vt:lpstr>YAML소개</vt:lpstr>
      <vt:lpstr>YAML Scalars</vt:lpstr>
      <vt:lpstr>용어 : YAML NODE</vt:lpstr>
      <vt:lpstr>YAML 들여쓰기</vt:lpstr>
      <vt:lpstr>YAML: Collections</vt:lpstr>
      <vt:lpstr>complex mapping key</vt:lpstr>
      <vt:lpstr>YAML: Structures</vt:lpstr>
      <vt:lpstr>YAML 주석</vt:lpstr>
      <vt:lpstr>YAML 앵커 및 알리아스</vt:lpstr>
      <vt:lpstr>YAML 참고 사항.</vt:lpstr>
      <vt:lpstr>YAML장단점.</vt:lpstr>
      <vt:lpstr>그외 이슈</vt:lpstr>
      <vt:lpstr>Xml 소개.</vt:lpstr>
      <vt:lpstr>XML 예</vt:lpstr>
      <vt:lpstr>웰 폼(Well-formed) 문서.</vt:lpstr>
      <vt:lpstr>XML용어.</vt:lpstr>
      <vt:lpstr>API지원 방식 : DOM &amp; SAX</vt:lpstr>
      <vt:lpstr>XML Configuration</vt:lpstr>
      <vt:lpstr>지원 툴</vt:lpstr>
      <vt:lpstr>Xml 장단점.</vt:lpstr>
      <vt:lpstr>ini</vt:lpstr>
      <vt:lpstr>INI 예</vt:lpstr>
      <vt:lpstr>INI파일이란?</vt:lpstr>
      <vt:lpstr>INI Files</vt:lpstr>
      <vt:lpstr>장단점.</vt:lpstr>
      <vt:lpstr>property</vt:lpstr>
      <vt:lpstr>Property Files (POCO)</vt:lpstr>
      <vt:lpstr>POCO : Property 설정예.</vt:lpstr>
      <vt:lpstr>장단점.</vt:lpstr>
      <vt:lpstr>설정파일 비교분석.</vt:lpstr>
      <vt:lpstr>YAML :   설정 예</vt:lpstr>
      <vt:lpstr>XML :  설정 예</vt:lpstr>
      <vt:lpstr>Property File :  설정 예</vt:lpstr>
      <vt:lpstr>INI : 설정 예</vt:lpstr>
      <vt:lpstr>참고</vt:lpstr>
      <vt:lpstr>Q/A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 욱래</dc:creator>
  <cp:lastModifiedBy>조 욱래</cp:lastModifiedBy>
  <cp:revision>443</cp:revision>
  <dcterms:created xsi:type="dcterms:W3CDTF">2012-12-21T06:53:35Z</dcterms:created>
  <dcterms:modified xsi:type="dcterms:W3CDTF">2012-12-26T02:13:25Z</dcterms:modified>
</cp:coreProperties>
</file>