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73"/>
  </p:notesMasterIdLst>
  <p:sldIdLst>
    <p:sldId id="256" r:id="rId2"/>
    <p:sldId id="373" r:id="rId3"/>
    <p:sldId id="258" r:id="rId4"/>
    <p:sldId id="259" r:id="rId5"/>
    <p:sldId id="290" r:id="rId6"/>
    <p:sldId id="261" r:id="rId7"/>
    <p:sldId id="263" r:id="rId8"/>
    <p:sldId id="265" r:id="rId9"/>
    <p:sldId id="371" r:id="rId10"/>
    <p:sldId id="288" r:id="rId11"/>
    <p:sldId id="264" r:id="rId12"/>
    <p:sldId id="278" r:id="rId13"/>
    <p:sldId id="266" r:id="rId14"/>
    <p:sldId id="267" r:id="rId15"/>
    <p:sldId id="271" r:id="rId16"/>
    <p:sldId id="269" r:id="rId17"/>
    <p:sldId id="279" r:id="rId18"/>
    <p:sldId id="272" r:id="rId19"/>
    <p:sldId id="280" r:id="rId20"/>
    <p:sldId id="282" r:id="rId21"/>
    <p:sldId id="283" r:id="rId22"/>
    <p:sldId id="270" r:id="rId23"/>
    <p:sldId id="281" r:id="rId24"/>
    <p:sldId id="273" r:id="rId25"/>
    <p:sldId id="274" r:id="rId26"/>
    <p:sldId id="275" r:id="rId27"/>
    <p:sldId id="276" r:id="rId28"/>
    <p:sldId id="291" r:id="rId29"/>
    <p:sldId id="284" r:id="rId30"/>
    <p:sldId id="277" r:id="rId31"/>
    <p:sldId id="285" r:id="rId32"/>
    <p:sldId id="286" r:id="rId33"/>
    <p:sldId id="287" r:id="rId34"/>
    <p:sldId id="292" r:id="rId35"/>
    <p:sldId id="294" r:id="rId36"/>
    <p:sldId id="295" r:id="rId37"/>
    <p:sldId id="296" r:id="rId38"/>
    <p:sldId id="297" r:id="rId39"/>
    <p:sldId id="372" r:id="rId40"/>
    <p:sldId id="309" r:id="rId41"/>
    <p:sldId id="300" r:id="rId42"/>
    <p:sldId id="310" r:id="rId43"/>
    <p:sldId id="314" r:id="rId44"/>
    <p:sldId id="315" r:id="rId45"/>
    <p:sldId id="318" r:id="rId46"/>
    <p:sldId id="316" r:id="rId47"/>
    <p:sldId id="301" r:id="rId48"/>
    <p:sldId id="320" r:id="rId49"/>
    <p:sldId id="321" r:id="rId50"/>
    <p:sldId id="327" r:id="rId51"/>
    <p:sldId id="324" r:id="rId52"/>
    <p:sldId id="325" r:id="rId53"/>
    <p:sldId id="328" r:id="rId54"/>
    <p:sldId id="317" r:id="rId55"/>
    <p:sldId id="329" r:id="rId56"/>
    <p:sldId id="330" r:id="rId57"/>
    <p:sldId id="331" r:id="rId58"/>
    <p:sldId id="332" r:id="rId59"/>
    <p:sldId id="334" r:id="rId60"/>
    <p:sldId id="333" r:id="rId61"/>
    <p:sldId id="335" r:id="rId62"/>
    <p:sldId id="336" r:id="rId63"/>
    <p:sldId id="337" r:id="rId64"/>
    <p:sldId id="340" r:id="rId65"/>
    <p:sldId id="341" r:id="rId66"/>
    <p:sldId id="338" r:id="rId67"/>
    <p:sldId id="339" r:id="rId68"/>
    <p:sldId id="342" r:id="rId69"/>
    <p:sldId id="343" r:id="rId70"/>
    <p:sldId id="374" r:id="rId71"/>
    <p:sldId id="375" r:id="rId7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635"/>
    <a:srgbClr val="000000"/>
    <a:srgbClr val="00A249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76" autoAdjust="0"/>
  </p:normalViewPr>
  <p:slideViewPr>
    <p:cSldViewPr>
      <p:cViewPr>
        <p:scale>
          <a:sx n="90" d="100"/>
          <a:sy n="90" d="100"/>
        </p:scale>
        <p:origin x="-2214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ECFE-9732-497C-88C2-0A454EC27AFB}" type="datetimeFigureOut">
              <a:rPr lang="ko-KR" altLang="en-US" smtClean="0"/>
              <a:pPr/>
              <a:t>2012-05-15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FE22-741D-4BA0-810A-5B13550915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4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9FE22-741D-4BA0-810A-5B13550915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9FE22-741D-4BA0-810A-5B135509159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블랙바탕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7526"/>
          </a:xfrm>
          <a:prstGeom prst="rect">
            <a:avLst/>
          </a:prstGeom>
          <a:noFill/>
        </p:spPr>
      </p:pic>
      <p:sp>
        <p:nvSpPr>
          <p:cNvPr id="3" name="직사각형 28"/>
          <p:cNvSpPr/>
          <p:nvPr/>
        </p:nvSpPr>
        <p:spPr>
          <a:xfrm>
            <a:off x="0" y="6578600"/>
            <a:ext cx="9144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4073769" y="6624639"/>
            <a:ext cx="166467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latinLnBrk="0"/>
            <a:r>
              <a:rPr kumimoji="0" lang="en-US" altLang="ko-KR" sz="500" dirty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</a:t>
            </a:r>
            <a:r>
              <a:rPr kumimoji="0" lang="en-US" altLang="ko-KR" sz="500" dirty="0" smtClean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© NEOWIZ </a:t>
            </a:r>
            <a:r>
              <a:rPr kumimoji="0" lang="en-US" altLang="ko-KR" sz="500" dirty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MOBILE. All rights reserved.</a:t>
            </a:r>
            <a:endParaRPr kumimoji="0" lang="ko-KR" altLang="en-US" sz="500" dirty="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5" name="직사각형 32"/>
          <p:cNvSpPr/>
          <p:nvPr/>
        </p:nvSpPr>
        <p:spPr>
          <a:xfrm>
            <a:off x="3367454" y="6804026"/>
            <a:ext cx="751743" cy="539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33"/>
          <p:cNvSpPr/>
          <p:nvPr/>
        </p:nvSpPr>
        <p:spPr>
          <a:xfrm>
            <a:off x="3990243" y="6588126"/>
            <a:ext cx="12455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Picture 11" descr="모바일하단로고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0981" y="6578601"/>
            <a:ext cx="527538" cy="276225"/>
          </a:xfrm>
          <a:prstGeom prst="rect">
            <a:avLst/>
          </a:prstGeom>
          <a:noFill/>
        </p:spPr>
      </p:pic>
      <p:sp>
        <p:nvSpPr>
          <p:cNvPr id="8" name="슬라이드 번호 개체 틀 37"/>
          <p:cNvSpPr>
            <a:spLocks noGrp="1"/>
          </p:cNvSpPr>
          <p:nvPr>
            <p:ph type="sldNum" sz="quarter" idx="10"/>
          </p:nvPr>
        </p:nvSpPr>
        <p:spPr>
          <a:xfrm>
            <a:off x="70104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516D7DF7-31E5-4143-8EF4-3246E9E38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블랙바탕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7526"/>
          </a:xfrm>
          <a:prstGeom prst="rect">
            <a:avLst/>
          </a:prstGeom>
          <a:noFill/>
        </p:spPr>
      </p:pic>
      <p:cxnSp>
        <p:nvCxnSpPr>
          <p:cNvPr id="3" name="직선 연결선 17"/>
          <p:cNvCxnSpPr/>
          <p:nvPr/>
        </p:nvCxnSpPr>
        <p:spPr>
          <a:xfrm>
            <a:off x="209551" y="684213"/>
            <a:ext cx="8806962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8"/>
          <p:cNvSpPr/>
          <p:nvPr/>
        </p:nvSpPr>
        <p:spPr>
          <a:xfrm>
            <a:off x="0" y="6578600"/>
            <a:ext cx="9144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4073769" y="6624639"/>
            <a:ext cx="166467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latinLnBrk="0"/>
            <a:r>
              <a:rPr kumimoji="0" lang="en-US" altLang="ko-KR" sz="500" dirty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</a:t>
            </a:r>
            <a:r>
              <a:rPr kumimoji="0" lang="en-US" altLang="ko-KR" sz="500" dirty="0" smtClean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© NEOWIZ </a:t>
            </a:r>
            <a:r>
              <a:rPr kumimoji="0" lang="en-US" altLang="ko-KR" sz="500" dirty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MOBILE. All rights reserved.</a:t>
            </a:r>
            <a:endParaRPr kumimoji="0" lang="ko-KR" altLang="en-US" sz="500" dirty="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6" name="직사각형 22"/>
          <p:cNvSpPr/>
          <p:nvPr/>
        </p:nvSpPr>
        <p:spPr>
          <a:xfrm>
            <a:off x="3367454" y="6804026"/>
            <a:ext cx="751743" cy="539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23"/>
          <p:cNvSpPr/>
          <p:nvPr/>
        </p:nvSpPr>
        <p:spPr>
          <a:xfrm>
            <a:off x="3990243" y="6588126"/>
            <a:ext cx="12455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Picture 11" descr="모바일하단로고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0981" y="6578601"/>
            <a:ext cx="527538" cy="276225"/>
          </a:xfrm>
          <a:prstGeom prst="rect">
            <a:avLst/>
          </a:prstGeom>
          <a:noFill/>
        </p:spPr>
      </p:pic>
      <p:sp>
        <p:nvSpPr>
          <p:cNvPr id="9" name="슬라이드 번호 개체 틀 37"/>
          <p:cNvSpPr>
            <a:spLocks noGrp="1"/>
          </p:cNvSpPr>
          <p:nvPr>
            <p:ph type="sldNum" sz="quarter" idx="10"/>
          </p:nvPr>
        </p:nvSpPr>
        <p:spPr>
          <a:xfrm>
            <a:off x="70104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516D7DF7-31E5-4143-8EF4-3246E9E38D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eneric-programming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community/generic_programming.html" TargetMode="External"/><Relationship Id="rId2" Type="http://schemas.openxmlformats.org/officeDocument/2006/relationships/hyperlink" Target="http://www.generic-programming.org/about/int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josuttis.com/tmplbook/" TargetMode="External"/><Relationship Id="rId4" Type="http://schemas.openxmlformats.org/officeDocument/2006/relationships/hyperlink" Target="http://en.wikipedia.org/wiki/Generic_programmin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ooks.google.com/books?id=aJ1av7UFBPwC&amp;printsec=frontcover&amp;hl=ko&amp;source=gbs_ge_summary_r&amp;cad=0" TargetMode="External"/><Relationship Id="rId3" Type="http://schemas.openxmlformats.org/officeDocument/2006/relationships/hyperlink" Target="http://en.wikipedia.org/wiki/David_Musser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en.wikipedia.org/wiki/Alexander_Stepa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://www.facebook.com/andrei.alexandrescu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two-sdg.demon.co.uk/curbralan/papers/TheMiseducationOfC++.pdf" TargetMode="External"/><Relationship Id="rId9" Type="http://schemas.openxmlformats.org/officeDocument/2006/relationships/image" Target="../media/image10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hyperlink" Target="http://www.stepanovpaper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sgi.com/tech/st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35263" y="2420938"/>
            <a:ext cx="6408737" cy="9366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C++ </a:t>
            </a:r>
            <a:r>
              <a:rPr lang="ko-KR" altLang="en-US" sz="24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제네릭 프로그래밍이란</a:t>
            </a:r>
            <a:r>
              <a:rPr lang="en-US" altLang="ko-KR" sz="24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br>
              <a:rPr lang="en-US" altLang="ko-KR" sz="2400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What is Generic Programming in</a:t>
            </a:r>
            <a:r>
              <a:rPr lang="ko-KR" altLang="en-US" sz="2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787775" y="3357563"/>
            <a:ext cx="5356225" cy="6477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2012-05-15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None/>
            </a:pP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작성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플랫폼팀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권택순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998603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4525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리프팅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돋움" pitchFamily="50" charset="-127"/>
                <a:ea typeface="돋움" pitchFamily="50" charset="-127"/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707904" y="3140968"/>
            <a:ext cx="1080120" cy="540640"/>
          </a:xfrm>
          <a:prstGeom prst="wedgeEllipseCallout">
            <a:avLst>
              <a:gd name="adj1" fmla="val -251556"/>
              <a:gd name="adj2" fmla="val 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여기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501008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8775" y="1125538"/>
            <a:ext cx="8785225" cy="4525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리프팅이란</a:t>
            </a: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제네릭 알고리즘을 구현하기 위해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동일 알고리즘의 유사한 구현들 사이에 존재하는 공통점을 찾아내는 과정을 말한다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제네릭 프로그래밍 과정의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첫 번째 단계이면서 제일 중요한 부분이다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작업 방식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다음과 같은 근본적인 질문에 대한 답을 찾아간다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lvl="2"/>
            <a:r>
              <a:rPr lang="ko-KR" altLang="en-US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알고리즘이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올바르고 성능 좋게</a:t>
            </a:r>
            <a:r>
              <a:rPr lang="ko-KR" altLang="en-US" sz="1600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동작하기 위해서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400" dirty="0" smtClean="0">
                <a:latin typeface="돋움" pitchFamily="50" charset="-127"/>
                <a:ea typeface="돋움" pitchFamily="50" charset="-127"/>
              </a:rPr>
            </a:br>
            <a:r>
              <a:rPr lang="ko-KR" altLang="en-US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데이터 타입이  만족해야 하는 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최소한의 요구사항</a:t>
            </a:r>
            <a:r>
              <a:rPr lang="ko-KR" altLang="en-US" sz="1600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은</a:t>
            </a:r>
            <a:r>
              <a:rPr lang="ko-KR" altLang="en-US" sz="1600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무엇인가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lvl="2"/>
            <a:endParaRPr lang="en-US" altLang="ko-KR" sz="14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261502" flipH="1">
            <a:off x="4735397" y="4992220"/>
            <a:ext cx="1168143" cy="7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 flipH="1">
            <a:off x="2195736" y="4941168"/>
            <a:ext cx="1512168" cy="681410"/>
            <a:chOff x="5580112" y="4908526"/>
            <a:chExt cx="1584176" cy="681410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4908526"/>
              <a:ext cx="1368152" cy="320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5445224"/>
              <a:ext cx="576064" cy="144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5229200"/>
              <a:ext cx="859941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392864" y="5200424"/>
              <a:ext cx="537441" cy="162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리프팅</a:t>
            </a:r>
            <a:endParaRPr lang="en-US" altLang="ko-KR" sz="20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5013176"/>
            <a:ext cx="68053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38482"/>
            <a:ext cx="2304256" cy="18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3373" y="1124744"/>
            <a:ext cx="8229600" cy="4525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근본적인 질문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알고리즘이  </a:t>
            </a:r>
            <a:r>
              <a:rPr lang="ko-KR" altLang="en-US" sz="1600" b="1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올바르고 성능 좋게 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동작하기 위해서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데이터 타입이  만족해야 하는 </a:t>
            </a:r>
            <a:r>
              <a:rPr lang="ko-KR" altLang="en-US" sz="1600" b="1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최소한의 요구사항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은 무엇인가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프로그램이란</a:t>
            </a: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Algorithms + Data Structures = Programs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질문 검토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알고리즘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이  올바르고 성능 좋게 동작하기 위해서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데이터 타입</a:t>
            </a:r>
            <a:r>
              <a:rPr lang="ko-KR" altLang="en-US" sz="1600" b="1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이 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만족해야 하는 최소한의 요구사항은 무엇인가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None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-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근본적인 질문</a:t>
            </a:r>
            <a:endParaRPr lang="en-US" altLang="ko-KR" sz="20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– fundamental question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772816"/>
            <a:ext cx="36004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sum (</a:t>
            </a:r>
            <a:r>
              <a:rPr lang="en-US" altLang="ko-KR" sz="1600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* array,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600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result = 0;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result = result + array[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return result;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772816"/>
            <a:ext cx="3672409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sum (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array,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result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= 0;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result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4428545"/>
            <a:ext cx="2448272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거의 똑같잖아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!!</a:t>
            </a:r>
          </a:p>
          <a:p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로직을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재사용하고 싶군요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293096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59" y="965627"/>
            <a:ext cx="324036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sum (</a:t>
            </a:r>
            <a:r>
              <a:rPr lang="en-US" altLang="ko-KR" sz="1600" dirty="0" err="1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* array,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result = 0;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result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3125867"/>
            <a:ext cx="324036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sum (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array,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float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result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= 0;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result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397673"/>
            <a:ext cx="3744416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</a:t>
            </a:r>
          </a:p>
          <a:p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sum(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* array,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result = 0;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5400000" flipV="1">
            <a:off x="2987823" y="2693817"/>
            <a:ext cx="2808312" cy="79208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altLang="ko-KR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C00000"/>
                </a:solidFill>
              </a:rPr>
              <a:t>Lifting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5" y="4205985"/>
            <a:ext cx="2411238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모든 타입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에 대해동작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 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좋네요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^^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1" y="5517232"/>
            <a:ext cx="4429418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C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의 매크로도 할 수 있는 기본적인 기능에 대고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리프팅 이라는  특별한 이름을 붙이고 폼 내고 있다고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실망할 줄 알았는데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좋아하니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어쨌든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다행이군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589240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19" y="4205985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그림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4365104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09119"/>
            <a:ext cx="34563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sum (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* array,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 = 0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</a:t>
            </a:r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= 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</a:t>
            </a:r>
            <a:r>
              <a:rPr lang="en-US" altLang="ko-KR" sz="16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+ 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600" b="1" dirty="0" err="1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]</a:t>
            </a:r>
            <a:r>
              <a:rPr lang="en-US" altLang="ko-KR" sz="16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  <a:endParaRPr lang="en-US" altLang="ko-KR" sz="16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</a:t>
            </a:r>
            <a:r>
              <a:rPr lang="en-US" altLang="ko-KR" sz="16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  <a:endParaRPr lang="en-US" altLang="ko-KR" sz="16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945" y="3701407"/>
            <a:ext cx="34563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float sum (float*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array,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float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 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= 0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for 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 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= result + array[</a:t>
            </a:r>
            <a:r>
              <a:rPr lang="en-US" altLang="ko-KR" sz="1600" b="1" dirty="0" err="1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]; </a:t>
            </a:r>
            <a:endParaRPr lang="en-US" altLang="ko-KR" sz="1600" b="1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return </a:t>
            </a:r>
            <a:r>
              <a:rPr lang="en-US" altLang="ko-KR" sz="16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result; </a:t>
            </a:r>
            <a:endParaRPr lang="en-US" altLang="ko-KR" sz="1600" b="1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4023" y="1992899"/>
            <a:ext cx="3744416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 = 0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 = result + array[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return result;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5400000" flipV="1">
            <a:off x="2951820" y="3089338"/>
            <a:ext cx="2592288" cy="93610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Lifting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5966" y="4925543"/>
            <a:ext cx="4104456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다른 관점에서 보니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“</a:t>
            </a:r>
            <a:r>
              <a:rPr lang="ko-KR" altLang="en-US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모든 타입 </a:t>
            </a:r>
            <a:r>
              <a:rPr lang="en-US" altLang="ko-KR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에 대해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… “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는 아니었었군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!!</a:t>
            </a: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알고리즘에서 사용하는 </a:t>
            </a:r>
            <a:r>
              <a:rPr lang="ko-KR" altLang="en-US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특정 연산들이 정의</a:t>
            </a:r>
            <a:r>
              <a:rPr lang="en-US" altLang="ko-KR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b="1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b="1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되는 데이터 타입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에 대해서만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동작할 수 있겠군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8414" y="5717629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4048" y="2708920"/>
            <a:ext cx="352839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0;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708920"/>
            <a:ext cx="424847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std::string concatenate(std::string* array,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std::string result = "";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1052736"/>
            <a:ext cx="4968552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이제 좀 더 도전적인 문제를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생각해 봅시다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아래 두 함수를 한번 합쳐 보세요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전문용어로 얘기하자면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예네 둘도 한번 리프팅 해 보세요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08720"/>
            <a:ext cx="571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104" y="1844824"/>
            <a:ext cx="32400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 = 0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844824"/>
            <a:ext cx="4248472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std::string concatenate(std::string* array,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std::string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= ""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365104"/>
            <a:ext cx="4289130" cy="181588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함수 이름 다른 것은 아무 문제 없고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로직은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똑 같은데 초기화 시키는 값이 다르군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초기화만 어떻게 통일하면 되겠는데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….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	 empty string </a:t>
            </a:r>
            <a:r>
              <a:rPr lang="en-US" altLang="ko-KR" sz="1400" i="1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vs</a:t>
            </a:r>
            <a:r>
              <a:rPr lang="en-US" altLang="ko-KR" sz="1400" i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zero integral value</a:t>
            </a:r>
          </a:p>
          <a:p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고민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고민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1052736"/>
            <a:ext cx="1584176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예네 둘도 </a:t>
            </a:r>
            <a:endParaRPr lang="en-US" altLang="ko-KR" sz="12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한번 합쳐 보세요</a:t>
            </a:r>
            <a:endParaRPr lang="ko-KR" altLang="en-US" sz="1200" b="1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052736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  <p:pic>
        <p:nvPicPr>
          <p:cNvPr id="15" name="그림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877272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501008"/>
            <a:ext cx="273630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 = 0</a:t>
            </a:r>
            <a:r>
              <a:rPr lang="en-US" altLang="ko-KR" sz="14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643050"/>
            <a:ext cx="2736304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std::string concatenate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(std::string* array,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n){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std::string 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</a:t>
            </a:r>
            <a:r>
              <a:rPr lang="en-US" altLang="ko-KR" sz="14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= ""</a:t>
            </a:r>
            <a:r>
              <a:rPr lang="en-US" altLang="ko-KR" sz="14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1484784"/>
            <a:ext cx="4032448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2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2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</a:t>
            </a:r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):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 must have a default constructor 	that produces the identity value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endParaRPr lang="en-US" altLang="ko-KR" sz="14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result = T();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 rot="5400000" flipV="1">
            <a:off x="2879812" y="3176972"/>
            <a:ext cx="1872208" cy="6480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altLang="ko-KR" sz="1400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Lifting</a:t>
            </a:r>
            <a:endParaRPr lang="ko-KR" altLang="en-US" sz="14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182" y="5143512"/>
            <a:ext cx="5040560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똘똘한데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기본값 초기화 요구사항을 추가해서 멋지게 합쳤군요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!!  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위기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~ </a:t>
            </a: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극뽀옥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.”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위의 요구사항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(Requirements)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을 만족하는모든 타입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에 대해 동작하는 제너럴 알고리즘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완서엉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”!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052736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(6/7)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20" y="980728"/>
            <a:ext cx="3960440" cy="46166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데이터 타입에 요구되는 연산자</a:t>
            </a:r>
            <a: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함수</a:t>
            </a:r>
            <a: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주석으로 명시한 후에</a:t>
            </a:r>
            <a:r>
              <a:rPr lang="en-US" altLang="ko-KR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아래와 같이 리프팅하자</a:t>
            </a:r>
            <a:endParaRPr lang="ko-KR" altLang="en-US" sz="12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52" y="5143512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596" y="1412776"/>
            <a:ext cx="4215412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4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):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endParaRPr lang="en-US" altLang="ko-KR" sz="14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2060848"/>
            <a:ext cx="3744416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기본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타입을 리프팅 하는 것은 쉽네요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^^.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기본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타입 리프팅 에 대해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뭐 더 하실 말씀 있어요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  <a:p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없으면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다음 내용 공부하러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고고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2492896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기본</a:t>
            </a:r>
            <a:r>
              <a:rPr lang="en-US" altLang="ko-KR" sz="2000" baseline="30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(?)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타입에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(7/7)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</a:t>
            </a: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34888" y="2780928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1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1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부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제네릭 프로그래밍 소개 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/>
            </a:r>
            <a:b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</a:b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An Introduction to Generic Programming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872327"/>
            <a:ext cx="6408712" cy="29854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05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</a:t>
            </a:r>
            <a:r>
              <a:rPr lang="ko-KR" altLang="en-US" sz="11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1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4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Container must have an indexing operator [] that returns a T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Container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const Container&amp; array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result = result + 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4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]</a:t>
            </a:r>
            <a:r>
              <a:rPr lang="en-US" altLang="ko-KR" sz="14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3933056"/>
            <a:ext cx="3024336" cy="19236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참고로</a:t>
            </a: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!!</a:t>
            </a:r>
            <a:br>
              <a:rPr lang="en-US" altLang="ko-KR" sz="105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비교를 위한 이전 버전은 다음과 같음</a:t>
            </a:r>
            <a:endParaRPr lang="en-US" altLang="ko-KR" sz="105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sz="1400" dirty="0" err="1" smtClean="0"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800" y="1031548"/>
            <a:ext cx="5976664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아래와 같이 컨테이너 객체에 대해서도 동작하게 고쳐 봤어요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뭐 크게 어렵지 않았네요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(</a:t>
            </a: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우쭐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..)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참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요구사항에 배열 원소 접근 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관련 사항을 추가 했어요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071546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1052736"/>
            <a:ext cx="6408712" cy="29854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1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</a:t>
            </a:r>
            <a:r>
              <a:rPr lang="ko-KR" altLang="en-US" sz="12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4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Container must have an indexing operator [] that returns a T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4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Container</a:t>
            </a:r>
            <a:r>
              <a:rPr lang="en-US" altLang="ko-KR" sz="14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4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const Container&amp; array</a:t>
            </a:r>
            <a:r>
              <a:rPr lang="en-US" altLang="ko-KR" sz="14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4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result = result + </a:t>
            </a:r>
            <a:r>
              <a:rPr lang="en-US" altLang="ko-KR" sz="14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4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0364" y="3929066"/>
            <a:ext cx="6000760" cy="207749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제가 잠시 정리해 볼게요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16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함수의 첫 번째 매개변수가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이전에는 프리미티브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array,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즉 포인터였는데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이제는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보다 제너럴한 탬플릿 매개변수를 사용함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단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컨테이너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(Container)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타입은 연산자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가 구현되어 있어야 함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컨테이너에 대해서도 동작하는 제너럴 알고리즘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완서엉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”.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4000504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124744"/>
            <a:ext cx="6840760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4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Container must have an indexing operator [] that returns a T</a:t>
            </a:r>
            <a:endParaRPr lang="en-US" altLang="ko-KR" sz="1600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Container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sum(const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Container&amp; array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</a:t>
            </a:r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3284984"/>
            <a:ext cx="4285140" cy="203132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염두 해 두세요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두 템플릿 패러미터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Container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관계를 맺는 부분은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오직 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 사용할 때 뿐이에요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요구사항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(Requirements)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맨 마지막 줄에서만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Container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 관계시켜 줬어요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5661248"/>
            <a:ext cx="2448272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중요한 건가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큰일이야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와 닿지 않아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</a:t>
            </a:r>
            <a:endParaRPr lang="ko-KR" altLang="en-US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284984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661248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9632" y="1114866"/>
            <a:ext cx="6840760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4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default constructor that produces the identity value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Container must have an indexing operator [] that returns a T</a:t>
            </a:r>
            <a:endParaRPr lang="en-US" altLang="ko-KR" sz="1600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Container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sum(const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Container&amp; array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array[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]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240" y="5429264"/>
            <a:ext cx="2396810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  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..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컨테이너에는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인덱스 연산자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가 없는데 </a:t>
            </a:r>
            <a:endParaRPr lang="en-US" altLang="ko-KR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어쩌지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3302202"/>
            <a:ext cx="3816424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그런데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sum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알고리즘이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컨테이너에 대해서도 동작하도록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할 수 있을까요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이제까지 문제보다 훨씬 도전적인 문제에요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3140968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5" name="그림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220" y="5211197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1590" y="1220559"/>
            <a:ext cx="669674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 </a:t>
            </a:r>
            <a:r>
              <a:rPr lang="en-US" altLang="ko-KR" sz="14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(Requirements)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: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…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…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Container must have an indexing operator [] that returns a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2852936"/>
            <a:ext cx="7311186" cy="160043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염두해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두세요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제네릭 프로그램의 작성 원리에 따르면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데이터 타입을 변경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하지 않고는 추가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할 수 없는 기능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을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데이터 타입에게 추가하라고 알고리즘이 요구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해서는 안 됩니다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그러니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컨테이너에 인덱스 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억지로</a:t>
            </a:r>
            <a:r>
              <a:rPr lang="en-US" altLang="ko-KR" sz="1400" b="1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(?)</a:t>
            </a:r>
            <a:r>
              <a:rPr lang="ko-KR" altLang="en-US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구현해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넣으면 안 됩니다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6007" y="1364575"/>
            <a:ext cx="3096344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연산자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를 확 구현해 버릴까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616" y="4941168"/>
            <a:ext cx="6984776" cy="160043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O.K.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알았어요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컨테이너 리프팅 방법으로는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에 대해서도 동작하게 하는 리프팅은 포기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컨테이너 리프팅 얘기는 일단 여기까지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혹시 컨테이너 리프팅에 대해 더 얘기할 분 계세요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53175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869160"/>
            <a:ext cx="4460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2310" y="1436581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컨테이너에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Containers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5760" y="1099081"/>
            <a:ext cx="313184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 ++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array[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49889"/>
            <a:ext cx="518457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struct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list_node {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&lt;T&gt;* next;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value;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};</a:t>
            </a:r>
          </a:p>
          <a:p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struct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linked_list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{ 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&lt;T&gt;* start;};</a:t>
            </a:r>
          </a:p>
          <a:p>
            <a:endParaRPr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&lt;T&gt; list,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0;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&lt;T&gt;* current = </a:t>
            </a:r>
            <a:r>
              <a:rPr lang="en-US" altLang="ko-KR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list.start</a:t>
            </a:r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 current != NULL; current = current-&gt;next)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current-&gt;value;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1122948"/>
            <a:ext cx="1944216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정말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리프팅은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불가능할까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전용 코드를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한번 살펴보자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7904" y="5166428"/>
            <a:ext cx="5184576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억지로 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 구현할 수는 있지만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말 그대로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‘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억지로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’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구현한 것이기 때문에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이렇게 구현했다가는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알고리즘의 실행 시간은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O(n</a:t>
            </a:r>
            <a:r>
              <a:rPr lang="en-US" altLang="ko-KR" sz="1400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2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이므로  형편없이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느린 알고리즘을 구현한 꼴이 되겠구나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4219" y="1916832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5517232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2852936"/>
            <a:ext cx="3312368" cy="2369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n;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result = result + array[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];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870188"/>
            <a:ext cx="316835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sum(T* array,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(T* current = array; </a:t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current !=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array+n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++current)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*current;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1467941"/>
            <a:ext cx="5832648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포기하기 전에 다른 방식으로 한번 생각해 봅시다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데이터 타입을 고치기 어렵다면 알고리즘을 고쳐봅시다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연산자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[]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사용하지 않도록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다음과 같이 알고리즘을 수정하는 것이 가능하겠군요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endParaRPr lang="en-US" altLang="ko-KR" sz="1400" dirty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3688" y="908720"/>
            <a:ext cx="3456384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안되겠네요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 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는 포기하는 게 좋겠어요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355976" y="3933056"/>
            <a:ext cx="432048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5248" y="6217567"/>
            <a:ext cx="5832648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본질</a:t>
            </a:r>
            <a:r>
              <a:rPr lang="en-US" altLang="ko-KR" sz="1400" b="1" baseline="300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을 이해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했으면  최종 버전에다 또다시 리프팅을 시도해 볼까요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95933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5805264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그림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908720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92080" y="3501008"/>
            <a:ext cx="36004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b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I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 start, I end, T init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for(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 current = start;</a:t>
            </a:r>
            <a:r>
              <a:rPr lang="en-US" altLang="ko-KR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current != end;</a:t>
            </a:r>
            <a:r>
              <a:rPr lang="en-US" altLang="ko-KR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current = next(current))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init = init +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get(current)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098610"/>
            <a:ext cx="525658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 T sum(T* array, 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(T* current = array; current != array + n; ++current)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= result + *current;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284984"/>
            <a:ext cx="4032448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Container, 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sum(const Container&amp; array, 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n) {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T result = T();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!= n; ++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result = result + </a:t>
            </a:r>
            <a:r>
              <a:rPr lang="en-US" altLang="ko-KR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*(</a:t>
            </a:r>
            <a:r>
              <a:rPr lang="en-US" altLang="ko-KR" sz="1500" b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array+i</a:t>
            </a:r>
            <a:r>
              <a:rPr lang="en-US" altLang="ko-KR" sz="15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843063"/>
            <a:ext cx="2952328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 버전으로 바꿔 봅시다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71600" y="2636912"/>
            <a:ext cx="360040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1259632" y="5229200"/>
            <a:ext cx="2952328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But.  But.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array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가 배열이 아니라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 객체이므로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*(</a:t>
            </a:r>
            <a:r>
              <a:rPr lang="en-US" altLang="ko-KR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array+i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이런 식은 말이 안되죠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2040" y="5733256"/>
            <a:ext cx="2520280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그래서 이렇게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바꿉니다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4464207" y="4348938"/>
            <a:ext cx="720080" cy="196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580526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10578"/>
            <a:ext cx="46085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89240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810578"/>
            <a:ext cx="3816424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앞에서 유도한 알고리즘을 다시 적어 본 후에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49486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064925"/>
            <a:ext cx="7848872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6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</a:t>
            </a:r>
            <a:r>
              <a:rPr lang="en-US" altLang="ko-KR" sz="16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(Requirements):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I must have an inequality operator !=</a:t>
            </a:r>
          </a:p>
          <a:p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I must have a copy constructor</a:t>
            </a:r>
          </a:p>
          <a:p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I must have an operation next() that moves to the next value in the sequence</a:t>
            </a:r>
          </a:p>
          <a:p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I must have an operation get() that returns the current value (of type T).</a:t>
            </a:r>
          </a:p>
          <a:p>
            <a:endParaRPr lang="en-US" altLang="ko-KR" sz="16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 start, I end, T init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 current = start; current != end; current = next(current))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init = init +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get(current)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5085184"/>
            <a:ext cx="4824536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컨테이너는 없어지고 반복자만 남았네요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멋져요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!!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제너럴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알고리즘의 본질에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점점 더 다가가고 있는 거군요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list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장애물도 그럼 반복자를 이용해 멋지게   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“</a:t>
            </a:r>
            <a:r>
              <a:rPr lang="ko-KR" altLang="en-US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극뽀옥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”.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5996" y="1048612"/>
            <a:ext cx="4320480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요구사항과 함께 적으면 이와 같겠군요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알고리즘에 대한 리프팅을 계속 진행해 나가기  위해 반복자를 도입했습니다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초기값도 패러미터로 받을 수 있게 바꾸었고요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5085184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2582" y="76470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80728"/>
            <a:ext cx="763284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</a:t>
            </a:r>
            <a:r>
              <a:rPr lang="en-US" altLang="ko-KR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(Requirements):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additive operator +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an assignment operator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must have a copy constructor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I must have an inequality operator !=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I must have a copy constructor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I must have an operation next() that moves to the next value in the sequence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I must have an operation get() that returns the current value (of type T).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1" y="1196752"/>
            <a:ext cx="4320480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HY강M" pitchFamily="18" charset="-127"/>
                <a:ea typeface="HY강M" pitchFamily="18" charset="-127"/>
                <a:cs typeface="Ebrima" pitchFamily="2" charset="0"/>
              </a:rPr>
              <a:t>컨테이너는 없어지고 반복자만 남았네요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HY강M" pitchFamily="18" charset="-127"/>
                <a:ea typeface="HY강M" pitchFamily="18" charset="-127"/>
                <a:cs typeface="Ebrima" pitchFamily="2" charset="0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HY강M" pitchFamily="18" charset="-127"/>
                <a:ea typeface="HY강M" pitchFamily="18" charset="-127"/>
                <a:cs typeface="Ebrima" pitchFamily="2" charset="0"/>
              </a:rPr>
              <a:t>멋져요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HY강M" pitchFamily="18" charset="-127"/>
                <a:ea typeface="HY강M" pitchFamily="18" charset="-127"/>
                <a:cs typeface="Ebrima" pitchFamily="2" charset="0"/>
              </a:rPr>
              <a:t>!!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7624" y="3429000"/>
            <a:ext cx="7416824" cy="246221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음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컨테이너가 없어도 된다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면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이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알고리즘은 도대체 무엇에 대한 알고리즘 이었었나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컨테이너에 대한 알고리즘이 아니었었나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그런데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..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탬플릿 매개변수에 컨테이너가 없다고 해서</a:t>
            </a: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b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알고리즘이 컨테이너에 대한 알고리즘이 아니라고 말하기도 어렵다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방법을 통해 우리는 과연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알고리즘의 본질에 가까워 지고 있는 것일까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일단 새로 도입된 반복자에 대한 요구사항을 더 면밀히 살펴봐야 </a:t>
            </a:r>
            <a:r>
              <a:rPr lang="ko-KR" altLang="en-US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겠다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5" y="1196750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140968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921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제네릭 프로그래밍 소개 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An Introduction to Generic Programming</a:t>
            </a:r>
            <a:endParaRPr lang="ko-KR" altLang="en-US" sz="1400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229600" cy="50688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목표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제네릭 프로그래밍 이해에 필수적인 </a:t>
            </a:r>
            <a:r>
              <a:rPr lang="ko-KR" altLang="en-US" sz="1600" b="1" u="sng" dirty="0" smtClean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주요 개념들과 친해지기</a:t>
            </a:r>
            <a:endParaRPr lang="en-US" altLang="ko-KR" sz="1600" b="1" u="sng" dirty="0" smtClean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내용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정의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공로자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&amp; 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전환점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제네릭 프로그래밍 과정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리프팅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컨셉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모델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특화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끝맺음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v"/>
            </a:pP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hlinkClick r:id="rId2"/>
              </a:rPr>
              <a:t>http://www.generic-programming.org</a:t>
            </a:r>
            <a:endParaRPr lang="en-US" altLang="ko-KR" sz="14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ko-KR" altLang="en-US" sz="16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964566"/>
            <a:ext cx="4104456" cy="4016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5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요구사항</a:t>
            </a:r>
            <a:r>
              <a:rPr lang="en-US" altLang="ko-KR" sz="15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(Requirements):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  T …</a:t>
            </a:r>
          </a:p>
          <a:p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I must have an inequality operator !=</a:t>
            </a:r>
          </a:p>
          <a:p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I must have a copy constructor</a:t>
            </a:r>
          </a:p>
          <a:p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I must have an operation next() that moves to the next value in the sequence</a:t>
            </a:r>
          </a:p>
          <a:p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//   I must have an operation get() that returns the current value (of type T).</a:t>
            </a:r>
          </a:p>
          <a:p>
            <a:endParaRPr lang="en-US" altLang="ko-KR" sz="1500" b="1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I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 start, I end, T init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(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 current = start; </a:t>
            </a:r>
          </a:p>
          <a:p>
            <a:r>
              <a:rPr lang="en-US" altLang="ko-KR" sz="15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      current != end; </a:t>
            </a:r>
          </a:p>
          <a:p>
            <a:r>
              <a:rPr lang="en-US" altLang="ko-KR" sz="1500" b="1" dirty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      current = next(current))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init = init +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get(current)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1844824"/>
            <a:ext cx="4104456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 T*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next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(T* p)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return ++p; }</a:t>
            </a:r>
          </a:p>
          <a:p>
            <a:endParaRPr lang="en-US" altLang="ko-KR" sz="15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 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list_node&lt;T&gt;*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next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(list_node&lt;T&gt;* n)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 return n-&gt;next; } </a:t>
            </a:r>
          </a:p>
          <a:p>
            <a:endParaRPr lang="en-US" altLang="ko-KR" sz="15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 T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get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(T* p) 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return *p; }</a:t>
            </a:r>
          </a:p>
          <a:p>
            <a:endParaRPr lang="en-US" altLang="ko-KR" sz="15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T&gt;T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get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500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list_node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&lt;T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&gt;* n) 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return n-&gt;value;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4299" y="861352"/>
            <a:ext cx="4176464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요구사항에서 명시한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get(), next()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함수를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일반적인 포인터에 대해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그리고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list_node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포인터에 대해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작성해 보면 다음과 같다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142942"/>
            <a:ext cx="3744416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뭔가 더 얘기되어야 완전히 이해 될 것 같다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좀 찜찜하지만 일단 넘어가자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2" y="1052736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214950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(6/7)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786454"/>
            <a:ext cx="3744416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그래도 알고리즘 적용을 위해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list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나 포인터를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수정하지 않아도 되었으니 다행이군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78184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700808"/>
            <a:ext cx="6696744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400" b="1" u="sng" dirty="0" smtClean="0">
                <a:solidFill>
                  <a:schemeClr val="bg1">
                    <a:lumMod val="75000"/>
                  </a:schemeClr>
                </a:solidFill>
              </a:rPr>
              <a:t>요구사항</a:t>
            </a:r>
            <a:r>
              <a:rPr lang="en-US" altLang="ko-KR" sz="1400" b="1" u="sng" dirty="0" smtClean="0">
                <a:solidFill>
                  <a:schemeClr val="bg1">
                    <a:lumMod val="75000"/>
                  </a:schemeClr>
                </a:solidFill>
              </a:rPr>
              <a:t>(Requirements):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//   …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//   I must have an inequality operator !=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//   I must have a copy constructor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</a:schemeClr>
                </a:solidFill>
              </a:rPr>
              <a:t>//   I must have an operation next() that moves to the next value in the sequence</a:t>
            </a:r>
          </a:p>
          <a:p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//   I must have an operation get() that returns the current value 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</a:rPr>
              <a:t>(of type T).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696" y="1052736"/>
            <a:ext cx="7022584" cy="218521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반복자 </a:t>
            </a:r>
            <a:r>
              <a:rPr lang="ko-KR" altLang="en-US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리프팅에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대해 정리해 봅시다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반복자는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  -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시퀀스에 대한 추상이다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b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   -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다양한 컨테이너에 저장된 원소들에 대한 접근을 가능하게 한다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     -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컨테이너에는 동적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배열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링크된 리스트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균형 이진 트리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</a:t>
            </a:r>
            <a:r>
              <a:rPr lang="ko-KR" altLang="en-US" sz="12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해쉬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테이블 등이 포함된다</a:t>
            </a:r>
            <a:endParaRPr lang="en-US" altLang="ko-KR" sz="12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3">
              <a:buFontTx/>
              <a:buChar char="-"/>
            </a:pP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분리를 통한 일반성 획득</a:t>
            </a:r>
            <a:endParaRPr lang="en-US" altLang="ko-KR" sz="1400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2"/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-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u="sng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원소들의</a:t>
            </a:r>
            <a:r>
              <a:rPr lang="ko-KR" altLang="en-US" sz="14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저장소</a:t>
            </a:r>
            <a:r>
              <a:rPr lang="en-US" altLang="ko-KR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컨테이너</a:t>
            </a:r>
            <a:r>
              <a:rPr lang="en-US" altLang="ko-KR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와 원소들에 대한 접근 방식</a:t>
            </a:r>
            <a:r>
              <a:rPr lang="en-US" altLang="ko-KR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반복자</a:t>
            </a:r>
            <a:r>
              <a:rPr lang="en-US" altLang="ko-KR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</a:t>
            </a:r>
            <a:r>
              <a:rPr lang="ko-KR" altLang="en-US" sz="12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을 분리시킴으로써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</a:t>
            </a:r>
            <a:r>
              <a:rPr lang="ko-KR" altLang="en-US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여러 컨테이너에 대해 동작하는 제너럴 알고리즘을 작성할 수 있었다</a:t>
            </a:r>
            <a:r>
              <a:rPr lang="en-US" altLang="ko-KR" sz="12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861048"/>
            <a:ext cx="6192688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OOP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에서는 관련</a:t>
            </a:r>
            <a:r>
              <a:rPr lang="en-US" altLang="ko-KR" sz="1400" baseline="300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있는 것들끼리 잘 모아</a:t>
            </a:r>
            <a:r>
              <a:rPr lang="en-US" altLang="ko-KR" sz="1400" baseline="300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놓는 방법을 고민했었는데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 lvl="1"/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이 동네는 대범하게</a:t>
            </a:r>
            <a:r>
              <a:rPr lang="en-US" altLang="ko-KR" sz="1400" baseline="300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분리</a:t>
            </a:r>
            <a:r>
              <a:rPr lang="en-US" altLang="ko-KR" sz="1400" baseline="300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(?)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하는 것을 고려하고 있다니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</a:t>
            </a:r>
          </a:p>
          <a:p>
            <a:pPr lvl="1"/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두 동네는 부자 동네로 유명한 동네이니 모두 친해져야 하는데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</a:t>
            </a:r>
          </a:p>
          <a:p>
            <a:pPr lvl="1"/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두 동네와 동시에 모두 친해지는 것도 가능은 하겠지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 </a:t>
            </a:r>
          </a:p>
          <a:p>
            <a:pPr lvl="1"/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두 동네는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고민의 대상이 다른 거지 서로 다투거나 이러진 않겠</a:t>
            </a:r>
            <a:r>
              <a:rPr lang="ko-KR" altLang="en-US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5589240"/>
            <a:ext cx="4320480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쓸데 없는 고민은 그만 그만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…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우린 바쁘다 구요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반복자에 대한  리프팅 얘기는 일단 여기까지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혹시 반복자 </a:t>
            </a:r>
            <a:r>
              <a:rPr lang="ko-KR" altLang="en-US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리프팅에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대해 더 질문할 분 계세요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?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12474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661248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반복자에 대한 리프팅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(6/7)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Iteration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8" name="그림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861048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4056" y="1412776"/>
            <a:ext cx="8316416" cy="4647426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sum </a:t>
            </a:r>
            <a:r>
              <a:rPr lang="ko-KR" altLang="en-US" dirty="0" smtClean="0"/>
              <a:t>알고리즘 변경 과정 회고</a:t>
            </a:r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처음에는 간단한 수치 타입만 지원하도록 리프팅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연산자를 가진 </a:t>
            </a:r>
            <a:r>
              <a:rPr lang="ko-KR" altLang="en-US" sz="1600" dirty="0" err="1" smtClean="0"/>
              <a:t>스트링</a:t>
            </a:r>
            <a:r>
              <a:rPr lang="ko-KR" altLang="en-US" sz="1600" dirty="0" smtClean="0"/>
              <a:t> 데이터 타입을 지원하도록 리프팅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[] </a:t>
            </a:r>
            <a:r>
              <a:rPr lang="ko-KR" altLang="en-US" sz="1600" dirty="0" smtClean="0"/>
              <a:t>연산자를 가진 컨테이너를 지원하도록 리프팅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반복자를 도입하여 </a:t>
            </a:r>
            <a:r>
              <a:rPr lang="en-US" altLang="ko-KR" sz="1600" dirty="0" smtClean="0"/>
              <a:t>sum </a:t>
            </a:r>
            <a:r>
              <a:rPr lang="ko-KR" altLang="en-US" sz="1600" dirty="0" smtClean="0"/>
              <a:t>알고리즘과 </a:t>
            </a:r>
            <a:r>
              <a:rPr lang="en-US" altLang="ko-KR" sz="1600" dirty="0" smtClean="0"/>
              <a:t>[] </a:t>
            </a:r>
            <a:r>
              <a:rPr lang="ko-KR" altLang="en-US" sz="1600" dirty="0" smtClean="0"/>
              <a:t>연산자와의 연관성을 끊을 수 있도록 리프팅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en-US" altLang="ko-KR" dirty="0" smtClean="0"/>
              <a:t>sum </a:t>
            </a:r>
            <a:r>
              <a:rPr lang="ko-KR" altLang="en-US" dirty="0" smtClean="0"/>
              <a:t>알고리즘 리프팅 결과</a:t>
            </a:r>
            <a:endParaRPr lang="en-US" altLang="ko-KR" dirty="0" smtClean="0"/>
          </a:p>
          <a:p>
            <a:pPr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성능저하 없이 </a:t>
            </a:r>
            <a:r>
              <a:rPr lang="ko-KR" altLang="en-US" sz="1600" dirty="0" smtClean="0"/>
              <a:t>다양한 컨테이너에 대해 동작할 수 있</a:t>
            </a:r>
            <a:r>
              <a:rPr lang="ko-KR" altLang="en-US" sz="1600" dirty="0"/>
              <a:t>는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sum </a:t>
            </a:r>
            <a:r>
              <a:rPr lang="ko-KR" altLang="en-US" sz="1600" dirty="0" smtClean="0">
                <a:solidFill>
                  <a:srgbClr val="FF0000"/>
                </a:solidFill>
              </a:rPr>
              <a:t>알고리즘이 찾아졌음</a:t>
            </a:r>
            <a:r>
              <a:rPr lang="en-US" altLang="ko-KR" sz="1600" dirty="0" smtClean="0"/>
              <a:t>.  </a:t>
            </a:r>
          </a:p>
          <a:p>
            <a:pPr lvl="1">
              <a:buFont typeface="Wingdings" pitchFamily="2" charset="2"/>
              <a:buChar char="ü"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</a:rPr>
              <a:t>리프팅의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 핵심 역할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개념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(Concept)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예습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 :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48478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리프팅 검토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(1/2)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Review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467936"/>
            <a:ext cx="8676456" cy="460126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 알고리즘 변경 과정 회고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 리프팅 결과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en-US" altLang="ko-KR" sz="11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 </a:t>
            </a:r>
            <a:r>
              <a:rPr lang="ko-KR" altLang="en-US" dirty="0" smtClean="0"/>
              <a:t>리프팅의 핵심 역할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동일 알고리즘에 대한 다양한 구체 구현들을 통합시킴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해당 알고리즘의 매개변수가 만족해야 될 </a:t>
            </a:r>
            <a:r>
              <a:rPr lang="ko-KR" altLang="en-US" sz="1600" b="1" u="sng" dirty="0" smtClean="0"/>
              <a:t>최소한의 요구사항을 찾아냄</a:t>
            </a:r>
            <a:endParaRPr lang="en-US" altLang="ko-KR" sz="1600" b="1" u="sng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ü"/>
            </a:pPr>
            <a:endParaRPr lang="en-US" altLang="ko-KR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개념 </a:t>
            </a:r>
            <a:r>
              <a:rPr lang="en-US" altLang="ko-KR" dirty="0" smtClean="0"/>
              <a:t>(Concept) </a:t>
            </a:r>
            <a:r>
              <a:rPr lang="ko-KR" altLang="en-US" dirty="0" smtClean="0"/>
              <a:t>예습</a:t>
            </a:r>
            <a:r>
              <a:rPr lang="en-US" altLang="ko-KR" dirty="0" smtClean="0"/>
              <a:t>: </a:t>
            </a:r>
            <a:r>
              <a:rPr lang="ko-KR" altLang="en-US" sz="1600" dirty="0" smtClean="0"/>
              <a:t>요구사항들의  의미적인 묶음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리프팅 을 통해 핵심적인 요구사항들</a:t>
            </a:r>
            <a:r>
              <a:rPr lang="en-US" altLang="ko-KR" sz="1600" dirty="0" smtClean="0"/>
              <a:t>(Requirements)</a:t>
            </a:r>
            <a:r>
              <a:rPr lang="ko-KR" altLang="en-US" sz="1600" dirty="0" smtClean="0"/>
              <a:t>을 도출할 수 있었는데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이 요구사항들은 적당한 단위로  묶여지고 분류될 수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 한 단위로 묶여진 요구사항들 묶음을 개념</a:t>
            </a:r>
            <a:r>
              <a:rPr lang="en-US" altLang="ko-KR" sz="1600" dirty="0" smtClean="0"/>
              <a:t>(Concept)</a:t>
            </a:r>
            <a:r>
              <a:rPr lang="ko-KR" altLang="en-US" sz="1600" dirty="0" smtClean="0"/>
              <a:t>이라고 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  개념을 통해 문제 영역 </a:t>
            </a:r>
            <a:r>
              <a:rPr lang="en-US" altLang="ko-KR" sz="1600" dirty="0" smtClean="0"/>
              <a:t>(Problem domain)</a:t>
            </a:r>
            <a:r>
              <a:rPr lang="ko-KR" altLang="en-US" sz="1600" dirty="0" smtClean="0"/>
              <a:t>의 </a:t>
            </a:r>
            <a:r>
              <a:rPr lang="ko-KR" altLang="en-US" sz="1600" b="1" u="sng" dirty="0" smtClean="0"/>
              <a:t>핵심 추상</a:t>
            </a:r>
            <a:r>
              <a:rPr lang="ko-KR" altLang="en-US" sz="1600" b="1" dirty="0" smtClean="0"/>
              <a:t> </a:t>
            </a:r>
            <a:r>
              <a:rPr lang="ko-KR" altLang="en-US" sz="1600" dirty="0" smtClean="0"/>
              <a:t>을 기술할 수 있음</a:t>
            </a:r>
            <a:r>
              <a:rPr lang="en-US" altLang="ko-KR" sz="1600" b="1" u="sng" dirty="0" smtClean="0"/>
              <a:t>.</a:t>
            </a:r>
            <a:endParaRPr lang="en-US" altLang="ko-KR" sz="12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148478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리프팅 검토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(2/2)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Lifting  Review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423988"/>
            <a:ext cx="8229600" cy="4525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개념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635896" y="3573016"/>
            <a:ext cx="1080120" cy="540640"/>
          </a:xfrm>
          <a:prstGeom prst="wedgeEllipseCallout">
            <a:avLst>
              <a:gd name="adj1" fmla="val -251556"/>
              <a:gd name="adj2" fmla="val 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4" name="그림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933056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63563" y="1196975"/>
            <a:ext cx="8580437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리프팅 과정의 산물 </a:t>
            </a:r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r>
              <a:rPr lang="ko-KR" altLang="en-US" sz="1800" dirty="0" smtClean="0">
                <a:solidFill>
                  <a:schemeClr val="bg1"/>
                </a:solidFill>
              </a:rPr>
              <a:t>가지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제네릭 알고리즘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데이터에 대한 요구사항</a:t>
            </a:r>
            <a:r>
              <a:rPr lang="en-US" altLang="ko-KR" sz="1600" dirty="0" smtClean="0">
                <a:solidFill>
                  <a:schemeClr val="bg1"/>
                </a:solidFill>
              </a:rPr>
              <a:t>(Requirements)</a:t>
            </a:r>
            <a:r>
              <a:rPr lang="ko-KR" altLang="en-US" sz="1600" dirty="0" smtClean="0">
                <a:solidFill>
                  <a:schemeClr val="bg1"/>
                </a:solidFill>
              </a:rPr>
              <a:t>들의 집합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개념</a:t>
            </a:r>
            <a:r>
              <a:rPr lang="en-US" altLang="ko-KR" sz="1800" dirty="0" smtClean="0">
                <a:solidFill>
                  <a:schemeClr val="bg1"/>
                </a:solidFill>
              </a:rPr>
              <a:t>(Concept) := </a:t>
            </a:r>
            <a:r>
              <a:rPr lang="ko-KR" altLang="en-US" sz="1800" u="sng" dirty="0" smtClean="0">
                <a:solidFill>
                  <a:schemeClr val="bg1"/>
                </a:solidFill>
              </a:rPr>
              <a:t>연관 있는 단위로 묶여진 요구사항들의 집합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연관 있는 요구사항들을 하나의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엔터티</a:t>
            </a:r>
            <a:r>
              <a:rPr lang="en-US" altLang="ko-KR" sz="1600" dirty="0" smtClean="0">
                <a:solidFill>
                  <a:schemeClr val="bg1"/>
                </a:solidFill>
              </a:rPr>
              <a:t>(entity)</a:t>
            </a:r>
            <a:r>
              <a:rPr lang="ko-KR" altLang="en-US" sz="1600" dirty="0" smtClean="0">
                <a:solidFill>
                  <a:schemeClr val="bg1"/>
                </a:solidFill>
              </a:rPr>
              <a:t>로 묶어 낼 수 있도록 함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연관 있는 추상들의 모임을 그 능력에 근거하여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기술할 수 있도록 함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개념은 </a:t>
            </a:r>
            <a:r>
              <a:rPr lang="en-US" altLang="ko-KR" sz="1800" dirty="0" smtClean="0">
                <a:solidFill>
                  <a:schemeClr val="bg1"/>
                </a:solidFill>
              </a:rPr>
              <a:t>“</a:t>
            </a:r>
            <a:r>
              <a:rPr lang="ko-KR" altLang="en-US" sz="1800" i="1" u="sng" dirty="0" smtClean="0">
                <a:solidFill>
                  <a:schemeClr val="bg1"/>
                </a:solidFill>
              </a:rPr>
              <a:t>설계되거나 고안되지 않는다</a:t>
            </a:r>
            <a:r>
              <a:rPr lang="en-US" altLang="ko-KR" sz="1800" dirty="0" smtClean="0">
                <a:solidFill>
                  <a:schemeClr val="bg1"/>
                </a:solidFill>
              </a:rPr>
              <a:t>”. </a:t>
            </a:r>
            <a:r>
              <a:rPr lang="en-US" altLang="ko-KR" sz="1600" dirty="0" smtClean="0">
                <a:solidFill>
                  <a:schemeClr val="bg1"/>
                </a:solidFill>
              </a:rPr>
              <a:t>(neither designed nor invented)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같은 영역에 포함된 다수의 알고리즘을 리프팅 해 나가는 과정에서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i="1" dirty="0" smtClean="0">
                <a:solidFill>
                  <a:schemeClr val="bg1"/>
                </a:solidFill>
              </a:rPr>
              <a:t>“</a:t>
            </a:r>
            <a:r>
              <a:rPr lang="ko-KR" altLang="en-US" sz="1600" i="1" u="sng" dirty="0" smtClean="0">
                <a:solidFill>
                  <a:schemeClr val="bg1"/>
                </a:solidFill>
              </a:rPr>
              <a:t>발견되어질 뿐이다</a:t>
            </a:r>
            <a:r>
              <a:rPr lang="en-US" altLang="ko-KR" sz="1600" i="1" u="sng" dirty="0" smtClean="0">
                <a:solidFill>
                  <a:schemeClr val="bg1"/>
                </a:solidFill>
              </a:rPr>
              <a:t>”</a:t>
            </a:r>
            <a:r>
              <a:rPr lang="en-US" altLang="ko-KR" sz="1600" u="sng" dirty="0" smtClean="0">
                <a:solidFill>
                  <a:schemeClr val="bg1"/>
                </a:solidFill>
              </a:rPr>
              <a:t>.</a:t>
            </a:r>
            <a:r>
              <a:rPr lang="en-US" altLang="ko-KR" sz="1400" u="sng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(just being discovered) 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980728"/>
            <a:ext cx="8229600" cy="50688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요구사항을 개념으로 묶는 방식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요구사항들이 개념으로 묶이는 방식은 매우 다양할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극단적인 방식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도출된 모든 요구사항들을 하나의 개념으로 묶는 너무 설렁한 방식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각 요구사항들 하나하나를 별도의 개념으로 묶어서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요구사항의 개수와 개념의 개수를 동일하게 묶는 너무 짜친 방식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None/>
            </a:pPr>
            <a:endParaRPr lang="en-US" altLang="ko-KR" sz="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올바른 방식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이름</a:t>
            </a:r>
            <a:r>
              <a:rPr lang="en-US" altLang="ko-KR" sz="1400" dirty="0" smtClean="0">
                <a:solidFill>
                  <a:schemeClr val="bg1"/>
                </a:solidFill>
              </a:rPr>
              <a:t>(identity)</a:t>
            </a:r>
            <a:r>
              <a:rPr lang="ko-KR" altLang="en-US" sz="1400" dirty="0" smtClean="0">
                <a:solidFill>
                  <a:schemeClr val="bg1"/>
                </a:solidFill>
              </a:rPr>
              <a:t>을 줄 수 있을 정도로 충분한 요구사항들을 포함해야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너무 많은 요구사항을 포함시켜서 불필요하게 너무 제한적이 되도록 해서는 안 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52513"/>
            <a:ext cx="8229600" cy="50688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예시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endParaRPr lang="en-US" altLang="ko-KR" sz="18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26897"/>
              </p:ext>
            </p:extLst>
          </p:nvPr>
        </p:nvGraphicFramePr>
        <p:xfrm>
          <a:off x="611560" y="1556792"/>
          <a:ext cx="7920880" cy="4392489"/>
        </p:xfrm>
        <a:graphic>
          <a:graphicData uri="http://schemas.openxmlformats.org/drawingml/2006/table">
            <a:tbl>
              <a:tblPr/>
              <a:tblGrid>
                <a:gridCol w="2321637"/>
                <a:gridCol w="5599243"/>
              </a:tblGrid>
              <a:tr h="32256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개념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요구사항</a:t>
                      </a:r>
                      <a:r>
                        <a:rPr lang="ko-KR" altLang="en-US" sz="14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24659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latin typeface="Microsoft JhengHei"/>
                        </a:rPr>
                        <a:t>CopyConstructible&lt;T&gt;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T must have a copy constructor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9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latin typeface="Microsoft JhengHei"/>
                        </a:rPr>
                        <a:t>Assignable&lt;T&gt;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T must have an assignment operator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latin typeface="Microsoft JhengHei"/>
                        </a:rPr>
                        <a:t>Addable&lt;T&gt;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T must have an operator+ that takes two T values and returns a T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latin typeface="Microsoft JhengHei"/>
                        </a:rPr>
                        <a:t>EqualityComparable&lt;T&gt;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T must have an operator== comparing two Ts and returning a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latin typeface="Microsoft JhengHe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T must have an operator!= comparing two Ts and returning a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latin typeface="Microsoft JhengHe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.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 rowSpan="6"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&lt;I,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I must have an operator== comparing two Is and returning a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latin typeface="Microsoft JhengHe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I must have an operator!= comparing two Is and returning a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latin typeface="Microsoft JhengHei"/>
                        </a:rPr>
                        <a:t>bool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I must have a copy constructor.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I must have an assignment operator.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0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I must have an operation next() that moves to the next value in the sequence.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I must have an operation get() that returns the current value (of type T).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개념 도입 효과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알고리즘의 요구사항들에 대한 명세를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단순화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추상들의 묶음에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이름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(identity)</a:t>
            </a:r>
            <a:r>
              <a:rPr lang="ko-KR" altLang="en-US" sz="1600" dirty="0" smtClean="0">
                <a:solidFill>
                  <a:schemeClr val="bg1"/>
                </a:solidFill>
              </a:rPr>
              <a:t> 부여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endParaRPr lang="en-US" altLang="ko-KR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4422"/>
              </p:ext>
            </p:extLst>
          </p:nvPr>
        </p:nvGraphicFramePr>
        <p:xfrm>
          <a:off x="1403648" y="2780928"/>
          <a:ext cx="6264696" cy="3246020"/>
        </p:xfrm>
        <a:graphic>
          <a:graphicData uri="http://schemas.openxmlformats.org/drawingml/2006/table">
            <a:tbl>
              <a:tblPr/>
              <a:tblGrid>
                <a:gridCol w="2592288"/>
                <a:gridCol w="3672408"/>
              </a:tblGrid>
              <a:tr h="2157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2539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T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copy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Assignable&lt;T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Addable&lt;T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T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 rowSpan="6">
                  <a:txBody>
                    <a:bodyPr/>
                    <a:lstStyle/>
                    <a:p>
                      <a:pPr algn="just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copy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assignment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rot="10800000" flipV="1">
            <a:off x="3635896" y="1988840"/>
            <a:ext cx="172819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3383868" y="2528900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83568" y="1196752"/>
            <a:ext cx="5616575" cy="18716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더 알아볼 개념기술 기법들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포함된 요구사항 </a:t>
            </a:r>
            <a:r>
              <a:rPr lang="en-US" altLang="ko-KR" sz="1600" dirty="0" smtClean="0">
                <a:solidFill>
                  <a:schemeClr val="bg1"/>
                </a:solidFill>
              </a:rPr>
              <a:t>Nested Requirements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연관 타입 </a:t>
            </a:r>
            <a:r>
              <a:rPr lang="en-US" altLang="ko-KR" sz="1600" dirty="0" smtClean="0">
                <a:solidFill>
                  <a:schemeClr val="bg1"/>
                </a:solidFill>
              </a:rPr>
              <a:t>Associated Types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세분화 </a:t>
            </a:r>
            <a:r>
              <a:rPr lang="en-US" altLang="ko-KR" sz="1600" dirty="0" smtClean="0">
                <a:solidFill>
                  <a:schemeClr val="bg1"/>
                </a:solidFill>
              </a:rPr>
              <a:t>Refinement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 smtClean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340768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개념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(5/5)</a:t>
            </a:r>
          </a:p>
          <a:p>
            <a:pPr lvl="0">
              <a:spcBef>
                <a:spcPct val="0"/>
              </a:spcBef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Concepts</a:t>
            </a:r>
            <a:endParaRPr lang="en-US" altLang="ko-KR" sz="1400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4077072"/>
            <a:ext cx="5760640" cy="198515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개념 기술 </a:t>
            </a:r>
            <a:r>
              <a:rPr lang="en-US" altLang="ko-KR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(?)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지금까지 배운 개념은 모두 주석으로 명시되었다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주석은 코딩 작업보다는 문서화 작업에 가깝다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개념 기술 槪念 記術 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: concept describing !!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그렇다면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..  </a:t>
            </a:r>
            <a:r>
              <a:rPr lang="ko-KR" altLang="en-US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문서화 기법들을 더 알아보겠다는 것인가</a:t>
            </a:r>
            <a:r>
              <a:rPr lang="en-US" altLang="ko-KR" sz="1600" dirty="0" smtClean="0">
                <a:solidFill>
                  <a:srgbClr val="007635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1600" dirty="0">
              <a:solidFill>
                <a:srgbClr val="007635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149080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229600" cy="54721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제네릭 프로그래밍이란 </a:t>
            </a:r>
            <a:r>
              <a:rPr lang="en-US" altLang="ko-KR" sz="18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성능 좋고 재사용 가능한 소프</a:t>
            </a:r>
            <a:r>
              <a:rPr lang="ko-KR" altLang="en-US" sz="1600" dirty="0" smtClean="0">
                <a:solidFill>
                  <a:schemeClr val="bg1"/>
                </a:solidFill>
                <a:ea typeface="돋움" pitchFamily="50" charset="-127"/>
              </a:rPr>
              <a:t>트웨어 </a:t>
            </a: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라이브러리를 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개발하기 위한 프로그래밍 패러다임을 뜻한다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.</a:t>
            </a:r>
            <a:b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  <a:hlinkClick r:id="rId2"/>
              </a:rPr>
              <a:t>http://www.generic-programming.org/about/intro/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매우 다양한 여러 환경에서도 쉽게 소프트웨어 컴포넌트를 재사용 가능하도록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소프트웨어 컴포넌트를 일반화 시키는 프로그래밍 방식을 뜻한다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.</a:t>
            </a:r>
            <a:b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  <a:hlinkClick r:id="rId3"/>
              </a:rPr>
              <a:t> http://www.boost.org/community/generic_programming.html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프로그래밍 스타일을 뜻하는데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제네릭 프로그래밍 스타일에서는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나중에 결정될 데이터 타입을 이용해 알고리즘이 먼저 작성되고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, </a:t>
            </a:r>
            <a:b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특정 타입이 필요에 따라 제공될 때 비로소 해당 알고리즘은 인스턴스화 된다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.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  <a:hlinkClick r:id="rId4"/>
              </a:rPr>
              <a:t> http://en.wikipedia.org/wiki/Generic_programming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성능 좋은 알고리즘에 대한 가장 추상적인 표현을 찾기 위해 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제네릭 패러미터를 이용하는 프로그래밍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방법을 말한다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.</a:t>
            </a:r>
            <a:b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  <a:hlinkClick r:id="rId5"/>
              </a:rPr>
              <a:t> http://www.josuttis.com/tmplbook/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  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on page 240</a:t>
            </a:r>
          </a:p>
          <a:p>
            <a:pPr lvl="1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기타 등등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  <a:ea typeface="돋움" pitchFamily="50" charset="-127"/>
              </a:rPr>
              <a:t>…</a:t>
            </a:r>
            <a:endParaRPr lang="en-US" altLang="ko-KR" sz="1600" dirty="0" smtClean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latin typeface="+mj-lt"/>
              <a:ea typeface="돋움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ea typeface="돋움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정의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(1/2) </a:t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Definition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2"/>
            <a:r>
              <a:rPr lang="ko-KR" altLang="en-US" sz="1400" b="1" dirty="0" smtClean="0">
                <a:solidFill>
                  <a:srgbClr val="C00000"/>
                </a:solidFill>
              </a:rPr>
              <a:t>포함된 요구사항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Nested Requirements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연관 타입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Associated Types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세분화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Refinement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5796136" y="3637040"/>
            <a:ext cx="1080120" cy="540640"/>
          </a:xfrm>
          <a:prstGeom prst="wedgeEllipseCallout">
            <a:avLst>
              <a:gd name="adj1" fmla="val -329323"/>
              <a:gd name="adj2" fmla="val 4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005064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41163" y="980728"/>
            <a:ext cx="8229600" cy="50688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중복 문제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앞서 살펴본 개념</a:t>
            </a:r>
            <a:r>
              <a:rPr lang="en-US" altLang="ko-KR" sz="1600" dirty="0" smtClean="0">
                <a:solidFill>
                  <a:schemeClr val="bg1"/>
                </a:solidFill>
              </a:rPr>
              <a:t>(concepts)</a:t>
            </a:r>
            <a:r>
              <a:rPr lang="ko-KR" altLang="en-US" sz="1600" dirty="0" smtClean="0">
                <a:solidFill>
                  <a:schemeClr val="bg1"/>
                </a:solidFill>
              </a:rPr>
              <a:t>기술 예에서는 중복 문장이 많이 보였다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재사용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기존의 개념을 재사용 하여 새로운 개념을 정의할 수 있는 방식에 대한 필요성이 제기된다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포함된 요구사항 </a:t>
            </a:r>
            <a:r>
              <a:rPr lang="en-US" altLang="ko-KR" sz="1800" dirty="0" smtClean="0">
                <a:solidFill>
                  <a:schemeClr val="bg1"/>
                </a:solidFill>
              </a:rPr>
              <a:t>Nested Requirement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새로운 개념을 정의할 때 요구사항 일부를 간단히 기술하기 위해  끌어다 쓰는 기존에 정의되었던 개념을 가리킨다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52513"/>
            <a:ext cx="8229600" cy="50688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중복 문장 살펴보기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37362"/>
              </p:ext>
            </p:extLst>
          </p:nvPr>
        </p:nvGraphicFramePr>
        <p:xfrm>
          <a:off x="907802" y="1700811"/>
          <a:ext cx="5616624" cy="3672405"/>
        </p:xfrm>
        <a:graphic>
          <a:graphicData uri="http://schemas.openxmlformats.org/drawingml/2006/table">
            <a:tbl>
              <a:tblPr/>
              <a:tblGrid>
                <a:gridCol w="1944216"/>
                <a:gridCol w="3672408"/>
              </a:tblGrid>
              <a:tr h="273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copy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constructor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588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Assignable&lt;T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Addable&lt;T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</a:t>
                      </a:r>
                      <a:r>
                        <a:rPr lang="en-US" sz="1200" b="1" i="0" u="none" strike="noStrike" dirty="0" err="1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mparable</a:t>
                      </a:r>
                      <a:r>
                        <a:rPr lang="en-US" sz="1200" b="1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rgbClr val="7030A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6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7030A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copy constructor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 I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380312" y="1916832"/>
            <a:ext cx="1094350" cy="551273"/>
            <a:chOff x="8028384" y="1834191"/>
            <a:chExt cx="1094350" cy="551273"/>
          </a:xfrm>
        </p:grpSpPr>
        <p:sp>
          <p:nvSpPr>
            <p:cNvPr id="10" name="타원형 설명선 9"/>
            <p:cNvSpPr/>
            <p:nvPr/>
          </p:nvSpPr>
          <p:spPr>
            <a:xfrm>
              <a:off x="8042614" y="1834191"/>
              <a:ext cx="1080120" cy="540640"/>
            </a:xfrm>
            <a:prstGeom prst="wedgeEllipseCallout">
              <a:avLst>
                <a:gd name="adj1" fmla="val -128507"/>
                <a:gd name="adj2" fmla="val 405734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중복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타원형 설명선 10"/>
            <p:cNvSpPr/>
            <p:nvPr/>
          </p:nvSpPr>
          <p:spPr>
            <a:xfrm>
              <a:off x="8028384" y="1844824"/>
              <a:ext cx="1080120" cy="540640"/>
            </a:xfrm>
            <a:prstGeom prst="wedgeEllipseCallout">
              <a:avLst>
                <a:gd name="adj1" fmla="val -131461"/>
                <a:gd name="adj2" fmla="val 4534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40352" y="2589695"/>
            <a:ext cx="1094350" cy="551273"/>
            <a:chOff x="8028384" y="1834191"/>
            <a:chExt cx="1094350" cy="551273"/>
          </a:xfrm>
        </p:grpSpPr>
        <p:sp>
          <p:nvSpPr>
            <p:cNvPr id="15" name="타원형 설명선 14"/>
            <p:cNvSpPr/>
            <p:nvPr/>
          </p:nvSpPr>
          <p:spPr>
            <a:xfrm>
              <a:off x="8042614" y="1834191"/>
              <a:ext cx="1080120" cy="540640"/>
            </a:xfrm>
            <a:prstGeom prst="wedgeEllipseCallout">
              <a:avLst>
                <a:gd name="adj1" fmla="val -163946"/>
                <a:gd name="adj2" fmla="val 338866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중복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타원형 설명선 15"/>
            <p:cNvSpPr/>
            <p:nvPr/>
          </p:nvSpPr>
          <p:spPr>
            <a:xfrm>
              <a:off x="8028384" y="1844824"/>
              <a:ext cx="1080120" cy="540640"/>
            </a:xfrm>
            <a:prstGeom prst="wedgeEllipseCallout">
              <a:avLst>
                <a:gd name="adj1" fmla="val -165914"/>
                <a:gd name="adj2" fmla="val -5446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510098" y="3237767"/>
            <a:ext cx="1094350" cy="551273"/>
            <a:chOff x="8028384" y="1834191"/>
            <a:chExt cx="1094350" cy="551273"/>
          </a:xfrm>
        </p:grpSpPr>
        <p:sp>
          <p:nvSpPr>
            <p:cNvPr id="18" name="타원형 설명선 17"/>
            <p:cNvSpPr/>
            <p:nvPr/>
          </p:nvSpPr>
          <p:spPr>
            <a:xfrm>
              <a:off x="8042614" y="1834191"/>
              <a:ext cx="1080120" cy="540640"/>
            </a:xfrm>
            <a:prstGeom prst="wedgeEllipseCallout">
              <a:avLst>
                <a:gd name="adj1" fmla="val -140319"/>
                <a:gd name="adj2" fmla="val 57634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중복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형 설명선 18"/>
            <p:cNvSpPr/>
            <p:nvPr/>
          </p:nvSpPr>
          <p:spPr>
            <a:xfrm>
              <a:off x="8028384" y="1844824"/>
              <a:ext cx="1080120" cy="540640"/>
            </a:xfrm>
            <a:prstGeom prst="wedgeEllipseCallout">
              <a:avLst>
                <a:gd name="adj1" fmla="val -140319"/>
                <a:gd name="adj2" fmla="val -58400"/>
              </a:avLst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524328" y="3861051"/>
            <a:ext cx="1094350" cy="551273"/>
            <a:chOff x="8028384" y="1834191"/>
            <a:chExt cx="1094350" cy="551273"/>
          </a:xfrm>
        </p:grpSpPr>
        <p:sp>
          <p:nvSpPr>
            <p:cNvPr id="21" name="타원형 설명선 20"/>
            <p:cNvSpPr/>
            <p:nvPr/>
          </p:nvSpPr>
          <p:spPr>
            <a:xfrm>
              <a:off x="8042614" y="1834191"/>
              <a:ext cx="1080120" cy="540640"/>
            </a:xfrm>
            <a:prstGeom prst="wedgeEllipseCallout">
              <a:avLst>
                <a:gd name="adj1" fmla="val -146226"/>
                <a:gd name="adj2" fmla="val -3333"/>
              </a:avLst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중복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타원형 설명선 21"/>
            <p:cNvSpPr/>
            <p:nvPr/>
          </p:nvSpPr>
          <p:spPr>
            <a:xfrm>
              <a:off x="8028384" y="1844824"/>
              <a:ext cx="1080120" cy="540640"/>
            </a:xfrm>
            <a:prstGeom prst="wedgeEllipseCallout">
              <a:avLst>
                <a:gd name="adj1" fmla="val -145241"/>
                <a:gd name="adj2" fmla="val -121333"/>
              </a:avLst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79866"/>
              </p:ext>
            </p:extLst>
          </p:nvPr>
        </p:nvGraphicFramePr>
        <p:xfrm>
          <a:off x="1043609" y="1700808"/>
          <a:ext cx="7056784" cy="3672405"/>
        </p:xfrm>
        <a:graphic>
          <a:graphicData uri="http://schemas.openxmlformats.org/drawingml/2006/table">
            <a:tbl>
              <a:tblPr/>
              <a:tblGrid>
                <a:gridCol w="3672408"/>
                <a:gridCol w="3384376"/>
              </a:tblGrid>
              <a:tr h="273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copy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constructor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588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Assignable&lt;T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Addable&lt;T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sz="1200" b="1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6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copy constructor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 I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rot="16200000" flipV="1">
            <a:off x="2591780" y="2240868"/>
            <a:ext cx="2160240" cy="2088232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1979712" y="2564903"/>
            <a:ext cx="2736304" cy="208823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2771800" y="3356991"/>
            <a:ext cx="1944216" cy="432048"/>
          </a:xfrm>
          <a:prstGeom prst="straightConnector1">
            <a:avLst/>
          </a:prstGeom>
          <a:ln w="19050">
            <a:solidFill>
              <a:srgbClr val="00A249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2771800" y="3356991"/>
            <a:ext cx="1944216" cy="720080"/>
          </a:xfrm>
          <a:prstGeom prst="straightConnector1">
            <a:avLst/>
          </a:prstGeom>
          <a:ln w="19050">
            <a:solidFill>
              <a:srgbClr val="00A249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908720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11560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중복 문장의 효율적 처리에 대한 힌트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5733256"/>
            <a:ext cx="6984776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O.K.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알았어요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Iterator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&lt;I,T&gt;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정의에 사용되는 문장을 주저리주저리 안 쓰고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    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의 요구사항을 정리할 때 찾아낸 개념들을 이용해서 간단히 적을 수 있겠네요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661248"/>
            <a:ext cx="44608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34771"/>
              </p:ext>
            </p:extLst>
          </p:nvPr>
        </p:nvGraphicFramePr>
        <p:xfrm>
          <a:off x="1043608" y="1700811"/>
          <a:ext cx="7344816" cy="3672405"/>
        </p:xfrm>
        <a:graphic>
          <a:graphicData uri="http://schemas.openxmlformats.org/drawingml/2006/table">
            <a:tbl>
              <a:tblPr/>
              <a:tblGrid>
                <a:gridCol w="3888432"/>
                <a:gridCol w="3456384"/>
              </a:tblGrid>
              <a:tr h="273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54806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2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copy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constructor </a:t>
                      </a:r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588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Assignable&lt;T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Addable&lt;T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sz="1200" b="1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200" b="1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T </a:t>
                      </a:r>
                      <a:r>
                        <a:rPr lang="en-US" sz="14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756">
                <a:tc rowSpan="3">
                  <a:txBody>
                    <a:bodyPr/>
                    <a:lstStyle/>
                    <a:p>
                      <a:pPr algn="just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7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</a:t>
                      </a:r>
                    </a:p>
                    <a:p>
                      <a:pPr algn="just" rtl="0" fontAlgn="ctr"/>
                      <a:r>
                        <a:rPr lang="en-US" sz="7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 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&lt;I&gt;</a:t>
                      </a:r>
                      <a:endParaRPr lang="en-US" sz="1400" b="0" i="0" u="none" strike="noStrike" dirty="0" smtClean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endParaRPr lang="en-US" sz="700" b="0" i="0" u="none" strike="noStrike" dirty="0" smtClean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&lt;I&gt;, 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Assignable&lt;I&gt;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rot="16200000" flipV="1">
            <a:off x="2843809" y="2204867"/>
            <a:ext cx="2088232" cy="2088232"/>
          </a:xfrm>
          <a:prstGeom prst="straightConnector1">
            <a:avLst/>
          </a:pr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2123730" y="2564906"/>
            <a:ext cx="2808311" cy="194421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2987825" y="3429002"/>
            <a:ext cx="1944216" cy="576064"/>
          </a:xfrm>
          <a:prstGeom prst="straightConnector1">
            <a:avLst/>
          </a:prstGeom>
          <a:ln w="19050">
            <a:solidFill>
              <a:srgbClr val="00A249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11560" y="1052736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기존 개념 재사용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포함된 요구사항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Nested Requirement</a:t>
            </a: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5576" y="3342471"/>
            <a:ext cx="7848872" cy="246221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디자인 패턴에서는 재사용 관련해서는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상속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(inheritance)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과 집합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(aggregation)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있었고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실 구현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C++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에서는 집합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(aggregation)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을 통한 재사용의 경우 </a:t>
            </a:r>
            <a:r>
              <a:rPr lang="ko-KR" altLang="en-US" sz="1400" u="sng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맴버 변수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 사용해 구현을 했었다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포함된 요구사항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(nested requirements)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기존 개념 재사용을 위해 도입된 방식이라면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...</a:t>
            </a: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상속 보다는 집합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(aggregation)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과 비슷하다고 볼 수 있는 것인가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아니면 다중 상속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(multiple inheritance)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과 비슷하다고 볼 수 있는 것인가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?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Iterator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&lt;I,T&gt; 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 중에는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Assignable&lt;I&gt;, Assignable&lt;T&gt;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가 동시에 포함될 수도 있으므로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상속이라 보기에는 무리가 있을 것도 같다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.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75816"/>
              </p:ext>
            </p:extLst>
          </p:nvPr>
        </p:nvGraphicFramePr>
        <p:xfrm>
          <a:off x="611560" y="980728"/>
          <a:ext cx="4824536" cy="2173166"/>
        </p:xfrm>
        <a:graphic>
          <a:graphicData uri="http://schemas.openxmlformats.org/drawingml/2006/table">
            <a:tbl>
              <a:tblPr/>
              <a:tblGrid>
                <a:gridCol w="1800200"/>
                <a:gridCol w="3024336"/>
              </a:tblGrid>
              <a:tr h="187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Concept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latin typeface="Verdana"/>
                        </a:rPr>
                        <a:t>Requirements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2060"/>
                        </a:solidFill>
                        <a:latin typeface="Verdana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24349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    </a:t>
                      </a:r>
                      <a:r>
                        <a:rPr lang="en-US" sz="1100" b="1" i="0" u="none" strike="noStrike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a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copy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constructor 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42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   Assignable&lt;T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assignment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83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 Addable&lt;T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operator +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83">
                <a:tc rowSpan="2"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100" b="1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sz="1100" b="1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&lt;T</a:t>
                      </a:r>
                      <a:r>
                        <a:rPr lang="en-US" sz="1100" b="1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T </a:t>
                      </a:r>
                      <a:r>
                        <a:rPr lang="en-US" sz="12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==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T </a:t>
                      </a:r>
                      <a:r>
                        <a:rPr lang="en-US" sz="1200" b="0" i="0" u="none" strike="noStrike" dirty="0">
                          <a:solidFill>
                            <a:srgbClr val="00A249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operator != </a:t>
                      </a:r>
                      <a:r>
                        <a:rPr lang="en-US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rgbClr val="00A249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50">
                <a:tc rowSpan="3">
                  <a:txBody>
                    <a:bodyPr/>
                    <a:lstStyle/>
                    <a:p>
                      <a:pPr algn="just" rtl="0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 </a:t>
                      </a:r>
                      <a:r>
                        <a:rPr lang="en-US" sz="11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EqualityComparable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A249"/>
                          </a:solidFill>
                          <a:latin typeface="Microsoft JhengHei"/>
                        </a:rPr>
                        <a:t>&lt;I&gt;,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  </a:t>
                      </a:r>
                    </a:p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altLang="ko-KR" sz="1200" b="0" i="0" u="none" strike="noStrike" dirty="0" err="1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CopyConstructible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70C0"/>
                          </a:solidFill>
                          <a:latin typeface="Microsoft JhengHei"/>
                        </a:rPr>
                        <a:t>&lt;I&gt;,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latin typeface="Microsoft JhengHei"/>
                        </a:rPr>
                        <a:t>Assignable&lt;I&gt;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an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next()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an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operation get()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…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60032" y="1196752"/>
            <a:ext cx="3600399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개념을 기술할 때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이제 훨씬 간단하게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요구사항을 적을 수 있게 되었네요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..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‘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재사용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’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은 영원한 우리의 동반자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5805264"/>
            <a:ext cx="4283968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애매해요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?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애매하면 그냥 넘어 가자 구요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그리고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…</a:t>
            </a: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속으로 생각합시다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괜히 다른 사람까지  헷갈려요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0" name="그림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656093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877272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포함된 요구사항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(5/5)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Nested Requirement</a:t>
            </a:r>
          </a:p>
        </p:txBody>
      </p:sp>
      <p:pic>
        <p:nvPicPr>
          <p:cNvPr id="16" name="그림 1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56992"/>
            <a:ext cx="381066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52513"/>
            <a:ext cx="8229600" cy="4525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포함된 요구사항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Nested Requirements</a:t>
            </a:r>
          </a:p>
          <a:p>
            <a:pPr lvl="2"/>
            <a:r>
              <a:rPr lang="ko-KR" altLang="en-US" sz="1400" b="1" dirty="0" smtClean="0">
                <a:solidFill>
                  <a:srgbClr val="C00000"/>
                </a:solidFill>
              </a:rPr>
              <a:t>연관 타입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Associated Types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세분화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Refinement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5086689" y="3752456"/>
            <a:ext cx="1080120" cy="540640"/>
          </a:xfrm>
          <a:prstGeom prst="wedgeEllipseCallout">
            <a:avLst>
              <a:gd name="adj1" fmla="val -329323"/>
              <a:gd name="adj2" fmla="val 4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138483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52513"/>
            <a:ext cx="8229600" cy="50688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동기 </a:t>
            </a:r>
            <a:r>
              <a:rPr lang="en-US" altLang="ko-KR" sz="1800" dirty="0" smtClean="0">
                <a:solidFill>
                  <a:schemeClr val="bg1"/>
                </a:solidFill>
              </a:rPr>
              <a:t>motivation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리프팅 과정 중에 개념 기술의 문제점이 드러났다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ex : </a:t>
            </a:r>
            <a:r>
              <a:rPr lang="ko-KR" altLang="en-US" sz="1400" dirty="0" smtClean="0">
                <a:solidFill>
                  <a:schemeClr val="bg1"/>
                </a:solidFill>
              </a:rPr>
              <a:t>시퀀스의 길이를 계산하는 </a:t>
            </a:r>
            <a:r>
              <a:rPr lang="en-US" altLang="ko-KR" sz="1400" dirty="0" smtClean="0">
                <a:solidFill>
                  <a:schemeClr val="bg1"/>
                </a:solidFill>
              </a:rPr>
              <a:t>distance() </a:t>
            </a:r>
            <a:r>
              <a:rPr lang="ko-KR" altLang="en-US" sz="1400" dirty="0" smtClean="0">
                <a:solidFill>
                  <a:schemeClr val="bg1"/>
                </a:solidFill>
              </a:rPr>
              <a:t>함수를 살펴보자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distance() </a:t>
            </a:r>
            <a:r>
              <a:rPr lang="ko-KR" altLang="en-US" sz="1400" dirty="0" smtClean="0">
                <a:solidFill>
                  <a:schemeClr val="bg1"/>
                </a:solidFill>
              </a:rPr>
              <a:t>함수에서의 반복자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Iterator</a:t>
            </a:r>
            <a:r>
              <a:rPr lang="en-US" altLang="ko-KR" sz="1400" dirty="0" smtClean="0">
                <a:solidFill>
                  <a:schemeClr val="bg1"/>
                </a:solidFill>
              </a:rPr>
              <a:t>&lt;I,T&gt; </a:t>
            </a:r>
            <a:r>
              <a:rPr lang="ko-KR" altLang="en-US" sz="1400" dirty="0" smtClean="0">
                <a:solidFill>
                  <a:schemeClr val="bg1"/>
                </a:solidFill>
              </a:rPr>
              <a:t>에는 </a:t>
            </a:r>
            <a:r>
              <a:rPr lang="en-US" altLang="ko-KR" sz="1400" dirty="0" smtClean="0">
                <a:solidFill>
                  <a:schemeClr val="bg1"/>
                </a:solidFill>
              </a:rPr>
              <a:t>T </a:t>
            </a:r>
            <a:r>
              <a:rPr lang="ko-KR" altLang="en-US" sz="1400" dirty="0" smtClean="0">
                <a:solidFill>
                  <a:schemeClr val="bg1"/>
                </a:solidFill>
              </a:rPr>
              <a:t>관련하여 다음과 같은 문제점이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Distance </a:t>
            </a:r>
            <a:r>
              <a:rPr lang="ko-KR" altLang="en-US" sz="1200" dirty="0" smtClean="0">
                <a:solidFill>
                  <a:schemeClr val="bg1"/>
                </a:solidFill>
              </a:rPr>
              <a:t>함수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프로토타입에서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템플릿 매개변수 </a:t>
            </a:r>
            <a:r>
              <a:rPr lang="en-US" altLang="ko-KR" sz="1200" dirty="0" smtClean="0">
                <a:solidFill>
                  <a:schemeClr val="bg1"/>
                </a:solidFill>
              </a:rPr>
              <a:t>T</a:t>
            </a:r>
            <a:r>
              <a:rPr lang="ko-KR" altLang="en-US" sz="1200" dirty="0" smtClean="0">
                <a:solidFill>
                  <a:schemeClr val="bg1"/>
                </a:solidFill>
              </a:rPr>
              <a:t>는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사용되지 않는다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사용되지도 않는 타입</a:t>
            </a:r>
            <a:r>
              <a:rPr lang="en-US" altLang="ko-KR" sz="1200" dirty="0" smtClean="0">
                <a:solidFill>
                  <a:schemeClr val="bg1"/>
                </a:solidFill>
              </a:rPr>
              <a:t>T </a:t>
            </a:r>
            <a:r>
              <a:rPr lang="ko-KR" altLang="en-US" sz="1200" dirty="0" smtClean="0">
                <a:solidFill>
                  <a:schemeClr val="bg1"/>
                </a:solidFill>
              </a:rPr>
              <a:t>를 함수 호출 시 프로그래머가 직접 제공해 줘야 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이 예제에서는 필요 없는 타입이 단지 </a:t>
            </a:r>
            <a:r>
              <a:rPr lang="en-US" altLang="ko-KR" sz="1200" dirty="0" smtClean="0">
                <a:solidFill>
                  <a:schemeClr val="bg1"/>
                </a:solidFill>
              </a:rPr>
              <a:t>T </a:t>
            </a:r>
            <a:r>
              <a:rPr lang="ko-KR" altLang="en-US" sz="1200" dirty="0" smtClean="0">
                <a:solidFill>
                  <a:schemeClr val="bg1"/>
                </a:solidFill>
              </a:rPr>
              <a:t>하나 뿐이어서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문제가 심각해 보이지 않을 수 있지만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개념들이 복잡해짐에 따라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b="1" u="sng" dirty="0" smtClean="0">
                <a:solidFill>
                  <a:schemeClr val="bg1"/>
                </a:solidFill>
              </a:rPr>
              <a:t>필요 없는 추가 타입들이 많아지는 현상은 매우 심각한 문제가 될 수 있다</a:t>
            </a:r>
            <a:r>
              <a:rPr lang="en-US" altLang="ko-KR" sz="1200" b="1" u="sng" dirty="0" smtClean="0">
                <a:solidFill>
                  <a:schemeClr val="bg1"/>
                </a:solidFill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lvl="2">
              <a:buNone/>
            </a:pP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835696" y="2204864"/>
            <a:ext cx="4248472" cy="2044824"/>
          </a:xfrm>
          <a:prstGeom prst="rect">
            <a:avLst/>
          </a:prstGeom>
          <a:ln>
            <a:solidFill>
              <a:srgbClr val="00A249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// Requirements: </a:t>
            </a:r>
            <a:r>
              <a:rPr kumimoji="0" lang="en-US" altLang="ko-KR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Iterator</a:t>
            </a:r>
            <a:r>
              <a:rPr kumimoji="0" lang="en-US" altLang="ko-K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&lt;I, 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</a:t>
            </a:r>
            <a:r>
              <a:rPr kumimoji="0" lang="en-US" altLang="ko-K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&gt;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template&lt;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typename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I,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typename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distance(I start, I end)  {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= 0;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 for ( ; start != end; ++start) ++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return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}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638" y="3626440"/>
            <a:ext cx="2808312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새로운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distance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 도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17" y="1916832"/>
            <a:ext cx="37015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5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5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5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&lt;I, T&gt;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5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I, </a:t>
            </a:r>
            <a:r>
              <a:rPr lang="en-US" altLang="ko-KR" sz="15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T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 sum(I start, I end,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 init</a:t>
            </a:r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 I current = start; current != end;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 current = next(current))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5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init = init + get(current)</a:t>
            </a:r>
            <a:r>
              <a:rPr lang="en-US" altLang="ko-KR" sz="15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5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31578"/>
              </p:ext>
            </p:extLst>
          </p:nvPr>
        </p:nvGraphicFramePr>
        <p:xfrm>
          <a:off x="598503" y="1052736"/>
          <a:ext cx="7933937" cy="745188"/>
        </p:xfrm>
        <a:graphic>
          <a:graphicData uri="http://schemas.openxmlformats.org/drawingml/2006/table">
            <a:tbl>
              <a:tblPr/>
              <a:tblGrid>
                <a:gridCol w="1453122"/>
                <a:gridCol w="6480815"/>
              </a:tblGrid>
              <a:tr h="204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71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 …</a:t>
                      </a:r>
                    </a:p>
                    <a:p>
                      <a:pPr algn="just" rtl="0" fontAlgn="ctr"/>
                      <a:r>
                        <a:rPr lang="en-US" altLang="ko-KR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must have an operation get() that returns the current value </a:t>
                      </a:r>
                      <a:r>
                        <a:rPr lang="en-US" altLang="ko-KR" sz="18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(of type T)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632826" y="4242354"/>
            <a:ext cx="3867736" cy="227236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// Requirements: </a:t>
            </a:r>
            <a:r>
              <a:rPr kumimoji="0" lang="en-US" altLang="ko-KR" sz="15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Iterator</a:t>
            </a:r>
            <a:r>
              <a:rPr kumimoji="0" lang="en-US" altLang="ko-KR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&lt;I, T&gt;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template&lt;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typename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I,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typename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T&gt;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int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distance(I start, I end)  {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int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= 0;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 for ( ; start != end; ++start) ++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	return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i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6543" y="2000240"/>
            <a:ext cx="3456384" cy="1384995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이전에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sum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알고리즘의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리프팅 과정을 통해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요구사항을 찾아내어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반복자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</a:t>
            </a:r>
            <a:r>
              <a:rPr lang="en-US" altLang="ko-KR" sz="1400" dirty="0" err="1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Iterator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)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개념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(Concept)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을 정의할 때 연관된 타입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가 반드시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필요했었고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</a:p>
        </p:txBody>
      </p:sp>
      <p:sp>
        <p:nvSpPr>
          <p:cNvPr id="18" name="왼쪽 화살표 17"/>
          <p:cNvSpPr/>
          <p:nvPr/>
        </p:nvSpPr>
        <p:spPr>
          <a:xfrm rot="-1500000" flipV="1">
            <a:off x="3391788" y="2818399"/>
            <a:ext cx="1542104" cy="1658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4536504" y="5065439"/>
            <a:ext cx="3851920" cy="30777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탬플릿 매개변수로 적어 줄 수 밖에 없었구나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!!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4008" y="4077072"/>
            <a:ext cx="3817440" cy="73866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요구사항에 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기존의 반복자 개념을 포함하고 있으니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요구사항에서 언급한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T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</p:txBody>
      </p:sp>
      <p:sp>
        <p:nvSpPr>
          <p:cNvPr id="22" name="왼쪽 화살표 21"/>
          <p:cNvSpPr/>
          <p:nvPr/>
        </p:nvSpPr>
        <p:spPr>
          <a:xfrm rot="-420000">
            <a:off x="3940142" y="4253360"/>
            <a:ext cx="646069" cy="22142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355976" y="5589240"/>
            <a:ext cx="3744416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 안 적어 줘도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syntax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상으로는 문제가 없는데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,,</a:t>
            </a:r>
            <a:b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semantic 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상으로는 문제가 있으므로</a:t>
            </a:r>
            <a:endParaRPr lang="en-US" altLang="ko-KR" sz="1400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쓸데 없는 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T</a:t>
            </a:r>
            <a:r>
              <a:rPr lang="ko-KR" altLang="en-US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를 적어줄 수 밖에 없었구나</a:t>
            </a:r>
            <a:r>
              <a:rPr lang="en-US" altLang="ko-KR" sz="1400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!!</a:t>
            </a:r>
          </a:p>
        </p:txBody>
      </p:sp>
      <p:sp>
        <p:nvSpPr>
          <p:cNvPr id="24" name="왼쪽 화살표 23"/>
          <p:cNvSpPr/>
          <p:nvPr/>
        </p:nvSpPr>
        <p:spPr>
          <a:xfrm rot="1500000">
            <a:off x="4223132" y="4815441"/>
            <a:ext cx="865203" cy="231189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왼쪽 화살표 25"/>
          <p:cNvSpPr/>
          <p:nvPr/>
        </p:nvSpPr>
        <p:spPr>
          <a:xfrm rot="120000">
            <a:off x="3448467" y="2025665"/>
            <a:ext cx="1459869" cy="16517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5" name="그림 2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8393" y="2207285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그림 3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5934" y="3626440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그림 3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293096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그림 3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5013176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그림 3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805264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50688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연관된 특정 데이터 타입을 언급하여 개념을 정의하는  방식 비교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기존 방식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연관 타입</a:t>
            </a:r>
            <a:r>
              <a:rPr lang="en-US" altLang="ko-KR" sz="1600" dirty="0" smtClean="0">
                <a:solidFill>
                  <a:schemeClr val="bg1"/>
                </a:solidFill>
              </a:rPr>
              <a:t>(Associated type)</a:t>
            </a:r>
            <a:r>
              <a:rPr lang="ko-KR" altLang="en-US" sz="1600" dirty="0" smtClean="0">
                <a:solidFill>
                  <a:schemeClr val="bg1"/>
                </a:solidFill>
              </a:rPr>
              <a:t>을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이용하는 새로운 방식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1411"/>
              </p:ext>
            </p:extLst>
          </p:nvPr>
        </p:nvGraphicFramePr>
        <p:xfrm>
          <a:off x="1115616" y="3789040"/>
          <a:ext cx="7488832" cy="1755134"/>
        </p:xfrm>
        <a:graphic>
          <a:graphicData uri="http://schemas.openxmlformats.org/drawingml/2006/table">
            <a:tbl>
              <a:tblPr/>
              <a:tblGrid>
                <a:gridCol w="1260497"/>
                <a:gridCol w="6228335"/>
              </a:tblGrid>
              <a:tr h="194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1533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…</a:t>
                      </a:r>
                    </a:p>
                    <a:p>
                      <a:pPr algn="just" rtl="0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value_ype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is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an associated type,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accessible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chemeClr val="bg1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.</a:t>
                      </a:r>
                    </a:p>
                    <a:p>
                      <a:pPr algn="l" rtl="0" fontAlgn="ctr"/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an operation get()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that returns the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current value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0604"/>
              </p:ext>
            </p:extLst>
          </p:nvPr>
        </p:nvGraphicFramePr>
        <p:xfrm>
          <a:off x="1115616" y="2060848"/>
          <a:ext cx="7056784" cy="806148"/>
        </p:xfrm>
        <a:graphic>
          <a:graphicData uri="http://schemas.openxmlformats.org/drawingml/2006/table">
            <a:tbl>
              <a:tblPr/>
              <a:tblGrid>
                <a:gridCol w="1383684"/>
                <a:gridCol w="5673100"/>
              </a:tblGrid>
              <a:tr h="204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71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i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 …</a:t>
                      </a:r>
                    </a:p>
                    <a:p>
                      <a:pPr algn="just" rtl="0" fontAlgn="ctr"/>
                      <a:endParaRPr lang="en-US" sz="1200" b="0" i="0" u="none" strike="no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I must have an operation get() that  returns the current value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en-US" altLang="ko-KR" sz="1400" b="0" i="1" u="none" strike="noStrike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of type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5589240"/>
            <a:ext cx="6912768" cy="95410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1. T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value_type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이라고 한 후에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en-US" altLang="ko-KR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iterator_trait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&lt;I&gt;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클래스에다가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dirty="0" err="1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value_type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을 저장해 놨군요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타입 정보를 별도의 다른 클래스에 넣어 놨기 때문에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필요할 때만 그 별도의 클래스를 참조하면 되겠군요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pic>
        <p:nvPicPr>
          <p:cNvPr id="11" name="그림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661248"/>
            <a:ext cx="371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7752" y="2535755"/>
            <a:ext cx="2160933" cy="50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32114">
            <a:off x="5012566" y="2096112"/>
            <a:ext cx="2672434" cy="162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8255" y="1134197"/>
            <a:ext cx="8713788" cy="50688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  <a:ea typeface="돋움" pitchFamily="50" charset="-127"/>
              </a:rPr>
              <a:t>널리 동의된 일반적인 정의는</a:t>
            </a:r>
            <a:r>
              <a:rPr lang="en-US" altLang="ko-KR" sz="1800" dirty="0" smtClean="0">
                <a:solidFill>
                  <a:schemeClr val="bg1"/>
                </a:solidFill>
                <a:ea typeface="돋움" pitchFamily="50" charset="-127"/>
              </a:rPr>
              <a:t>?</a:t>
            </a:r>
            <a:endParaRPr lang="en-US" altLang="ko-KR" sz="1600" dirty="0" smtClean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chemeClr val="bg1"/>
                </a:solidFill>
                <a:ea typeface="돋움" pitchFamily="50" charset="-127"/>
              </a:rPr>
              <a:t>(OOP </a:t>
            </a:r>
            <a:r>
              <a:rPr lang="ko-KR" altLang="en-US" sz="1600" dirty="0" smtClean="0">
                <a:solidFill>
                  <a:schemeClr val="bg1"/>
                </a:solidFill>
                <a:ea typeface="돋움" pitchFamily="50" charset="-127"/>
              </a:rPr>
              <a:t>의 정의에 대해서도 역시 그렇듯이</a:t>
            </a:r>
            <a:r>
              <a:rPr lang="en-US" altLang="ko-KR" sz="1600" dirty="0" smtClean="0">
                <a:solidFill>
                  <a:schemeClr val="bg1"/>
                </a:solidFill>
                <a:ea typeface="돋움" pitchFamily="50" charset="-127"/>
              </a:rPr>
              <a:t>…)</a:t>
            </a:r>
            <a:br>
              <a:rPr lang="en-US" altLang="ko-KR" sz="1600" dirty="0" smtClean="0">
                <a:solidFill>
                  <a:schemeClr val="bg1"/>
                </a:solidFill>
                <a:ea typeface="돋움" pitchFamily="50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ea typeface="돋움" pitchFamily="50" charset="-127"/>
              </a:rPr>
              <a:t>GP(Generic Programming)</a:t>
            </a:r>
            <a:r>
              <a:rPr lang="ko-KR" altLang="en-US" sz="1600" dirty="0" smtClean="0">
                <a:solidFill>
                  <a:schemeClr val="bg1"/>
                </a:solidFill>
                <a:ea typeface="돋움" pitchFamily="50" charset="-127"/>
              </a:rPr>
              <a:t>의 정의에  대해서 널리 동의된 정의는 </a:t>
            </a:r>
            <a:r>
              <a:rPr lang="ko-KR" altLang="en-US" sz="1600" dirty="0" smtClean="0">
                <a:solidFill>
                  <a:schemeClr val="bg1"/>
                </a:solidFill>
                <a:ea typeface="돋움" pitchFamily="50" charset="-127"/>
              </a:rPr>
              <a:t>없는 듯 하다</a:t>
            </a:r>
            <a:r>
              <a:rPr lang="en-US" altLang="ko-KR" sz="1600" dirty="0" smtClean="0">
                <a:solidFill>
                  <a:schemeClr val="bg1"/>
                </a:solidFill>
                <a:ea typeface="돋움" pitchFamily="50" charset="-127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알렉산더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스테파노프에</a:t>
            </a:r>
            <a:r>
              <a:rPr lang="ko-KR" altLang="en-US" sz="1600" dirty="0" smtClean="0">
                <a:solidFill>
                  <a:schemeClr val="bg1"/>
                </a:solidFill>
              </a:rPr>
              <a:t> 따르면</a:t>
            </a:r>
            <a:r>
              <a:rPr lang="en-US" altLang="ko-KR" sz="1600" dirty="0" smtClean="0">
                <a:solidFill>
                  <a:schemeClr val="bg1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The </a:t>
            </a:r>
            <a:r>
              <a:rPr lang="en-US" altLang="ko-KR" sz="1600" dirty="0">
                <a:solidFill>
                  <a:schemeClr val="bg1"/>
                </a:solidFill>
              </a:rPr>
              <a:t>term was introduced by David Musser and me in our 1988 paper “Generic Programming” which defines the term like so: “Generic programming centers around the idea of abstracting from concrete efficient algorithms to obtain generic algorithms that can be combined with different data representations to produce a wide variety of useful software</a:t>
            </a:r>
            <a:r>
              <a:rPr lang="ko-KR" altLang="en-US" sz="1600" dirty="0" smtClean="0">
                <a:solidFill>
                  <a:schemeClr val="bg1"/>
                </a:solidFill>
                <a:ea typeface="돋움" pitchFamily="50" charset="-127"/>
              </a:rPr>
              <a:t> </a:t>
            </a:r>
            <a:endParaRPr lang="en-US" altLang="ko-KR" sz="1600" dirty="0" smtClean="0">
              <a:solidFill>
                <a:schemeClr val="bg1"/>
              </a:solidFill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ea typeface="돋움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ea typeface="돋움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9760" y="3327843"/>
            <a:ext cx="990598" cy="24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9760" y="2967803"/>
            <a:ext cx="1440158" cy="36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1122701" y="3036790"/>
            <a:ext cx="1024720" cy="31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정의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(2/2) </a:t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Definition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683568" y="3140968"/>
            <a:ext cx="8064500" cy="29527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 smtClean="0">
                <a:solidFill>
                  <a:schemeClr val="bg1"/>
                </a:solidFill>
              </a:rPr>
              <a:t>연관 타입</a:t>
            </a:r>
            <a:r>
              <a:rPr lang="en-US" altLang="ko-KR" sz="1600" dirty="0" smtClean="0">
                <a:solidFill>
                  <a:schemeClr val="bg1"/>
                </a:solidFill>
              </a:rPr>
              <a:t>(Associated type)</a:t>
            </a: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설명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별도의 클래스에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지정해 놓은 타입 정보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도입 효과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개념 정의에 너무 많은 매개변수를 갖는 문제점 해결함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smtClean="0">
                <a:solidFill>
                  <a:schemeClr val="bg1"/>
                </a:solidFill>
              </a:rPr>
              <a:t>trait </a:t>
            </a:r>
            <a:r>
              <a:rPr lang="ko-KR" altLang="en-US" sz="1600" dirty="0" smtClean="0">
                <a:solidFill>
                  <a:schemeClr val="bg1"/>
                </a:solidFill>
              </a:rPr>
              <a:t>클래스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특정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개념과 연관된 데이터 타입 정보를 추출하기 위해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특화</a:t>
            </a:r>
            <a:r>
              <a:rPr lang="en-US" altLang="ko-KR" sz="1600" dirty="0" smtClean="0">
                <a:solidFill>
                  <a:schemeClr val="bg1"/>
                </a:solidFill>
              </a:rPr>
              <a:t>(specialized)</a:t>
            </a:r>
            <a:r>
              <a:rPr lang="ko-KR" altLang="en-US" sz="1600" dirty="0" smtClean="0">
                <a:solidFill>
                  <a:schemeClr val="bg1"/>
                </a:solidFill>
              </a:rPr>
              <a:t>될 수 있는 클래스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chemeClr val="bg1"/>
                </a:solidFill>
              </a:rPr>
              <a:t>C++ 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에서는 특성 </a:t>
            </a:r>
            <a:r>
              <a:rPr lang="en-US" altLang="ko-KR" sz="1600" dirty="0" smtClean="0">
                <a:solidFill>
                  <a:schemeClr val="bg1"/>
                </a:solidFill>
              </a:rPr>
              <a:t>trait </a:t>
            </a:r>
            <a:r>
              <a:rPr lang="ko-KR" altLang="en-US" sz="1600" dirty="0" smtClean="0">
                <a:solidFill>
                  <a:schemeClr val="bg1"/>
                </a:solidFill>
              </a:rPr>
              <a:t>이라고 불리는 템플릿 클래스에 연관 타입이 저장됨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3" indent="-342900">
              <a:buNone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None/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36551"/>
              </p:ext>
            </p:extLst>
          </p:nvPr>
        </p:nvGraphicFramePr>
        <p:xfrm>
          <a:off x="683568" y="2060848"/>
          <a:ext cx="7776864" cy="833993"/>
        </p:xfrm>
        <a:graphic>
          <a:graphicData uri="http://schemas.openxmlformats.org/drawingml/2006/table">
            <a:tbl>
              <a:tblPr/>
              <a:tblGrid>
                <a:gridCol w="1308977"/>
                <a:gridCol w="6467887"/>
              </a:tblGrid>
              <a:tr h="179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122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value_ype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is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an associated type,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accessible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chemeClr val="bg1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an operation get()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that returns the 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current value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64893"/>
              </p:ext>
            </p:extLst>
          </p:nvPr>
        </p:nvGraphicFramePr>
        <p:xfrm>
          <a:off x="683568" y="1052736"/>
          <a:ext cx="7776864" cy="591703"/>
        </p:xfrm>
        <a:graphic>
          <a:graphicData uri="http://schemas.openxmlformats.org/drawingml/2006/table">
            <a:tbl>
              <a:tblPr/>
              <a:tblGrid>
                <a:gridCol w="1524876"/>
                <a:gridCol w="6251988"/>
              </a:tblGrid>
              <a:tr h="204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371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I must have an operation get() that  returns the current value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altLang="ko-KR" sz="1400" b="0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4572000" y="1772816"/>
            <a:ext cx="4846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(4/7)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4294967295"/>
          </p:nvPr>
        </p:nvSpPr>
        <p:spPr>
          <a:xfrm>
            <a:off x="503238" y="836613"/>
            <a:ext cx="8640762" cy="14684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연관 타입 사용의 장점 </a:t>
            </a:r>
            <a:r>
              <a:rPr lang="en-US" altLang="ko-KR" sz="1800" dirty="0" smtClean="0">
                <a:solidFill>
                  <a:schemeClr val="bg1"/>
                </a:solidFill>
              </a:rPr>
              <a:t>(1/2)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u="sng" dirty="0" smtClean="0">
                <a:solidFill>
                  <a:srgbClr val="FFFF00"/>
                </a:solidFill>
              </a:rPr>
              <a:t>필요할 때는 </a:t>
            </a:r>
            <a:r>
              <a:rPr lang="ko-KR" altLang="en-US" sz="1600" dirty="0" smtClean="0">
                <a:solidFill>
                  <a:schemeClr val="bg1"/>
                </a:solidFill>
              </a:rPr>
              <a:t>연관 타입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value_type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을 알고리즘에서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언제든지 사용</a:t>
            </a:r>
            <a:r>
              <a:rPr lang="ko-KR" altLang="en-US" sz="1600" dirty="0" smtClean="0">
                <a:solidFill>
                  <a:srgbClr val="FFFF00"/>
                </a:solidFill>
              </a:rPr>
              <a:t>할 </a:t>
            </a:r>
            <a:r>
              <a:rPr lang="ko-KR" altLang="en-US" sz="1600" dirty="0" smtClean="0">
                <a:solidFill>
                  <a:schemeClr val="bg1"/>
                </a:solidFill>
              </a:rPr>
              <a:t>수 있지만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23557"/>
              </p:ext>
            </p:extLst>
          </p:nvPr>
        </p:nvGraphicFramePr>
        <p:xfrm>
          <a:off x="611560" y="1916832"/>
          <a:ext cx="3024336" cy="638910"/>
        </p:xfrm>
        <a:graphic>
          <a:graphicData uri="http://schemas.openxmlformats.org/drawingml/2006/table">
            <a:tbl>
              <a:tblPr/>
              <a:tblGrid>
                <a:gridCol w="1368152"/>
                <a:gridCol w="1656184"/>
              </a:tblGrid>
              <a:tr h="157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418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FFFF00"/>
                          </a:solidFill>
                          <a:latin typeface="+mj-lt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 …</a:t>
                      </a:r>
                    </a:p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…  value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altLang="ko-KR" sz="1400" b="0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T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16578"/>
              </p:ext>
            </p:extLst>
          </p:nvPr>
        </p:nvGraphicFramePr>
        <p:xfrm>
          <a:off x="4316808" y="1772816"/>
          <a:ext cx="4431656" cy="845652"/>
        </p:xfrm>
        <a:graphic>
          <a:graphicData uri="http://schemas.openxmlformats.org/drawingml/2006/table">
            <a:tbl>
              <a:tblPr/>
              <a:tblGrid>
                <a:gridCol w="1159048"/>
                <a:gridCol w="3272608"/>
              </a:tblGrid>
              <a:tr h="140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239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…</a:t>
                      </a:r>
                    </a:p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…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rgbClr val="FFFF00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rgbClr val="FFFF00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…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2656323"/>
            <a:ext cx="3168352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&lt;I, T&gt;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I, 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</a:t>
            </a:r>
          </a:p>
          <a:p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Sum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(I start, I end, 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 init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 I current = start;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 current != end;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 current = next(current))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init = init + get(current)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003" y="2785871"/>
            <a:ext cx="4104456" cy="3570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&lt;I&gt;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I&gt;</a:t>
            </a:r>
          </a:p>
          <a:p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&lt;I&gt;::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Sum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(I start, I end, 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&lt;I&gt;::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init</a:t>
            </a:r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(I current = start;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current != end;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current = next(current))</a:t>
            </a:r>
          </a:p>
          <a:p>
            <a:r>
              <a:rPr lang="en-US" altLang="ko-KR" sz="160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init = init + get(current);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init;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3186" y="218395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chemeClr val="bg1"/>
                </a:solidFill>
              </a:rPr>
              <a:t>vs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1200" y="423242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vs</a:t>
            </a:r>
            <a:endParaRPr lang="ko-KR" altLang="en-US" sz="1600" i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(5/7)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27752"/>
              </p:ext>
            </p:extLst>
          </p:nvPr>
        </p:nvGraphicFramePr>
        <p:xfrm>
          <a:off x="755576" y="2128788"/>
          <a:ext cx="3024336" cy="638910"/>
        </p:xfrm>
        <a:graphic>
          <a:graphicData uri="http://schemas.openxmlformats.org/drawingml/2006/table">
            <a:tbl>
              <a:tblPr/>
              <a:tblGrid>
                <a:gridCol w="1368152"/>
                <a:gridCol w="1656184"/>
              </a:tblGrid>
              <a:tr h="157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</a:t>
                      </a: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418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FFFF00"/>
                          </a:solidFill>
                          <a:latin typeface="+mj-lt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latin typeface="+mj-lt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+mj-lt"/>
                        </a:rPr>
                        <a:t>, T&gt; </a:t>
                      </a:r>
                    </a:p>
                  </a:txBody>
                  <a:tcPr marL="6834" marR="6834" marT="683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 …</a:t>
                      </a:r>
                    </a:p>
                    <a:p>
                      <a:pPr algn="just" rtl="0" fontAlgn="ctr"/>
                      <a:r>
                        <a:rPr lang="en-US" altLang="ko-KR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…  value 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altLang="ko-KR" sz="1400" b="0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altLang="ko-KR" sz="1400" b="1" i="0" u="none" strike="noStrike" dirty="0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T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834" marR="6834" marT="68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1391"/>
              </p:ext>
            </p:extLst>
          </p:nvPr>
        </p:nvGraphicFramePr>
        <p:xfrm>
          <a:off x="4427984" y="2075224"/>
          <a:ext cx="4536504" cy="845652"/>
        </p:xfrm>
        <a:graphic>
          <a:graphicData uri="http://schemas.openxmlformats.org/drawingml/2006/table">
            <a:tbl>
              <a:tblPr/>
              <a:tblGrid>
                <a:gridCol w="1186470"/>
                <a:gridCol w="3350034"/>
              </a:tblGrid>
              <a:tr h="140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239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…</a:t>
                      </a:r>
                    </a:p>
                    <a:p>
                      <a:pPr algn="just" rtl="0" fontAlgn="ctr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…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rgbClr val="FFFF00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rgbClr val="FFFF00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FFFF00"/>
                        </a:solidFill>
                        <a:latin typeface="Microsoft JhengHei"/>
                      </a:endParaRPr>
                    </a:p>
                    <a:p>
                      <a:pPr algn="just" rtl="0" fontAlgn="ctr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… </a:t>
                      </a:r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rgbClr val="FFFF00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1920" y="234481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chemeClr val="bg1"/>
                </a:solidFill>
              </a:rPr>
              <a:t>vs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734" y="3046342"/>
            <a:ext cx="403244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defRPr/>
            </a:pP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&lt;I, </a:t>
            </a:r>
            <a:r>
              <a:rPr lang="en-US" altLang="ko-KR" sz="1600" b="1" i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1600" b="1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I, 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T</a:t>
            </a:r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742950" lvl="1" indent="-285750"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distance(I start, I end)  {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	 for ( ; start != end; ++start)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	return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0073" y="3064892"/>
            <a:ext cx="360040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defRPr/>
            </a:pP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&lt;I&gt;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I&gt;</a:t>
            </a:r>
          </a:p>
          <a:p>
            <a:pPr marL="742950" lvl="1" indent="-285750"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distance(I start, I end)  {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	 for (; start != end; ++start)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	return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 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5142" y="4000996"/>
            <a:ext cx="39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vs</a:t>
            </a:r>
            <a:endParaRPr lang="ko-KR" altLang="en-US" sz="1600" i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(6/7)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  <p:sp>
        <p:nvSpPr>
          <p:cNvPr id="21" name="내용 개체 틀 5"/>
          <p:cNvSpPr txBox="1">
            <a:spLocks/>
          </p:cNvSpPr>
          <p:nvPr/>
        </p:nvSpPr>
        <p:spPr>
          <a:xfrm>
            <a:off x="467742" y="836712"/>
            <a:ext cx="8640762" cy="1468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 타입 사용의 장점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(2/2)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600" b="1" u="sng" dirty="0" smtClean="0">
                <a:solidFill>
                  <a:schemeClr val="bg1"/>
                </a:solidFill>
              </a:rPr>
              <a:t>필요 없을 때는 </a:t>
            </a:r>
            <a:r>
              <a:rPr lang="ko-KR" altLang="en-US" sz="1600" dirty="0" smtClean="0">
                <a:solidFill>
                  <a:schemeClr val="bg1"/>
                </a:solidFill>
              </a:rPr>
              <a:t>연관 타입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value_type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을 알고리즘에서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언급하지 않는 것이 가능</a:t>
            </a:r>
            <a:r>
              <a:rPr lang="ko-KR" altLang="en-US" sz="1600" dirty="0" smtClean="0">
                <a:solidFill>
                  <a:schemeClr val="bg1"/>
                </a:solidFill>
              </a:rPr>
              <a:t>하다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5"/>
          <p:cNvSpPr>
            <a:spLocks noGrp="1"/>
          </p:cNvSpPr>
          <p:nvPr>
            <p:ph idx="4294967295"/>
          </p:nvPr>
        </p:nvSpPr>
        <p:spPr>
          <a:xfrm>
            <a:off x="503238" y="908050"/>
            <a:ext cx="8640762" cy="55451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연관 특성 </a:t>
            </a:r>
            <a:r>
              <a:rPr lang="en-US" altLang="ko-KR" sz="1800" dirty="0" smtClean="0">
                <a:solidFill>
                  <a:schemeClr val="bg1"/>
                </a:solidFill>
              </a:rPr>
              <a:t>associated trait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타입에 대한 연관 특성은 </a:t>
            </a:r>
            <a:r>
              <a:rPr lang="en-US" altLang="ko-KR" sz="1600" dirty="0" smtClean="0">
                <a:solidFill>
                  <a:schemeClr val="bg1"/>
                </a:solidFill>
              </a:rPr>
              <a:t>C++ 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에서는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특화</a:t>
            </a:r>
            <a:r>
              <a:rPr lang="en-US" altLang="ko-KR" sz="1600" dirty="0" smtClean="0">
                <a:solidFill>
                  <a:schemeClr val="bg1"/>
                </a:solidFill>
              </a:rPr>
              <a:t> specialized </a:t>
            </a:r>
            <a:r>
              <a:rPr lang="ko-KR" altLang="en-US" sz="1600" dirty="0" smtClean="0">
                <a:solidFill>
                  <a:schemeClr val="bg1"/>
                </a:solidFill>
              </a:rPr>
              <a:t>기법을 통해 명시될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예시 </a:t>
            </a:r>
            <a:r>
              <a:rPr lang="en-US" altLang="ko-KR" sz="1600" dirty="0" smtClean="0">
                <a:solidFill>
                  <a:schemeClr val="bg1"/>
                </a:solidFill>
              </a:rPr>
              <a:t>: T </a:t>
            </a:r>
            <a:r>
              <a:rPr lang="ko-KR" altLang="en-US" sz="1600" dirty="0" smtClean="0">
                <a:solidFill>
                  <a:schemeClr val="bg1"/>
                </a:solidFill>
              </a:rPr>
              <a:t>에 대한 포인터 반복자 </a:t>
            </a:r>
            <a:r>
              <a:rPr lang="en-US" altLang="ko-KR" sz="1600" dirty="0" smtClean="0">
                <a:solidFill>
                  <a:schemeClr val="bg1"/>
                </a:solidFill>
              </a:rPr>
              <a:t>T* </a:t>
            </a:r>
            <a:r>
              <a:rPr lang="ko-KR" altLang="en-US" sz="1600" dirty="0" smtClean="0">
                <a:solidFill>
                  <a:schemeClr val="bg1"/>
                </a:solidFill>
              </a:rPr>
              <a:t>에 대한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value_type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지정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// distance(p, q); </a:t>
            </a:r>
            <a:r>
              <a:rPr lang="ko-KR" altLang="en-US" sz="1400" dirty="0" smtClean="0">
                <a:solidFill>
                  <a:schemeClr val="bg1"/>
                </a:solidFill>
              </a:rPr>
              <a:t>를 치환</a:t>
            </a:r>
            <a:r>
              <a:rPr lang="en-US" altLang="ko-KR" sz="1400" dirty="0" smtClean="0">
                <a:solidFill>
                  <a:schemeClr val="bg1"/>
                </a:solidFill>
              </a:rPr>
              <a:t>(resolve) </a:t>
            </a:r>
            <a:r>
              <a:rPr lang="ko-KR" altLang="en-US" sz="1400" dirty="0" smtClean="0">
                <a:solidFill>
                  <a:schemeClr val="bg1"/>
                </a:solidFill>
              </a:rPr>
              <a:t>할 때</a:t>
            </a:r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//  I </a:t>
            </a:r>
            <a:r>
              <a:rPr lang="ko-KR" altLang="en-US" sz="1400" dirty="0" smtClean="0">
                <a:solidFill>
                  <a:schemeClr val="bg1"/>
                </a:solidFill>
              </a:rPr>
              <a:t>가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</a:rPr>
              <a:t>* </a:t>
            </a:r>
            <a:r>
              <a:rPr lang="ko-KR" altLang="en-US" sz="1400" dirty="0" smtClean="0">
                <a:solidFill>
                  <a:schemeClr val="bg1"/>
                </a:solidFill>
              </a:rPr>
              <a:t>인 경우에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lt"/>
                <a:ea typeface="Microsoft Yi Baiti" pitchFamily="66" charset="0"/>
              </a:rPr>
              <a:t>iterator_traits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  <a:ea typeface="Microsoft Yi Baiti" pitchFamily="66" charset="0"/>
              </a:rPr>
              <a:t>&lt;I&gt;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  <a:ea typeface="Microsoft Yi Baiti" pitchFamily="66" charset="0"/>
              </a:rPr>
              <a:t>를 찾으므로</a:t>
            </a:r>
            <a:endParaRPr lang="ko-KR" altLang="en-US" sz="1400" dirty="0" smtClean="0">
              <a:solidFill>
                <a:schemeClr val="bg1"/>
              </a:solidFill>
              <a:latin typeface="+mj-lt"/>
            </a:endParaRPr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//  </a:t>
            </a:r>
            <a:r>
              <a:rPr lang="en-US" altLang="ko-KR" sz="1400" dirty="0" err="1" smtClean="0">
                <a:solidFill>
                  <a:schemeClr val="bg1"/>
                </a:solidFill>
                <a:ea typeface="Microsoft Yi Baiti" pitchFamily="66" charset="0"/>
              </a:rPr>
              <a:t>iterator_traits</a:t>
            </a:r>
            <a:r>
              <a:rPr lang="en-US" altLang="ko-KR" sz="1400" dirty="0" smtClean="0">
                <a:solidFill>
                  <a:schemeClr val="bg1"/>
                </a:solidFill>
                <a:ea typeface="Microsoft Yi Baiti" pitchFamily="66" charset="0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ea typeface="Microsoft Yi Baiti" pitchFamily="66" charset="0"/>
              </a:rPr>
              <a:t>관점에서는 </a:t>
            </a:r>
            <a:r>
              <a:rPr lang="en-US" altLang="ko-KR" sz="1400" dirty="0" smtClean="0">
                <a:solidFill>
                  <a:schemeClr val="bg1"/>
                </a:solidFill>
                <a:ea typeface="Microsoft Yi Baiti" pitchFamily="66" charset="0"/>
              </a:rPr>
              <a:t>T* = I = </a:t>
            </a:r>
            <a:r>
              <a:rPr lang="en-US" altLang="ko-KR" sz="1400" dirty="0" err="1" smtClean="0">
                <a:solidFill>
                  <a:schemeClr val="bg1"/>
                </a:solidFill>
                <a:ea typeface="Microsoft Yi Baiti" pitchFamily="66" charset="0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ea typeface="Microsoft Yi Baiti" pitchFamily="66" charset="0"/>
              </a:rPr>
              <a:t> * </a:t>
            </a:r>
            <a:r>
              <a:rPr lang="ko-KR" altLang="en-US" sz="1400" dirty="0" smtClean="0">
                <a:solidFill>
                  <a:schemeClr val="bg1"/>
                </a:solidFill>
                <a:ea typeface="Microsoft Yi Baiti" pitchFamily="66" charset="0"/>
              </a:rPr>
              <a:t>이 된다</a:t>
            </a:r>
            <a:r>
              <a:rPr lang="en-US" altLang="ko-KR" sz="1400" dirty="0" smtClean="0">
                <a:solidFill>
                  <a:schemeClr val="bg1"/>
                </a:solidFill>
                <a:ea typeface="Microsoft Yi Baiti" pitchFamily="66" charset="0"/>
              </a:rPr>
              <a:t>.</a:t>
            </a:r>
            <a:endParaRPr lang="ko-KR" altLang="en-US" sz="1400" dirty="0" smtClean="0">
              <a:solidFill>
                <a:schemeClr val="bg1"/>
              </a:solidFill>
            </a:endParaRPr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//  </a:t>
            </a:r>
            <a:r>
              <a:rPr lang="ko-KR" altLang="en-US" sz="14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400" dirty="0" smtClean="0">
                <a:solidFill>
                  <a:schemeClr val="bg1"/>
                </a:solidFill>
              </a:rPr>
              <a:t>T </a:t>
            </a:r>
            <a:r>
              <a:rPr lang="ko-KR" altLang="en-US" sz="1400" dirty="0" smtClean="0">
                <a:solidFill>
                  <a:schemeClr val="bg1"/>
                </a:solidFill>
              </a:rPr>
              <a:t>는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타입으로 치환</a:t>
            </a:r>
            <a:r>
              <a:rPr lang="en-US" altLang="ko-KR" sz="1400" dirty="0" smtClean="0">
                <a:solidFill>
                  <a:schemeClr val="bg1"/>
                </a:solidFill>
              </a:rPr>
              <a:t>(resolve) </a:t>
            </a:r>
            <a:r>
              <a:rPr lang="ko-KR" altLang="en-US" sz="1400" dirty="0" smtClean="0">
                <a:solidFill>
                  <a:schemeClr val="bg1"/>
                </a:solidFill>
              </a:rPr>
              <a:t>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8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// </a:t>
            </a:r>
            <a:r>
              <a:rPr lang="ko-KR" altLang="en-US" sz="1400" dirty="0" smtClean="0">
                <a:solidFill>
                  <a:schemeClr val="bg1"/>
                </a:solidFill>
              </a:rPr>
              <a:t>즉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ea typeface="Microsoft Yi Baiti" pitchFamily="66" charset="0"/>
              </a:rPr>
              <a:t>iterator_traits</a:t>
            </a:r>
            <a:r>
              <a:rPr lang="en-US" altLang="ko-KR" sz="1400" dirty="0" smtClean="0">
                <a:solidFill>
                  <a:schemeClr val="bg1"/>
                </a:solidFill>
                <a:ea typeface="Microsoft Yi Baiti" pitchFamily="66" charset="0"/>
              </a:rPr>
              <a:t>&lt;I&gt; ::</a:t>
            </a:r>
            <a:r>
              <a:rPr lang="en-US" altLang="ko-KR" sz="1400" dirty="0" err="1" smtClean="0">
                <a:solidFill>
                  <a:schemeClr val="bg1"/>
                </a:solidFill>
                <a:ea typeface="Microsoft Yi Baiti" pitchFamily="66" charset="0"/>
              </a:rPr>
              <a:t>value_type</a:t>
            </a:r>
            <a:r>
              <a:rPr lang="en-US" altLang="ko-KR" sz="1400" dirty="0" smtClean="0">
                <a:solidFill>
                  <a:schemeClr val="bg1"/>
                </a:solidFill>
                <a:ea typeface="Microsoft Yi Baiti" pitchFamily="66" charset="0"/>
              </a:rPr>
              <a:t> = T = </a:t>
            </a:r>
            <a:r>
              <a:rPr lang="en-US" altLang="ko-KR" sz="1400" dirty="0" err="1" smtClean="0">
                <a:solidFill>
                  <a:schemeClr val="bg1"/>
                </a:solidFill>
                <a:ea typeface="Microsoft Yi Baiti" pitchFamily="66" charset="0"/>
              </a:rPr>
              <a:t>int</a:t>
            </a:r>
            <a:r>
              <a:rPr lang="en-US" altLang="ko-KR" sz="1400" dirty="0" smtClean="0">
                <a:solidFill>
                  <a:schemeClr val="bg1"/>
                </a:solidFill>
                <a:ea typeface="Microsoft Yi Baiti" pitchFamily="66" charset="0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ea typeface="Microsoft Yi Baiti" pitchFamily="66" charset="0"/>
              </a:rPr>
              <a:t>가 된다</a:t>
            </a:r>
            <a:r>
              <a:rPr lang="en-US" altLang="ko-KR" sz="1400" dirty="0" smtClean="0">
                <a:solidFill>
                  <a:schemeClr val="bg1"/>
                </a:solidFill>
                <a:ea typeface="Microsoft Yi Baiti" pitchFamily="66" charset="0"/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2276872"/>
            <a:ext cx="288032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defRPr/>
            </a:pP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T&gt;</a:t>
            </a:r>
          </a:p>
          <a:p>
            <a:pPr marL="742950" lvl="1" indent="-285750">
              <a:defRPr/>
            </a:pP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struct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&lt;T*&gt; {</a:t>
            </a:r>
          </a:p>
          <a:p>
            <a:pPr marL="742950" lvl="1" indent="-285750">
              <a:defRPr/>
            </a:pP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typedef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T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pPr marL="742950" lvl="1" indent="-285750">
              <a:defRPr/>
            </a:pP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};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3812449"/>
            <a:ext cx="28083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*p, *q;</a:t>
            </a:r>
          </a:p>
          <a:p>
            <a:pPr marL="742950" lvl="1" indent="-285750"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…</a:t>
            </a:r>
          </a:p>
          <a:p>
            <a:pPr marL="742950" lvl="1" indent="-285750">
              <a:defRPr/>
            </a:pP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d =  distance(p, q);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7944" y="2276872"/>
            <a:ext cx="403244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Iterator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&lt;I&gt;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I&gt;</a:t>
            </a:r>
          </a:p>
          <a:p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&lt;I&gt;::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Sum(I start, I end, 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&lt;I&gt;::</a:t>
            </a:r>
            <a:r>
              <a:rPr lang="en-US" altLang="ko-KR" sz="1600" b="1" dirty="0" err="1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b="1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 init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 …}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4972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연관 타입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(7/7)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Associated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4525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포함된 요구사항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Nested Requirements</a:t>
            </a:r>
          </a:p>
          <a:p>
            <a:pPr lvl="2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연관 타입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Associated Types</a:t>
            </a:r>
          </a:p>
          <a:p>
            <a:pPr lvl="2"/>
            <a:r>
              <a:rPr lang="ko-KR" altLang="en-US" sz="1400" b="1" dirty="0" smtClean="0">
                <a:solidFill>
                  <a:srgbClr val="C00000"/>
                </a:solidFill>
              </a:rPr>
              <a:t>세분화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Refinement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4860032" y="4231721"/>
            <a:ext cx="1080120" cy="540640"/>
          </a:xfrm>
          <a:prstGeom prst="wedgeEllipseCallout">
            <a:avLst>
              <a:gd name="adj1" fmla="val -329323"/>
              <a:gd name="adj2" fmla="val 4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581128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63313" y="980728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개념들간의 구조 관계 </a:t>
            </a:r>
            <a:r>
              <a:rPr lang="en-US" altLang="ko-KR" sz="1800" dirty="0" smtClean="0">
                <a:solidFill>
                  <a:schemeClr val="bg1"/>
                </a:solidFill>
              </a:rPr>
              <a:t>(hierarchical relationship) </a:t>
            </a:r>
            <a:r>
              <a:rPr lang="ko-KR" altLang="en-US" sz="1800" dirty="0" smtClean="0">
                <a:solidFill>
                  <a:schemeClr val="bg1"/>
                </a:solidFill>
              </a:rPr>
              <a:t>부여하기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새로운 개념을 정의 할 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기존 개념에 포함된 모든 요구사항을 포함하면서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자신만의 요구사항을 추가하는 방식으로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기존 개념과 구조 관계를 맺게 할 수 있다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세분화 </a:t>
            </a:r>
            <a:r>
              <a:rPr lang="en-US" altLang="ko-KR" sz="1800" dirty="0" smtClean="0">
                <a:solidFill>
                  <a:schemeClr val="bg1"/>
                </a:solidFill>
              </a:rPr>
              <a:t>refinement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/>
                </a:solidFill>
              </a:rPr>
              <a:t>C2 </a:t>
            </a:r>
            <a:r>
              <a:rPr lang="ko-KR" altLang="en-US" sz="1600" dirty="0" smtClean="0">
                <a:solidFill>
                  <a:schemeClr val="bg1"/>
                </a:solidFill>
              </a:rPr>
              <a:t>가 개념 </a:t>
            </a:r>
            <a:r>
              <a:rPr lang="en-US" altLang="ko-KR" sz="1600" dirty="0" smtClean="0">
                <a:solidFill>
                  <a:schemeClr val="bg1"/>
                </a:solidFill>
              </a:rPr>
              <a:t>C1 </a:t>
            </a:r>
            <a:r>
              <a:rPr lang="ko-KR" altLang="en-US" sz="1600" dirty="0" smtClean="0">
                <a:solidFill>
                  <a:schemeClr val="bg1"/>
                </a:solidFill>
              </a:rPr>
              <a:t>을 </a:t>
            </a:r>
            <a:r>
              <a:rPr lang="en-US" altLang="ko-KR" sz="1600" dirty="0" smtClean="0">
                <a:solidFill>
                  <a:schemeClr val="bg1"/>
                </a:solidFill>
              </a:rPr>
              <a:t>‘</a:t>
            </a:r>
            <a:r>
              <a:rPr lang="ko-KR" altLang="en-US" sz="1600" dirty="0" smtClean="0">
                <a:solidFill>
                  <a:schemeClr val="bg1"/>
                </a:solidFill>
              </a:rPr>
              <a:t>세분화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’ </a:t>
            </a:r>
            <a:r>
              <a:rPr lang="ko-KR" altLang="en-US" sz="1600" dirty="0" smtClean="0">
                <a:solidFill>
                  <a:schemeClr val="bg1"/>
                </a:solidFill>
              </a:rPr>
              <a:t>는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문장의 의미는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		</a:t>
            </a:r>
            <a:r>
              <a:rPr lang="ko-KR" altLang="en-US" sz="1600" dirty="0" smtClean="0">
                <a:solidFill>
                  <a:schemeClr val="bg1"/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/>
                </a:solidFill>
              </a:rPr>
              <a:t>C2</a:t>
            </a:r>
            <a:r>
              <a:rPr lang="ko-KR" altLang="en-US" sz="1600" dirty="0" smtClean="0">
                <a:solidFill>
                  <a:schemeClr val="bg1"/>
                </a:solidFill>
              </a:rPr>
              <a:t>는 개념 </a:t>
            </a:r>
            <a:r>
              <a:rPr lang="en-US" altLang="ko-KR" sz="1600" dirty="0" smtClean="0">
                <a:solidFill>
                  <a:schemeClr val="bg1"/>
                </a:solidFill>
              </a:rPr>
              <a:t>C1 </a:t>
            </a:r>
            <a:r>
              <a:rPr lang="ko-KR" altLang="en-US" sz="1600" dirty="0" smtClean="0">
                <a:solidFill>
                  <a:schemeClr val="bg1"/>
                </a:solidFill>
              </a:rPr>
              <a:t>의 모든 요구사항을 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		</a:t>
            </a:r>
            <a:r>
              <a:rPr lang="ko-KR" altLang="en-US" sz="1600" dirty="0" smtClean="0">
                <a:solidFill>
                  <a:schemeClr val="bg1"/>
                </a:solidFill>
              </a:rPr>
              <a:t>자신의 요구사항으로 포함한다는 것이다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세분화된 개념은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보다 좋은</a:t>
            </a:r>
            <a:r>
              <a:rPr lang="en-US" altLang="ko-KR" sz="1600" b="1" baseline="30000" dirty="0" smtClean="0">
                <a:solidFill>
                  <a:schemeClr val="bg1"/>
                </a:solidFill>
              </a:rPr>
              <a:t>(?)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알고리즘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” </a:t>
            </a:r>
            <a:r>
              <a:rPr lang="ko-KR" altLang="en-US" sz="1600" dirty="0" smtClean="0">
                <a:solidFill>
                  <a:schemeClr val="bg1"/>
                </a:solidFill>
              </a:rPr>
              <a:t>작성을 가능하게 한다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세분화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908050"/>
            <a:ext cx="8229600" cy="4603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예시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048" y="2818528"/>
            <a:ext cx="838944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BidirectionalIterator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&lt;BI&gt;, Assignable&lt;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CopyConstructible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BI&gt;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void reverse(BI start, BI end) {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while (start != end) {  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end =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prev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(end);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if (start == end) break;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// Swap the values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iterator_traits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&lt;BI&gt;::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tmp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get(start);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set(start, get(end));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set(end,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tmpl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start = next(start);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}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47451"/>
              </p:ext>
            </p:extLst>
          </p:nvPr>
        </p:nvGraphicFramePr>
        <p:xfrm>
          <a:off x="683568" y="1412776"/>
          <a:ext cx="7776864" cy="1149846"/>
        </p:xfrm>
        <a:graphic>
          <a:graphicData uri="http://schemas.openxmlformats.org/drawingml/2006/table">
            <a:tbl>
              <a:tblPr/>
              <a:tblGrid>
                <a:gridCol w="2304256"/>
                <a:gridCol w="5472608"/>
              </a:tblGrid>
              <a:tr h="2880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239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BidirectionalIterator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&lt;I&gt;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Refines </a:t>
                      </a:r>
                      <a:r>
                        <a:rPr lang="en-US" altLang="ko-KR" sz="14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&lt;I&gt;</a:t>
                      </a: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I must have an operation </a:t>
                      </a:r>
                      <a:r>
                        <a:rPr lang="en-US" altLang="ko-KR" sz="14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 that moves to the previous </a:t>
                      </a:r>
                      <a:b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value in the sequence.</a:t>
                      </a: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I must have an operation set() that sets the current value.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세분화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21076"/>
              </p:ext>
            </p:extLst>
          </p:nvPr>
        </p:nvGraphicFramePr>
        <p:xfrm>
          <a:off x="323528" y="2777444"/>
          <a:ext cx="8208912" cy="1083548"/>
        </p:xfrm>
        <a:graphic>
          <a:graphicData uri="http://schemas.openxmlformats.org/drawingml/2006/table">
            <a:tbl>
              <a:tblPr/>
              <a:tblGrid>
                <a:gridCol w="2400719"/>
                <a:gridCol w="5808193"/>
              </a:tblGrid>
              <a:tr h="1407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6239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BidirectionalIterator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&lt;I&gt;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Refines </a:t>
                      </a:r>
                      <a:r>
                        <a:rPr lang="en-US" altLang="ko-KR" sz="14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&lt;I&gt;</a:t>
                      </a: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I must have an operation </a:t>
                      </a:r>
                      <a:r>
                        <a:rPr lang="en-US" altLang="ko-KR" sz="14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 that moves to the previous </a:t>
                      </a:r>
                      <a:b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value in the sequence.</a:t>
                      </a: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I must have an operation set() that sets the current value.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33446"/>
              </p:ext>
            </p:extLst>
          </p:nvPr>
        </p:nvGraphicFramePr>
        <p:xfrm>
          <a:off x="288033" y="1233812"/>
          <a:ext cx="8532440" cy="1039576"/>
        </p:xfrm>
        <a:graphic>
          <a:graphicData uri="http://schemas.openxmlformats.org/drawingml/2006/table">
            <a:tbl>
              <a:tblPr/>
              <a:tblGrid>
                <a:gridCol w="1436153"/>
                <a:gridCol w="7096287"/>
              </a:tblGrid>
              <a:tr h="1182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Concept 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lt"/>
                        </a:rPr>
                        <a:t>Requirements  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B6"/>
                    </a:solidFill>
                  </a:tcPr>
                </a:tc>
              </a:tr>
              <a:tr h="8178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Iterator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&lt;I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&gt; </a:t>
                      </a:r>
                    </a:p>
                  </a:txBody>
                  <a:tcPr marL="8374" marR="8374" marT="83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</a:t>
                      </a:r>
                      <a:r>
                        <a:rPr lang="en-US" altLang="ko-KR" sz="14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EqualityComparable</a:t>
                      </a: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&lt;I&gt;, </a:t>
                      </a:r>
                      <a:r>
                        <a:rPr lang="en-US" altLang="ko-KR" sz="1400" b="0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CopyConstructible</a:t>
                      </a:r>
                      <a:r>
                        <a:rPr lang="en-US" altLang="ko-KR" sz="14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&lt;I&gt;, Assignable&lt;I&gt;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  <a:p>
                      <a:pPr algn="l" rtl="0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value_ype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is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an associated type,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accessible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via </a:t>
                      </a:r>
                      <a:r>
                        <a:rPr lang="en-US" sz="1400" b="1" i="1" u="none" strike="noStrike" dirty="0" err="1">
                          <a:solidFill>
                            <a:schemeClr val="bg1"/>
                          </a:solidFill>
                          <a:latin typeface="Microsoft JhengHei"/>
                        </a:rPr>
                        <a:t>iterator_traits</a:t>
                      </a:r>
                      <a:r>
                        <a:rPr lang="en-US" sz="1400" b="1" i="1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&lt;I&gt;::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1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latin typeface="Microsoft JhengHei"/>
                      </a:endParaRPr>
                    </a:p>
                    <a:p>
                      <a:pPr algn="just" rtl="0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   I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must have an operation get()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latin typeface="Microsoft JhengHei"/>
                        </a:rPr>
                        <a:t>that returns the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current value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(</a:t>
                      </a:r>
                      <a:r>
                        <a:rPr lang="en-US" sz="1400" b="0" i="1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of type </a:t>
                      </a:r>
                      <a:r>
                        <a:rPr lang="en-US" sz="1400" b="1" i="1" u="none" strike="noStrike" dirty="0" err="1" smtClean="0">
                          <a:solidFill>
                            <a:schemeClr val="bg1"/>
                          </a:solidFill>
                          <a:latin typeface="Microsoft JhengHei"/>
                        </a:rPr>
                        <a:t>value_type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latin typeface="Microsoft JhengHei"/>
                        </a:rPr>
                        <a:t>).</a:t>
                      </a:r>
                    </a:p>
                  </a:txBody>
                  <a:tcPr marL="8374" marR="8374" marT="8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4363363"/>
            <a:ext cx="842493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BidirectionalIterator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&lt;BI&gt;, Assignable&lt;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CopyConstructible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value_type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BI&gt; void reverse(BI start, BI end) { …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024" y="905238"/>
            <a:ext cx="3523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chemeClr val="bg1"/>
                </a:solidFill>
              </a:rPr>
              <a:t> 포함된 요구사항 </a:t>
            </a:r>
            <a:r>
              <a:rPr lang="en-US" altLang="ko-KR" sz="1400" dirty="0" smtClean="0">
                <a:solidFill>
                  <a:schemeClr val="bg1"/>
                </a:solidFill>
              </a:rPr>
              <a:t>Nested Requirements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469669"/>
            <a:ext cx="1870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chemeClr val="bg1"/>
                </a:solidFill>
              </a:rPr>
              <a:t> 세분화 </a:t>
            </a:r>
            <a:r>
              <a:rPr lang="en-US" altLang="ko-KR" sz="1400" dirty="0" smtClean="0">
                <a:solidFill>
                  <a:schemeClr val="bg1"/>
                </a:solidFill>
              </a:rPr>
              <a:t>refinement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82" y="4053845"/>
            <a:ext cx="572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solidFill>
                  <a:schemeClr val="bg1"/>
                </a:solidFill>
              </a:rPr>
              <a:t> 제네릭 알고리즘 </a:t>
            </a:r>
            <a:r>
              <a:rPr lang="en-US" altLang="ko-KR" sz="1400" dirty="0" smtClean="0">
                <a:solidFill>
                  <a:schemeClr val="bg1"/>
                </a:solidFill>
              </a:rPr>
              <a:t>generic algorithm </a:t>
            </a:r>
            <a:r>
              <a:rPr lang="ko-KR" altLang="en-US" sz="1400" dirty="0" smtClean="0">
                <a:solidFill>
                  <a:schemeClr val="bg1"/>
                </a:solidFill>
              </a:rPr>
              <a:t>에서의  개념</a:t>
            </a:r>
            <a:r>
              <a:rPr lang="en-US" altLang="ko-KR" sz="1400" dirty="0" smtClean="0">
                <a:solidFill>
                  <a:schemeClr val="bg1"/>
                </a:solidFill>
              </a:rPr>
              <a:t>(concept)</a:t>
            </a:r>
            <a:r>
              <a:rPr lang="ko-KR" altLang="en-US" sz="1400" dirty="0" smtClean="0">
                <a:solidFill>
                  <a:schemeClr val="bg1"/>
                </a:solidFill>
              </a:rPr>
              <a:t> 사용 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5229200"/>
            <a:ext cx="7848872" cy="116955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음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…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위와 같다면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포함된 요구사항과 세분화의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/>
            </a:r>
            <a:b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</a:b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공통점은 재사용이고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차이점은 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is-a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와 유사한 구조를 갖느냐 아니냐 이므로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또 다시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상속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(inheritance)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과 집합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(aggregation)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이 연상되고</a:t>
            </a:r>
            <a:endParaRPr lang="en-US" altLang="ko-KR" sz="1400" dirty="0" smtClean="0">
              <a:solidFill>
                <a:srgbClr val="00A249"/>
              </a:solidFill>
              <a:latin typeface="굴림" pitchFamily="50" charset="-127"/>
              <a:ea typeface="굴림" pitchFamily="50" charset="-127"/>
              <a:cs typeface="Ebrima" pitchFamily="2" charset="0"/>
            </a:endParaRPr>
          </a:p>
          <a:p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세분화는 상속에 대응되고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,  </a:t>
            </a:r>
            <a:r>
              <a:rPr lang="ko-KR" altLang="en-US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포함된 요구사항은 집합에 대응시켜 생각할 수 있을 것 같다</a:t>
            </a:r>
            <a:r>
              <a:rPr lang="en-US" altLang="ko-KR" sz="1400" dirty="0" smtClean="0">
                <a:solidFill>
                  <a:srgbClr val="00A249"/>
                </a:solidFill>
                <a:latin typeface="굴림" pitchFamily="50" charset="-127"/>
                <a:ea typeface="굴림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14" name="그림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585756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세분화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52513"/>
            <a:ext cx="8229600" cy="4525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모델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779912" y="3501008"/>
            <a:ext cx="1080120" cy="540640"/>
          </a:xfrm>
          <a:prstGeom prst="wedgeEllipseCallout">
            <a:avLst>
              <a:gd name="adj1" fmla="val -269276"/>
              <a:gd name="adj2" fmla="val -13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861048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29653" y="980728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개념 리뷰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개념은 요구사항들의 집합을 기술하는데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이 요구사항들은 추상화 작업</a:t>
            </a:r>
            <a:r>
              <a:rPr lang="en-US" altLang="ko-KR" sz="1600" dirty="0" smtClean="0">
                <a:solidFill>
                  <a:schemeClr val="bg1"/>
                </a:solidFill>
              </a:rPr>
              <a:t>(abstraction)</a:t>
            </a:r>
            <a:r>
              <a:rPr lang="ko-KR" altLang="en-US" sz="1600" dirty="0" smtClean="0">
                <a:solidFill>
                  <a:schemeClr val="bg1"/>
                </a:solidFill>
              </a:rPr>
              <a:t>에 의해 만족되어 진다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모델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</a:rPr>
              <a:t>알고리즘이 처리할 데이터에 대한 요구사항들은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모델이라고 부르는 데이터 타입 또는 데이터 타입의 집합으로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추상화 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chemeClr val="bg1"/>
                </a:solidFill>
              </a:rPr>
              <a:t>ex) </a:t>
            </a:r>
            <a:r>
              <a:rPr lang="ko-KR" altLang="en-US" sz="1600" dirty="0" smtClean="0">
                <a:solidFill>
                  <a:schemeClr val="bg1"/>
                </a:solidFill>
              </a:rPr>
              <a:t>포인터는 반복자 개념에 대한 모델이다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;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포인터는 반복자 개념을 모델화 한다고 얘기할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모델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8229600" cy="4525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  <a:hlinkClick r:id="rId2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9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알랙산더</a:t>
            </a:r>
            <a:r>
              <a:rPr lang="ko-KR" altLang="en-US" sz="19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9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스테파노프</a:t>
            </a:r>
            <a:r>
              <a:rPr lang="ko-KR" altLang="en-US" sz="19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Alexander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Stepanov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hlinkClick r:id="rId2"/>
              </a:rPr>
              <a:t>http://en.wikipedia.org/wiki/Alexander_Stepanov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18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18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데이비드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무써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David Musser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hlinkClick r:id="rId3"/>
              </a:rPr>
              <a:t>http://en.wikipedia.org/wiki/David_Musser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None/>
            </a:pPr>
            <a:endParaRPr lang="en-US" altLang="ko-KR" sz="16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altLang="ko-KR" sz="19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ISO/IEC C++ 1998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ISOInternational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Standard: Programming Language – C++,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ISO/IEC 14882:1998(E), 1998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더 읽을 거리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: “The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miseducation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of C++” by 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Kevlin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Henney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hlinkClick r:id="rId4"/>
              </a:rPr>
              <a:t>http://www.two-sdg.demon.co.uk/curbralan/papers/TheMiseducationOfC++.pdf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742950" lvl="2" indent="-342900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ko-KR" altLang="en-US" sz="18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안드레이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알렉산드레스쿠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Andrei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Alexandrescu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ko-KR" sz="16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hlinkClick r:id="rId5"/>
              </a:rPr>
              <a:t>http://www</a:t>
            </a:r>
            <a:r>
              <a:rPr lang="en-US" altLang="ko-KR" sz="1600" b="1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hlinkClick r:id="rId5"/>
              </a:rPr>
              <a:t>.facebook</a:t>
            </a:r>
            <a:r>
              <a:rPr lang="en-US" altLang="ko-KR" sz="16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  <a:hlinkClick r:id="rId5"/>
              </a:rPr>
              <a:t>.com/andrei.alexandrescu</a:t>
            </a:r>
            <a:endParaRPr lang="en-US" altLang="ko-KR" sz="1600" u="sng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742950" lvl="2" indent="-342900">
              <a:buFont typeface="Wingdings" pitchFamily="2" charset="2"/>
              <a:buChar char="§"/>
            </a:pPr>
            <a:endParaRPr lang="en-US" altLang="ko-KR" sz="1600" u="sng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ko-KR" altLang="en-US" sz="19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기타 등등</a:t>
            </a:r>
            <a:endParaRPr lang="ko-KR" altLang="en-US" sz="19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 descr="250px-Alexander_Stepanov.jpg"/>
          <p:cNvPicPr>
            <a:picLocks noGrp="1" noChangeAspect="1"/>
          </p:cNvPicPr>
          <p:nvPr isPhoto="1"/>
        </p:nvPicPr>
        <p:blipFill>
          <a:blip r:embed="rId6" cstate="print">
            <a:lum/>
          </a:blip>
          <a:stretch>
            <a:fillRect/>
          </a:stretch>
        </p:blipFill>
        <p:spPr>
          <a:xfrm>
            <a:off x="5580112" y="1268760"/>
            <a:ext cx="432048" cy="57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David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4048" y="2060848"/>
            <a:ext cx="517950" cy="648072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공로자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전환점 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/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pioneer &amp; event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99330" name="Picture 2" descr="앞표지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8104" y="4509120"/>
            <a:ext cx="792088" cy="995694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0377" y="1134568"/>
            <a:ext cx="8424862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개념 과 모델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주어진 개념은 적은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갯수의</a:t>
            </a:r>
            <a:r>
              <a:rPr lang="ko-KR" altLang="en-US" sz="1600" dirty="0" smtClean="0">
                <a:solidFill>
                  <a:schemeClr val="bg1"/>
                </a:solidFill>
              </a:rPr>
              <a:t> 알려진 모델들을 이용해서 작성될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ex)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링크드리스트의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노드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배열에 대한 포인터</a:t>
            </a:r>
            <a:r>
              <a:rPr lang="en-US" altLang="ko-KR" sz="1600" dirty="0" smtClean="0">
                <a:solidFill>
                  <a:schemeClr val="bg1"/>
                </a:solidFill>
              </a:rPr>
              <a:t>, ...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하지만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매우 매우 너무 너무 </a:t>
            </a:r>
            <a:r>
              <a:rPr lang="ko-KR" altLang="en-US" sz="1600" dirty="0" smtClean="0">
                <a:solidFill>
                  <a:schemeClr val="bg1"/>
                </a:solidFill>
              </a:rPr>
              <a:t>많은 다양한 다른 데이터 타입에 적용이 가능하다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ex) </a:t>
            </a:r>
            <a:r>
              <a:rPr lang="ko-KR" altLang="en-US" sz="1600" dirty="0" smtClean="0">
                <a:solidFill>
                  <a:schemeClr val="bg1"/>
                </a:solidFill>
              </a:rPr>
              <a:t>이진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트리의</a:t>
            </a:r>
            <a:r>
              <a:rPr lang="ko-KR" altLang="en-US" sz="1600" dirty="0" smtClean="0">
                <a:solidFill>
                  <a:schemeClr val="bg1"/>
                </a:solidFill>
              </a:rPr>
              <a:t> 중위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inorder</a:t>
            </a:r>
            <a:r>
              <a:rPr lang="en-US" altLang="ko-KR" sz="1600" dirty="0" smtClean="0">
                <a:solidFill>
                  <a:schemeClr val="bg1"/>
                </a:solidFill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</a:rPr>
              <a:t>순회 반복자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전위</a:t>
            </a:r>
            <a:r>
              <a:rPr lang="en-US" altLang="ko-KR" sz="1600" dirty="0" smtClean="0">
                <a:solidFill>
                  <a:schemeClr val="bg1"/>
                </a:solidFill>
              </a:rPr>
              <a:t>(preorder) </a:t>
            </a:r>
            <a:r>
              <a:rPr lang="ko-KR" altLang="en-US" sz="1600" dirty="0" smtClean="0">
                <a:solidFill>
                  <a:schemeClr val="bg1"/>
                </a:solidFill>
              </a:rPr>
              <a:t>순회 반복자</a:t>
            </a:r>
            <a:r>
              <a:rPr lang="en-US" altLang="ko-KR" sz="1600" dirty="0" smtClean="0">
                <a:solidFill>
                  <a:schemeClr val="bg1"/>
                </a:solidFill>
              </a:rPr>
              <a:t>, ...</a:t>
            </a:r>
          </a:p>
          <a:p>
            <a:pPr lvl="1">
              <a:lnSpc>
                <a:spcPct val="150000"/>
              </a:lnSpc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b="1" dirty="0" smtClean="0">
                <a:solidFill>
                  <a:schemeClr val="bg1"/>
                </a:solidFill>
              </a:rPr>
              <a:t>제네릭 프로그램의 개방성</a:t>
            </a:r>
            <a:r>
              <a:rPr lang="en-US" altLang="ko-KR" sz="1800" dirty="0" smtClean="0">
                <a:solidFill>
                  <a:schemeClr val="bg1"/>
                </a:solidFill>
              </a:rPr>
              <a:t>(Openness)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알고리즘 제작자가 고려하지 않았는데도 불구하고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해당 개념의 요구사항을 만족하는 모든 모델들에 대해 동일하게 동작 가능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하므로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FFFF00"/>
                </a:solidFill>
              </a:rPr>
              <a:t>제네릭 프로그램은 재사용 라이브러리 개발에 적합하다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모델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63313" y="980728"/>
            <a:ext cx="8229600" cy="50688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모델링 소급화 </a:t>
            </a:r>
            <a:r>
              <a:rPr lang="en-US" altLang="ko-KR" sz="1800" dirty="0" smtClean="0">
                <a:solidFill>
                  <a:schemeClr val="bg1"/>
                </a:solidFill>
              </a:rPr>
              <a:t>retroactive modeling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데이터 타입을 만들 때 해당 데이터 타입이 모델화 할 모든 개념을 알아야 될 필요가 없음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기존의 데이터 타입이 새로운 개념을 모델화 해야 하는 경우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데이터 타입을 수정하지 않고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해당 개념이 요구하는 구문 형식</a:t>
            </a:r>
            <a:r>
              <a:rPr lang="en-US" altLang="ko-KR" sz="1400" dirty="0" smtClean="0">
                <a:solidFill>
                  <a:schemeClr val="bg1"/>
                </a:solidFill>
              </a:rPr>
              <a:t>(syntax)</a:t>
            </a:r>
            <a:r>
              <a:rPr lang="ko-KR" altLang="en-US" sz="1400" dirty="0" smtClean="0">
                <a:solidFill>
                  <a:schemeClr val="bg1"/>
                </a:solidFill>
              </a:rPr>
              <a:t>만 추가로 구현하면 됨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즉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기존에 존재하는 데이터 타입을 새로운 제네릭 알고리즘에서 변경 없이 사용 하는 것이 가능함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Sum </a:t>
            </a:r>
            <a:r>
              <a:rPr lang="ko-KR" altLang="en-US" sz="1400" dirty="0" smtClean="0">
                <a:solidFill>
                  <a:schemeClr val="bg1"/>
                </a:solidFill>
              </a:rPr>
              <a:t>알고리즘 리프팅 과정 회고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chemeClr val="bg1"/>
                </a:solidFill>
              </a:rPr>
              <a:t>리프팅 과정에서 포인터를 변경하지 않았다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사실 포인터는 내장 타입이라 변경하는 것이 불가능하다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chemeClr val="bg1"/>
                </a:solidFill>
              </a:rPr>
              <a:t>구문 형식 요구사항 적용을 데이터 타입 외부로 한정함으로써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모델링 소급화를 가능하게 하고 기존에 존재하는 데이터 타입을 수정하지 않을 수 있었다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모델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52513"/>
            <a:ext cx="8229600" cy="45259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특화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끝맺음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923928" y="3789040"/>
            <a:ext cx="1080120" cy="540640"/>
          </a:xfrm>
          <a:prstGeom prst="wedgeEllipseCallout">
            <a:avLst>
              <a:gd name="adj1" fmla="val -276166"/>
              <a:gd name="adj2" fmla="val 6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149080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908720"/>
            <a:ext cx="8229600" cy="482453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세분화와 특화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개념을 세분화 한다는 것은 보다 많은 연산을 도입하는 것이라 볼 수 있고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추가로 도입된 연산들은 추상적 관념</a:t>
            </a:r>
            <a:r>
              <a:rPr lang="en-US" altLang="ko-KR" sz="1600" dirty="0" smtClean="0">
                <a:solidFill>
                  <a:schemeClr val="bg1"/>
                </a:solidFill>
              </a:rPr>
              <a:t>(abstractions)</a:t>
            </a:r>
            <a:r>
              <a:rPr lang="ko-KR" altLang="en-US" sz="1600" dirty="0" smtClean="0">
                <a:solidFill>
                  <a:schemeClr val="bg1"/>
                </a:solidFill>
              </a:rPr>
              <a:t>이 보다 풍부화 시킨다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개념 세분화는 더 많은 알고리즘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더 좋은 알고리즘이 적용되는 것을 가능하게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세분화된 개념에 최적화된 특정 알고리즘을 고안하는 것이 가능해 진다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특화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Specialization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879475"/>
            <a:ext cx="9144000" cy="53239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예제 </a:t>
            </a:r>
            <a:r>
              <a:rPr lang="en-US" altLang="ko-KR" sz="18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요구사항만 다르고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프로토타입은</a:t>
            </a:r>
            <a:r>
              <a:rPr lang="ko-KR" altLang="en-US" sz="1600" dirty="0" smtClean="0">
                <a:solidFill>
                  <a:schemeClr val="bg1"/>
                </a:solidFill>
              </a:rPr>
              <a:t> 같은 각 변의 길이 총합을 측정하는 두 </a:t>
            </a:r>
            <a:r>
              <a:rPr lang="en-US" altLang="ko-KR" sz="1600" dirty="0" smtClean="0">
                <a:solidFill>
                  <a:schemeClr val="bg1"/>
                </a:solidFill>
              </a:rPr>
              <a:t>circumference()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등변 다각형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EquilateralPolygon</a:t>
            </a:r>
            <a:r>
              <a:rPr lang="en-US" altLang="ko-KR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개념 </a:t>
            </a:r>
            <a:r>
              <a:rPr lang="en-US" altLang="ko-KR" sz="1800" dirty="0" smtClean="0">
                <a:solidFill>
                  <a:schemeClr val="bg1"/>
                </a:solidFill>
              </a:rPr>
              <a:t>Concept </a:t>
            </a:r>
            <a:r>
              <a:rPr lang="ko-KR" altLang="en-US" sz="1800" dirty="0" smtClean="0">
                <a:solidFill>
                  <a:schemeClr val="bg1"/>
                </a:solidFill>
              </a:rPr>
              <a:t>을 찾을 때</a:t>
            </a:r>
            <a:r>
              <a:rPr lang="en-US" altLang="ko-KR" sz="1800" dirty="0" smtClean="0">
                <a:solidFill>
                  <a:schemeClr val="bg1"/>
                </a:solidFill>
              </a:rPr>
              <a:t>,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기존에 찾아진 다각형 </a:t>
            </a:r>
            <a:r>
              <a:rPr lang="en-US" altLang="ko-KR" sz="1600" dirty="0" smtClean="0">
                <a:solidFill>
                  <a:schemeClr val="bg1"/>
                </a:solidFill>
              </a:rPr>
              <a:t>Polygon </a:t>
            </a:r>
            <a:r>
              <a:rPr lang="ko-KR" altLang="en-US" sz="1600" dirty="0" smtClean="0">
                <a:solidFill>
                  <a:schemeClr val="bg1"/>
                </a:solidFill>
              </a:rPr>
              <a:t>개념을 세분화 하여 정의하는 경우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등변 다각형 타입에 대해서는 보다 성능 좋은 알고리즘을 고안할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772816"/>
            <a:ext cx="374441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Polygon&lt;P&gt;</a:t>
            </a:r>
          </a:p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P&gt;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double circumference(P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p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{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double result = 0;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num_sides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(p);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+=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side_length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(p,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844824"/>
            <a:ext cx="414226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EquilateralPolygon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&lt;P&gt;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P&gt;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double circumference(P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p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num_sides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(p) *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side_length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(p, 0);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특화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Specialization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8751" y="836712"/>
            <a:ext cx="8482012" cy="35575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개념 기반 오버로딩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제네릭</a:t>
            </a:r>
            <a:r>
              <a:rPr lang="ko-KR" altLang="en-US" sz="1600" dirty="0" smtClean="0">
                <a:solidFill>
                  <a:schemeClr val="bg1"/>
                </a:solidFill>
              </a:rPr>
              <a:t> 프로그램의 요구사항에 따르면</a:t>
            </a:r>
            <a:r>
              <a:rPr lang="en-US" altLang="ko-KR" sz="1600" dirty="0" smtClean="0">
                <a:solidFill>
                  <a:schemeClr val="bg1"/>
                </a:solidFill>
              </a:rPr>
              <a:t>,  </a:t>
            </a:r>
            <a:r>
              <a:rPr lang="ko-KR" altLang="en-US" sz="1600" dirty="0" smtClean="0">
                <a:solidFill>
                  <a:schemeClr val="bg1"/>
                </a:solidFill>
              </a:rPr>
              <a:t>알고리즘은 가장 구체적인 개념에 대응되는 구현으로 동작해야 한다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Ex : </a:t>
            </a:r>
            <a:r>
              <a:rPr lang="ko-KR" altLang="en-US" sz="1400" dirty="0" smtClean="0">
                <a:solidFill>
                  <a:schemeClr val="bg1"/>
                </a:solidFill>
              </a:rPr>
              <a:t>등변다각형일 때만 상수 시간 소요되는 등변 다각형용 알고리즘으로 동작해야 하고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일반 다각형일 때는 선형시간 소요되는 일반 다각형용 알고리즘으로 동작해야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endParaRPr lang="en-US" altLang="ko-KR" sz="14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chemeClr val="bg1"/>
                </a:solidFill>
              </a:rPr>
              <a:t>C++ 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에서는 태그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디스패칭</a:t>
            </a:r>
            <a:r>
              <a:rPr lang="ko-KR" altLang="en-US" sz="1600" dirty="0" smtClean="0">
                <a:solidFill>
                  <a:schemeClr val="bg1"/>
                </a:solidFill>
              </a:rPr>
              <a:t> 기법으로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Sepcializatoin</a:t>
            </a:r>
            <a:r>
              <a:rPr lang="ko-KR" altLang="en-US" sz="1600" dirty="0" smtClean="0">
                <a:solidFill>
                  <a:schemeClr val="bg1"/>
                </a:solidFill>
              </a:rPr>
              <a:t>을 </a:t>
            </a:r>
            <a:r>
              <a:rPr lang="ko-KR" altLang="en-US" sz="1600" dirty="0" smtClean="0">
                <a:solidFill>
                  <a:schemeClr val="bg1"/>
                </a:solidFill>
              </a:rPr>
              <a:t>해결한다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 하지만 태그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디스패칭</a:t>
            </a:r>
            <a:r>
              <a:rPr lang="ko-KR" altLang="en-US" sz="1600" dirty="0" smtClean="0">
                <a:solidFill>
                  <a:schemeClr val="bg1"/>
                </a:solidFill>
              </a:rPr>
              <a:t> 기법은 본 세미나의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부에서는 다루지 않는다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특화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Specialization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3763882"/>
            <a:ext cx="374441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Polygon&lt;P&gt;</a:t>
            </a:r>
          </a:p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P&gt;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double circumference(P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p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{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double result = 0;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for (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= 0;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&lt;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num_sides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(p); ++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result +=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side_length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(p,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i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result;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8499" y="3835890"/>
            <a:ext cx="414226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// Requirements: </a:t>
            </a:r>
            <a:r>
              <a:rPr lang="en-US" altLang="ko-KR" sz="1600" i="1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EquilateralPolygon</a:t>
            </a:r>
            <a:r>
              <a:rPr lang="en-US" altLang="ko-KR" sz="1600" i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&lt;P&gt;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template&lt;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typename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P&gt;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double circumference(P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p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 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{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return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num_sides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(p) * </a:t>
            </a:r>
            <a:r>
              <a:rPr lang="en-US" altLang="ko-KR" sz="160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side_length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(p, 0);</a:t>
            </a:r>
          </a:p>
          <a:p>
            <a:pPr marL="0" lvl="1"/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목표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이해에 필수적인 주요 개념들과 친해지기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부 내용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정의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공로자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전환점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제네릭 프로그래밍 과정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리프팅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Lifting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개념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모델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특화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Specialization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끝맺음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3851920" y="4221088"/>
            <a:ext cx="1080120" cy="540640"/>
          </a:xfrm>
          <a:prstGeom prst="wedgeEllipseCallout">
            <a:avLst>
              <a:gd name="adj1" fmla="val -261400"/>
              <a:gd name="adj2" fmla="val 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지금 어디지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Where are we now ?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81128"/>
            <a:ext cx="360040" cy="65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51520" y="980728"/>
            <a:ext cx="8229600" cy="50688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내용 리뷰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전반적인 제네릭 프로그래밍 과정을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훓어</a:t>
            </a:r>
            <a:r>
              <a:rPr lang="ko-KR" altLang="en-US" sz="1600" dirty="0" smtClean="0">
                <a:solidFill>
                  <a:schemeClr val="bg1"/>
                </a:solidFill>
              </a:rPr>
              <a:t> 봤다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처음에는 개별 알고리즘들을 개념 분석을 통해 제네릭 알고리즘으로 리프팅 했었고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개념에 대한 추상들을 모델로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매핑했으며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마지막에는  특화 방식을 사용해서 보다 특수한 개념에 대해서는 별도 알고리즘이 보다 성능 좋게 동작하는 것이 가능하게  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끝맺음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63313" y="908720"/>
            <a:ext cx="8229600" cy="50688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좀 더 알아보려면 </a:t>
            </a:r>
            <a:r>
              <a:rPr lang="en-US" altLang="ko-KR" sz="1800" dirty="0" smtClean="0">
                <a:solidFill>
                  <a:schemeClr val="bg1"/>
                </a:solidFill>
              </a:rPr>
              <a:t>(1/2)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제네릭</a:t>
            </a:r>
            <a:r>
              <a:rPr lang="ko-KR" altLang="en-US" sz="1600" dirty="0" smtClean="0">
                <a:solidFill>
                  <a:schemeClr val="bg1"/>
                </a:solidFill>
              </a:rPr>
              <a:t> 프로그래밍을 학습하기 위한 방식은 매우 많다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</a:rPr>
              <a:t>다음 슬라이드에 나오는 링크들을 참조하면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ko-KR" altLang="en-US" sz="1600" dirty="0" smtClean="0">
                <a:solidFill>
                  <a:schemeClr val="bg1"/>
                </a:solidFill>
              </a:rPr>
              <a:t>제네릭 프로그래밍에 대한 보다 많은 정보를 얻거나</a:t>
            </a:r>
            <a:r>
              <a:rPr lang="en-US" altLang="ko-KR" sz="1600" dirty="0" smtClean="0">
                <a:solidFill>
                  <a:schemeClr val="bg1"/>
                </a:solidFill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</a:rPr>
            </a:br>
            <a:r>
              <a:rPr lang="en-US" altLang="ko-KR" sz="1600" dirty="0" smtClean="0">
                <a:solidFill>
                  <a:schemeClr val="bg1"/>
                </a:solidFill>
              </a:rPr>
              <a:t>GP </a:t>
            </a:r>
            <a:r>
              <a:rPr lang="ko-KR" altLang="en-US" sz="1600" dirty="0" smtClean="0">
                <a:solidFill>
                  <a:schemeClr val="bg1"/>
                </a:solidFill>
              </a:rPr>
              <a:t>패러다임을 이용해 작성된 몇몇 라이브러리들을 검토할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끝맺음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7544" y="836712"/>
            <a:ext cx="8229600" cy="55435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800" dirty="0" smtClean="0">
                <a:solidFill>
                  <a:schemeClr val="bg1"/>
                </a:solidFill>
              </a:rPr>
              <a:t>좀 더 알아보려면 </a:t>
            </a:r>
            <a:r>
              <a:rPr lang="en-US" altLang="ko-KR" sz="1800" dirty="0" smtClean="0">
                <a:solidFill>
                  <a:schemeClr val="bg1"/>
                </a:solidFill>
              </a:rPr>
              <a:t>(2/2)</a:t>
            </a:r>
          </a:p>
          <a:p>
            <a:pPr>
              <a:buFont typeface="Wingdings" pitchFamily="2" charset="2"/>
              <a:buChar char="Ø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Aexander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Stepanov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sz="1100" dirty="0" smtClean="0">
                <a:solidFill>
                  <a:schemeClr val="bg1"/>
                </a:solidFill>
                <a:hlinkClick r:id="rId2"/>
              </a:rPr>
              <a:t>http://www.stepanovpapers.com/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제네릭</a:t>
            </a:r>
            <a:r>
              <a:rPr lang="ko-KR" altLang="en-US" sz="1100" dirty="0" smtClean="0">
                <a:solidFill>
                  <a:schemeClr val="bg1"/>
                </a:solidFill>
              </a:rPr>
              <a:t> 프로그래밍 기법을 </a:t>
            </a:r>
            <a:r>
              <a:rPr lang="ko-KR" altLang="en-US" sz="1100" dirty="0" smtClean="0">
                <a:solidFill>
                  <a:schemeClr val="bg1"/>
                </a:solidFill>
              </a:rPr>
              <a:t>선두에 서서 </a:t>
            </a:r>
            <a:r>
              <a:rPr lang="ko-KR" altLang="en-US" sz="1100" dirty="0" smtClean="0">
                <a:solidFill>
                  <a:schemeClr val="bg1"/>
                </a:solidFill>
              </a:rPr>
              <a:t>발견해 주신 분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pPr lvl="2">
              <a:buFont typeface="Wingdings" pitchFamily="2" charset="2"/>
              <a:buChar char="ü"/>
            </a:pPr>
            <a:endParaRPr lang="en-US" altLang="ko-KR" sz="9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300" dirty="0" smtClean="0">
                <a:solidFill>
                  <a:schemeClr val="bg1"/>
                </a:solidFill>
              </a:rPr>
              <a:t>Boost Library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000" dirty="0" smtClean="0">
                <a:solidFill>
                  <a:schemeClr val="bg1"/>
                </a:solidFill>
                <a:hlinkClick r:id="rId3"/>
              </a:rPr>
              <a:t>http://www.boost.org/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altLang="ko-KR" sz="1000" dirty="0" smtClean="0">
                <a:solidFill>
                  <a:schemeClr val="bg1"/>
                </a:solidFill>
              </a:rPr>
              <a:t>“...one of the most highly regarded and expertly designed C++ library projects in the world.”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        — Herb Sutter and Andrei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Alexandrescu</a:t>
            </a:r>
            <a:r>
              <a:rPr lang="en-US" altLang="ko-KR" sz="1000" dirty="0" smtClean="0">
                <a:solidFill>
                  <a:schemeClr val="bg1"/>
                </a:solidFill>
              </a:rPr>
              <a:t>, C++ Coding Standards</a:t>
            </a:r>
          </a:p>
          <a:p>
            <a:pPr lvl="1">
              <a:buFont typeface="Wingdings" pitchFamily="2" charset="2"/>
              <a:buChar char="Ø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ConceptC</a:t>
            </a:r>
            <a:r>
              <a:rPr lang="en-US" altLang="ko-KR" sz="1400" dirty="0" smtClean="0">
                <a:solidFill>
                  <a:schemeClr val="bg1"/>
                </a:solidFill>
              </a:rPr>
              <a:t>++ 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050" dirty="0" smtClean="0">
                <a:solidFill>
                  <a:schemeClr val="bg1"/>
                </a:solidFill>
              </a:rPr>
              <a:t>http://www.generic-programming.org/languages/conceptcpp/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sz="1050" dirty="0" smtClean="0">
                <a:solidFill>
                  <a:schemeClr val="bg1"/>
                </a:solidFill>
              </a:rPr>
              <a:t>제네릭 프로그래밍을 지원하기 위한 획기적인 개선사항을 제공하는 확장된 </a:t>
            </a:r>
            <a:r>
              <a:rPr lang="en-US" altLang="ko-KR" sz="1050" dirty="0" smtClean="0">
                <a:solidFill>
                  <a:schemeClr val="bg1"/>
                </a:solidFill>
              </a:rPr>
              <a:t>C++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050" dirty="0" err="1" smtClean="0">
                <a:solidFill>
                  <a:schemeClr val="bg1"/>
                </a:solidFill>
              </a:rPr>
              <a:t>ConceptC</a:t>
            </a:r>
            <a:r>
              <a:rPr lang="en-US" altLang="ko-KR" sz="1050" dirty="0" smtClean="0">
                <a:solidFill>
                  <a:schemeClr val="bg1"/>
                </a:solidFill>
              </a:rPr>
              <a:t>++ </a:t>
            </a:r>
            <a:r>
              <a:rPr lang="ko-KR" altLang="en-US" sz="1050" dirty="0" smtClean="0">
                <a:solidFill>
                  <a:schemeClr val="bg1"/>
                </a:solidFill>
              </a:rPr>
              <a:t>을 위한 컴파일러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ConceptGCC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도 제공된다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</a:p>
          <a:p>
            <a:pPr lvl="2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Generic Programming in C++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050" dirty="0" smtClean="0">
                <a:solidFill>
                  <a:schemeClr val="bg1"/>
                </a:solidFill>
              </a:rPr>
              <a:t>http://www.generic-programming.org/languages/cpp/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sz="1050" dirty="0" smtClean="0">
                <a:solidFill>
                  <a:schemeClr val="bg1"/>
                </a:solidFill>
              </a:rPr>
              <a:t>C++ </a:t>
            </a:r>
            <a:r>
              <a:rPr lang="ko-KR" altLang="en-US" sz="1050" dirty="0" smtClean="0">
                <a:solidFill>
                  <a:schemeClr val="bg1"/>
                </a:solidFill>
              </a:rPr>
              <a:t>의 제네릭 라이브러리를 구현하기 위한 다양한 기법</a:t>
            </a:r>
            <a:r>
              <a:rPr lang="en-US" altLang="ko-KR" sz="1050" dirty="0" smtClean="0">
                <a:solidFill>
                  <a:schemeClr val="bg1"/>
                </a:solidFill>
              </a:rPr>
              <a:t>(techniques)</a:t>
            </a:r>
            <a:r>
              <a:rPr lang="ko-KR" altLang="en-US" sz="1050" dirty="0" smtClean="0">
                <a:solidFill>
                  <a:schemeClr val="bg1"/>
                </a:solidFill>
              </a:rPr>
              <a:t>과 기교</a:t>
            </a:r>
            <a:r>
              <a:rPr lang="en-US" altLang="ko-KR" sz="1050" dirty="0" smtClean="0">
                <a:solidFill>
                  <a:schemeClr val="bg1"/>
                </a:solidFill>
              </a:rPr>
              <a:t>(tricks)</a:t>
            </a:r>
            <a:r>
              <a:rPr lang="ko-KR" altLang="en-US" sz="1050" dirty="0" smtClean="0">
                <a:solidFill>
                  <a:schemeClr val="bg1"/>
                </a:solidFill>
              </a:rPr>
              <a:t>들에  대해 소개하고 있다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endParaRPr lang="en-US" altLang="ko-KR" sz="14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solidFill>
                  <a:schemeClr val="bg1"/>
                </a:solidFill>
              </a:rPr>
              <a:t>The SGI STL </a:t>
            </a:r>
            <a:r>
              <a:rPr lang="ko-KR" altLang="en-US" sz="1400" dirty="0" smtClean="0">
                <a:solidFill>
                  <a:schemeClr val="bg1"/>
                </a:solidFill>
              </a:rPr>
              <a:t>문서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  <a:hlinkClick r:id="rId4"/>
              </a:rPr>
              <a:t>http://www.sgi.com/tech/stl/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50" dirty="0" smtClean="0">
                <a:solidFill>
                  <a:schemeClr val="bg1"/>
                </a:solidFill>
              </a:rPr>
              <a:t> STL</a:t>
            </a:r>
            <a:r>
              <a:rPr lang="ko-KR" altLang="en-US" sz="1050" dirty="0" smtClean="0">
                <a:solidFill>
                  <a:schemeClr val="bg1"/>
                </a:solidFill>
              </a:rPr>
              <a:t>의 개념</a:t>
            </a:r>
            <a:r>
              <a:rPr lang="en-US" altLang="ko-KR" sz="1050" dirty="0" smtClean="0">
                <a:solidFill>
                  <a:schemeClr val="bg1"/>
                </a:solidFill>
              </a:rPr>
              <a:t>, </a:t>
            </a:r>
            <a:r>
              <a:rPr lang="ko-KR" altLang="en-US" sz="1050" dirty="0" smtClean="0">
                <a:solidFill>
                  <a:schemeClr val="bg1"/>
                </a:solidFill>
              </a:rPr>
              <a:t>알고리즘</a:t>
            </a:r>
            <a:r>
              <a:rPr lang="en-US" altLang="ko-KR" sz="1050" dirty="0" smtClean="0">
                <a:solidFill>
                  <a:schemeClr val="bg1"/>
                </a:solidFill>
              </a:rPr>
              <a:t>, </a:t>
            </a:r>
            <a:r>
              <a:rPr lang="ko-KR" altLang="en-US" sz="1050" dirty="0" smtClean="0">
                <a:solidFill>
                  <a:schemeClr val="bg1"/>
                </a:solidFill>
              </a:rPr>
              <a:t>자료구조에 대한 모든 문서를 제공한다</a:t>
            </a:r>
            <a:r>
              <a:rPr lang="en-US" altLang="ko-KR" sz="105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lvl="1" algn="ctr">
              <a:lnSpc>
                <a:spcPct val="150000"/>
              </a:lnSpc>
              <a:buNone/>
            </a:pPr>
            <a:endParaRPr lang="en-US" altLang="ko-KR" sz="32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92913" y="5839586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끝맺음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(3/3)</a:t>
            </a: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30213" y="1052513"/>
            <a:ext cx="8713787" cy="463708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공통점 찾기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(commonality)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제일 먼저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</a:t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동일 알고리즘의 유사한 구현들 사이에 존재하는 공통점을 찾아내는데 집중한다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개념 형태의 추상화 제공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(abstraction &amp; concept)</a:t>
            </a:r>
            <a:endParaRPr lang="en-US" altLang="ko-KR" sz="1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다수의 개별적인 구현들을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단 한 개의 제네릭 알고리즘이 표현 가능하도록 하기 위해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알고리즘이 조작할 </a:t>
            </a:r>
            <a:r>
              <a:rPr lang="ko-KR" altLang="en-US" sz="16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입력 데이터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들을 추상화 하여 </a:t>
            </a:r>
            <a:r>
              <a:rPr lang="ko-KR" altLang="en-US" sz="16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개념</a:t>
            </a:r>
            <a:r>
              <a:rPr lang="en-US" altLang="ko-KR" sz="1600" u="sng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(Concept)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형태로 정의한다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리프팅 반복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lifting Iteration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특화 시키기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(Specialization)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45648">
            <a:off x="6728106" y="3354176"/>
            <a:ext cx="1075056" cy="65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그룹 9"/>
          <p:cNvGrpSpPr/>
          <p:nvPr/>
        </p:nvGrpSpPr>
        <p:grpSpPr>
          <a:xfrm>
            <a:off x="4355976" y="3068960"/>
            <a:ext cx="1008112" cy="447931"/>
            <a:chOff x="5580112" y="4908526"/>
            <a:chExt cx="1584176" cy="6814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4908526"/>
              <a:ext cx="1368152" cy="320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5445224"/>
              <a:ext cx="576064" cy="144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5229200"/>
              <a:ext cx="859941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6200000">
              <a:off x="5392864" y="5200424"/>
              <a:ext cx="537441" cy="162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GP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과정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(1/2) 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/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general process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491880" y="3284984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363990" y="3715444"/>
            <a:ext cx="2962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V="1">
            <a:off x="3028909" y="4561309"/>
            <a:ext cx="85393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6" name="AutoShape 2" descr="data:image/jpg;base64,/9j/4AAQSkZJRgABAQAAAQABAAD/2wCEAAkGBhISEBQUERASFBAUEBAWFBAQFRISGhIQFhEWFRQQExYYHCYeGBkjGRgWHzsgIycpLC84GCA9NTAqNSYrLCoBCQoKBQUFDQUFDSkYEhgpKSkpKSkpKSkpKSkpKSkpKSkpKSkpKSkpKSkpKSkpKSkpKSkpKSkpKSkpKSkpKSkpKf/AABEIANsA5gMBIgACEQEDEQH/xAAaAAEBAQEBAQEAAAAAAAAAAAAABQQDAgEH/8QAQxAAAgIAAwUCCAoKAwADAAAAAQIAAwQREgUTIUFhMVEVIjJCVGJy0xYjJENSU3GRktIGFDNzgYKTlKTRNGODdKGx/8QAFAEBAAAAAAAAAAAAAAAAAAAAAP/EABQRAQAAAAAAAAAAAAAAAAAAAAD/2gAMAwEAAhEDEQA/AP3GIiAiIgIiICIiAiIgIiICIiAiIgIiICIiAiIgIiICIiAiIgIiICIiAiIgIiICIiAiR8VbZdeaqrXrSoA3WV6czYw+LoBZSB4p1nhnxr+kZ08Cv6Zivvo91AqRJfgV/TMV99Huo8Cv6Zivvo91AqRJfgV/TMV99Huo8Cv6Zivvo91AqRJfgV/TMV99Huo8Cv6Zivvo91AqRJfgV/TMV99Huo8Cv6Zivvo91AqRJfgV/TMV99Huo8Cv6Zivvo91AqRId+8wzo7X2W0Fglot3fxeogV3Aqq8A2SnPhk+fDSZcBgIiICIiAiIgIiICIiAiIgIiICYtrbQ3NRYLqckLXXnlvLWOSJ0zPPkMz2CbZGwvyjEm35mgvXV3Nf5N138vGof+veIGzZOz9zUFLanJLWWZZby1jqd+gJ7ByAA5TbElbVxDvYmHqco7ePZYuWdVCnlnmAztkgz5ayPJgVYkvwGfS8V+NPyR4DPpeK/Gn5IFSJL8Bn0vFfjT8keAz6Xivxp+SBUiS/AZ9LxX40/JHgM+l4r8afkgVIkvwGfS8V+NPyR4DPpeK/Gn5IFSJL8Bn0vFfjT8k5VM+HvVHteym7gj2lSUvUEmvMAZq6AkZ9hQ/SAgVcRQroyOoZGVlZT2MpGRB6ESdsO9hqosYtbRkA7cTbQ2e6uJ5kgFSfpI3IiVZJ25UyacRWCXp1alUZmzDtlvawObDIOB3oB5xgVonii5WUMpDKygqw4gqRmCD3ZT3AREQEREBERAREQEREBET4zADMnIAdp5DvgTdt4tgq1VHK+4lEbgd2oGdl+XqLx7ixQedNuDwi1VrWgyRFCqO3IAZDjz+2TdiqbWbFMP2gC0g+bhQc1PQ2Hxz00A+TLEDhjcWtVbWOckRSzHtyAGZyHM9Jj2JhGCtbaMr7mDuO3drllXQD3IvDhwJLnzpyxPyjEiv5nDsllvc1/lU1fy8LT13XeZYgZ8bj66V1WNpBIUcCSWPYqgZknoO4zH8JcP9J/6N/5JywfyjEG0/sqC9dPc1vk3Xfw41D7LOTCWYEv4S4f6T/0b/yR8JcP9J/6N/5JUiBL+EuH+k/9G/8AJHwlw/0n/o3/AJJUiBL+EuH+k/8ARv8AyR8JcP8ASf8Ao3/klSIGPA7XquLCt82UKSpV0IBzAOTAHLMHj0nraeAF1TISRnkVde1HUhksX1lYBh9kybcoZdOIrBNlOolV4mzDtlvagOZyAcD6SKOZlGi9XVWQhkZQysOIZSMwR0IgZNjY821+OAtyMa7UHYtq5Z6fVYFXHRlm+RtpfEXriB+zfRViOg1fFXn2WOk9HzPBJZgRtmfEXNhzwrYNZh+iZje0D2GYEeq4A8gyzMG2cC1ledZAurYWUsewWKCNLeqylkPRzO2zcct1S2KCNQOat2o4JV627mVgVPUGBpiIgIiICIiAiIgIiICR9sHfOuFHksNeIPdh88hWetjAr7K2cwJRx2NWmtrHPiopJy4k9FHMk8AOZImTYmDZEZ7QN/a2uznpOQC0g8wigL1yJ84wKIEx7W2huaiwXVYSFrrzy3lrHJEz5DPtPIAnlNsjYT5RiDb8zQXrp7mu8m67+HGsHpZyYQNuydn7moKW1OSWssyy3lrHU7kcsyTw5DIdgnDbeKbJaqjldcSqsPm0A+Mv/lU8OWpkHOUXcAEkgADMk8AAO0kyVsRDaWxLDjaAKlPmYUHNOHIufHPPioPkwKOEwq1VrWgyRFVVUclAyAnnHY9KULuTpzUAKCxZmYKqqo4kkkDITRI1PyjEl/mcMzKnr4nIrY/UIpKDq1n0RA6/CBPqcV/b3flj4QJ9Tiv7e78sqRAl/CBPqcV/b3flj4QJ9Tiv7e78sqRAl/CBPqcV/b3flmjAbVS4sFDqyadSWo9bAMDpbSwBKnI8ezxT3GbJI23WayuJQEmoEWqO18KSC/DmyEBxz8VgPKgV5G2adxc2HP7N9VuH7gM/jaB7LHUOj5DghldHBAIIIIBBHEEHsIPdMW2MAba/EIW6thZU57FtUHIN6rAsh6M0DXfQrqyuoZWUqyniGUjIqehEnbDvZdWHsYmynTkzcTbQ2e6tJ5nIFT6yMewia9mY8XVLYARnmCjdqOpKvW3rKwKn7Jk25Sy6cRWCbKdWpF4mzDtlvagOZyAcDvQDmYFWRj8nxWfzGJbj3JiwvA9BYq5e0g5vKtFyuqspDKyhlYcQykZhge4icto4FbqmrbMBh5S8CrA5q6nkysAwPeBA0xJ+xcc1lZFmQvqY13AcBvAAda+qylXHRhzBlCAiIgIiICIiAiJh2xjzVXmoDWswSpD59reSD6o4sTyCseUDLd8oxIT5nDMrP3PiSA1dfUIpDnq1fcZYmTZezxTUqAljxLue2yxiWew9WYk/xml3ABJIAAJJPAAd5gTtt4pgFqqOV1xKqw47tAM7L/5V7OWpkHObcJhVqrWtBpRFCqvcoGQEnbEQ2s2KYcbQBSD5mFBzT7C58c/aoPkzfj8atNbWPnpRczkMye5VHNicgBzJECftf46xcMPIID4j/wCPmQtR/eMCvsrZ0liTti4JkQvblv7W3luXEKxAC1A81RQq588ie0mUCYE/bWNZEVKiN/c2irnpORLWkc1RQW65AecJqwOCWqta0GSooAz4k97MebE8SeZJk3Y43ztij5LDRhx3YfME2/8AowDeytfMGV3YAEkgAcSTwyHeYGHauPZNCVBTfa2SBs8lUcbLXy46VX7yyjMas5y3WN+twv8ASu97POxVNrNimH7UBaQfMwoOanoXPjnoUB8mV4EvdY363C/0rvexusb9bhf6V3vZUiBLwePtW7c4jd6mTXU9YZQ4BAsTJicmUlT28Q/DsMpzDtnAGyvOsgXVsLKWPYLVByDeqwLIejGddm49bqlsUEagc1btRwSr1t6ysCp6gwMGyDuLGwx8gAvhz/0ZgNSP3bED2Wr6yzJ22sCzoGqy39TbyrPgCwBBrY8ldSyHu1Z9oE07Pxy3VrYmelhnkeBB5qw5MDmCORBgTmH6vic/mcSwB7kxQXJW6CxRp9pF5vLMzbQwK3VNW+elhlmvAqe1XU8mBAIPIgTPsXHNYhWzLf1Ma7QOALgAixR9F1KuO7Vl2gwOGzfiLmw5/Ztqtw/Rc/jaB7LMGHRwB5BliYNs4A2V+IQLq2FlLHsFqg5BvVYFkPRzOuzceLqldQRmDmrdqOCVetvWVgVP2QMG1RuLVxI8jJa8R+6zO7uP7ticz9F3J8kSyJ4tqDKVYAqQQVIzBBGRBHMSZsS0oWwzklqQu7ZjmbMM2YrYnmy5FDzzTPzhArREQEREBERASNgPj8Q1541VF6qO5mzyuv8A4kbsHuViODzVt4Wfq1u5z3mg5afKy87d/wDZpz058M8s522aa9zXuctzu03ens3ekaMumWUDTI+1zvrFww8lgHxB7sPnkKj+8YFfZWzpLEjfo923h/8AkfrD737PmCvqbrRl1Dc9UCwBI9nyjE6fmcMys3c+KIzROorUh/tdOamVcRq0No069J06s8tWXDVlxyzk79GCv6qmnVq8be6/K/WNZ3+vlq3mvPLh3cMoFUSPttt6y4VT+0Ba4jzcKDkwz5Fz4g6FyPJliR9iftcTr/5G+8bP6jj+r6PU0Zj2hbArqoAyAyAHADkO4SRtg76xcKPJYa8Qe7D55Co9bGBX2Vs55SxI36P+Vfr/AOR+sPveq/MFfU3WgDqG56oFgCfYiAiIgJGPyfFZ9lGJbI9yYsLwP2WKMvaQc3lmTf0i3f6tZvNWnSMtHl7wsN1uv+zeadPXKBSkZPk+J09lOJYle5MUBm69BYoLe0j83EpYHebpN7p3u7TeaPJ3mka9PTPOYf0m0/qz6tWfi7vRlq/WNQ3G7z4a95oyz4d/DOBVkfa3xFq4keQAK8R+51Zpcf3bEnP6Lv3CVMNq0Lr069K6tGeWvLxtOfHLPOfMSV0Nr06NLateWnRl42rPhllnA6SO3yfE59lOJYA9yYoLkp+yxRl7SLzedP0ZDfqterVl427D56hh9R3Isz8/d6M8+PfxznT9Id3+rWb3Vp08Anl68xuxX/2a9OnrlAoyXtzDsAt9SlraNR0DttpOW9oHeSACPWROWc2YDebpN9p3u7TeaezeaRr09M85oMDlhsQtiK6MGR1DKw7GVhmCP4TrI/6Odl2j/jnEWbn7OG9K+pvd5l07OGUsQEREBERASNgvk+Iak/sri9lPctmeq6j7zvAPWfksszFtfAb2rJTpsUh6rPoWrxRj05EcwWHOBtkfbI3Lrih5KDRiB34bPPefbWxLeybOZE2bK2gLqg+nS3FXrPE12qdL1nvyYEZ8+3nNbLmMiMweRgAc5Hu+T4kP8ziWVX9TEgBa7OgdQKz1WvvM+7FbdM2Fb5saqSfOwpOSr1NZ8Q9NBPlShj8GttbVuM1dSDlwI7mU8mB4g8iBA0SRttDUVxKA51Ai1V7XwpOb8OZQgOOfBgPKnbYuNZkZLSN/S2izLhqOQK3Acg6kN0zI80yjA8o4IBBBBAII4gg9hBknbI3Lrih5KDRiB34YnPefbWx1/YbOZEbIO4sbCnyAC+HP/RqAaofu2IHstX1ldlzGR7IAHOfZH2Kd0zYVuytdVBPnYYnIL1NZ8T7N2TxaWICIiAkb/kYr/pwzfwfFlf8A8rU/ifvSadtY5q6wK8jfYwrpU9m8IJ1N6qqGc9FPOd9nYFaalrXMhRxZuJZic2djzZmJYnvJgaZGq+UYkv8AM4ZmVO58URpsfqEUlB1az6ImjbeNZEVKiN/c2irPjpJBLWkcwigt1yA7WE04DBLTWtaA6VUAZ8Se9mPNicyTzJMDRI21fj7Vww8gBbMR+6z+LoPtsDmPoowPlCUNo45aamsbMhR5K8SzE5KijmzMQoHeROGxcC1aE2ZG+1jZcRxG8IA0L6qqFQdFHMmBQkb/AJGK76MM38HxZX/7FaH8T96TTtnHNXWBXkb7GFdSnsNjAnU3qqoZz0Qzvs7ArTUtakkKOLN2uxOb2MebMxLE95MDTJW3L2OmitiLb9Q1rwNVC5b24HkQCFHrOvLOUrrlVSzEKqqSWJyAUDMknuAkzYdJfViLAQ92nQrcDXh1z3VZHJjmXI73I80QKWHoVEVEUKiqFVR2KoGQUdAJ0iICIiAiIgIiIEa/5PiQ/wAziGVLO5MRkFqt/nAFZ6irrLM4Y7BrbW1bjNHUqR2cDzB5EdufKZNiYxmVq7TnfS2iw8Br4ZpcB3OuTdDqHmmA23hGKrbUM76SXQdm8XLKygnudeHcCFPmzZg8Wtta2Ic0dQynszBGY4cj0naRsN8nxJr+ZvL2Vdy38Wuq/m42jrve4QPu2BuXXFDyVGjEDvw2ee8+2tiW9k2cyJXBhlBGRGYPI93dJGxW3TNhWP7MBqSfOwxOSr1NZ8Q9NBPlQO+2sEzoHqy39TbyrPgCwBDVMeSupZD3as+0CacBjVurWxM9LDMA8CDzVhyYHMEciDNEjV/J8Tp7KcSxZe5MUAS6dBYo1e0j82EDVtXZ7WaHrYLfU+pGYEggjJ63y46WX7iFPmicc8b3YX77v9SpnPucCVnje7C/fd/qM8b3YX77v9SrnGcCXgtn2m43YgoXCaK1r1aUUkGxs24lmIUdAgy7TnTJn3OR9tMbWXCqT8aC1xHmYUHJhnyLnxB0LkeTAbHG+sbFHyWBTDjuw+eZtH7xgG9la+ssT4igAADIAZADhkO4TDtnHNXWBWAbrGFdSnsNjAnU3qqoZz0UwMpP6xiu+nDN/B8WV4DqK0OftOOaSxM2zcAtNS1qSdIObN2uxJZ7G72ZiWPUmY9t2s5XD1kh7tWtl4GvDrlvbAeTHMIOrg+aYHjZfx9zYg/swGrw/WvUN5ePbYAD1UUjyjLM8U0qqhVAVVAAUcAFAyAA5ACcNpY8U1NYwJCjgq9ruSFSte9mYhR1IgYdpnf3Lhx+zULbiOqZnd0H22Uk+qhB8oSxMGxsA1dZNhBusY2WsOw2sANK+qqhUHRBN8BERAREQEREBERASPtkbl1xS9iLpvA87DE5l/trPj/YbOZlifGGY4wCnOZNrbP31RUNpcFWrsyz3dqnUlmXPIgcOYzHYZj2K25ZsK3ZWNVBPnYYnIJ1NZ8T7N2TxaWIGLZO0N9UGK6bAStleee7tU5OmfMZ9h5gg85x23hGKrbUM76SXReA3i5ZWUE9zrw7gQh82ccX8nxAt+ZvKV3dy3eTTd/HhUftr5AyzA44PFrbWtiHNHUMp7MwRmOHL7J5x2BS5ClgJUlTwLKQysGVlZSCpBAOYOfCTsMdxiTV8zez2Verfxa6n+bjaP8A17hLMCZ8Hq/rMT/dYv3kfB6v6zE/3WL95KcQJnwer+sxP91i/eR8Hq/rMT/dYv3kpxAmfB6v6zE/3WL95O+B2XXSWKaiz6dT2PZax0jJRqdichx4dnE95myICRtmfH3NiDxrUNXh+qahvLx7bKAPVQEeUZ725cz6MPWSHu1anU5GvDrlvbAeTHMIOrg+aZTppVFCqAqqAFUDIBQMgAO4CB8xF6ojO7BUVWZmPYqgZlj0Ak7YmHY6r7ARbdpOhu2qhc91SRyIBLH1nbllOe0Pj71oHGqvRbf3E5500H7WGs9EAPB5ZgJGHyjFf9OGb+D4srx+0Vo34nPNJp21jmrrAryN9jCukHiN4QTrb1VUM56KeZE77OwK01LWuZCjym4lmJzZ2PNmYlie8mBpiIgIiICIiAiIgIiICIiBN23g2ZVsqGd9La6xwGsZZPQT3OuY6HSfNmvBYxba1sQ5o6hlPZwPeOR6cp3kfD/J8Sa/mcQXeruTEZFrav5hnYOot6QKWLwq21tW4zR1KsvepGRExbExTENVac76SFZjw3iEZ13/AMy9vLUrjlKclbVwrrYl9KF7E8SytSoNtDHio1EDUrZOMzyYcNUDdjcDXaum1Ay5g5HkwOYI7jMXwYwv1I+9/wDceGbPQsV/j+9jwzZ6Fiv8f3sB8GMN9SPvf/cfBjDfUj73/wBx4Zs9CxX+P72PDNnoWK/x/ewHwYw31I+9/wDcfBjDfUj73/3Hhmz0LFf4/vY8M2ehYr/H97AfBjDfUj73/wBx8GMN9SPvf/ceGbPQsV/j+9jwzZ6Fiv8AH97A0YHZNNJY1VhS2QYjMkgZ5Ak8hmeHUz7tTaApqZyCxGQVB22WMQqVr1ZiB/GZvDNnoWK/x/eznTXZfetllT11UgmtLNGb3sCDaQjMAFQlRme124cAYGnY+ANVfjkNc7F7XHY1rZaiPVGQUdwVRym+JJ23aXK4ZCQ1wbWynI14Zct44PJjmEHPN8/NMDxsob+1sSfIAavD/utXxl4/eMBl6qKfOMszxVUFUKoAVQAFAyAAGQAHIZT3AREQEREBERAREQEREBERATHtXZ++qK56WzDJYBma7VOpLAOeTAHLnxHYZsiBi2RtDfVAsumxSUtr7dFynJ06jPiDzBB5zbJGLpspv31VbWJaoW6pDWDrUfF3rrZVPDNDxzI0fRnTwvb6DifxYT38CnEmeF7fQcT+LCe/jwvb6DifxYT38CnEmeF7fQcT+LCe/jwvb6DifxYT38CnEmeF7fQcT+LCe/jwvb6DifxYT38CnEmeF7fQcT+LCe/jwvb6DifxYT38CnEmeF7fQcT+LCe/jwvb6DifxYT38DdicQtaM7sFRFZmY9iqozJP2ATBsTDsQ19oItvIOlu2qkZ7qg9xAJJ9Z36TheLcS6I9FlVCsHs3ppO9ZCDXUBW7eLq8Yk5eQBxDHK3AREQEREBERAREQEREBERAREQEREBERAREQEREBERAREQEREBERAREQEREBERAREQEREBERAREQEREBERAREQEREBERAREQEREBERAREQEREBERAREQP/Z"/>
          <p:cNvSpPr>
            <a:spLocks noChangeAspect="1" noChangeArrowheads="1"/>
          </p:cNvSpPr>
          <p:nvPr/>
        </p:nvSpPr>
        <p:spPr bwMode="auto">
          <a:xfrm>
            <a:off x="85725" y="-1204913"/>
            <a:ext cx="2628900" cy="25034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248514"/>
            <a:ext cx="587288" cy="55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직선 화살표 연결선 21"/>
          <p:cNvCxnSpPr/>
          <p:nvPr/>
        </p:nvCxnSpPr>
        <p:spPr>
          <a:xfrm rot="16200000" flipH="1">
            <a:off x="3167844" y="4185084"/>
            <a:ext cx="1440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6228184" y="4221088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34888" y="2780928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1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2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부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. Boost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라이브러리에 적용된 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  <a:p>
            <a:pPr marL="0" lvl="1" algn="r">
              <a:spcBef>
                <a:spcPct val="0"/>
              </a:spcBef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제네릭 </a:t>
            </a:r>
            <a:r>
              <a:rPr lang="ko-KR" altLang="en-US" sz="2400" kern="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프로그래밍 기법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/>
            </a:r>
            <a:b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</a:br>
            <a:r>
              <a:rPr lang="en-US" altLang="ko-KR" sz="1600" b="1" cap="small" dirty="0" smtClean="0">
                <a:solidFill>
                  <a:srgbClr val="C00000"/>
                </a:solidFill>
              </a:rPr>
              <a:t> Generic Programming Techniques in boost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34888" y="2780928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1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To Be Continue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8775" y="836613"/>
            <a:ext cx="8785225" cy="56165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공통점 찾기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(commonality)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sz="14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컨셉형태의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추상화 제공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(abstraction &amp; concept)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리프팅 반복 </a:t>
            </a: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lifting Iteration</a:t>
            </a: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추상 개념을 찾아내고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해당 개념에 대해 동작하는 제너럴 한 알고리즘을 도출하는 과정을 리프팅 이라고 함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성능을 희생하지 않으면서도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 </a:t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재사용 성이 최대화 되는 단계 까지 리프팅 과정을 반복해 나감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sz="1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특화 시키기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(Specialization)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필요한 경우에는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,</a:t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특정 데이터 타입들에 대해서는 제네릭 알고리즘이 특수한 방식으로 동작하도록 하여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각 경우에 알맞은 최적의 알고리즘으로 동작하도록 함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성능과 재사용 성을 모두 만족시키려는 목표는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리프팅과 특화 사이의 균형을 적절히 잡음으로써 달성 할 수 있음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8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6021288"/>
            <a:ext cx="68340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4962" y="5852154"/>
            <a:ext cx="555700" cy="7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GP </a:t>
            </a: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과정 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(2/2) 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/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general process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03648" y="980728"/>
            <a:ext cx="6481763" cy="43211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None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설명을 들었지만 어떻게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GP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를 한다는 것인지 감이 잘 오지 않죠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marL="457200" indent="-457200">
              <a:buNone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걱정 마세요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457200" indent="-457200">
              <a:buNone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부의 남은 부분에서는 앞에서 뜬구름 잡듯이 얘기한 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GP 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과정을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예제를 중심으로 차근차근 밟아 나갈 것입니다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457200" indent="-457200">
              <a:buNone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그렇게 함으로써 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부의 목표인 제네릭 알고리즘의 기본 개념들과 친해질 수</a:t>
            </a: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endParaRPr lang="en-US" altLang="ko-KR" sz="16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있을 것으로 기대합니다</a:t>
            </a:r>
            <a:r>
              <a:rPr lang="en-US" altLang="ko-KR" sz="16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.”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7504" y="0"/>
            <a:ext cx="8229600" cy="69269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잠깐</a:t>
            </a:r>
            <a:r>
              <a:rPr lang="en-US" altLang="ko-KR" sz="20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! </a:t>
            </a: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/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</a:br>
            <a:r>
              <a:rPr lang="en-US" altLang="ko-KR" sz="1400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break!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5760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바일 PPT_프리젠테이션용_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모바일 PPT_프리젠테이션용_기본</Template>
  <TotalTime>4641</TotalTime>
  <Words>5923</Words>
  <Application>Microsoft Office PowerPoint</Application>
  <PresentationFormat>화면 슬라이드 쇼(4:3)</PresentationFormat>
  <Paragraphs>1366</Paragraphs>
  <Slides>71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모바일 PPT_프리젠테이션용_기본</vt:lpstr>
      <vt:lpstr>C++ 제네릭 프로그래밍이란? What is Generic Programming in C++</vt:lpstr>
      <vt:lpstr>PowerPoint 프레젠테이션</vt:lpstr>
      <vt:lpstr>제 1부. 제네릭 프로그래밍 소개   An Introduction to Generic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제네릭 프로그래밍 훓어 보기   An Overview of Generic Programming  </dc:title>
  <dc:creator>kts</dc:creator>
  <cp:lastModifiedBy>권 택순</cp:lastModifiedBy>
  <cp:revision>435</cp:revision>
  <dcterms:created xsi:type="dcterms:W3CDTF">2011-06-23T16:58:50Z</dcterms:created>
  <dcterms:modified xsi:type="dcterms:W3CDTF">2012-05-15T08:08:13Z</dcterms:modified>
</cp:coreProperties>
</file>