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62" r:id="rId6"/>
    <p:sldId id="263" r:id="rId7"/>
  </p:sldIdLst>
  <p:sldSz cx="9906000" cy="6858000" type="A4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1002A"/>
    <a:srgbClr val="767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1" autoAdjust="0"/>
    <p:restoredTop sz="96334" autoAdjust="0"/>
  </p:normalViewPr>
  <p:slideViewPr>
    <p:cSldViewPr>
      <p:cViewPr>
        <p:scale>
          <a:sx n="100" d="100"/>
          <a:sy n="100" d="100"/>
        </p:scale>
        <p:origin x="-1854" y="-3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150" y="-11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2DA6E89-9E8B-4613-B906-7C0C6C46F83E}" type="datetimeFigureOut">
              <a:rPr lang="ko-KR" altLang="en-US"/>
              <a:pPr>
                <a:defRPr/>
              </a:pPr>
              <a:t>2012-05-30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9FC4D4F-914A-4626-9AE9-CA237541E57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6123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7"/>
          <p:cNvSpPr>
            <a:spLocks noGrp="1"/>
          </p:cNvSpPr>
          <p:nvPr userDrawn="1"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6BB11-1EEC-42E4-A585-A285A407156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1"/>
          <p:cNvSpPr/>
          <p:nvPr userDrawn="1"/>
        </p:nvSpPr>
        <p:spPr>
          <a:xfrm>
            <a:off x="0" y="6578600"/>
            <a:ext cx="9906000" cy="279400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Rectangle 39"/>
          <p:cNvSpPr>
            <a:spLocks noChangeArrowheads="1"/>
          </p:cNvSpPr>
          <p:nvPr userDrawn="1"/>
        </p:nvSpPr>
        <p:spPr bwMode="auto">
          <a:xfrm>
            <a:off x="4413250" y="6624638"/>
            <a:ext cx="180340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latinLnBrk="0"/>
            <a:r>
              <a:rPr kumimoji="0" lang="en-US" altLang="ko-KR" sz="500">
                <a:solidFill>
                  <a:srgbClr val="FFFFFF"/>
                </a:solidFill>
                <a:latin typeface="Verdana" pitchFamily="34" charset="0"/>
                <a:ea typeface="맑은 고딕" pitchFamily="50" charset="-127"/>
              </a:rPr>
              <a:t> © NEOWIZ MOBILE. All rights reserved.</a:t>
            </a:r>
            <a:endParaRPr kumimoji="0" lang="ko-KR" altLang="en-US" sz="500">
              <a:solidFill>
                <a:srgbClr val="FFFFFF"/>
              </a:solidFill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4" name="직사각형 9"/>
          <p:cNvSpPr/>
          <p:nvPr userDrawn="1"/>
        </p:nvSpPr>
        <p:spPr>
          <a:xfrm>
            <a:off x="4322763" y="6588125"/>
            <a:ext cx="134937" cy="269875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5" name="직선 연결선 20"/>
          <p:cNvCxnSpPr/>
          <p:nvPr userDrawn="1"/>
        </p:nvCxnSpPr>
        <p:spPr>
          <a:xfrm>
            <a:off x="182563" y="684213"/>
            <a:ext cx="9540875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0" descr="모바일하단로고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8563" y="6578600"/>
            <a:ext cx="571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 descr="모바일우측상단로고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61413" y="368300"/>
            <a:ext cx="9620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슬라이드 번호 개체 틀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AB32035-DD97-4F44-A736-60B8171C09D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 userDrawn="1"/>
        </p:nvSpPr>
        <p:spPr>
          <a:xfrm>
            <a:off x="0" y="6578600"/>
            <a:ext cx="9906000" cy="279400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4" name="Rectangle 39"/>
          <p:cNvSpPr>
            <a:spLocks noChangeArrowheads="1"/>
          </p:cNvSpPr>
          <p:nvPr userDrawn="1"/>
        </p:nvSpPr>
        <p:spPr bwMode="auto">
          <a:xfrm>
            <a:off x="4413250" y="6624638"/>
            <a:ext cx="180340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latinLnBrk="0"/>
            <a:r>
              <a:rPr kumimoji="0" lang="en-US" altLang="ko-KR" sz="500">
                <a:solidFill>
                  <a:srgbClr val="FFFFFF"/>
                </a:solidFill>
                <a:latin typeface="Verdana" pitchFamily="34" charset="0"/>
                <a:ea typeface="맑은 고딕" pitchFamily="50" charset="-127"/>
              </a:rPr>
              <a:t> © NEOWIZ MOBILE. All rights reserved.</a:t>
            </a:r>
            <a:endParaRPr kumimoji="0" lang="ko-KR" altLang="en-US" sz="500">
              <a:solidFill>
                <a:srgbClr val="FFFFFF"/>
              </a:solidFill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38" name="슬라이드 번호 개체 틀 37"/>
          <p:cNvSpPr>
            <a:spLocks noGrp="1"/>
          </p:cNvSpPr>
          <p:nvPr userDrawn="1">
            <p:ph type="sldNum" sz="quarter" idx="4"/>
          </p:nvPr>
        </p:nvSpPr>
        <p:spPr>
          <a:xfrm>
            <a:off x="7594600" y="6578600"/>
            <a:ext cx="2311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1E05689-C3AF-44C5-B338-E3BDEB9D6E2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4322763" y="6588125"/>
            <a:ext cx="134937" cy="269875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30" name="Picture 8" descr="모바일하단로고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8563" y="6578600"/>
            <a:ext cx="571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38"/>
          <p:cNvSpPr txBox="1">
            <a:spLocks noChangeArrowheads="1"/>
          </p:cNvSpPr>
          <p:nvPr/>
        </p:nvSpPr>
        <p:spPr bwMode="auto">
          <a:xfrm>
            <a:off x="1757645" y="2348880"/>
            <a:ext cx="7875875" cy="126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Notes on Programming (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of Alexander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Stepanov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- Preface -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</a:p>
        </p:txBody>
      </p:sp>
      <p:sp>
        <p:nvSpPr>
          <p:cNvPr id="5122" name="Rectangle 39"/>
          <p:cNvSpPr>
            <a:spLocks noChangeArrowheads="1"/>
          </p:cNvSpPr>
          <p:nvPr/>
        </p:nvSpPr>
        <p:spPr bwMode="auto">
          <a:xfrm>
            <a:off x="1803400" y="4194085"/>
            <a:ext cx="81026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r>
              <a:rPr kumimoji="0" lang="en-US" altLang="ko-KR" sz="1200" b="1" dirty="0" smtClean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  <a:t>2012.05.30</a:t>
            </a:r>
            <a:r>
              <a:rPr kumimoji="0" lang="en-US" altLang="ko-KR" sz="1200" dirty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  <a:t/>
            </a:r>
            <a:br>
              <a:rPr kumimoji="0" lang="en-US" altLang="ko-KR" sz="1200" dirty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</a:br>
            <a:r>
              <a:rPr kumimoji="0" lang="ko-KR" altLang="en-US" sz="1200" dirty="0" err="1" smtClean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  <a:t>플랫폼팀</a:t>
            </a:r>
            <a:r>
              <a:rPr kumimoji="0" lang="ko-KR" altLang="en-US" sz="1200" dirty="0" smtClean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  <a:t> 권택순</a:t>
            </a:r>
            <a:endParaRPr kumimoji="0" lang="ko-KR" altLang="en-US" sz="1200" dirty="0">
              <a:solidFill>
                <a:srgbClr val="767576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rot="5400000">
            <a:off x="1127125" y="2933701"/>
            <a:ext cx="809625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FF2EBE-6314-4FF8-A8FA-8853D4F95268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ko-KR"/>
          </a:p>
        </p:txBody>
      </p:sp>
      <p:pic>
        <p:nvPicPr>
          <p:cNvPr id="5125" name="Picture 7" descr="모바일로고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2432050"/>
            <a:ext cx="6858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563" y="188913"/>
            <a:ext cx="52197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ko-KR" altLang="en-US" kern="0" dirty="0" smtClean="0">
                <a:latin typeface="HY견고딕"/>
                <a:ea typeface="HY견고딕"/>
              </a:rPr>
              <a:t>이 과목의 목적은 </a:t>
            </a:r>
            <a:endParaRPr lang="ko-KR" altLang="en-US" kern="0" dirty="0">
              <a:latin typeface="HY견고딕"/>
              <a:ea typeface="HY견고딕"/>
            </a:endParaRPr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677864" y="1089025"/>
            <a:ext cx="8550612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914296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kumimoji="0" lang="ko-KR" altLang="en-US" dirty="0" smtClean="0">
                <a:latin typeface="돋움" pitchFamily="50" charset="-127"/>
                <a:ea typeface="돋움" pitchFamily="50" charset="-127"/>
              </a:rPr>
              <a:t>   교제의 주 내용들은</a:t>
            </a:r>
            <a:endParaRPr lang="en-US" altLang="ko-KR" kern="0" dirty="0">
              <a:latin typeface="HY견고딕"/>
              <a:ea typeface="HY견고딕"/>
            </a:endParaRPr>
          </a:p>
          <a:p>
            <a:pPr marL="914296" lvl="1" indent="-457148" defTabSz="914296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altLang="ko-KR" kern="0" dirty="0" smtClean="0">
                <a:latin typeface="돋움" pitchFamily="50" charset="-127"/>
                <a:ea typeface="돋움" pitchFamily="50" charset="-127"/>
              </a:rPr>
              <a:t>SGI, Adobe </a:t>
            </a:r>
            <a:r>
              <a:rPr lang="ko-KR" altLang="en-US" kern="0" dirty="0" smtClean="0">
                <a:latin typeface="돋움" pitchFamily="50" charset="-127"/>
                <a:ea typeface="돋움" pitchFamily="50" charset="-127"/>
              </a:rPr>
              <a:t>에서 </a:t>
            </a:r>
            <a:r>
              <a:rPr lang="en-US" altLang="ko-KR" kern="0" dirty="0" smtClean="0">
                <a:latin typeface="돋움" pitchFamily="50" charset="-127"/>
                <a:ea typeface="돋움" pitchFamily="50" charset="-127"/>
              </a:rPr>
              <a:t>10</a:t>
            </a:r>
            <a:r>
              <a:rPr lang="ko-KR" altLang="en-US" kern="0" dirty="0" smtClean="0">
                <a:latin typeface="돋움" pitchFamily="50" charset="-127"/>
                <a:ea typeface="돋움" pitchFamily="50" charset="-127"/>
              </a:rPr>
              <a:t>년 이상 진행되었던 강의 내용</a:t>
            </a:r>
            <a:endParaRPr lang="en-US" altLang="ko-KR" kern="0" dirty="0" smtClean="0"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lnSpc>
                <a:spcPct val="150000"/>
              </a:lnSpc>
              <a:defRPr/>
            </a:pPr>
            <a:endParaRPr lang="en-US" altLang="ko-KR" kern="0" dirty="0" smtClean="0">
              <a:latin typeface="돋움" pitchFamily="50" charset="-127"/>
              <a:ea typeface="돋움" pitchFamily="50" charset="-127"/>
            </a:endParaRPr>
          </a:p>
          <a:p>
            <a:pPr marL="457096" indent="-457148" defTabSz="914296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ko-KR" altLang="en-US" kern="0" dirty="0" smtClean="0">
                <a:latin typeface="돋움" pitchFamily="50" charset="-127"/>
                <a:ea typeface="돋움" pitchFamily="50" charset="-127"/>
              </a:rPr>
              <a:t>이 과목의 목표는</a:t>
            </a:r>
            <a:r>
              <a:rPr lang="en-US" altLang="ko-KR" kern="0" dirty="0" smtClean="0">
                <a:latin typeface="돋움" pitchFamily="50" charset="-127"/>
                <a:ea typeface="돋움" pitchFamily="50" charset="-127"/>
              </a:rPr>
              <a:t>?</a:t>
            </a:r>
          </a:p>
          <a:p>
            <a:pPr marL="914296" lvl="1" indent="-457148" defTabSz="914296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 smtClean="0">
                <a:latin typeface="돋움" pitchFamily="50" charset="-127"/>
                <a:ea typeface="돋움" pitchFamily="50" charset="-127"/>
              </a:rPr>
              <a:t>경력 개발자들에게 </a:t>
            </a:r>
            <a:endParaRPr lang="en-US" altLang="ko-KR" kern="0" dirty="0" smtClean="0">
              <a:latin typeface="돋움" pitchFamily="50" charset="-127"/>
              <a:ea typeface="돋움" pitchFamily="50" charset="-127"/>
            </a:endParaRPr>
          </a:p>
          <a:p>
            <a:pPr marL="1828696" lvl="3" indent="-457148" defTabSz="914296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kern="0" dirty="0" smtClean="0">
                <a:latin typeface="돋움" pitchFamily="50" charset="-127"/>
                <a:ea typeface="돋움" pitchFamily="50" charset="-127"/>
              </a:rPr>
              <a:t>보다 좋은 인터페이스 디자인 작성과</a:t>
            </a:r>
            <a:endParaRPr lang="en-US" altLang="ko-KR" kern="0" dirty="0" smtClean="0">
              <a:latin typeface="돋움" pitchFamily="50" charset="-127"/>
              <a:ea typeface="돋움" pitchFamily="50" charset="-127"/>
            </a:endParaRPr>
          </a:p>
          <a:p>
            <a:pPr marL="1828696" lvl="3" indent="-457148" defTabSz="914296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kern="0" dirty="0" smtClean="0">
                <a:latin typeface="돋움" pitchFamily="50" charset="-127"/>
                <a:ea typeface="돋움" pitchFamily="50" charset="-127"/>
              </a:rPr>
              <a:t>코드에 대한 추론 능력</a:t>
            </a:r>
            <a:endParaRPr lang="en-US" altLang="ko-KR" kern="0" dirty="0" smtClean="0"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lnSpc>
                <a:spcPct val="150000"/>
              </a:lnSpc>
              <a:defRPr/>
            </a:pPr>
            <a:r>
              <a:rPr lang="en-US" altLang="ko-KR" kern="0" dirty="0" smtClean="0">
                <a:latin typeface="돋움" pitchFamily="50" charset="-127"/>
                <a:ea typeface="돋움" pitchFamily="50" charset="-127"/>
              </a:rPr>
              <a:t>	</a:t>
            </a:r>
            <a:r>
              <a:rPr lang="ko-KR" altLang="en-US" kern="0" dirty="0" smtClean="0">
                <a:latin typeface="돋움" pitchFamily="50" charset="-127"/>
                <a:ea typeface="돋움" pitchFamily="50" charset="-127"/>
              </a:rPr>
              <a:t>을 가르치는 것</a:t>
            </a:r>
            <a:endParaRPr lang="en-US" altLang="ko-KR" kern="0" dirty="0" smtClean="0">
              <a:latin typeface="돋움" pitchFamily="50" charset="-127"/>
              <a:ea typeface="돋움" pitchFamily="50" charset="-127"/>
            </a:endParaRPr>
          </a:p>
          <a:p>
            <a:pPr marL="457096" indent="-457148" defTabSz="914296">
              <a:defRPr/>
            </a:pPr>
            <a:endParaRPr lang="en-US" altLang="ko-KR" kern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95" name="슬라이드 번호 개체 틀 8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2846A2-C737-460D-8A5A-595C339FE2C8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563" y="188913"/>
            <a:ext cx="52197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ko-KR" altLang="en-US" kern="0" dirty="0" smtClean="0">
                <a:latin typeface="HY견고딕"/>
                <a:ea typeface="HY견고딕"/>
              </a:rPr>
              <a:t>수강 시 유의 사항</a:t>
            </a:r>
            <a:endParaRPr lang="ko-KR" altLang="en-US" kern="0" dirty="0">
              <a:latin typeface="HY견고딕"/>
              <a:ea typeface="HY견고딕"/>
            </a:endParaRPr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677864" y="1089025"/>
            <a:ext cx="8550612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914296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kumimoji="0" lang="ko-KR" altLang="en-US" dirty="0" smtClean="0">
                <a:latin typeface="돋움" pitchFamily="50" charset="-127"/>
                <a:ea typeface="돋움" pitchFamily="50" charset="-127"/>
              </a:rPr>
              <a:t>   학계의 일반적인 통념이 아닐 수가 있다</a:t>
            </a:r>
            <a:r>
              <a:rPr kumimoji="0" lang="en-US" altLang="ko-KR" dirty="0" smtClean="0">
                <a:latin typeface="돋움" pitchFamily="50" charset="-127"/>
                <a:ea typeface="돋움" pitchFamily="50" charset="-127"/>
              </a:rPr>
              <a:t>. </a:t>
            </a:r>
          </a:p>
          <a:p>
            <a:pPr defTabSz="914296">
              <a:lnSpc>
                <a:spcPct val="150000"/>
              </a:lnSpc>
              <a:defRPr/>
            </a:pPr>
            <a:endParaRPr kumimoji="0" lang="en-US" altLang="ko-KR" kern="0" dirty="0" smtClean="0">
              <a:latin typeface="돋움" pitchFamily="50" charset="-127"/>
              <a:ea typeface="돋움" pitchFamily="50" charset="-127"/>
            </a:endParaRPr>
          </a:p>
          <a:p>
            <a:pPr defTabSz="914296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en-US" altLang="ko-KR" kern="0" dirty="0" smtClean="0">
                <a:latin typeface="돋움" pitchFamily="50" charset="-127"/>
                <a:ea typeface="돋움" pitchFamily="50" charset="-127"/>
              </a:rPr>
              <a:t>    </a:t>
            </a:r>
            <a:r>
              <a:rPr lang="ko-KR" altLang="en-US" kern="0" dirty="0" smtClean="0">
                <a:latin typeface="돋움" pitchFamily="50" charset="-127"/>
                <a:ea typeface="돋움" pitchFamily="50" charset="-127"/>
              </a:rPr>
              <a:t>나</a:t>
            </a:r>
            <a:r>
              <a:rPr lang="en-US" altLang="ko-KR" kern="0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kern="0" dirty="0" err="1" smtClean="0">
                <a:latin typeface="돋움" pitchFamily="50" charset="-127"/>
                <a:ea typeface="돋움" pitchFamily="50" charset="-127"/>
              </a:rPr>
              <a:t>스테파노프</a:t>
            </a:r>
            <a:r>
              <a:rPr lang="en-US" altLang="ko-KR" kern="0" dirty="0" smtClean="0"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kern="0" dirty="0" smtClean="0">
                <a:latin typeface="돋움" pitchFamily="50" charset="-127"/>
                <a:ea typeface="돋움" pitchFamily="50" charset="-127"/>
              </a:rPr>
              <a:t>의 개인적인 견해이므로 가려 들어라</a:t>
            </a:r>
            <a:endParaRPr lang="en-US" altLang="ko-KR" kern="0" dirty="0"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lnSpc>
                <a:spcPct val="150000"/>
              </a:lnSpc>
              <a:defRPr/>
            </a:pPr>
            <a:endParaRPr lang="en-US" altLang="ko-KR" kern="0" dirty="0">
              <a:latin typeface="돋움" pitchFamily="50" charset="-127"/>
              <a:ea typeface="돋움" pitchFamily="50" charset="-127"/>
            </a:endParaRPr>
          </a:p>
          <a:p>
            <a:pPr marL="457096" indent="-457148" defTabSz="914296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ko-KR" altLang="en-US" kern="0" dirty="0" smtClean="0">
                <a:latin typeface="돋움" pitchFamily="50" charset="-127"/>
                <a:ea typeface="돋움" pitchFamily="50" charset="-127"/>
              </a:rPr>
              <a:t>프로그래밍이란 일개 개인이 일생 동안 경험할 수 있는 범위를 훨씬 뛰어 넘는 매우 경이로운 분야이다</a:t>
            </a:r>
            <a:r>
              <a:rPr lang="en-US" altLang="ko-KR" kern="0" dirty="0" smtClean="0"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sp>
        <p:nvSpPr>
          <p:cNvPr id="8195" name="슬라이드 번호 개체 틀 8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2846A2-C737-460D-8A5A-595C339FE2C8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563" y="188913"/>
            <a:ext cx="52197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kern="0" dirty="0" smtClean="0">
                <a:latin typeface="HY견고딕"/>
                <a:ea typeface="HY견고딕"/>
              </a:rPr>
              <a:t>C++ </a:t>
            </a:r>
            <a:r>
              <a:rPr lang="ko-KR" altLang="en-US" kern="0" dirty="0" smtClean="0">
                <a:latin typeface="HY견고딕"/>
                <a:ea typeface="HY견고딕"/>
              </a:rPr>
              <a:t>에</a:t>
            </a:r>
            <a:r>
              <a:rPr lang="en-US" altLang="ko-KR" kern="0" dirty="0" smtClean="0">
                <a:latin typeface="HY견고딕"/>
                <a:ea typeface="HY견고딕"/>
              </a:rPr>
              <a:t> </a:t>
            </a:r>
            <a:r>
              <a:rPr lang="ko-KR" altLang="en-US" kern="0" dirty="0" smtClean="0">
                <a:latin typeface="HY견고딕"/>
                <a:ea typeface="HY견고딕"/>
              </a:rPr>
              <a:t>대한 강의인가</a:t>
            </a:r>
            <a:r>
              <a:rPr lang="en-US" altLang="ko-KR" kern="0" dirty="0" smtClean="0">
                <a:latin typeface="HY견고딕"/>
                <a:ea typeface="HY견고딕"/>
              </a:rPr>
              <a:t>?</a:t>
            </a:r>
            <a:endParaRPr lang="ko-KR" altLang="en-US" kern="0" dirty="0">
              <a:latin typeface="HY견고딕"/>
              <a:ea typeface="HY견고딕"/>
            </a:endParaRPr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677864" y="1089025"/>
            <a:ext cx="8550612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096" indent="-457148" defTabSz="914296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kumimoji="0" lang="en-US" altLang="ko-KR" dirty="0" smtClean="0">
                <a:latin typeface="돋움" pitchFamily="50" charset="-127"/>
                <a:ea typeface="돋움" pitchFamily="50" charset="-127"/>
              </a:rPr>
              <a:t>C++ </a:t>
            </a:r>
            <a:r>
              <a:rPr kumimoji="0" lang="ko-KR" altLang="en-US" dirty="0" smtClean="0">
                <a:latin typeface="돋움" pitchFamily="50" charset="-127"/>
                <a:ea typeface="돋움" pitchFamily="50" charset="-127"/>
              </a:rPr>
              <a:t>에 대한 강의는 아니다</a:t>
            </a:r>
            <a:r>
              <a:rPr kumimoji="0" lang="en-US" altLang="ko-KR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457096" indent="-457148" defTabSz="914296">
              <a:lnSpc>
                <a:spcPct val="150000"/>
              </a:lnSpc>
              <a:buFont typeface="Wingdings" pitchFamily="2" charset="2"/>
              <a:buChar char="u"/>
              <a:defRPr/>
            </a:pPr>
            <a:endParaRPr kumimoji="0" lang="en-US" altLang="ko-KR" dirty="0" smtClean="0">
              <a:latin typeface="돋움" pitchFamily="50" charset="-127"/>
              <a:ea typeface="돋움" pitchFamily="50" charset="-127"/>
            </a:endParaRPr>
          </a:p>
          <a:p>
            <a:pPr marL="457096" indent="-457148" defTabSz="914296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en-US" altLang="ko-KR" kern="0" dirty="0" smtClean="0">
                <a:latin typeface="돋움" pitchFamily="50" charset="-127"/>
                <a:ea typeface="돋움" pitchFamily="50" charset="-127"/>
              </a:rPr>
              <a:t>C++ </a:t>
            </a:r>
            <a:r>
              <a:rPr lang="ko-KR" altLang="en-US" kern="0" dirty="0" smtClean="0">
                <a:latin typeface="돋움" pitchFamily="50" charset="-127"/>
                <a:ea typeface="돋움" pitchFamily="50" charset="-127"/>
              </a:rPr>
              <a:t>프로그래밍 언어에 초점을 두지 않고  프로그래밍 자체에 초점을 두고 책을 쓰는 것은 쉽지 않다</a:t>
            </a:r>
            <a:r>
              <a:rPr lang="en-US" altLang="ko-KR" kern="0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457096" indent="-457148" defTabSz="914296">
              <a:lnSpc>
                <a:spcPct val="150000"/>
              </a:lnSpc>
              <a:buFont typeface="Wingdings" pitchFamily="2" charset="2"/>
              <a:buChar char="u"/>
              <a:defRPr/>
            </a:pPr>
            <a:endParaRPr kumimoji="0" lang="en-US" altLang="ko-KR" kern="0" dirty="0" smtClean="0">
              <a:latin typeface="돋움" pitchFamily="50" charset="-127"/>
              <a:ea typeface="돋움" pitchFamily="50" charset="-127"/>
            </a:endParaRPr>
          </a:p>
          <a:p>
            <a:pPr marL="457096" indent="-457148" defTabSz="914296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kumimoji="0" lang="ko-KR" altLang="en-US" kern="0" dirty="0" smtClean="0">
                <a:latin typeface="돋움" pitchFamily="50" charset="-127"/>
                <a:ea typeface="돋움" pitchFamily="50" charset="-127"/>
              </a:rPr>
              <a:t>그럼 </a:t>
            </a:r>
            <a:r>
              <a:rPr kumimoji="0" lang="en-US" altLang="ko-KR" kern="0" dirty="0" smtClean="0">
                <a:latin typeface="돋움" pitchFamily="50" charset="-127"/>
                <a:ea typeface="돋움" pitchFamily="50" charset="-127"/>
              </a:rPr>
              <a:t>STL </a:t>
            </a:r>
            <a:r>
              <a:rPr kumimoji="0" lang="ko-KR" altLang="en-US" kern="0" dirty="0" smtClean="0">
                <a:latin typeface="돋움" pitchFamily="50" charset="-127"/>
                <a:ea typeface="돋움" pitchFamily="50" charset="-127"/>
              </a:rPr>
              <a:t>에 대한 강의인가</a:t>
            </a:r>
            <a:r>
              <a:rPr kumimoji="0" lang="en-US" altLang="ko-KR" kern="0" dirty="0" smtClean="0">
                <a:latin typeface="돋움" pitchFamily="50" charset="-127"/>
                <a:ea typeface="돋움" pitchFamily="50" charset="-127"/>
              </a:rPr>
              <a:t>?</a:t>
            </a:r>
          </a:p>
          <a:p>
            <a:pPr marL="914296" lvl="1" indent="-457148" defTabSz="914296">
              <a:lnSpc>
                <a:spcPct val="150000"/>
              </a:lnSpc>
              <a:buFontTx/>
              <a:buChar char="-"/>
              <a:defRPr/>
            </a:pPr>
            <a:r>
              <a:rPr kumimoji="0" lang="ko-KR" altLang="en-US" kern="0" dirty="0" smtClean="0">
                <a:latin typeface="돋움" pitchFamily="50" charset="-127"/>
                <a:ea typeface="돋움" pitchFamily="50" charset="-127"/>
              </a:rPr>
              <a:t>아니다</a:t>
            </a:r>
            <a:r>
              <a:rPr kumimoji="0" lang="en-US" altLang="ko-KR" kern="0" dirty="0" smtClean="0">
                <a:latin typeface="돋움" pitchFamily="50" charset="-127"/>
                <a:ea typeface="돋움" pitchFamily="50" charset="-127"/>
              </a:rPr>
              <a:t>.  </a:t>
            </a:r>
          </a:p>
          <a:p>
            <a:pPr marL="914296" lvl="1" indent="-457148" defTabSz="914296">
              <a:lnSpc>
                <a:spcPct val="150000"/>
              </a:lnSpc>
              <a:buFontTx/>
              <a:buChar char="-"/>
              <a:defRPr/>
            </a:pPr>
            <a:r>
              <a:rPr kumimoji="0" lang="ko-KR" altLang="en-US" kern="0" dirty="0" smtClean="0">
                <a:latin typeface="돋움" pitchFamily="50" charset="-127"/>
                <a:ea typeface="돋움" pitchFamily="50" charset="-127"/>
              </a:rPr>
              <a:t>하지만 좋은 예와 나쁜 예로 </a:t>
            </a:r>
            <a:r>
              <a:rPr kumimoji="0" lang="en-US" altLang="ko-KR" kern="0" dirty="0" smtClean="0">
                <a:latin typeface="돋움" pitchFamily="50" charset="-127"/>
                <a:ea typeface="돋움" pitchFamily="50" charset="-127"/>
              </a:rPr>
              <a:t>STL</a:t>
            </a:r>
            <a:r>
              <a:rPr kumimoji="0" lang="ko-KR" altLang="en-US" kern="0" dirty="0" smtClean="0">
                <a:latin typeface="돋움" pitchFamily="50" charset="-127"/>
                <a:ea typeface="돋움" pitchFamily="50" charset="-127"/>
              </a:rPr>
              <a:t>을 종종 언급한다</a:t>
            </a:r>
            <a:r>
              <a:rPr kumimoji="0" lang="en-US" altLang="ko-KR" kern="0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914296" lvl="1" indent="-457148" defTabSz="914296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kern="0" dirty="0" smtClean="0">
                <a:latin typeface="돋움" pitchFamily="50" charset="-127"/>
                <a:ea typeface="돋움" pitchFamily="50" charset="-127"/>
              </a:rPr>
              <a:t>STL</a:t>
            </a:r>
            <a:r>
              <a:rPr kumimoji="0" lang="ko-KR" altLang="en-US" kern="0" dirty="0" smtClean="0">
                <a:latin typeface="돋움" pitchFamily="50" charset="-127"/>
                <a:ea typeface="돋움" pitchFamily="50" charset="-127"/>
              </a:rPr>
              <a:t>을 능숙하게 사용하도록 훈련하는 강의도 아니다</a:t>
            </a:r>
            <a:r>
              <a:rPr kumimoji="0" lang="en-US" altLang="ko-KR" kern="0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914296" lvl="1" indent="-457148" defTabSz="914296">
              <a:lnSpc>
                <a:spcPct val="150000"/>
              </a:lnSpc>
              <a:buFontTx/>
              <a:buChar char="-"/>
              <a:defRPr/>
            </a:pPr>
            <a:endParaRPr kumimoji="0" lang="en-US" altLang="ko-KR" kern="0" dirty="0" smtClean="0">
              <a:latin typeface="돋움" pitchFamily="50" charset="-127"/>
              <a:ea typeface="돋움" pitchFamily="50" charset="-127"/>
            </a:endParaRPr>
          </a:p>
          <a:p>
            <a:pPr marL="457096" indent="-457148" defTabSz="914296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kumimoji="0" lang="en-US" altLang="ko-KR" kern="0" dirty="0" smtClean="0">
                <a:latin typeface="돋움" pitchFamily="50" charset="-127"/>
                <a:ea typeface="돋움" pitchFamily="50" charset="-127"/>
              </a:rPr>
              <a:t>STL </a:t>
            </a:r>
            <a:r>
              <a:rPr kumimoji="0" lang="ko-KR" altLang="en-US" kern="0" dirty="0" smtClean="0">
                <a:latin typeface="돋움" pitchFamily="50" charset="-127"/>
                <a:ea typeface="돋움" pitchFamily="50" charset="-127"/>
              </a:rPr>
              <a:t>디자인의 핵심 원리에 대해서는 설명한다</a:t>
            </a:r>
            <a:endParaRPr kumimoji="0" lang="en-US" altLang="ko-KR" kern="0" dirty="0" smtClean="0">
              <a:latin typeface="돋움" pitchFamily="50" charset="-127"/>
              <a:ea typeface="돋움" pitchFamily="50" charset="-127"/>
            </a:endParaRPr>
          </a:p>
          <a:p>
            <a:pPr marL="457096" indent="-457148" defTabSz="914296">
              <a:lnSpc>
                <a:spcPct val="150000"/>
              </a:lnSpc>
              <a:buFont typeface="Wingdings" pitchFamily="2" charset="2"/>
              <a:buChar char="u"/>
              <a:defRPr/>
            </a:pPr>
            <a:endParaRPr kumimoji="0" lang="en-US" altLang="ko-KR" kern="0" dirty="0" smtClean="0">
              <a:latin typeface="돋움" pitchFamily="50" charset="-127"/>
              <a:ea typeface="돋움" pitchFamily="50" charset="-127"/>
            </a:endParaRPr>
          </a:p>
          <a:p>
            <a:pPr marL="457096" indent="-457148" defTabSz="914296">
              <a:lnSpc>
                <a:spcPct val="150000"/>
              </a:lnSpc>
              <a:buFont typeface="Wingdings" pitchFamily="2" charset="2"/>
              <a:buChar char="u"/>
              <a:defRPr/>
            </a:pPr>
            <a:endParaRPr kumimoji="0" lang="en-US" altLang="ko-KR" dirty="0" smtClean="0">
              <a:latin typeface="돋움" pitchFamily="50" charset="-127"/>
              <a:ea typeface="돋움" pitchFamily="50" charset="-127"/>
            </a:endParaRPr>
          </a:p>
          <a:p>
            <a:pPr marL="457096" indent="-457148" defTabSz="914296">
              <a:lnSpc>
                <a:spcPct val="150000"/>
              </a:lnSpc>
              <a:buFont typeface="Wingdings" pitchFamily="2" charset="2"/>
              <a:buChar char="u"/>
              <a:defRPr/>
            </a:pPr>
            <a:endParaRPr lang="en-US" altLang="ko-KR" kern="0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95" name="슬라이드 번호 개체 틀 8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2846A2-C737-460D-8A5A-595C339FE2C8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563" y="188913"/>
            <a:ext cx="52197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ko-KR" altLang="en-US" kern="0" dirty="0" smtClean="0">
                <a:latin typeface="HY견고딕"/>
                <a:ea typeface="HY견고딕"/>
              </a:rPr>
              <a:t>얼마나 어려운 내용을 다루는가</a:t>
            </a:r>
            <a:r>
              <a:rPr lang="en-US" altLang="ko-KR" kern="0" dirty="0" smtClean="0">
                <a:latin typeface="HY견고딕"/>
                <a:ea typeface="HY견고딕"/>
              </a:rPr>
              <a:t>?</a:t>
            </a:r>
            <a:endParaRPr lang="ko-KR" altLang="en-US" kern="0" dirty="0">
              <a:latin typeface="HY견고딕"/>
              <a:ea typeface="HY견고딕"/>
            </a:endParaRPr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677864" y="1089025"/>
            <a:ext cx="8550612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096" indent="-457148" defTabSz="914296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kumimoji="0" lang="ko-KR" altLang="en-US" dirty="0" smtClean="0">
                <a:latin typeface="돋움" pitchFamily="50" charset="-127"/>
                <a:ea typeface="돋움" pitchFamily="50" charset="-127"/>
              </a:rPr>
              <a:t>이 강의에서는 복잡해 보이는 문제를 다루지 않을 것이다</a:t>
            </a:r>
            <a:endParaRPr kumimoji="0" lang="en-US" altLang="ko-KR" dirty="0" smtClean="0">
              <a:latin typeface="돋움" pitchFamily="50" charset="-127"/>
              <a:ea typeface="돋움" pitchFamily="50" charset="-127"/>
            </a:endParaRPr>
          </a:p>
          <a:p>
            <a:pPr marL="457096" indent="-457148" defTabSz="914296">
              <a:lnSpc>
                <a:spcPct val="150000"/>
              </a:lnSpc>
              <a:defRPr/>
            </a:pPr>
            <a:endParaRPr kumimoji="0" lang="en-US" altLang="ko-KR" kern="0" dirty="0" smtClean="0">
              <a:latin typeface="돋움" pitchFamily="50" charset="-127"/>
              <a:ea typeface="돋움" pitchFamily="50" charset="-127"/>
            </a:endParaRPr>
          </a:p>
          <a:p>
            <a:pPr marL="457096" indent="-457148" defTabSz="914296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kumimoji="0" lang="ko-KR" altLang="en-US" kern="0" dirty="0" smtClean="0">
                <a:latin typeface="돋움" pitchFamily="50" charset="-127"/>
                <a:ea typeface="돋움" pitchFamily="50" charset="-127"/>
              </a:rPr>
              <a:t>매우 단순해 보이는 문제를 다룬다</a:t>
            </a:r>
            <a:r>
              <a:rPr kumimoji="0" lang="en-US" altLang="ko-KR" kern="0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914296" lvl="1" indent="-457148" defTabSz="914296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kern="0" dirty="0" smtClean="0">
                <a:latin typeface="돋움" pitchFamily="50" charset="-127"/>
                <a:ea typeface="돋움" pitchFamily="50" charset="-127"/>
              </a:rPr>
              <a:t>swap</a:t>
            </a:r>
          </a:p>
          <a:p>
            <a:pPr marL="914296" lvl="1" indent="-457148" defTabSz="914296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kern="0" dirty="0" smtClean="0">
                <a:latin typeface="돋움" pitchFamily="50" charset="-127"/>
                <a:ea typeface="돋움" pitchFamily="50" charset="-127"/>
              </a:rPr>
              <a:t>minimum, maximum</a:t>
            </a:r>
          </a:p>
          <a:p>
            <a:pPr marL="914296" lvl="1" indent="-457148" defTabSz="914296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kern="0" dirty="0" smtClean="0">
                <a:latin typeface="돋움" pitchFamily="50" charset="-127"/>
                <a:ea typeface="돋움" pitchFamily="50" charset="-127"/>
              </a:rPr>
              <a:t>linear search</a:t>
            </a:r>
          </a:p>
          <a:p>
            <a:pPr marL="457096" indent="-457148" defTabSz="914296">
              <a:lnSpc>
                <a:spcPct val="150000"/>
              </a:lnSpc>
              <a:buFont typeface="Wingdings" pitchFamily="2" charset="2"/>
              <a:buChar char="u"/>
              <a:defRPr/>
            </a:pPr>
            <a:endParaRPr kumimoji="0" lang="en-US" altLang="ko-KR" kern="0" dirty="0" smtClean="0">
              <a:latin typeface="돋움" pitchFamily="50" charset="-127"/>
              <a:ea typeface="돋움" pitchFamily="50" charset="-127"/>
            </a:endParaRPr>
          </a:p>
          <a:p>
            <a:pPr marL="457096" indent="-457148" defTabSz="914296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kumimoji="0" lang="ko-KR" altLang="en-US" kern="0" dirty="0" smtClean="0">
                <a:latin typeface="돋움" pitchFamily="50" charset="-127"/>
                <a:ea typeface="돋움" pitchFamily="50" charset="-127"/>
              </a:rPr>
              <a:t>보기만큼 단순하지 않다</a:t>
            </a:r>
            <a:r>
              <a:rPr kumimoji="0" lang="en-US" altLang="ko-KR" kern="0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914296" lvl="1" indent="-457148" defTabSz="914296">
              <a:lnSpc>
                <a:spcPct val="150000"/>
              </a:lnSpc>
              <a:buFontTx/>
              <a:buChar char="-"/>
              <a:defRPr/>
            </a:pPr>
            <a:r>
              <a:rPr kumimoji="0" lang="ko-KR" altLang="en-US" sz="1600" kern="0" dirty="0" smtClean="0">
                <a:latin typeface="돋움" pitchFamily="50" charset="-127"/>
                <a:ea typeface="돋움" pitchFamily="50" charset="-127"/>
              </a:rPr>
              <a:t>이들 문제에 대해 종종 다시 생각해 봤어야 했다</a:t>
            </a:r>
            <a:r>
              <a:rPr kumimoji="0" lang="en-US" altLang="ko-KR" sz="1600" kern="0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914296" lvl="1" indent="-457148" defTabSz="914296">
              <a:lnSpc>
                <a:spcPct val="150000"/>
              </a:lnSpc>
              <a:buFontTx/>
              <a:buChar char="-"/>
              <a:defRPr/>
            </a:pPr>
            <a:r>
              <a:rPr kumimoji="0" lang="ko-KR" altLang="en-US" sz="1600" kern="0" dirty="0" smtClean="0">
                <a:latin typeface="돋움" pitchFamily="50" charset="-127"/>
                <a:ea typeface="돋움" pitchFamily="50" charset="-127"/>
              </a:rPr>
              <a:t>서로 다른 구현 방식</a:t>
            </a:r>
            <a:r>
              <a:rPr kumimoji="0" lang="en-US" altLang="ko-KR" sz="1600" kern="0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kumimoji="0" lang="ko-KR" altLang="en-US" sz="1600" kern="0" dirty="0" smtClean="0">
                <a:latin typeface="돋움" pitchFamily="50" charset="-127"/>
                <a:ea typeface="돋움" pitchFamily="50" charset="-127"/>
              </a:rPr>
              <a:t>다양한 인터페이스가 갖게 되는 서로 다른 특질들에 대해 의견을 교환하고 논쟁했어야 했다</a:t>
            </a:r>
            <a:r>
              <a:rPr kumimoji="0" lang="en-US" altLang="ko-KR" sz="1600" kern="0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914296" lvl="1" indent="-457148" defTabSz="914296">
              <a:lnSpc>
                <a:spcPct val="150000"/>
              </a:lnSpc>
              <a:buFontTx/>
              <a:buChar char="-"/>
              <a:defRPr/>
            </a:pPr>
            <a:endParaRPr kumimoji="0" lang="en-US" altLang="ko-KR" kern="0" dirty="0" smtClean="0">
              <a:latin typeface="돋움" pitchFamily="50" charset="-127"/>
              <a:ea typeface="돋움" pitchFamily="50" charset="-127"/>
            </a:endParaRPr>
          </a:p>
          <a:p>
            <a:pPr marL="457096" indent="-457148" defTabSz="914296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kumimoji="0" lang="ko-KR" altLang="en-US" kern="0" dirty="0" smtClean="0">
                <a:latin typeface="돋움" pitchFamily="50" charset="-127"/>
                <a:ea typeface="돋움" pitchFamily="50" charset="-127"/>
              </a:rPr>
              <a:t>많은 사람들이 얼핏 생각하듯이 그렇게 간단하지가 않다</a:t>
            </a:r>
            <a:endParaRPr lang="en-US" altLang="ko-KR" kern="0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95" name="슬라이드 번호 개체 틀 8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2846A2-C737-460D-8A5A-595C339FE2C8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563" y="188913"/>
            <a:ext cx="52197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ko-KR" altLang="en-US" kern="0" dirty="0" smtClean="0">
                <a:latin typeface="HY견고딕"/>
                <a:ea typeface="HY견고딕"/>
              </a:rPr>
              <a:t>현업에서 다루는 복잡한 문제를 이겨 내려면</a:t>
            </a:r>
            <a:r>
              <a:rPr lang="en-US" altLang="ko-KR" kern="0" dirty="0" smtClean="0">
                <a:latin typeface="HY견고딕"/>
                <a:ea typeface="HY견고딕"/>
              </a:rPr>
              <a:t>...</a:t>
            </a:r>
            <a:endParaRPr lang="ko-KR" altLang="en-US" kern="0" dirty="0">
              <a:latin typeface="HY견고딕"/>
              <a:ea typeface="HY견고딕"/>
            </a:endParaRPr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677864" y="1089025"/>
            <a:ext cx="8550612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096" indent="-457148" defTabSz="914296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kumimoji="0" lang="en-US" altLang="ko-KR" dirty="0" smtClean="0">
                <a:latin typeface="돋움" pitchFamily="50" charset="-127"/>
                <a:ea typeface="돋움" pitchFamily="50" charset="-127"/>
              </a:rPr>
              <a:t>3 </a:t>
            </a:r>
            <a:r>
              <a:rPr kumimoji="0" lang="ko-KR" altLang="en-US" dirty="0" smtClean="0">
                <a:latin typeface="돋움" pitchFamily="50" charset="-127"/>
                <a:ea typeface="돋움" pitchFamily="50" charset="-127"/>
              </a:rPr>
              <a:t>줄짜리 프로그램을 잘 짜지 못하는 개발자가  </a:t>
            </a:r>
            <a:r>
              <a:rPr kumimoji="0" lang="en-US" altLang="ko-KR" dirty="0" smtClean="0">
                <a:latin typeface="돋움" pitchFamily="50" charset="-127"/>
                <a:ea typeface="돋움" pitchFamily="50" charset="-127"/>
              </a:rPr>
              <a:t/>
            </a:r>
            <a:br>
              <a:rPr kumimoji="0" lang="en-US" altLang="ko-KR" dirty="0" smtClean="0">
                <a:latin typeface="돋움" pitchFamily="50" charset="-127"/>
                <a:ea typeface="돋움" pitchFamily="50" charset="-127"/>
              </a:rPr>
            </a:br>
            <a:r>
              <a:rPr kumimoji="0" lang="ko-KR" altLang="en-US" dirty="0" smtClean="0">
                <a:latin typeface="돋움" pitchFamily="50" charset="-127"/>
                <a:ea typeface="돋움" pitchFamily="50" charset="-127"/>
              </a:rPr>
              <a:t>어떻게 </a:t>
            </a:r>
            <a:r>
              <a:rPr kumimoji="0" lang="en-US" altLang="ko-KR" dirty="0" smtClean="0">
                <a:latin typeface="돋움" pitchFamily="50" charset="-127"/>
                <a:ea typeface="돋움" pitchFamily="50" charset="-127"/>
              </a:rPr>
              <a:t>30</a:t>
            </a:r>
            <a:r>
              <a:rPr kumimoji="0" lang="ko-KR" altLang="en-US" dirty="0" smtClean="0">
                <a:latin typeface="돋움" pitchFamily="50" charset="-127"/>
                <a:ea typeface="돋움" pitchFamily="50" charset="-127"/>
              </a:rPr>
              <a:t>만 줄짜리 코드를 잘 짤 수 있을 것인가</a:t>
            </a:r>
            <a:r>
              <a:rPr kumimoji="0" lang="en-US" altLang="ko-KR" dirty="0" smtClean="0">
                <a:latin typeface="돋움" pitchFamily="50" charset="-127"/>
                <a:ea typeface="돋움" pitchFamily="50" charset="-127"/>
              </a:rPr>
              <a:t>?</a:t>
            </a:r>
          </a:p>
          <a:p>
            <a:pPr marL="457096" indent="-457148" defTabSz="914296">
              <a:lnSpc>
                <a:spcPct val="150000"/>
              </a:lnSpc>
              <a:buFont typeface="Wingdings" pitchFamily="2" charset="2"/>
              <a:buChar char="u"/>
              <a:defRPr/>
            </a:pPr>
            <a:endParaRPr kumimoji="0" lang="en-US" altLang="ko-KR" kern="0" dirty="0" smtClean="0">
              <a:latin typeface="돋움" pitchFamily="50" charset="-127"/>
              <a:ea typeface="돋움" pitchFamily="50" charset="-127"/>
            </a:endParaRPr>
          </a:p>
          <a:p>
            <a:pPr marL="457096" indent="-457148" defTabSz="914296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kumimoji="0" lang="ko-KR" altLang="en-US" kern="0" dirty="0" smtClean="0">
                <a:latin typeface="돋움" pitchFamily="50" charset="-127"/>
                <a:ea typeface="돋움" pitchFamily="50" charset="-127"/>
              </a:rPr>
              <a:t>피아노 </a:t>
            </a:r>
            <a:r>
              <a:rPr kumimoji="0" lang="ko-KR" altLang="en-US" kern="0" dirty="0" smtClean="0">
                <a:latin typeface="돋움" pitchFamily="50" charset="-127"/>
                <a:ea typeface="돋움" pitchFamily="50" charset="-127"/>
              </a:rPr>
              <a:t>배울 때를 생각해 보라</a:t>
            </a:r>
            <a:r>
              <a:rPr kumimoji="0" lang="en-US" altLang="ko-KR" kern="0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914296" lvl="1" indent="-457148" defTabSz="914296">
              <a:lnSpc>
                <a:spcPct val="150000"/>
              </a:lnSpc>
              <a:buFontTx/>
              <a:buChar char="-"/>
              <a:defRPr/>
            </a:pPr>
            <a:r>
              <a:rPr kumimoji="0" lang="ko-KR" altLang="en-US" sz="1600" kern="0" dirty="0" err="1" smtClean="0">
                <a:latin typeface="돋움" pitchFamily="50" charset="-127"/>
                <a:ea typeface="돋움" pitchFamily="50" charset="-127"/>
              </a:rPr>
              <a:t>체르니란</a:t>
            </a:r>
            <a:r>
              <a:rPr kumimoji="0" lang="ko-KR" altLang="en-US" sz="1600" kern="0" dirty="0" smtClean="0">
                <a:latin typeface="돋움" pitchFamily="50" charset="-127"/>
                <a:ea typeface="돋움" pitchFamily="50" charset="-127"/>
              </a:rPr>
              <a:t> 무엇인가</a:t>
            </a:r>
            <a:r>
              <a:rPr kumimoji="0" lang="en-US" altLang="ko-KR" sz="1600" kern="0" dirty="0" smtClean="0">
                <a:latin typeface="돋움" pitchFamily="50" charset="-127"/>
                <a:ea typeface="돋움" pitchFamily="50" charset="-127"/>
              </a:rPr>
              <a:t>?</a:t>
            </a:r>
          </a:p>
          <a:p>
            <a:pPr marL="914296" lvl="1" indent="-457148" defTabSz="914296">
              <a:lnSpc>
                <a:spcPct val="150000"/>
              </a:lnSpc>
              <a:buFontTx/>
              <a:buChar char="-"/>
              <a:defRPr/>
            </a:pPr>
            <a:r>
              <a:rPr kumimoji="0" lang="ko-KR" altLang="en-US" sz="1600" kern="0" dirty="0" smtClean="0">
                <a:latin typeface="돋움" pitchFamily="50" charset="-127"/>
                <a:ea typeface="돋움" pitchFamily="50" charset="-127"/>
              </a:rPr>
              <a:t>어려운 곡을 치려면 </a:t>
            </a:r>
            <a:r>
              <a:rPr kumimoji="0" lang="ko-KR" altLang="en-US" sz="1600" kern="0" dirty="0" err="1" smtClean="0">
                <a:latin typeface="돋움" pitchFamily="50" charset="-127"/>
                <a:ea typeface="돋움" pitchFamily="50" charset="-127"/>
              </a:rPr>
              <a:t>체르니를</a:t>
            </a:r>
            <a:r>
              <a:rPr kumimoji="0" lang="ko-KR" altLang="en-US" sz="1600" kern="0" dirty="0" smtClean="0">
                <a:latin typeface="돋움" pitchFamily="50" charset="-127"/>
                <a:ea typeface="돋움" pitchFamily="50" charset="-127"/>
              </a:rPr>
              <a:t> 통해 손가락 연습을 해야만 한다</a:t>
            </a:r>
            <a:r>
              <a:rPr kumimoji="0" lang="en-US" altLang="ko-KR" sz="1600" kern="0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914296" lvl="1" indent="-457148" defTabSz="914296">
              <a:lnSpc>
                <a:spcPct val="150000"/>
              </a:lnSpc>
              <a:buFontTx/>
              <a:buChar char="-"/>
              <a:defRPr/>
            </a:pPr>
            <a:endParaRPr kumimoji="0" lang="en-US" altLang="ko-KR" kern="0" dirty="0" smtClean="0">
              <a:latin typeface="돋움" pitchFamily="50" charset="-127"/>
              <a:ea typeface="돋움" pitchFamily="50" charset="-127"/>
            </a:endParaRPr>
          </a:p>
          <a:p>
            <a:pPr marL="457096" indent="-457148" defTabSz="914296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kumimoji="0" lang="en-US" altLang="ko-KR" kern="0" dirty="0" smtClean="0">
                <a:latin typeface="돋움" pitchFamily="50" charset="-127"/>
                <a:ea typeface="돋움" pitchFamily="50" charset="-127"/>
              </a:rPr>
              <a:t>Joke</a:t>
            </a:r>
          </a:p>
          <a:p>
            <a:pPr marL="914296" lvl="1" indent="-457148" defTabSz="914296">
              <a:lnSpc>
                <a:spcPct val="150000"/>
              </a:lnSpc>
              <a:defRPr/>
            </a:pPr>
            <a:endParaRPr kumimoji="0" lang="en-US" altLang="ko-KR" sz="1600" kern="0" dirty="0" smtClean="0"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lnSpc>
                <a:spcPct val="150000"/>
              </a:lnSpc>
              <a:defRPr/>
            </a:pPr>
            <a:r>
              <a:rPr kumimoji="0" lang="en-US" altLang="ko-KR" sz="1600" kern="0" dirty="0" smtClean="0">
                <a:latin typeface="돋움" pitchFamily="50" charset="-127"/>
                <a:ea typeface="돋움" pitchFamily="50" charset="-127"/>
              </a:rPr>
              <a:t>“</a:t>
            </a:r>
            <a:r>
              <a:rPr kumimoji="0" lang="ko-KR" altLang="en-US" sz="1600" kern="0" dirty="0" smtClean="0">
                <a:latin typeface="돋움" pitchFamily="50" charset="-127"/>
                <a:ea typeface="돋움" pitchFamily="50" charset="-127"/>
              </a:rPr>
              <a:t>엄마</a:t>
            </a:r>
            <a:r>
              <a:rPr kumimoji="0" lang="en-US" altLang="ko-KR" sz="1600" kern="0" dirty="0" smtClean="0">
                <a:latin typeface="돋움" pitchFamily="50" charset="-127"/>
                <a:ea typeface="돋움" pitchFamily="50" charset="-127"/>
              </a:rPr>
              <a:t>!  </a:t>
            </a:r>
            <a:r>
              <a:rPr kumimoji="0" lang="ko-KR" altLang="en-US" sz="1600" kern="0" dirty="0" smtClean="0">
                <a:latin typeface="돋움" pitchFamily="50" charset="-127"/>
                <a:ea typeface="돋움" pitchFamily="50" charset="-127"/>
              </a:rPr>
              <a:t>이 친구는 벌써 체르니를 </a:t>
            </a:r>
            <a:r>
              <a:rPr kumimoji="0" lang="en-US" altLang="ko-KR" sz="1600" kern="0" dirty="0" smtClean="0">
                <a:latin typeface="돋움" pitchFamily="50" charset="-127"/>
                <a:ea typeface="돋움" pitchFamily="50" charset="-127"/>
              </a:rPr>
              <a:t>30</a:t>
            </a:r>
            <a:r>
              <a:rPr kumimoji="0" lang="ko-KR" altLang="en-US" sz="1600" kern="0" dirty="0" smtClean="0">
                <a:latin typeface="돋움" pitchFamily="50" charset="-127"/>
                <a:ea typeface="돋움" pitchFamily="50" charset="-127"/>
              </a:rPr>
              <a:t>번까지 때었대요</a:t>
            </a:r>
            <a:r>
              <a:rPr kumimoji="0" lang="en-US" altLang="ko-KR" sz="1600" kern="0" dirty="0" smtClean="0">
                <a:latin typeface="돋움" pitchFamily="50" charset="-127"/>
                <a:ea typeface="돋움" pitchFamily="50" charset="-127"/>
              </a:rPr>
              <a:t>!!”</a:t>
            </a:r>
          </a:p>
          <a:p>
            <a:pPr marL="914296" lvl="1" indent="-457148" defTabSz="914296">
              <a:lnSpc>
                <a:spcPct val="150000"/>
              </a:lnSpc>
              <a:defRPr/>
            </a:pPr>
            <a:endParaRPr kumimoji="0" lang="en-US" altLang="ko-KR" sz="1600" kern="0" dirty="0" smtClean="0"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lnSpc>
                <a:spcPct val="150000"/>
              </a:lnSpc>
              <a:defRPr/>
            </a:pPr>
            <a:r>
              <a:rPr kumimoji="0" lang="en-US" altLang="ko-KR" sz="1600" kern="0" dirty="0" smtClean="0">
                <a:latin typeface="돋움" pitchFamily="50" charset="-127"/>
                <a:ea typeface="돋움" pitchFamily="50" charset="-127"/>
              </a:rPr>
              <a:t>“</a:t>
            </a:r>
            <a:r>
              <a:rPr kumimoji="0" lang="ko-KR" altLang="en-US" sz="1600" kern="0" dirty="0" smtClean="0">
                <a:latin typeface="돋움" pitchFamily="50" charset="-127"/>
                <a:ea typeface="돋움" pitchFamily="50" charset="-127"/>
              </a:rPr>
              <a:t>매니저님</a:t>
            </a:r>
            <a:r>
              <a:rPr kumimoji="0" lang="en-US" altLang="ko-KR" sz="1600" kern="0" dirty="0" smtClean="0">
                <a:latin typeface="돋움" pitchFamily="50" charset="-127"/>
                <a:ea typeface="돋움" pitchFamily="50" charset="-127"/>
              </a:rPr>
              <a:t>.  </a:t>
            </a:r>
            <a:r>
              <a:rPr kumimoji="0" lang="ko-KR" altLang="en-US" sz="1600" kern="0" dirty="0" smtClean="0">
                <a:latin typeface="돋움" pitchFamily="50" charset="-127"/>
                <a:ea typeface="돋움" pitchFamily="50" charset="-127"/>
              </a:rPr>
              <a:t>이번에 입사한 프로그래머는 </a:t>
            </a:r>
            <a:r>
              <a:rPr kumimoji="0" lang="en-US" altLang="ko-KR" sz="1600" kern="0" dirty="0" err="1" smtClean="0">
                <a:latin typeface="돋움" pitchFamily="50" charset="-127"/>
                <a:ea typeface="돋움" pitchFamily="50" charset="-127"/>
              </a:rPr>
              <a:t>min_max</a:t>
            </a:r>
            <a:r>
              <a:rPr kumimoji="0" lang="en-US" altLang="ko-KR" sz="1600" kern="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kumimoji="0" lang="ko-KR" altLang="en-US" sz="1600" kern="0" dirty="0" smtClean="0">
                <a:latin typeface="돋움" pitchFamily="50" charset="-127"/>
                <a:ea typeface="돋움" pitchFamily="50" charset="-127"/>
              </a:rPr>
              <a:t>는 다 때었고 </a:t>
            </a:r>
            <a:endParaRPr kumimoji="0" lang="en-US" altLang="ko-KR" sz="1600" kern="0" dirty="0" smtClean="0"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lnSpc>
                <a:spcPct val="150000"/>
              </a:lnSpc>
              <a:defRPr/>
            </a:pPr>
            <a:r>
              <a:rPr kumimoji="0" lang="ko-KR" altLang="en-US" sz="1600" kern="0" dirty="0" smtClean="0">
                <a:latin typeface="돋움" pitchFamily="50" charset="-127"/>
                <a:ea typeface="돋움" pitchFamily="50" charset="-127"/>
              </a:rPr>
              <a:t>이제 </a:t>
            </a:r>
            <a:r>
              <a:rPr kumimoji="0" lang="en-US" altLang="ko-KR" sz="1600" kern="0" dirty="0" smtClean="0">
                <a:latin typeface="돋움" pitchFamily="50" charset="-127"/>
                <a:ea typeface="돋움" pitchFamily="50" charset="-127"/>
              </a:rPr>
              <a:t>reverse </a:t>
            </a:r>
            <a:r>
              <a:rPr kumimoji="0" lang="ko-KR" altLang="en-US" sz="1600" kern="0" dirty="0" smtClean="0">
                <a:latin typeface="돋움" pitchFamily="50" charset="-127"/>
                <a:ea typeface="돋움" pitchFamily="50" charset="-127"/>
              </a:rPr>
              <a:t>에</a:t>
            </a:r>
            <a:r>
              <a:rPr kumimoji="0" lang="en-US" altLang="ko-KR" sz="1600" kern="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kumimoji="0" lang="ko-KR" altLang="en-US" sz="1600" kern="0" dirty="0" smtClean="0">
                <a:latin typeface="돋움" pitchFamily="50" charset="-127"/>
                <a:ea typeface="돋움" pitchFamily="50" charset="-127"/>
              </a:rPr>
              <a:t>들어갔답니다</a:t>
            </a:r>
            <a:r>
              <a:rPr kumimoji="0" lang="en-US" altLang="ko-KR" kern="0" dirty="0" smtClean="0">
                <a:latin typeface="돋움" pitchFamily="50" charset="-127"/>
                <a:ea typeface="돋움" pitchFamily="50" charset="-127"/>
              </a:rPr>
              <a:t>”</a:t>
            </a:r>
          </a:p>
        </p:txBody>
      </p:sp>
      <p:sp>
        <p:nvSpPr>
          <p:cNvPr id="8195" name="슬라이드 번호 개체 틀 8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2846A2-C737-460D-8A5A-595C339FE2C8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229</Words>
  <Application>Microsoft Office PowerPoint</Application>
  <PresentationFormat>A4 용지(210x297mm)</PresentationFormat>
  <Paragraphs>64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fab</dc:creator>
  <cp:lastModifiedBy>권 택순</cp:lastModifiedBy>
  <cp:revision>47</cp:revision>
  <dcterms:created xsi:type="dcterms:W3CDTF">2010-06-11T05:39:53Z</dcterms:created>
  <dcterms:modified xsi:type="dcterms:W3CDTF">2012-05-30T13:38:05Z</dcterms:modified>
</cp:coreProperties>
</file>