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334" autoAdjust="0"/>
  </p:normalViewPr>
  <p:slideViewPr>
    <p:cSldViewPr>
      <p:cViewPr>
        <p:scale>
          <a:sx n="100" d="100"/>
          <a:sy n="100" d="100"/>
        </p:scale>
        <p:origin x="-1074" y="-29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DA6E89-9E8B-4613-B906-7C0C6C46F83E}" type="datetimeFigureOut">
              <a:rPr lang="ko-KR" altLang="en-US"/>
              <a:pPr>
                <a:defRPr/>
              </a:pPr>
              <a:t>2012-05-30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FC4D4F-914A-4626-9AE9-CA237541E5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7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BB11-1EEC-42E4-A585-A285A40715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1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latinLnBrk="0"/>
            <a:r>
              <a:rPr kumimoji="0" lang="en-US" altLang="ko-KR" sz="50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© NEOWIZ MOBILE. All rights reserved.</a:t>
            </a:r>
            <a:endParaRPr kumimoji="0" lang="ko-KR" altLang="en-US" sz="50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4" name="직사각형 9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20"/>
          <p:cNvCxnSpPr/>
          <p:nvPr userDrawn="1"/>
        </p:nvCxnSpPr>
        <p:spPr>
          <a:xfrm>
            <a:off x="182563" y="684213"/>
            <a:ext cx="954087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 descr="모바일하단로고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모바일우측상단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1413" y="368300"/>
            <a:ext cx="9620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B32035-DD97-4F44-A736-60B8171C09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4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latinLnBrk="0"/>
            <a:r>
              <a:rPr kumimoji="0" lang="en-US" altLang="ko-KR" sz="50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© NEOWIZ MOBILE. All rights reserved.</a:t>
            </a:r>
            <a:endParaRPr kumimoji="0" lang="ko-KR" altLang="en-US" sz="50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7594600" y="6578600"/>
            <a:ext cx="2311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05689-C3AF-44C5-B338-E3BDEB9D6E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30" name="Picture 8" descr="모바일하단로고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8"/>
          <p:cNvSpPr txBox="1">
            <a:spLocks noChangeArrowheads="1"/>
          </p:cNvSpPr>
          <p:nvPr/>
        </p:nvSpPr>
        <p:spPr bwMode="auto">
          <a:xfrm>
            <a:off x="1757645" y="2348880"/>
            <a:ext cx="7875875" cy="126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Notes on Programming (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of Alexander </a:t>
            </a:r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Stepanov</a:t>
            </a:r>
            <a:r>
              <a:rPr lang="en-US" altLang="ko-KR" sz="240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Lecture 1. Introduction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-</a:t>
            </a:r>
          </a:p>
        </p:txBody>
      </p:sp>
      <p:sp>
        <p:nvSpPr>
          <p:cNvPr id="5122" name="Rectangle 39"/>
          <p:cNvSpPr>
            <a:spLocks noChangeArrowheads="1"/>
          </p:cNvSpPr>
          <p:nvPr/>
        </p:nvSpPr>
        <p:spPr bwMode="auto">
          <a:xfrm>
            <a:off x="1803400" y="4194085"/>
            <a:ext cx="810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r>
              <a:rPr kumimoji="0" lang="en-US" altLang="ko-KR" sz="1200" b="1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2012.05.30</a:t>
            </a:r>
            <a:r>
              <a:rPr kumimoji="0" lang="en-US" altLang="ko-KR" sz="120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120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1200" dirty="0" err="1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플랫폼팀</a:t>
            </a:r>
            <a:r>
              <a:rPr kumimoji="0" lang="ko-KR" altLang="en-US" sz="120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 권택순</a:t>
            </a:r>
            <a:endParaRPr kumimoji="0" lang="ko-KR" altLang="en-US" sz="1200" dirty="0">
              <a:solidFill>
                <a:srgbClr val="76757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125" y="2933701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2EBE-6314-4FF8-A8FA-8853D4F9526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  <p:pic>
        <p:nvPicPr>
          <p:cNvPr id="5125" name="Picture 7" descr="모바일로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432050"/>
            <a:ext cx="685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8955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구체 구현 내용을 알아야 하는 중요한 이유</a:t>
            </a:r>
            <a:r>
              <a:rPr lang="en-US" altLang="ko-KR" kern="0" dirty="0" smtClean="0">
                <a:latin typeface="HY견고딕"/>
                <a:ea typeface="HY견고딕"/>
              </a:rPr>
              <a:t>.  </a:t>
            </a:r>
            <a:r>
              <a:rPr lang="ko-KR" altLang="en-US" kern="0" dirty="0" smtClean="0">
                <a:latin typeface="HY견고딕"/>
                <a:ea typeface="HY견고딕"/>
              </a:rPr>
              <a:t>성능 보장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" y="998730"/>
            <a:ext cx="78295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0" y="4329100"/>
            <a:ext cx="78771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5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2" y="188913"/>
            <a:ext cx="70206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성능 보장 </a:t>
            </a:r>
            <a:r>
              <a:rPr lang="en-US" altLang="ko-KR" kern="0" dirty="0" smtClean="0">
                <a:latin typeface="HY견고딕"/>
                <a:ea typeface="HY견고딕"/>
              </a:rPr>
              <a:t>– </a:t>
            </a:r>
            <a:r>
              <a:rPr lang="ko-KR" altLang="en-US" kern="0" dirty="0" smtClean="0">
                <a:latin typeface="HY견고딕"/>
                <a:ea typeface="HY견고딕"/>
              </a:rPr>
              <a:t>어느 레벨까지</a:t>
            </a:r>
            <a:r>
              <a:rPr lang="en-US" altLang="ko-KR" kern="0" dirty="0">
                <a:latin typeface="HY견고딕"/>
                <a:ea typeface="HY견고딕"/>
              </a:rPr>
              <a:t> </a:t>
            </a:r>
            <a:r>
              <a:rPr lang="ko-KR" altLang="en-US" kern="0" dirty="0" err="1" smtClean="0">
                <a:latin typeface="HY견고딕"/>
                <a:ea typeface="HY견고딕"/>
              </a:rPr>
              <a:t>디테일하게</a:t>
            </a:r>
            <a:r>
              <a:rPr lang="en-US" altLang="ko-KR" kern="0" dirty="0" smtClean="0">
                <a:latin typeface="HY견고딕"/>
                <a:ea typeface="HY견고딕"/>
              </a:rPr>
              <a:t>? – </a:t>
            </a:r>
            <a:r>
              <a:rPr lang="ko-KR" altLang="en-US" kern="0" dirty="0" smtClean="0">
                <a:latin typeface="HY견고딕"/>
                <a:ea typeface="HY견고딕"/>
              </a:rPr>
              <a:t>하드웨어 레벨까지</a:t>
            </a:r>
            <a:r>
              <a:rPr lang="en-US" altLang="ko-KR" kern="0" dirty="0" smtClean="0">
                <a:latin typeface="HY견고딕"/>
                <a:ea typeface="HY견고딕"/>
              </a:rPr>
              <a:t>…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" y="1268760"/>
            <a:ext cx="79724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7" y="4105275"/>
            <a:ext cx="78486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2" y="188913"/>
            <a:ext cx="70206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하드웨어가 알아들을 수 있는 머신 코드를 생성하는 컴파일러</a:t>
            </a:r>
            <a:r>
              <a:rPr lang="en-US" altLang="ko-KR" kern="0" dirty="0" smtClean="0">
                <a:latin typeface="HY견고딕"/>
                <a:ea typeface="HY견고딕"/>
              </a:rPr>
              <a:t>…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5" y="1043735"/>
            <a:ext cx="78867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9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2" y="188913"/>
            <a:ext cx="70206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최적화</a:t>
            </a:r>
            <a:r>
              <a:rPr lang="en-US" altLang="ko-KR" kern="0" dirty="0" smtClean="0">
                <a:latin typeface="HY견고딕"/>
                <a:ea typeface="HY견고딕"/>
              </a:rPr>
              <a:t>, </a:t>
            </a:r>
            <a:r>
              <a:rPr lang="ko-KR" altLang="en-US" kern="0" dirty="0" smtClean="0">
                <a:latin typeface="HY견고딕"/>
                <a:ea typeface="HY견고딕"/>
              </a:rPr>
              <a:t>코드 추론</a:t>
            </a:r>
            <a:r>
              <a:rPr lang="en-US" altLang="ko-KR" kern="0" dirty="0" smtClean="0">
                <a:latin typeface="HY견고딕"/>
                <a:ea typeface="HY견고딕"/>
              </a:rPr>
              <a:t>, regular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5" y="951557"/>
            <a:ext cx="75342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1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2" y="188913"/>
            <a:ext cx="70206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왜 </a:t>
            </a:r>
            <a:r>
              <a:rPr lang="en-US" altLang="ko-KR" kern="0" dirty="0" smtClean="0">
                <a:latin typeface="HY견고딕"/>
                <a:ea typeface="HY견고딕"/>
              </a:rPr>
              <a:t>C++ </a:t>
            </a:r>
            <a:r>
              <a:rPr lang="ko-KR" altLang="en-US" kern="0" dirty="0" smtClean="0">
                <a:latin typeface="HY견고딕"/>
                <a:ea typeface="HY견고딕"/>
              </a:rPr>
              <a:t>인가</a:t>
            </a:r>
            <a:r>
              <a:rPr lang="en-US" altLang="ko-KR" kern="0" dirty="0" smtClean="0">
                <a:latin typeface="HY견고딕"/>
                <a:ea typeface="HY견고딕"/>
              </a:rPr>
              <a:t>? </a:t>
            </a:r>
            <a:r>
              <a:rPr lang="ko-KR" altLang="en-US" kern="0" dirty="0" smtClean="0">
                <a:latin typeface="HY견고딕"/>
                <a:ea typeface="HY견고딕"/>
              </a:rPr>
              <a:t>두 가지 이유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5" y="1119200"/>
            <a:ext cx="7924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3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Life History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5"/>
            <a:ext cx="8550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096" indent="-457148" defTabSz="914296">
              <a:defRPr/>
            </a:pPr>
            <a:endParaRPr lang="en-US" altLang="ko-KR" kern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70" y="953725"/>
            <a:ext cx="7352540" cy="523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6</a:t>
            </a:r>
            <a:r>
              <a:rPr lang="ko-KR" altLang="en-US" kern="0" dirty="0" smtClean="0">
                <a:latin typeface="HY견고딕"/>
                <a:ea typeface="HY견고딕"/>
              </a:rPr>
              <a:t>가지 코딩 원칙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0" y="1223755"/>
            <a:ext cx="7105525" cy="216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7535" y="4194085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The result of my experiment was quite astonishing. The code did not contain serious bugs. There were typos: I had to change AND to OR, etc. But I did not need patches. And over 95% of the code was in general functions!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general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functions?</a:t>
            </a:r>
            <a:endParaRPr lang="ko-KR" altLang="en-US" sz="2400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542510" y="1043735"/>
            <a:ext cx="85509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 </a:t>
            </a:r>
            <a:r>
              <a:rPr lang="en-US" altLang="ko-KR" dirty="0"/>
              <a:t>could not yet precisely figure out what it meant that </a:t>
            </a:r>
            <a:r>
              <a:rPr lang="en-US" altLang="ko-KR" dirty="0">
                <a:solidFill>
                  <a:srgbClr val="FF0000"/>
                </a:solidFill>
              </a:rPr>
              <a:t>a function </a:t>
            </a:r>
            <a:r>
              <a:rPr lang="en-US" altLang="ko-KR" dirty="0" smtClean="0">
                <a:solidFill>
                  <a:srgbClr val="FF0000"/>
                </a:solidFill>
              </a:rPr>
              <a:t>was </a:t>
            </a:r>
            <a:r>
              <a:rPr lang="en-US" altLang="ko-KR" dirty="0">
                <a:solidFill>
                  <a:srgbClr val="FF0000"/>
                </a:solidFill>
              </a:rPr>
              <a:t>general</a:t>
            </a:r>
            <a:r>
              <a:rPr lang="en-US" altLang="ko-KR" dirty="0"/>
              <a:t>. As a matter of fact, it is possible to summarize </a:t>
            </a:r>
            <a:r>
              <a:rPr lang="en-US" altLang="ko-KR" b="1" u="sng" dirty="0">
                <a:solidFill>
                  <a:srgbClr val="00B050"/>
                </a:solidFill>
              </a:rPr>
              <a:t>my research over the next 30 years as an attempt to clarify this very point. </a:t>
            </a:r>
            <a:r>
              <a:rPr lang="en-US" altLang="ko-KR" b="1" u="sng" dirty="0" smtClean="0">
                <a:solidFill>
                  <a:srgbClr val="00B050"/>
                </a:solidFill>
              </a:rPr>
              <a:t> </a:t>
            </a:r>
            <a:endParaRPr lang="ko-KR" altLang="en-US" b="1" u="sng" dirty="0">
              <a:solidFill>
                <a:srgbClr val="00B05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753925"/>
            <a:ext cx="77819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2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두 번째 깨달음</a:t>
            </a:r>
            <a:r>
              <a:rPr lang="en-US" altLang="ko-KR" kern="0" dirty="0" smtClean="0">
                <a:latin typeface="HY견고딕"/>
                <a:ea typeface="HY견고딕"/>
              </a:rPr>
              <a:t>. </a:t>
            </a:r>
            <a:r>
              <a:rPr lang="en-US" altLang="ko-KR" kern="0" dirty="0">
                <a:latin typeface="HY견고딕"/>
                <a:ea typeface="HY견고딕"/>
              </a:rPr>
              <a:t> </a:t>
            </a:r>
            <a:r>
              <a:rPr lang="en-US" altLang="ko-KR" kern="0" dirty="0" smtClean="0">
                <a:latin typeface="HY견고딕"/>
                <a:ea typeface="HY견고딕"/>
              </a:rPr>
              <a:t>Code is General if…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358770"/>
            <a:ext cx="79343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2" y="188913"/>
            <a:ext cx="7470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General </a:t>
            </a:r>
            <a:r>
              <a:rPr lang="ko-KR" altLang="en-US" kern="0" dirty="0" smtClean="0">
                <a:latin typeface="HY견고딕"/>
                <a:ea typeface="HY견고딕"/>
              </a:rPr>
              <a:t>한 </a:t>
            </a:r>
            <a:r>
              <a:rPr lang="ko-KR" altLang="en-US" kern="0" dirty="0" err="1" smtClean="0">
                <a:latin typeface="HY견고딕"/>
                <a:ea typeface="HY견고딕"/>
              </a:rPr>
              <a:t>콤포넌트를</a:t>
            </a:r>
            <a:r>
              <a:rPr lang="ko-KR" altLang="en-US" kern="0" dirty="0" smtClean="0">
                <a:latin typeface="HY견고딕"/>
                <a:ea typeface="HY견고딕"/>
              </a:rPr>
              <a:t> 인식하는 법을 배울 수 있는 단</a:t>
            </a:r>
            <a:r>
              <a:rPr lang="en-US" altLang="ko-KR" kern="0" dirty="0" smtClean="0">
                <a:latin typeface="HY견고딕"/>
                <a:ea typeface="HY견고딕"/>
              </a:rPr>
              <a:t>, </a:t>
            </a:r>
            <a:r>
              <a:rPr lang="ko-KR" altLang="en-US" kern="0" dirty="0" smtClean="0">
                <a:latin typeface="HY견고딕"/>
                <a:ea typeface="HY견고딕"/>
              </a:rPr>
              <a:t>한가지 방법</a:t>
            </a:r>
            <a:r>
              <a:rPr lang="en-US" altLang="ko-KR" kern="0" dirty="0" smtClean="0">
                <a:latin typeface="HY견고딕"/>
                <a:ea typeface="HY견고딕"/>
              </a:rPr>
              <a:t>.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0" y="1403775"/>
            <a:ext cx="7934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616559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Top-down </a:t>
            </a:r>
            <a:r>
              <a:rPr lang="ko-KR" altLang="en-US" kern="0" dirty="0" smtClean="0">
                <a:latin typeface="HY견고딕"/>
                <a:ea typeface="HY견고딕"/>
              </a:rPr>
              <a:t>설계</a:t>
            </a:r>
            <a:r>
              <a:rPr lang="en-US" altLang="ko-KR" kern="0" dirty="0" smtClean="0">
                <a:latin typeface="HY견고딕"/>
                <a:ea typeface="HY견고딕"/>
              </a:rPr>
              <a:t>? </a:t>
            </a:r>
            <a:r>
              <a:rPr lang="ko-KR" altLang="en-US" kern="0" dirty="0" smtClean="0">
                <a:latin typeface="HY견고딕"/>
                <a:ea typeface="HY견고딕"/>
              </a:rPr>
              <a:t>구체를 모르는 경우</a:t>
            </a:r>
            <a:r>
              <a:rPr lang="en-US" altLang="ko-KR" kern="0" dirty="0" smtClean="0">
                <a:latin typeface="HY견고딕"/>
                <a:ea typeface="HY견고딕"/>
              </a:rPr>
              <a:t>.. </a:t>
            </a:r>
            <a:r>
              <a:rPr lang="ko-KR" altLang="en-US" kern="0" dirty="0" smtClean="0">
                <a:latin typeface="HY견고딕"/>
                <a:ea typeface="HY견고딕"/>
              </a:rPr>
              <a:t>음</a:t>
            </a:r>
            <a:r>
              <a:rPr lang="en-US" altLang="ko-KR" kern="0" dirty="0" smtClean="0">
                <a:latin typeface="HY견고딕"/>
                <a:ea typeface="HY견고딕"/>
              </a:rPr>
              <a:t>.. </a:t>
            </a:r>
            <a:r>
              <a:rPr lang="ko-KR" altLang="en-US" kern="0" dirty="0" smtClean="0">
                <a:latin typeface="HY견고딕"/>
                <a:ea typeface="HY견고딕"/>
              </a:rPr>
              <a:t>위험</a:t>
            </a:r>
            <a:r>
              <a:rPr lang="en-US" altLang="ko-KR" kern="0" dirty="0" smtClean="0">
                <a:latin typeface="HY견고딕"/>
                <a:ea typeface="HY견고딕"/>
              </a:rPr>
              <a:t>..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13" y="1038225"/>
            <a:ext cx="79724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Top-down </a:t>
            </a:r>
            <a:r>
              <a:rPr lang="ko-KR" altLang="en-US" kern="0" dirty="0" smtClean="0">
                <a:latin typeface="HY견고딕"/>
                <a:ea typeface="HY견고딕"/>
              </a:rPr>
              <a:t>설계</a:t>
            </a:r>
            <a:r>
              <a:rPr lang="en-US" altLang="ko-KR" kern="0" dirty="0" smtClean="0">
                <a:latin typeface="HY견고딕"/>
                <a:ea typeface="HY견고딕"/>
              </a:rPr>
              <a:t>? Unix </a:t>
            </a:r>
            <a:r>
              <a:rPr lang="en-US" altLang="ko-KR" kern="0" dirty="0" err="1" smtClean="0">
                <a:latin typeface="HY견고딕"/>
                <a:ea typeface="HY견고딕"/>
              </a:rPr>
              <a:t>vs</a:t>
            </a:r>
            <a:r>
              <a:rPr lang="en-US" altLang="ko-KR" kern="0" dirty="0" smtClean="0">
                <a:latin typeface="HY견고딕"/>
                <a:ea typeface="HY견고딕"/>
              </a:rPr>
              <a:t> </a:t>
            </a:r>
            <a:r>
              <a:rPr lang="en-US" altLang="ko-KR" kern="0" dirty="0" err="1" smtClean="0">
                <a:latin typeface="HY견고딕"/>
                <a:ea typeface="HY견고딕"/>
              </a:rPr>
              <a:t>Multics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66888"/>
            <a:ext cx="79724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8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8955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kern="0" dirty="0" smtClean="0">
                <a:latin typeface="HY견고딕"/>
                <a:ea typeface="HY견고딕"/>
              </a:rPr>
              <a:t>구체 구현 내용을 알아야 하는 중요한 이유</a:t>
            </a:r>
            <a:r>
              <a:rPr lang="en-US" altLang="ko-KR" kern="0" dirty="0" smtClean="0">
                <a:latin typeface="HY견고딕"/>
                <a:ea typeface="HY견고딕"/>
              </a:rPr>
              <a:t>.  </a:t>
            </a:r>
            <a:r>
              <a:rPr lang="ko-KR" altLang="en-US" kern="0" dirty="0" smtClean="0">
                <a:latin typeface="HY견고딕"/>
                <a:ea typeface="HY견고딕"/>
              </a:rPr>
              <a:t>성능 보장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" y="998730"/>
            <a:ext cx="78295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0" y="4329100"/>
            <a:ext cx="78771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8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224</Words>
  <Application>Microsoft Office PowerPoint</Application>
  <PresentationFormat>A4 용지(210x297mm)</PresentationFormat>
  <Paragraphs>33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권 택순</cp:lastModifiedBy>
  <cp:revision>48</cp:revision>
  <dcterms:created xsi:type="dcterms:W3CDTF">2010-06-11T05:39:53Z</dcterms:created>
  <dcterms:modified xsi:type="dcterms:W3CDTF">2012-05-30T13:38:13Z</dcterms:modified>
</cp:coreProperties>
</file>