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C336-6CAF-4C4D-B0EE-67CC7E363156}" type="datetimeFigureOut">
              <a:rPr lang="ko-KR" altLang="en-US" smtClean="0"/>
              <a:t>2012-02-06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99991-B6B0-4771-A6F9-D468619329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55C9D-D616-4DA5-B7E1-36F49D4DC759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 main_lambda2 call!!!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std::for_each(is.begin(), is.end(), _1 = 1);</a:t>
            </a:r>
          </a:p>
          <a:p>
            <a:pPr eaLnBrk="1" hangingPunct="1"/>
            <a:r>
              <a:rPr lang="en-US" altLang="ko-KR" smtClean="0"/>
              <a:t>1--</a:t>
            </a:r>
          </a:p>
          <a:p>
            <a:pPr eaLnBrk="1" hangingPunct="1"/>
            <a:r>
              <a:rPr lang="en-US" altLang="ko-KR" smtClean="0"/>
              <a:t>1--</a:t>
            </a:r>
          </a:p>
          <a:p>
            <a:pPr eaLnBrk="1" hangingPunct="1"/>
            <a:r>
              <a:rPr lang="en-US" altLang="ko-KR" smtClean="0"/>
              <a:t>1--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std::for_each(is.begin(), is.end(), _1 = one(20));</a:t>
            </a:r>
          </a:p>
          <a:p>
            <a:pPr eaLnBrk="1" hangingPunct="1"/>
            <a:r>
              <a:rPr lang="en-US" altLang="ko-KR" smtClean="0"/>
              <a:t>one() called = 10</a:t>
            </a:r>
          </a:p>
          <a:p>
            <a:pPr eaLnBrk="1" hangingPunct="1"/>
            <a:r>
              <a:rPr lang="en-US" altLang="ko-KR" smtClean="0"/>
              <a:t>one() called = 10</a:t>
            </a:r>
          </a:p>
          <a:p>
            <a:pPr eaLnBrk="1" hangingPunct="1"/>
            <a:r>
              <a:rPr lang="en-US" altLang="ko-KR" smtClean="0"/>
              <a:t>one() called = 10</a:t>
            </a:r>
          </a:p>
          <a:p>
            <a:pPr eaLnBrk="1" hangingPunct="1"/>
            <a:r>
              <a:rPr lang="en-US" altLang="ko-KR" smtClean="0"/>
              <a:t>10--</a:t>
            </a:r>
          </a:p>
          <a:p>
            <a:pPr eaLnBrk="1" hangingPunct="1"/>
            <a:r>
              <a:rPr lang="en-US" altLang="ko-KR" smtClean="0"/>
              <a:t>10--</a:t>
            </a:r>
          </a:p>
          <a:p>
            <a:pPr eaLnBrk="1" hangingPunct="1"/>
            <a:r>
              <a:rPr lang="en-US" altLang="ko-KR" smtClean="0"/>
              <a:t>10--</a:t>
            </a:r>
          </a:p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istudy.com/pioneer/Church.A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udy.com/program/lisp/lisp.htm" TargetMode="External"/><Relationship Id="rId2" Type="http://schemas.openxmlformats.org/officeDocument/2006/relationships/hyperlink" Target="http://www.aistudy.com/pioneer/Church.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boost::lambda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b="1" smtClean="0">
                <a:hlinkClick r:id="rId2"/>
              </a:rPr>
              <a:t>Alonzo Church</a:t>
            </a:r>
            <a:r>
              <a:rPr lang="en-US" altLang="ko-KR" sz="4000" b="1" smtClean="0"/>
              <a:t/>
            </a:r>
            <a:br>
              <a:rPr lang="en-US" altLang="ko-KR" sz="4000" b="1" smtClean="0"/>
            </a:br>
            <a:endParaRPr lang="en-US" altLang="ko-KR" sz="4000" b="1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400" b="1" smtClean="0"/>
              <a:t>미국 수학자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논리학자</a:t>
            </a:r>
            <a:r>
              <a:rPr lang="ko-KR" altLang="en-US" sz="2400" smtClean="0"/>
              <a:t> </a:t>
            </a:r>
            <a:r>
              <a:rPr lang="en-US" altLang="ko-KR" sz="2400" smtClean="0"/>
              <a:t>(1903~1995)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400" smtClean="0"/>
              <a:t>논문 </a:t>
            </a:r>
            <a:r>
              <a:rPr lang="en-US" altLang="ko-KR" sz="2400" smtClean="0"/>
              <a:t>undecidable problem (1936)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기계적 장치로 해결할 수없는 문제의 존재를 입증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400" smtClean="0"/>
              <a:t>수학적으로 엄밀히 기술되는 문제들은 예외없이 컴퓨터에 의해 풀 수 있을까요</a:t>
            </a:r>
            <a:r>
              <a:rPr lang="en-US" altLang="ko-KR" sz="2400" smtClean="0"/>
              <a:t>?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에 대한 답을 푼 것이다</a:t>
            </a:r>
            <a:r>
              <a:rPr lang="en-US" altLang="ko-KR" sz="2000" smtClean="0"/>
              <a:t>. 1936</a:t>
            </a:r>
            <a:r>
              <a:rPr lang="ko-KR" altLang="en-US" sz="2000" smtClean="0"/>
              <a:t>년에</a:t>
            </a:r>
            <a:r>
              <a:rPr lang="en-US" altLang="ko-KR" sz="2000" smtClean="0">
                <a:latin typeface="Arial" charset="0"/>
              </a:rPr>
              <a:t>…</a:t>
            </a:r>
            <a:r>
              <a:rPr lang="en-US" altLang="ko-KR" sz="2000" smtClean="0"/>
              <a:t>  OTZ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400" smtClean="0"/>
              <a:t>이렇게 일단 풀 수 없는 문제가 존재함이 증명된 후 많은 학자들은 </a:t>
            </a:r>
            <a:r>
              <a:rPr lang="ko-KR" altLang="en-US" sz="2400" b="1" u="sng" smtClean="0">
                <a:solidFill>
                  <a:srgbClr val="FFFF00"/>
                </a:solidFill>
              </a:rPr>
              <a:t>풀 수 있는 문제</a:t>
            </a:r>
            <a:r>
              <a:rPr lang="ko-KR" altLang="en-US" sz="2400" smtClean="0"/>
              <a:t>들에 대한 연구에 몰두하였고 여러가지 계산 모델이 나왔으며 그중의 한 개가 </a:t>
            </a:r>
            <a:r>
              <a:rPr lang="ko-KR" altLang="en-US" sz="2400" b="1" u="sng" smtClean="0">
                <a:solidFill>
                  <a:srgbClr val="FFFF00"/>
                </a:solidFill>
              </a:rPr>
              <a:t>람다계산법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 smtClean="0"/>
          </a:p>
          <a:p>
            <a:pPr lvl="1" eaLnBrk="1" hangingPunct="1">
              <a:lnSpc>
                <a:spcPct val="80000"/>
              </a:lnSpc>
            </a:pPr>
            <a:endParaRPr lang="en-US" altLang="ko-KR" sz="2000" smtClean="0"/>
          </a:p>
          <a:p>
            <a:pPr lvl="1" eaLnBrk="1" hangingPunct="1">
              <a:lnSpc>
                <a:spcPct val="80000"/>
              </a:lnSpc>
            </a:pPr>
            <a:endParaRPr lang="en-US" altLang="ko-KR" sz="2000" smtClean="0"/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8" decel="1000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98" decel="1000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98" decel="1000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98" decel="100000" fill="hold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boost</a:t>
            </a:r>
            <a:r>
              <a:rPr lang="en-US" altLang="ko-KR" smtClean="0"/>
              <a:t>::</a:t>
            </a:r>
            <a:r>
              <a:rPr lang="en-US" altLang="ko-KR" b="1" smtClean="0"/>
              <a:t>lambda (for , while)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6192838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3644900"/>
            <a:ext cx="597535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boost</a:t>
            </a:r>
            <a:r>
              <a:rPr lang="en-US" altLang="ko-KR" smtClean="0"/>
              <a:t>::</a:t>
            </a:r>
            <a:r>
              <a:rPr lang="en-US" altLang="ko-KR" b="1" smtClean="0"/>
              <a:t>lambda (switch</a:t>
            </a:r>
            <a:r>
              <a:rPr lang="ko-KR" altLang="en-US" b="1" smtClean="0"/>
              <a:t>문</a:t>
            </a:r>
            <a:r>
              <a:rPr lang="en-US" altLang="ko-KR" b="1" smtClean="0"/>
              <a:t>)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412875"/>
            <a:ext cx="67691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boost</a:t>
            </a:r>
            <a:r>
              <a:rPr lang="en-US" altLang="ko-KR" smtClean="0"/>
              <a:t>::</a:t>
            </a:r>
            <a:r>
              <a:rPr lang="en-US" altLang="ko-KR" b="1" smtClean="0"/>
              <a:t>lambda (</a:t>
            </a:r>
            <a:r>
              <a:rPr lang="ko-KR" altLang="en-US" b="1" smtClean="0"/>
              <a:t>예외처리</a:t>
            </a:r>
            <a:r>
              <a:rPr lang="en-US" altLang="ko-KR" b="1" smtClean="0"/>
              <a:t>)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773238"/>
            <a:ext cx="7632700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boost</a:t>
            </a:r>
            <a:r>
              <a:rPr lang="en-US" altLang="ko-KR" smtClean="0"/>
              <a:t>::</a:t>
            </a:r>
            <a:r>
              <a:rPr lang="en-US" altLang="ko-KR" b="1" smtClean="0"/>
              <a:t>lambda (new, delete)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997200"/>
            <a:ext cx="75596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 smtClean="0"/>
              <a:t> * boost</a:t>
            </a:r>
            <a:r>
              <a:rPr lang="en-US" altLang="ko-KR" dirty="0" smtClean="0"/>
              <a:t>::</a:t>
            </a:r>
            <a:r>
              <a:rPr lang="en-US" altLang="ko-KR" b="1" dirty="0" smtClean="0"/>
              <a:t>lambda (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12875"/>
            <a:ext cx="8208962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6443663" y="3429000"/>
            <a:ext cx="1944687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672" name="AutoShape 8"/>
          <p:cNvSpPr>
            <a:spLocks noChangeArrowheads="1"/>
          </p:cNvSpPr>
          <p:nvPr/>
        </p:nvSpPr>
        <p:spPr bwMode="auto">
          <a:xfrm>
            <a:off x="179388" y="4149725"/>
            <a:ext cx="539750" cy="2159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69" grpId="1" animBg="1"/>
      <p:bldP spid="1136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* boost</a:t>
            </a:r>
            <a:r>
              <a:rPr lang="en-US" altLang="ko-KR" smtClean="0"/>
              <a:t>::</a:t>
            </a:r>
            <a:r>
              <a:rPr lang="en-US" altLang="ko-KR" b="1" smtClean="0"/>
              <a:t>lambda (bind</a:t>
            </a:r>
            <a:r>
              <a:rPr lang="ko-KR" altLang="en-US" b="1" smtClean="0"/>
              <a:t>응용</a:t>
            </a:r>
            <a:r>
              <a:rPr lang="en-US" altLang="ko-KR" b="1" smtClean="0"/>
              <a:t>)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628775"/>
            <a:ext cx="56165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924175"/>
            <a:ext cx="8135938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5962650" y="5089525"/>
            <a:ext cx="2160588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5842000" y="4117975"/>
            <a:ext cx="936625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983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  <p:bldP spid="983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람다 </a:t>
            </a:r>
            <a:r>
              <a:rPr lang="en-US" altLang="ko-KR" smtClean="0"/>
              <a:t>VS </a:t>
            </a:r>
            <a:r>
              <a:rPr lang="ko-KR" altLang="en-US" smtClean="0"/>
              <a:t>일반</a:t>
            </a:r>
            <a:r>
              <a:rPr lang="en-US" altLang="ko-KR" smtClean="0"/>
              <a:t>for</a:t>
            </a:r>
            <a:r>
              <a:rPr lang="ko-KR" altLang="en-US" smtClean="0"/>
              <a:t>문 속도 비교</a:t>
            </a:r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557338"/>
            <a:ext cx="396081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1557338"/>
            <a:ext cx="3227388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51" name="Line 11"/>
          <p:cNvSpPr>
            <a:spLocks noChangeShapeType="1"/>
          </p:cNvSpPr>
          <p:nvPr/>
        </p:nvSpPr>
        <p:spPr bwMode="auto">
          <a:xfrm>
            <a:off x="1565275" y="3489325"/>
            <a:ext cx="2430463" cy="11113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5292725" y="2276475"/>
            <a:ext cx="3095625" cy="23764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1" grpId="0" animBg="1"/>
      <p:bldP spid="189452" grpId="0" animBg="1"/>
      <p:bldP spid="18945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람다 </a:t>
            </a:r>
            <a:r>
              <a:rPr lang="en-US" altLang="ko-KR" smtClean="0"/>
              <a:t>VS </a:t>
            </a:r>
            <a:r>
              <a:rPr lang="ko-KR" altLang="en-US" smtClean="0"/>
              <a:t>일반</a:t>
            </a:r>
            <a:r>
              <a:rPr lang="en-US" altLang="ko-KR" smtClean="0"/>
              <a:t>for</a:t>
            </a:r>
            <a:r>
              <a:rPr lang="ko-KR" altLang="en-US" smtClean="0"/>
              <a:t>문 속도 결과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2981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루프에서 다른함수 호출안했을때</a:t>
            </a:r>
            <a:endParaRPr lang="ko-KR" altLang="en-US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765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     340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221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     221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391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     221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153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     153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221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     221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204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     221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773238"/>
            <a:ext cx="4027487" cy="2981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루프에서  다른함수를 호출했을때.</a:t>
            </a:r>
          </a:p>
          <a:p>
            <a:pPr eaLnBrk="1" hangingPunct="1">
              <a:lnSpc>
                <a:spcPct val="80000"/>
              </a:lnSpc>
            </a:pP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	6880444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	27592496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</a:t>
            </a:r>
            <a:r>
              <a:rPr lang="en-US" altLang="ko-KR" sz="1400" smtClean="0"/>
              <a:t>	</a:t>
            </a:r>
            <a:r>
              <a:rPr lang="ko-KR" altLang="ko-KR" sz="1400" smtClean="0"/>
              <a:t>2759610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	4017542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</a:t>
            </a:r>
            <a:r>
              <a:rPr lang="en-US" altLang="ko-KR" sz="1400" smtClean="0"/>
              <a:t>	</a:t>
            </a:r>
            <a:r>
              <a:rPr lang="ko-KR" altLang="ko-KR" sz="1400" smtClean="0"/>
              <a:t>1090312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	3831749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</a:t>
            </a:r>
            <a:r>
              <a:rPr lang="en-US" altLang="ko-KR" sz="1400" smtClean="0"/>
              <a:t>	</a:t>
            </a:r>
            <a:r>
              <a:rPr lang="ko-KR" altLang="ko-KR" sz="1400" smtClean="0"/>
              <a:t>883881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	3891249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</a:t>
            </a:r>
            <a:r>
              <a:rPr lang="en-US" altLang="ko-KR" sz="1400" smtClean="0"/>
              <a:t>	</a:t>
            </a:r>
            <a:r>
              <a:rPr lang="ko-KR" altLang="ko-KR" sz="1400" smtClean="0"/>
              <a:t>1107380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	3927595</a:t>
            </a: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endParaRPr lang="ko-KR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speed_lamda =   </a:t>
            </a:r>
            <a:r>
              <a:rPr lang="en-US" altLang="ko-KR" sz="1400" smtClean="0"/>
              <a:t>	</a:t>
            </a:r>
            <a:r>
              <a:rPr lang="ko-KR" altLang="ko-KR" sz="1400" smtClean="0"/>
              <a:t>867561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ko-KR" sz="1400" smtClean="0"/>
              <a:t>speed_for =</a:t>
            </a:r>
            <a:r>
              <a:rPr lang="en-US" altLang="ko-KR" sz="1400" smtClean="0"/>
              <a:t>	</a:t>
            </a:r>
            <a:r>
              <a:rPr lang="ko-KR" altLang="ko-KR" sz="1400" smtClean="0"/>
              <a:t>2829820</a:t>
            </a:r>
            <a:endParaRPr lang="en-US" altLang="ko-KR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 smtClean="0"/>
              <a:t>일반함수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함수자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함수포인터</a:t>
            </a:r>
            <a:r>
              <a:rPr lang="en-US" altLang="ko-KR" b="1" dirty="0" smtClean="0"/>
              <a:t>, boost::bind, boost::function, </a:t>
            </a:r>
            <a:r>
              <a:rPr lang="en-US" altLang="ko-KR" b="1" dirty="0" err="1" smtClean="0"/>
              <a:t>srutil</a:t>
            </a:r>
            <a:r>
              <a:rPr lang="en-US" altLang="ko-KR" b="1" dirty="0" smtClean="0"/>
              <a:t>::delegate </a:t>
            </a:r>
            <a:r>
              <a:rPr lang="ko-KR" altLang="en-US" b="1" dirty="0" smtClean="0"/>
              <a:t>속도 비교</a:t>
            </a:r>
            <a:endParaRPr lang="ko-KR" altLang="en-US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27538" y="2362200"/>
            <a:ext cx="4230687" cy="4495800"/>
          </a:xfrm>
          <a:noFill/>
        </p:spPr>
      </p:pic>
      <p:sp>
        <p:nvSpPr>
          <p:cNvPr id="29700" name="직사각형 4"/>
          <p:cNvSpPr>
            <a:spLocks noChangeArrowheads="1"/>
          </p:cNvSpPr>
          <p:nvPr/>
        </p:nvSpPr>
        <p:spPr bwMode="auto">
          <a:xfrm>
            <a:off x="323850" y="3933825"/>
            <a:ext cx="387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http://yucherrypl.tistory.com/8886</a:t>
            </a:r>
            <a:endParaRPr lang="ko-KR" alt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3995738" y="5732463"/>
            <a:ext cx="1944687" cy="43338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3995738" y="2852738"/>
            <a:ext cx="1944687" cy="3603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LAMDA</a:t>
            </a:r>
            <a:endParaRPr lang="ko-KR" altLang="en-US" dirty="0" smtClean="0"/>
          </a:p>
        </p:txBody>
      </p:sp>
      <p:sp>
        <p:nvSpPr>
          <p:cNvPr id="30723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한가지 데이타 구조에서 돌아가는 함수 </a:t>
            </a:r>
            <a:r>
              <a:rPr lang="en-US" altLang="ko-KR" b="1" smtClean="0"/>
              <a:t>100</a:t>
            </a:r>
            <a:r>
              <a:rPr lang="ko-KR" altLang="en-US" b="1" smtClean="0"/>
              <a:t>개 보다  서로 다른 데이타 </a:t>
            </a:r>
            <a:r>
              <a:rPr lang="en-US" altLang="ko-KR" b="1" smtClean="0"/>
              <a:t>10</a:t>
            </a:r>
            <a:r>
              <a:rPr lang="ko-KR" altLang="en-US" b="1" smtClean="0"/>
              <a:t>개에 맞추어 돌아가는 함수 </a:t>
            </a:r>
            <a:r>
              <a:rPr lang="en-US" altLang="ko-KR" b="1" smtClean="0"/>
              <a:t>10</a:t>
            </a:r>
            <a:r>
              <a:rPr lang="ko-KR" altLang="en-US" b="1" smtClean="0"/>
              <a:t>가 낮다</a:t>
            </a:r>
            <a:r>
              <a:rPr lang="en-US" altLang="ko-KR" b="1" smtClean="0"/>
              <a:t>.</a:t>
            </a:r>
          </a:p>
          <a:p>
            <a:pPr lvl="1" eaLnBrk="1" hangingPunct="1"/>
            <a:r>
              <a:rPr lang="en-US" altLang="ko-KR" smtClean="0"/>
              <a:t>From SICP</a:t>
            </a:r>
            <a:endParaRPr lang="en-US" altLang="ko-KR" b="1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boost</a:t>
            </a:r>
            <a:r>
              <a:rPr lang="en-US" altLang="ko-KR" smtClean="0"/>
              <a:t>::</a:t>
            </a:r>
            <a:r>
              <a:rPr lang="en-US" altLang="ko-KR" b="1" smtClean="0"/>
              <a:t>lambda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400" smtClean="0"/>
              <a:t>정식명칭 </a:t>
            </a:r>
            <a:r>
              <a:rPr lang="en-US" altLang="ko-KR" sz="2400" smtClean="0"/>
              <a:t>: Boost Lambda Library  (BLL)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i="1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400" i="1" smtClean="0"/>
              <a:t>λ</a:t>
            </a:r>
            <a:r>
              <a:rPr lang="ko-KR" altLang="en-US" sz="2400" i="1" smtClean="0"/>
              <a:t>추상</a:t>
            </a:r>
            <a:r>
              <a:rPr lang="ko-KR" altLang="en-US" sz="2400" smtClean="0"/>
              <a:t> 을 </a:t>
            </a:r>
            <a:r>
              <a:rPr lang="en-US" altLang="ko-KR" sz="2400" smtClean="0"/>
              <a:t>C++</a:t>
            </a:r>
            <a:r>
              <a:rPr lang="ko-KR" altLang="en-US" sz="2400" smtClean="0"/>
              <a:t>템플릿으로 구현 한것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함수형 언어나</a:t>
            </a:r>
            <a:r>
              <a:rPr lang="en-US" altLang="ko-KR" sz="2000" smtClean="0"/>
              <a:t>λ</a:t>
            </a:r>
            <a:r>
              <a:rPr lang="ko-KR" altLang="en-US" sz="2000" smtClean="0"/>
              <a:t>계산에서 유래 한 것으로 </a:t>
            </a:r>
            <a:r>
              <a:rPr lang="en-US" altLang="ko-KR" sz="2000" smtClean="0"/>
              <a:t>λ</a:t>
            </a:r>
            <a:r>
              <a:rPr lang="ko-KR" altLang="en-US" sz="2000" smtClean="0"/>
              <a:t>추상은 </a:t>
            </a:r>
            <a:r>
              <a:rPr lang="ko-KR" altLang="en-US" sz="2000" smtClean="0">
                <a:latin typeface="Arial" charset="0"/>
              </a:rPr>
              <a:t>“</a:t>
            </a:r>
            <a:r>
              <a:rPr lang="ko-KR" altLang="en-US" sz="2000" smtClean="0"/>
              <a:t>무명의 함수</a:t>
            </a:r>
            <a:r>
              <a:rPr lang="ko-KR" altLang="en-US" sz="2000" smtClean="0">
                <a:latin typeface="Arial" charset="0"/>
              </a:rPr>
              <a:t>”</a:t>
            </a:r>
            <a:r>
              <a:rPr lang="ko-KR" altLang="en-US" sz="2000" smtClean="0"/>
              <a:t> </a:t>
            </a:r>
            <a:r>
              <a:rPr lang="en-US" altLang="ko-KR" sz="2000" smtClean="0"/>
              <a:t>unnamed function</a:t>
            </a:r>
            <a:r>
              <a:rPr lang="ko-KR" altLang="en-US" sz="2000" smtClean="0"/>
              <a:t>를 정의한다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400" smtClean="0"/>
              <a:t>기본 컨셉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/>
              <a:t>for_each(a.begin(), a.end(), std::cout &lt;&lt; _1 &lt;&lt; ' ');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/>
              <a:t>Placeholder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여기서 </a:t>
            </a:r>
            <a:r>
              <a:rPr lang="en-US" altLang="ko-KR" sz="2000" smtClean="0"/>
              <a:t>_1</a:t>
            </a:r>
            <a:r>
              <a:rPr lang="ko-KR" altLang="en-US" sz="2000" smtClean="0"/>
              <a:t>을 해당함수의 가인수 즉</a:t>
            </a:r>
            <a:r>
              <a:rPr lang="en-US" altLang="ko-KR" sz="2000" smtClean="0"/>
              <a:t>, placeholder (</a:t>
            </a:r>
            <a:r>
              <a:rPr lang="ko-KR" altLang="en-US" sz="2000" smtClean="0"/>
              <a:t>위치지정자</a:t>
            </a:r>
            <a:r>
              <a:rPr lang="en-US" altLang="ko-KR" sz="2000" smtClean="0"/>
              <a:t>)</a:t>
            </a:r>
            <a:r>
              <a:rPr lang="ko-KR" altLang="en-US" sz="2000" smtClean="0"/>
              <a:t>라고 한다</a:t>
            </a:r>
            <a:r>
              <a:rPr lang="en-US" altLang="ko-KR" sz="2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실행시 </a:t>
            </a:r>
            <a:r>
              <a:rPr lang="en-US" altLang="ko-KR" sz="2000" smtClean="0"/>
              <a:t>_1</a:t>
            </a:r>
            <a:r>
              <a:rPr lang="ko-KR" altLang="en-US" sz="2000" smtClean="0"/>
              <a:t>에는 실인수인 </a:t>
            </a:r>
            <a:r>
              <a:rPr lang="en-US" altLang="ko-KR" sz="2000" smtClean="0"/>
              <a:t>a</a:t>
            </a:r>
            <a:r>
              <a:rPr lang="ko-KR" altLang="en-US" sz="2000" smtClean="0"/>
              <a:t>의 컨테이너 요소가 대응된다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8" decel="100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98" decel="1000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98" decel="1000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98" decel="1000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98" decel="1000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98" decel="100000" fill="hold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b="1" smtClean="0"/>
              <a:t>Lambda </a:t>
            </a:r>
            <a:r>
              <a:rPr lang="en-US" altLang="ko-KR" sz="4000" b="1" smtClean="0">
                <a:latin typeface="Arial"/>
              </a:rPr>
              <a:t> </a:t>
            </a:r>
            <a:r>
              <a:rPr lang="en-US" altLang="ko-KR" sz="4000" b="1" smtClean="0"/>
              <a:t>Calculus</a:t>
            </a:r>
            <a:r>
              <a:rPr lang="en-US" altLang="ko-KR" sz="4000" smtClean="0"/>
              <a:t> </a:t>
            </a:r>
            <a:br>
              <a:rPr lang="en-US" altLang="ko-KR" sz="4000" smtClean="0"/>
            </a:br>
            <a:r>
              <a:rPr lang="en-US" altLang="ko-KR" sz="4000" smtClean="0"/>
              <a:t>(</a:t>
            </a:r>
            <a:r>
              <a:rPr lang="ko-KR" altLang="en-US" sz="4000" b="1" smtClean="0"/>
              <a:t>람다계산법</a:t>
            </a:r>
            <a:r>
              <a:rPr lang="en-US" altLang="ko-KR" sz="4000" b="1" smtClean="0"/>
              <a:t>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2296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b="1" smtClean="0"/>
              <a:t>함수 형식 이론</a:t>
            </a:r>
            <a:r>
              <a:rPr lang="en-US" altLang="ko-KR" sz="2000" b="1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b="1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000" b="1" smtClean="0"/>
              <a:t>함수 정의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함수 응용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재귀 </a:t>
            </a:r>
            <a:r>
              <a:rPr lang="en-US" altLang="ko-KR" sz="2000" b="1" smtClean="0"/>
              <a:t>(function definition, function application, recursion) </a:t>
            </a:r>
            <a:r>
              <a:rPr lang="ko-KR" altLang="en-US" sz="2000" b="1" smtClean="0"/>
              <a:t>등을 조사하기 위해 설계된 형식 시스템</a:t>
            </a:r>
          </a:p>
          <a:p>
            <a:pPr eaLnBrk="1" hangingPunct="1">
              <a:lnSpc>
                <a:spcPct val="80000"/>
              </a:lnSpc>
            </a:pPr>
            <a:endParaRPr lang="ko-KR" alt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b="1" smtClean="0"/>
              <a:t>1930 </a:t>
            </a:r>
            <a:r>
              <a:rPr lang="ko-KR" altLang="en-US" sz="2000" b="1" smtClean="0"/>
              <a:t>연대에 </a:t>
            </a:r>
            <a:r>
              <a:rPr lang="en-US" altLang="ko-KR" sz="2000" b="1" smtClean="0">
                <a:hlinkClick r:id="rId2"/>
              </a:rPr>
              <a:t>Alonzo Church</a:t>
            </a:r>
            <a:r>
              <a:rPr lang="en-US" altLang="ko-KR" sz="2000" b="1" smtClean="0"/>
              <a:t> 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Stephen Kleene </a:t>
            </a:r>
            <a:r>
              <a:rPr lang="ko-KR" altLang="en-US" sz="2000" b="1" smtClean="0"/>
              <a:t>에 의해 소개되었다</a:t>
            </a:r>
            <a:r>
              <a:rPr lang="ko-KR" alt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ko-KR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000" b="1" smtClean="0"/>
              <a:t>소프트웨어가 의미하는 바를 수학적으로 표현한 모델의 하나</a:t>
            </a:r>
            <a:r>
              <a:rPr lang="en-US" altLang="ko-KR" sz="2000" b="1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b="1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000" b="1" smtClean="0"/>
              <a:t>또다른 모델에는 </a:t>
            </a:r>
            <a:r>
              <a:rPr lang="en-US" altLang="ko-KR" sz="2000" smtClean="0"/>
              <a:t>Turing Machine </a:t>
            </a:r>
            <a:r>
              <a:rPr lang="ko-KR" altLang="en-US" sz="2000" smtClean="0"/>
              <a:t>이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b="1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hlinkClick r:id="rId3"/>
              </a:rPr>
              <a:t>Lisp</a:t>
            </a:r>
            <a:r>
              <a:rPr lang="en-US" altLang="ko-KR" sz="2000" smtClean="0"/>
              <a:t> </a:t>
            </a:r>
            <a:r>
              <a:rPr lang="ko-KR" altLang="en-US" sz="2000" smtClean="0"/>
              <a:t>는 본질적으로 람다 계산법의 기본 구조를 사용하고 있다</a:t>
            </a:r>
            <a:r>
              <a:rPr lang="en-US" altLang="ko-KR" sz="2000" smtClean="0"/>
              <a:t>.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250" y="616585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404</Words>
  <Application>Microsoft Office PowerPoint</Application>
  <PresentationFormat>화면 슬라이드 쇼(4:3)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boost::lambda</vt:lpstr>
      <vt:lpstr> * boost::lambda (기본)</vt:lpstr>
      <vt:lpstr>* boost::lambda (bind응용)</vt:lpstr>
      <vt:lpstr>람다 VS 일반for문 속도 비교</vt:lpstr>
      <vt:lpstr>람다 VS 일반for문 속도 결과</vt:lpstr>
      <vt:lpstr>일반함수, 함수자, 함수포인터, boost::bind, boost::function, srutil::delegate 속도 비교</vt:lpstr>
      <vt:lpstr>LAMDA</vt:lpstr>
      <vt:lpstr>boost::lambda</vt:lpstr>
      <vt:lpstr>Lambda  Calculus  (람다계산법)</vt:lpstr>
      <vt:lpstr>Alonzo Church </vt:lpstr>
      <vt:lpstr>boost::lambda (for , while)</vt:lpstr>
      <vt:lpstr>boost::lambda (switch문)</vt:lpstr>
      <vt:lpstr>boost::lambda (예외처리)</vt:lpstr>
      <vt:lpstr>boost::lambda (new, delete)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boost::lambda</dc:title>
  <dc:creator>Microsoft Corporation</dc:creator>
  <cp:lastModifiedBy>조 욱래</cp:lastModifiedBy>
  <cp:revision>2</cp:revision>
  <dcterms:created xsi:type="dcterms:W3CDTF">2006-10-05T04:04:58Z</dcterms:created>
  <dcterms:modified xsi:type="dcterms:W3CDTF">2012-02-06T05:56:50Z</dcterms:modified>
</cp:coreProperties>
</file>