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405" r:id="rId2"/>
    <p:sldId id="399" r:id="rId3"/>
    <p:sldId id="407" r:id="rId4"/>
    <p:sldId id="408" r:id="rId5"/>
    <p:sldId id="409" r:id="rId6"/>
    <p:sldId id="410" r:id="rId7"/>
    <p:sldId id="411" r:id="rId8"/>
    <p:sldId id="412" r:id="rId9"/>
    <p:sldId id="416" r:id="rId10"/>
    <p:sldId id="417" r:id="rId11"/>
    <p:sldId id="418" r:id="rId12"/>
    <p:sldId id="413" r:id="rId13"/>
    <p:sldId id="414" r:id="rId14"/>
    <p:sldId id="419" r:id="rId15"/>
    <p:sldId id="420" r:id="rId16"/>
    <p:sldId id="421" r:id="rId17"/>
    <p:sldId id="422" r:id="rId18"/>
    <p:sldId id="415" r:id="rId19"/>
    <p:sldId id="452" r:id="rId20"/>
    <p:sldId id="453" r:id="rId21"/>
    <p:sldId id="423" r:id="rId22"/>
    <p:sldId id="424" r:id="rId23"/>
    <p:sldId id="427" r:id="rId24"/>
    <p:sldId id="428" r:id="rId25"/>
    <p:sldId id="425" r:id="rId26"/>
    <p:sldId id="426" r:id="rId27"/>
    <p:sldId id="430" r:id="rId28"/>
    <p:sldId id="429" r:id="rId29"/>
    <p:sldId id="431" r:id="rId30"/>
    <p:sldId id="432" r:id="rId31"/>
    <p:sldId id="433" r:id="rId32"/>
    <p:sldId id="434" r:id="rId33"/>
    <p:sldId id="435" r:id="rId34"/>
    <p:sldId id="454" r:id="rId35"/>
    <p:sldId id="455" r:id="rId36"/>
    <p:sldId id="436" r:id="rId37"/>
    <p:sldId id="437" r:id="rId38"/>
    <p:sldId id="444" r:id="rId39"/>
    <p:sldId id="445" r:id="rId40"/>
    <p:sldId id="446" r:id="rId41"/>
    <p:sldId id="447" r:id="rId42"/>
    <p:sldId id="448" r:id="rId43"/>
    <p:sldId id="449" r:id="rId44"/>
    <p:sldId id="450" r:id="rId45"/>
    <p:sldId id="451" r:id="rId46"/>
    <p:sldId id="438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61F07E1-B17E-404B-AA27-9C305D10D69B}">
          <p14:sldIdLst>
            <p14:sldId id="405"/>
            <p14:sldId id="399"/>
            <p14:sldId id="407"/>
            <p14:sldId id="408"/>
            <p14:sldId id="409"/>
            <p14:sldId id="410"/>
            <p14:sldId id="411"/>
            <p14:sldId id="412"/>
            <p14:sldId id="416"/>
            <p14:sldId id="417"/>
            <p14:sldId id="418"/>
            <p14:sldId id="413"/>
            <p14:sldId id="414"/>
            <p14:sldId id="419"/>
            <p14:sldId id="420"/>
            <p14:sldId id="421"/>
            <p14:sldId id="422"/>
            <p14:sldId id="415"/>
            <p14:sldId id="452"/>
            <p14:sldId id="453"/>
            <p14:sldId id="423"/>
            <p14:sldId id="424"/>
            <p14:sldId id="427"/>
            <p14:sldId id="428"/>
            <p14:sldId id="425"/>
            <p14:sldId id="426"/>
            <p14:sldId id="430"/>
            <p14:sldId id="429"/>
            <p14:sldId id="431"/>
            <p14:sldId id="432"/>
            <p14:sldId id="433"/>
            <p14:sldId id="434"/>
            <p14:sldId id="435"/>
            <p14:sldId id="454"/>
            <p14:sldId id="455"/>
            <p14:sldId id="436"/>
            <p14:sldId id="437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006600"/>
    <a:srgbClr val="0000FF"/>
    <a:srgbClr val="0000CC"/>
    <a:srgbClr val="CC0000"/>
    <a:srgbClr val="008000"/>
    <a:srgbClr val="79ED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7213" autoAdjust="0"/>
  </p:normalViewPr>
  <p:slideViewPr>
    <p:cSldViewPr>
      <p:cViewPr varScale="1">
        <p:scale>
          <a:sx n="88" d="100"/>
          <a:sy n="88" d="100"/>
        </p:scale>
        <p:origin x="21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FF36-1A31-4D15-A51B-EFF841E3CA4F}" type="datetime1">
              <a:rPr lang="en-US" altLang="zh-CN" smtClean="0"/>
              <a:t>11/14/2019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1AD09-3893-40BD-857F-A919398B8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000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D27A9-7F10-4D72-9F15-D9CF1AB56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3662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nected_dominating_set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12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48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76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80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symmetry breaking are: u1 &lt; u2, u3</a:t>
            </a:r>
            <a:r>
              <a:rPr lang="pl-PL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u6, u4 &lt; u5 and u8 &lt; u9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中不包含能被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验证不符合的匹配 如：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向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询问邻接信息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46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591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https://en.wikipedia.org/wiki/Connected_dominating_set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48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808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694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实验中设置</a:t>
            </a:r>
            <a:r>
              <a:rPr lang="en-US" altLang="zh-CN" dirty="0" smtClean="0"/>
              <a:t>P=1   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越小权重越大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2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02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56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4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5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作者的代码是用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mpich2</a:t>
            </a:r>
            <a:r>
              <a:rPr lang="zh-CN" altLang="en-US" dirty="0" smtClean="0"/>
              <a:t>库和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库辅助实现的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作者使用了</a:t>
            </a:r>
            <a:r>
              <a:rPr lang="en-US" altLang="zh-CN" dirty="0" err="1" smtClean="0"/>
              <a:t>TurboIso</a:t>
            </a:r>
            <a:r>
              <a:rPr lang="zh-CN" altLang="en-US" dirty="0" smtClean="0"/>
              <a:t>作为单机的算法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作者利用</a:t>
            </a:r>
            <a:r>
              <a:rPr lang="en-US" altLang="zh-CN" dirty="0" smtClean="0"/>
              <a:t>MPI</a:t>
            </a:r>
            <a:r>
              <a:rPr lang="zh-CN" altLang="en-US" dirty="0" smtClean="0"/>
              <a:t>库实现了上述三种算法，最后一种是作者提供的代码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39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502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75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44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14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733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8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924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52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16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给定查询图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，在每台机器中，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会同时开始一个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SM-E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进程和一个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Daemon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线程，在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SM-E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进程结束后后开始一个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R-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线程，不同机器的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R-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开始的时间会不一样。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3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3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剩下的分布式进程包括</a:t>
            </a:r>
            <a:r>
              <a:rPr lang="en-US" altLang="zh-CN" dirty="0" smtClean="0"/>
              <a:t>daemon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subgraph enumeration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R-</a:t>
            </a:r>
            <a:r>
              <a:rPr lang="en-US" altLang="zh-CN" dirty="0" err="1" smtClean="0"/>
              <a:t>Meef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一旦本地机器完成了对自己本地</a:t>
            </a:r>
            <a:r>
              <a:rPr lang="en-US" altLang="zh-CN" dirty="0" smtClean="0"/>
              <a:t>region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groups</a:t>
            </a:r>
            <a:r>
              <a:rPr lang="zh-CN" altLang="en-US" dirty="0" smtClean="0"/>
              <a:t>的处理，它将向其它机器广播一个</a:t>
            </a:r>
            <a:r>
              <a:rPr lang="en-US" altLang="zh-CN" dirty="0" err="1" smtClean="0"/>
              <a:t>checkR</a:t>
            </a:r>
            <a:r>
              <a:rPr lang="zh-CN" altLang="en-US" dirty="0" smtClean="0"/>
              <a:t>请求。 一旦收到来自其他计算机的未完成的数量后，它将发送一个</a:t>
            </a:r>
            <a:r>
              <a:rPr lang="en-US" altLang="zh-CN" dirty="0" err="1" smtClean="0"/>
              <a:t>shareR</a:t>
            </a:r>
            <a:r>
              <a:rPr lang="zh-CN" altLang="en-US" dirty="0" smtClean="0"/>
              <a:t>请求给最大值的机器。收到</a:t>
            </a:r>
            <a:r>
              <a:rPr lang="en-US" altLang="zh-CN" dirty="0" smtClean="0"/>
              <a:t>region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groups</a:t>
            </a:r>
            <a:r>
              <a:rPr lang="zh-CN" altLang="en-US" dirty="0" smtClean="0"/>
              <a:t>后，它将在本地计算机上处理它。 </a:t>
            </a:r>
            <a:r>
              <a:rPr lang="en-US" altLang="zh-CN" dirty="0" err="1" smtClean="0"/>
              <a:t>checkR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shareR</a:t>
            </a:r>
            <a:r>
              <a:rPr lang="zh-CN" altLang="en-US" dirty="0" smtClean="0"/>
              <a:t>仅用于负载平衡目的，而不会本文将进一步讨论。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89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在介绍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R-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Meef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框架之前，需要介绍一下如下定义：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81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35E1FFA-8356-467A-9F2E-6E76CD05AF89}" type="datetime1">
              <a:rPr lang="en-US" altLang="zh-CN" smtClean="0"/>
              <a:t>11/14/2019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2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251520" y="2132856"/>
            <a:ext cx="2880320" cy="720080"/>
          </a:xfrm>
        </p:spPr>
        <p:txBody>
          <a:bodyPr anchor="b">
            <a:normAutofit/>
          </a:bodyPr>
          <a:lstStyle>
            <a:lvl1pPr algn="l">
              <a:defRPr lang="en-US" sz="2800" baseline="0" dirty="0">
                <a:solidFill>
                  <a:schemeClr val="accent1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kumimoji="0" lang="en-US" dirty="0" smtClean="0"/>
              <a:t>Chapter ?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755576" y="3212976"/>
            <a:ext cx="7704856" cy="1152128"/>
          </a:xfrm>
        </p:spPr>
        <p:txBody>
          <a:bodyPr anchor="ctr">
            <a:normAutofit/>
          </a:bodyPr>
          <a:lstStyle>
            <a:lvl1pPr marL="0" indent="0" algn="l">
              <a:buNone/>
              <a:defRPr kumimoji="0" lang="en-US" sz="3200" kern="1200" baseline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Microsoft Himalaya" panose="01010100010101010101" pitchFamily="2" charset="0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Chapter Title</a:t>
            </a:r>
            <a:endParaRPr kumimoji="0"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483768" y="6179111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0" i="0" smtClean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Institute of Massive Computing</a:t>
            </a:r>
            <a:endParaRPr kumimoji="0" lang="en-US" altLang="zh-CN" sz="2400"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79464" y="616996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240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t>11/14/2019</a:t>
            </a:fld>
            <a:endParaRPr kumimoji="0" lang="en-US" altLang="zh-CN" sz="240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2852936"/>
            <a:ext cx="9144000" cy="45719"/>
          </a:xfrm>
          <a:prstGeom prst="rect">
            <a:avLst/>
          </a:prstGeom>
          <a:gradFill>
            <a:gsLst>
              <a:gs pos="22000">
                <a:srgbClr val="BFD7EE"/>
              </a:gs>
              <a:gs pos="0">
                <a:schemeClr val="tx1">
                  <a:lumMod val="95000"/>
                </a:schemeClr>
              </a:gs>
              <a:gs pos="52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CA33F52F-3EBF-4EFF-BC80-5E2AFBE079C8}" type="datetime4">
              <a:rPr lang="en-US" altLang="zh-CN" smtClean="0"/>
              <a:t>November 14, 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278" y="2708920"/>
            <a:ext cx="533400" cy="244476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FF8D82D2-4F37-4CA7-B39C-5ADA3084D0E9}" type="datetime4">
              <a:rPr lang="en-US" altLang="zh-CN" smtClean="0"/>
              <a:t>November 14, 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6477000" cy="1828800"/>
          </a:xfrm>
        </p:spPr>
        <p:txBody>
          <a:bodyPr anchor="b"/>
          <a:lstStyle>
            <a:lvl1pPr algn="l">
              <a:defRPr lang="en-US" baseline="0" dirty="0">
                <a:solidFill>
                  <a:schemeClr val="tx2">
                    <a:lumMod val="10000"/>
                  </a:schemeClr>
                </a:solidFill>
                <a:latin typeface="Arial Black" panose="020B0A04020102020204" pitchFamily="34" charset="0"/>
                <a:ea typeface="Microsoft Himalaya" panose="01010100010101010101" pitchFamily="2" charset="0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403648" y="4077072"/>
            <a:ext cx="5445968" cy="648072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altLang="zh-CN" b="0" i="0" baseline="0" smtClean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Lingoes Unicode" pitchFamily="34" charset="-122"/>
                <a:ea typeface="Lingoes Unicode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单击以编辑母版副标题样式</a:t>
            </a:r>
            <a:endParaRPr kumimoji="0"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2483768" y="6179111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0" i="0" smtClean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Institute for Data Science and Engineering</a:t>
            </a:r>
            <a:endParaRPr kumimoji="0" lang="en-US" altLang="zh-CN" sz="2400"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79464" y="616996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240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t>11/14/2019</a:t>
            </a:fld>
            <a:endParaRPr kumimoji="0" lang="en-US" altLang="zh-CN" sz="240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28384" y="6381328"/>
            <a:ext cx="720080" cy="244476"/>
          </a:xfrm>
          <a:prstGeom prst="rect">
            <a:avLst/>
          </a:prstGeom>
        </p:spPr>
        <p:txBody>
          <a:bodyPr/>
          <a:lstStyle>
            <a:lvl1pPr>
              <a:defRPr kumimoji="0" lang="en-US" altLang="zh-CN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ED3E4F7-A091-42AC-825C-7093DCF883D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 b="1">
                <a:solidFill>
                  <a:schemeClr val="bg2">
                    <a:lumMod val="25000"/>
                  </a:schemeClr>
                </a:solidFill>
                <a:latin typeface="Iskoola Pota" panose="020B0502040204020203" pitchFamily="34" charset="0"/>
                <a:cs typeface="Iskoola Pota" panose="020B0502040204020203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b="1" dirty="0" smtClean="0"/>
              <a:t>标题</a:t>
            </a:r>
            <a:endParaRPr kumimoji="0" lang="zh-CN" altLang="en-US" dirty="0" smtClean="0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>
          <a:xfrm>
            <a:off x="8100392" y="6453336"/>
            <a:ext cx="677416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400" smtClean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>
          <a:xfrm>
            <a:off x="7956376" y="6424884"/>
            <a:ext cx="749424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400" smtClean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573D6B4A-EF74-47E0-8C90-D00442E06633}" type="datetime4">
              <a:rPr lang="en-US" altLang="zh-CN" smtClean="0"/>
              <a:t>November 14, 2019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2278" y="2708920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86BC694B-E336-457A-B6A1-9A292BCC8706}" type="datetime4">
              <a:rPr lang="en-US" altLang="zh-CN" smtClean="0"/>
              <a:t>November 14, 2019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2278" y="2708920"/>
            <a:ext cx="5334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2E17B02-4080-4764-B3F3-7D959B2FFB20}" type="datetime4">
              <a:rPr lang="en-US" altLang="zh-CN" smtClean="0"/>
              <a:t>November 14, 2019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660232" y="64590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FBBD6-798D-41F4-BFBC-DBD6518CD3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标题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920880" cy="223224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Fast and Robust Distributed Subgraph Enumeration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800" dirty="0" err="1" smtClean="0"/>
              <a:t>Xuguang</a:t>
            </a:r>
            <a:r>
              <a:rPr lang="en-US" altLang="zh-CN" sz="1800" dirty="0" smtClean="0"/>
              <a:t> Ren                            </a:t>
            </a:r>
            <a:r>
              <a:rPr lang="en-US" altLang="zh-CN" sz="1800" dirty="0" err="1" smtClean="0"/>
              <a:t>Junhu</a:t>
            </a:r>
            <a:r>
              <a:rPr lang="en-US" altLang="zh-CN" sz="1800" dirty="0" smtClean="0"/>
              <a:t> Wang                         </a:t>
            </a:r>
            <a:r>
              <a:rPr lang="en-US" altLang="zh-CN" sz="1800" dirty="0" err="1" smtClean="0"/>
              <a:t>Wook</a:t>
            </a:r>
            <a:r>
              <a:rPr lang="en-US" altLang="zh-CN" sz="1800" dirty="0" smtClean="0"/>
              <a:t>-Shin </a:t>
            </a:r>
            <a:r>
              <a:rPr lang="en-US" altLang="zh-CN" sz="1800" dirty="0"/>
              <a:t>Han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Griffith University, Australia    Griffith University, Australia    POSTECH</a:t>
            </a:r>
            <a:r>
              <a:rPr lang="en-US" altLang="zh-CN" sz="1800" dirty="0"/>
              <a:t>, Public of Korea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Jeffrey Xu Yu</a:t>
            </a:r>
            <a:br>
              <a:rPr lang="en-US" altLang="zh-CN" sz="1800" dirty="0" smtClean="0"/>
            </a:br>
            <a:r>
              <a:rPr lang="en-US" altLang="zh-CN" sz="1800" dirty="0" smtClean="0"/>
              <a:t>The Chinese University of</a:t>
            </a:r>
            <a:br>
              <a:rPr lang="en-US" altLang="zh-CN" sz="1800" dirty="0" smtClean="0"/>
            </a:br>
            <a:r>
              <a:rPr lang="en-US" altLang="zh-CN" sz="1800" dirty="0" smtClean="0"/>
              <a:t>Hong Kong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0" dirty="0" smtClean="0"/>
              <a:t>				                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07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Single-Machine Enumeration(SM-E)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10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Span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6801799" cy="16385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087719"/>
            <a:ext cx="2448267" cy="1905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66851" y="4653136"/>
                <a:ext cx="1594860" cy="966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𝑆𝑝𝑎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 2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𝑆𝑝𝑎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 </a:t>
                </a:r>
                <a:r>
                  <a:rPr lang="en-US" altLang="zh-CN" dirty="0" smtClean="0"/>
                  <a:t>3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851" y="4653136"/>
                <a:ext cx="1594860" cy="966162"/>
              </a:xfrm>
              <a:prstGeom prst="rect">
                <a:avLst/>
              </a:prstGeom>
              <a:blipFill>
                <a:blip r:embed="rId5"/>
                <a:stretch>
                  <a:fillRect l="-763" t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Single-Machine Enumeration(SM-E)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11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24887"/>
            <a:ext cx="6925642" cy="1333686"/>
          </a:xfrm>
        </p:spPr>
      </p:pic>
      <p:grpSp>
        <p:nvGrpSpPr>
          <p:cNvPr id="19" name="组合 18"/>
          <p:cNvGrpSpPr/>
          <p:nvPr/>
        </p:nvGrpSpPr>
        <p:grpSpPr>
          <a:xfrm>
            <a:off x="735630" y="3573016"/>
            <a:ext cx="2107798" cy="2016224"/>
            <a:chOff x="735630" y="3573016"/>
            <a:chExt cx="2107798" cy="2016224"/>
          </a:xfrm>
        </p:grpSpPr>
        <p:sp>
          <p:nvSpPr>
            <p:cNvPr id="6" name="椭圆 5"/>
            <p:cNvSpPr/>
            <p:nvPr/>
          </p:nvSpPr>
          <p:spPr>
            <a:xfrm>
              <a:off x="899212" y="3645024"/>
              <a:ext cx="1944216" cy="19442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570762" y="4783054"/>
              <a:ext cx="138777" cy="1440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882994" y="3573016"/>
              <a:ext cx="138777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483920" y="5213644"/>
              <a:ext cx="138777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309746" y="5357660"/>
              <a:ext cx="138777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660319" y="4077649"/>
              <a:ext cx="138777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endCxn id="10" idx="0"/>
            </p:cNvCxnSpPr>
            <p:nvPr/>
          </p:nvCxnSpPr>
          <p:spPr>
            <a:xfrm flipH="1">
              <a:off x="1379135" y="4901150"/>
              <a:ext cx="248405" cy="45651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5"/>
              <a:endCxn id="9" idx="1"/>
            </p:cNvCxnSpPr>
            <p:nvPr/>
          </p:nvCxnSpPr>
          <p:spPr>
            <a:xfrm>
              <a:off x="1689216" y="4905979"/>
              <a:ext cx="815027" cy="3287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7"/>
              <a:endCxn id="11" idx="3"/>
            </p:cNvCxnSpPr>
            <p:nvPr/>
          </p:nvCxnSpPr>
          <p:spPr>
            <a:xfrm flipV="1">
              <a:off x="1689216" y="4200574"/>
              <a:ext cx="991426" cy="603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0"/>
              <a:endCxn id="8" idx="3"/>
            </p:cNvCxnSpPr>
            <p:nvPr/>
          </p:nvCxnSpPr>
          <p:spPr>
            <a:xfrm flipV="1">
              <a:off x="1640151" y="3695941"/>
              <a:ext cx="263166" cy="10871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341127" y="450373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735630" y="3729307"/>
                  <a:ext cx="4644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30" y="3729307"/>
                  <a:ext cx="46448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椭圆 17"/>
          <p:cNvSpPr/>
          <p:nvPr/>
        </p:nvSpPr>
        <p:spPr>
          <a:xfrm>
            <a:off x="1293156" y="4483352"/>
            <a:ext cx="693990" cy="718744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4788024" y="3573016"/>
            <a:ext cx="2107798" cy="2016224"/>
            <a:chOff x="735630" y="3573016"/>
            <a:chExt cx="2107798" cy="2016224"/>
          </a:xfrm>
        </p:grpSpPr>
        <p:sp>
          <p:nvSpPr>
            <p:cNvPr id="40" name="椭圆 39"/>
            <p:cNvSpPr/>
            <p:nvPr/>
          </p:nvSpPr>
          <p:spPr>
            <a:xfrm>
              <a:off x="899212" y="3645024"/>
              <a:ext cx="1944216" cy="19442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1570762" y="4783054"/>
              <a:ext cx="138777" cy="14401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882994" y="3573016"/>
              <a:ext cx="138777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483920" y="5213644"/>
              <a:ext cx="138777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1309746" y="5357660"/>
              <a:ext cx="138777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660319" y="4077649"/>
              <a:ext cx="138777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endCxn id="44" idx="0"/>
            </p:cNvCxnSpPr>
            <p:nvPr/>
          </p:nvCxnSpPr>
          <p:spPr>
            <a:xfrm flipH="1">
              <a:off x="1379135" y="4901150"/>
              <a:ext cx="248405" cy="45651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5"/>
              <a:endCxn id="43" idx="1"/>
            </p:cNvCxnSpPr>
            <p:nvPr/>
          </p:nvCxnSpPr>
          <p:spPr>
            <a:xfrm>
              <a:off x="1689216" y="4905979"/>
              <a:ext cx="815027" cy="32875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1" idx="7"/>
              <a:endCxn id="45" idx="3"/>
            </p:cNvCxnSpPr>
            <p:nvPr/>
          </p:nvCxnSpPr>
          <p:spPr>
            <a:xfrm flipV="1">
              <a:off x="1689216" y="4200574"/>
              <a:ext cx="991426" cy="6035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1" idx="0"/>
              <a:endCxn id="42" idx="3"/>
            </p:cNvCxnSpPr>
            <p:nvPr/>
          </p:nvCxnSpPr>
          <p:spPr>
            <a:xfrm flipV="1">
              <a:off x="1640151" y="3695941"/>
              <a:ext cx="263166" cy="10871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1341127" y="450373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v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735630" y="3729307"/>
                  <a:ext cx="4644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30" y="3729307"/>
                  <a:ext cx="4644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椭圆 51"/>
          <p:cNvSpPr/>
          <p:nvPr/>
        </p:nvSpPr>
        <p:spPr>
          <a:xfrm>
            <a:off x="4893108" y="4011925"/>
            <a:ext cx="1598874" cy="1661598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6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Single-Machine Enumeration(SM-E)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dirty="0" smtClean="0"/>
                  <a:t>Find a set of local </a:t>
                </a:r>
                <a:r>
                  <a:rPr lang="en-US" altLang="zh-CN" dirty="0" err="1" smtClean="0"/>
                  <a:t>embeddings</a:t>
                </a:r>
                <a:r>
                  <a:rPr lang="en-US" altLang="zh-CN" dirty="0" smtClean="0"/>
                  <a:t> using a single-machine algorithm.</a:t>
                </a:r>
              </a:p>
              <a:p>
                <a:pPr marL="0" indent="0">
                  <a:buNone/>
                </a:pPr>
                <a:r>
                  <a:rPr lang="en-US" altLang="zh-CN" sz="2200" dirty="0" smtClean="0"/>
                  <a:t>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 be </a:t>
                </a:r>
                <a:r>
                  <a:rPr lang="en-US" altLang="zh-CN" sz="2200" dirty="0"/>
                  <a:t>the starting query vertex </a:t>
                </a:r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en-US" altLang="zh-CN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200" dirty="0"/>
                  <a:t>be the </a:t>
                </a:r>
                <a:r>
                  <a:rPr lang="en-US" altLang="zh-CN" sz="2200" dirty="0" smtClean="0"/>
                  <a:t>candidate </a:t>
                </a:r>
                <a:r>
                  <a:rPr lang="en-US" altLang="zh-CN" sz="2200" dirty="0"/>
                  <a:t>vertex set </a:t>
                </a:r>
                <a:r>
                  <a:rPr lang="en-US" altLang="zh-CN" sz="2200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 in </a:t>
                </a:r>
                <a:r>
                  <a:rPr lang="en-US" altLang="zh-CN" sz="2200" dirty="0"/>
                  <a:t>Gt</a:t>
                </a:r>
              </a:p>
              <a:p>
                <a:pPr marL="0" indent="0">
                  <a:buNone/>
                </a:pPr>
                <a:r>
                  <a:rPr lang="en-US" altLang="zh-CN" sz="2200" dirty="0" smtClean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𝑠𝑡𝑎𝑟𝑡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 smtClean="0"/>
                  <a:t> be </a:t>
                </a:r>
                <a:r>
                  <a:rPr lang="en-US" altLang="zh-CN" sz="2200" dirty="0"/>
                  <a:t>the subset of candidates whose </a:t>
                </a:r>
                <a:r>
                  <a:rPr lang="en-US" altLang="zh-CN" sz="2200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          border </a:t>
                </a:r>
                <a:r>
                  <a:rPr lang="en-US" altLang="zh-CN" sz="2200" dirty="0"/>
                  <a:t>distance is </a:t>
                </a:r>
                <a:r>
                  <a:rPr lang="en-US" altLang="zh-CN" sz="2200" dirty="0" smtClean="0"/>
                  <a:t>no less </a:t>
                </a:r>
                <a:r>
                  <a:rPr lang="en-US" altLang="zh-CN" sz="2200" dirty="0"/>
                  <a:t>than the span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sz="2200" dirty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dirty="0" smtClean="0"/>
                  <a:t>Advantage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Boost the overall enumeration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Significantly reduce the communication cost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Local embedding can be used to estimate the space cost</a:t>
                </a:r>
              </a:p>
              <a:p>
                <a:pPr>
                  <a:buFont typeface="Wingdings" panose="05000000000000000000" pitchFamily="2" charset="2"/>
                  <a:buChar char="u"/>
                </a:pPr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u"/>
                </a:pP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74" t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0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Daemon Thread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13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L</a:t>
            </a:r>
            <a:r>
              <a:rPr lang="en-US" altLang="zh-CN" dirty="0" smtClean="0"/>
              <a:t>istens </a:t>
            </a:r>
            <a:r>
              <a:rPr lang="en-US" altLang="zh-CN" dirty="0"/>
              <a:t>to requests from other </a:t>
            </a:r>
            <a:r>
              <a:rPr lang="en-US" altLang="zh-CN" dirty="0" smtClean="0"/>
              <a:t>machines and </a:t>
            </a:r>
            <a:r>
              <a:rPr lang="en-US" altLang="zh-CN" dirty="0"/>
              <a:t>supports four functionalities</a:t>
            </a:r>
            <a:r>
              <a:rPr lang="en-US" altLang="zh-CN" dirty="0" smtClean="0"/>
              <a:t>: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VerifyE</a:t>
            </a:r>
            <a:r>
              <a:rPr lang="en-US" altLang="zh-CN" dirty="0" smtClean="0"/>
              <a:t>: </a:t>
            </a:r>
            <a:r>
              <a:rPr lang="en-US" altLang="zh-CN" sz="2200" dirty="0" smtClean="0"/>
              <a:t>return the edge verification results for a given request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FetchV</a:t>
            </a:r>
            <a:r>
              <a:rPr lang="en-US" altLang="zh-CN" sz="2200" dirty="0" smtClean="0"/>
              <a:t>: return the </a:t>
            </a:r>
            <a:r>
              <a:rPr lang="en-US" altLang="zh-CN" sz="2200" dirty="0" err="1" smtClean="0"/>
              <a:t>adj</a:t>
            </a:r>
            <a:r>
              <a:rPr lang="en-US" altLang="zh-CN" sz="2200" dirty="0" smtClean="0"/>
              <a:t>-lists of the requested vertices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err="1"/>
              <a:t>CheckR</a:t>
            </a:r>
            <a:r>
              <a:rPr lang="en-US" altLang="zh-CN" sz="2200" dirty="0" smtClean="0"/>
              <a:t>: return the numbe</a:t>
            </a:r>
            <a:r>
              <a:rPr lang="en-US" altLang="zh-CN" sz="2200" dirty="0"/>
              <a:t>r of  unprocessed region groups of the local </a:t>
            </a:r>
            <a:r>
              <a:rPr lang="en-US" altLang="zh-CN" sz="2200" dirty="0" smtClean="0"/>
              <a:t>machine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ShareR</a:t>
            </a:r>
            <a:r>
              <a:rPr lang="en-US" altLang="zh-CN" sz="2200" dirty="0" smtClean="0"/>
              <a:t>: return an unprocessed region group of the local </a:t>
            </a:r>
            <a:r>
              <a:rPr lang="en-US" altLang="zh-CN" sz="2200" dirty="0"/>
              <a:t>machine to the requester machine</a:t>
            </a:r>
            <a:endParaRPr lang="zh-CN" altLang="en-US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797152"/>
            <a:ext cx="1541147" cy="19442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1448" y="5444099"/>
            <a:ext cx="66300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CheckR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and </a:t>
            </a:r>
            <a:r>
              <a:rPr lang="en-US" altLang="zh-CN" sz="2200" dirty="0" err="1"/>
              <a:t>S</a:t>
            </a:r>
            <a:r>
              <a:rPr lang="en-US" altLang="zh-CN" sz="2200" dirty="0" err="1" smtClean="0"/>
              <a:t>hareR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are for </a:t>
            </a:r>
            <a:r>
              <a:rPr lang="en-US" altLang="zh-CN" sz="2200" dirty="0" smtClean="0"/>
              <a:t>load </a:t>
            </a:r>
            <a:r>
              <a:rPr lang="en-US" altLang="zh-CN" sz="2200" dirty="0"/>
              <a:t>balancing </a:t>
            </a:r>
            <a:r>
              <a:rPr lang="en-US" altLang="zh-CN" sz="2200" dirty="0" smtClean="0"/>
              <a:t>purposes </a:t>
            </a:r>
            <a:r>
              <a:rPr lang="en-US" altLang="zh-CN" sz="2200" dirty="0"/>
              <a:t>only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262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Definitions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7" y="3717032"/>
            <a:ext cx="7020905" cy="1257475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2" y="1628800"/>
            <a:ext cx="7116168" cy="1848108"/>
          </a:xfrm>
        </p:spPr>
      </p:pic>
      <p:grpSp>
        <p:nvGrpSpPr>
          <p:cNvPr id="21" name="组合 20"/>
          <p:cNvGrpSpPr/>
          <p:nvPr/>
        </p:nvGrpSpPr>
        <p:grpSpPr>
          <a:xfrm rot="323612">
            <a:off x="1231950" y="5307367"/>
            <a:ext cx="1413802" cy="1009750"/>
            <a:chOff x="1475656" y="5373216"/>
            <a:chExt cx="1413802" cy="1009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>
                <a:xfrm>
                  <a:off x="1475656" y="5373216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5373216"/>
                  <a:ext cx="360040" cy="360040"/>
                </a:xfrm>
                <a:prstGeom prst="ellipse">
                  <a:avLst/>
                </a:prstGeom>
                <a:blipFill>
                  <a:blip r:embed="rId5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/>
                <p:cNvSpPr/>
                <p:nvPr/>
              </p:nvSpPr>
              <p:spPr>
                <a:xfrm>
                  <a:off x="1907310" y="6022926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310" y="6022926"/>
                  <a:ext cx="360040" cy="360040"/>
                </a:xfrm>
                <a:prstGeom prst="ellipse">
                  <a:avLst/>
                </a:prstGeom>
                <a:blipFill>
                  <a:blip r:embed="rId6"/>
                  <a:stretch>
                    <a:fillRect l="-63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/>
                <p:cNvSpPr/>
                <p:nvPr/>
              </p:nvSpPr>
              <p:spPr>
                <a:xfrm>
                  <a:off x="2529418" y="5410344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418" y="5410344"/>
                  <a:ext cx="360040" cy="360040"/>
                </a:xfrm>
                <a:prstGeom prst="ellipse">
                  <a:avLst/>
                </a:prstGeom>
                <a:blipFill>
                  <a:blip r:embed="rId7"/>
                  <a:stretch>
                    <a:fillRect l="-6349" b="-15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连接符 12"/>
            <p:cNvCxnSpPr>
              <a:stCxn id="9" idx="5"/>
              <a:endCxn id="10" idx="1"/>
            </p:cNvCxnSpPr>
            <p:nvPr/>
          </p:nvCxnSpPr>
          <p:spPr>
            <a:xfrm>
              <a:off x="1782969" y="5680529"/>
              <a:ext cx="177068" cy="3951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11" idx="3"/>
            </p:cNvCxnSpPr>
            <p:nvPr/>
          </p:nvCxnSpPr>
          <p:spPr>
            <a:xfrm flipV="1">
              <a:off x="2178560" y="5717657"/>
              <a:ext cx="403585" cy="3189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9" idx="6"/>
              <a:endCxn id="11" idx="2"/>
            </p:cNvCxnSpPr>
            <p:nvPr/>
          </p:nvCxnSpPr>
          <p:spPr>
            <a:xfrm>
              <a:off x="1835696" y="5553236"/>
              <a:ext cx="693722" cy="37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/>
              <p:cNvSpPr/>
              <p:nvPr/>
            </p:nvSpPr>
            <p:spPr>
              <a:xfrm rot="323612">
                <a:off x="5195029" y="6142053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椭圆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3612">
                <a:off x="5195029" y="6142053"/>
                <a:ext cx="360040" cy="360040"/>
              </a:xfrm>
              <a:prstGeom prst="ellipse">
                <a:avLst/>
              </a:prstGeom>
              <a:blipFill>
                <a:blip r:embed="rId8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/>
          <p:cNvSpPr/>
          <p:nvPr/>
        </p:nvSpPr>
        <p:spPr>
          <a:xfrm>
            <a:off x="3646857" y="4721327"/>
            <a:ext cx="1728192" cy="17064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4087836" y="4835080"/>
            <a:ext cx="2144166" cy="1372229"/>
            <a:chOff x="4087836" y="4835080"/>
            <a:chExt cx="2144166" cy="13722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/>
                <p:cNvSpPr/>
                <p:nvPr/>
              </p:nvSpPr>
              <p:spPr>
                <a:xfrm rot="323612">
                  <a:off x="4826356" y="5454646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23612">
                  <a:off x="4826356" y="5454646"/>
                  <a:ext cx="360040" cy="360040"/>
                </a:xfrm>
                <a:prstGeom prst="ellipse">
                  <a:avLst/>
                </a:prstGeom>
                <a:blipFill>
                  <a:blip r:embed="rId9"/>
                  <a:stretch>
                    <a:fillRect l="-63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椭圆 24"/>
                <p:cNvSpPr/>
                <p:nvPr/>
              </p:nvSpPr>
              <p:spPr>
                <a:xfrm rot="323612">
                  <a:off x="5871962" y="5590659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椭圆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23612">
                  <a:off x="5871962" y="5590659"/>
                  <a:ext cx="360040" cy="360040"/>
                </a:xfrm>
                <a:prstGeom prst="ellipse">
                  <a:avLst/>
                </a:prstGeom>
                <a:blipFill>
                  <a:blip r:embed="rId10"/>
                  <a:stretch>
                    <a:fillRect l="-4762" b="-15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连接符 25"/>
            <p:cNvCxnSpPr>
              <a:stCxn id="23" idx="5"/>
              <a:endCxn id="24" idx="1"/>
            </p:cNvCxnSpPr>
            <p:nvPr/>
          </p:nvCxnSpPr>
          <p:spPr>
            <a:xfrm>
              <a:off x="5121140" y="5773360"/>
              <a:ext cx="139145" cy="410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4" idx="7"/>
              <a:endCxn id="25" idx="3"/>
            </p:cNvCxnSpPr>
            <p:nvPr/>
          </p:nvCxnSpPr>
          <p:spPr>
            <a:xfrm flipV="1">
              <a:off x="5513743" y="5885443"/>
              <a:ext cx="399545" cy="3218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3" idx="6"/>
              <a:endCxn id="25" idx="2"/>
            </p:cNvCxnSpPr>
            <p:nvPr/>
          </p:nvCxnSpPr>
          <p:spPr>
            <a:xfrm rot="323612">
              <a:off x="5182318" y="5684108"/>
              <a:ext cx="693722" cy="37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4087836" y="4835080"/>
                  <a:ext cx="4644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836" y="4835080"/>
                  <a:ext cx="46448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文本框 31"/>
          <p:cNvSpPr txBox="1"/>
          <p:nvPr/>
        </p:nvSpPr>
        <p:spPr>
          <a:xfrm>
            <a:off x="6609328" y="5413672"/>
            <a:ext cx="15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Send </a:t>
            </a:r>
            <a:r>
              <a:rPr lang="en-US" altLang="zh-CN" dirty="0"/>
              <a:t>a </a:t>
            </a:r>
            <a:r>
              <a:rPr lang="en-US" altLang="zh-CN" dirty="0" err="1" smtClean="0"/>
              <a:t>VerifyE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131012" y="2492896"/>
            <a:ext cx="25373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51306" y="4653136"/>
            <a:ext cx="20352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210130" y="4322956"/>
            <a:ext cx="422176" cy="47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3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dge Verification </a:t>
            </a:r>
            <a:r>
              <a:rPr lang="en-US" altLang="zh-CN" dirty="0"/>
              <a:t>I</a:t>
            </a:r>
            <a:r>
              <a:rPr lang="en-US" altLang="zh-CN" dirty="0" smtClean="0"/>
              <a:t>ndex </a:t>
            </a:r>
            <a:r>
              <a:rPr lang="en-US" altLang="zh-CN" dirty="0"/>
              <a:t>(EVI)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481708"/>
            <a:ext cx="8153400" cy="46371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Notable</a:t>
            </a:r>
            <a:r>
              <a:rPr lang="en-US" altLang="zh-CN" dirty="0" smtClean="0"/>
              <a:t>: It </a:t>
            </a:r>
            <a:r>
              <a:rPr lang="en-US" altLang="zh-CN" dirty="0"/>
              <a:t>is possible that an undetermined edge </a:t>
            </a:r>
            <a:r>
              <a:rPr lang="en-US" altLang="zh-CN" dirty="0" smtClean="0"/>
              <a:t>is shared </a:t>
            </a:r>
            <a:r>
              <a:rPr lang="en-US" altLang="zh-CN" dirty="0"/>
              <a:t>by multiple ECs.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To </a:t>
            </a:r>
            <a:r>
              <a:rPr lang="en-US" altLang="zh-CN" dirty="0"/>
              <a:t>reduce network </a:t>
            </a:r>
            <a:r>
              <a:rPr lang="en-US" altLang="zh-CN" dirty="0" smtClean="0"/>
              <a:t>traffic</a:t>
            </a:r>
            <a:r>
              <a:rPr lang="en-US" altLang="zh-CN" dirty="0"/>
              <a:t>, we </a:t>
            </a:r>
            <a:r>
              <a:rPr lang="en-US" altLang="zh-CN" dirty="0" smtClean="0"/>
              <a:t>do not </a:t>
            </a:r>
            <a:r>
              <a:rPr lang="en-US" altLang="zh-CN" dirty="0"/>
              <a:t>send </a:t>
            </a:r>
            <a:r>
              <a:rPr lang="en-US" altLang="zh-CN" dirty="0" err="1" smtClean="0"/>
              <a:t>VerifyE</a:t>
            </a:r>
            <a:r>
              <a:rPr lang="en-US" altLang="zh-CN" dirty="0" smtClean="0"/>
              <a:t> </a:t>
            </a:r>
            <a:r>
              <a:rPr lang="en-US" altLang="zh-CN" dirty="0"/>
              <a:t>requests once for each individual </a:t>
            </a:r>
            <a:r>
              <a:rPr lang="en-US" altLang="zh-CN" dirty="0" smtClean="0"/>
              <a:t>EC. Using EVI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to </a:t>
            </a:r>
            <a:r>
              <a:rPr lang="en-US" altLang="zh-CN" dirty="0"/>
              <a:t>identify ECs that share undetermined </a:t>
            </a:r>
            <a:r>
              <a:rPr lang="en-US" altLang="zh-CN" dirty="0" smtClean="0"/>
              <a:t>edges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999476"/>
            <a:ext cx="6044515" cy="260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Pattern Graph Decomposition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16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15" y="1700808"/>
            <a:ext cx="5754485" cy="3600400"/>
          </a:xfrm>
        </p:spPr>
      </p:pic>
      <p:grpSp>
        <p:nvGrpSpPr>
          <p:cNvPr id="6" name="组合 5"/>
          <p:cNvGrpSpPr/>
          <p:nvPr/>
        </p:nvGrpSpPr>
        <p:grpSpPr>
          <a:xfrm rot="2409486">
            <a:off x="6938395" y="3435138"/>
            <a:ext cx="1413802" cy="1156135"/>
            <a:chOff x="1475656" y="5324809"/>
            <a:chExt cx="1413802" cy="1156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 rot="19637276">
                  <a:off x="1475656" y="5373216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37276">
                  <a:off x="1475656" y="5373216"/>
                  <a:ext cx="360040" cy="360040"/>
                </a:xfrm>
                <a:prstGeom prst="ellipse">
                  <a:avLst/>
                </a:prstGeom>
                <a:blipFill>
                  <a:blip r:embed="rId4"/>
                  <a:stretch>
                    <a:fillRect l="-4688" b="-15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/>
                <p:cNvSpPr/>
                <p:nvPr/>
              </p:nvSpPr>
              <p:spPr>
                <a:xfrm rot="19376281">
                  <a:off x="1785004" y="6120904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76281">
                  <a:off x="1785004" y="6120904"/>
                  <a:ext cx="360040" cy="360040"/>
                </a:xfrm>
                <a:prstGeom prst="ellipse">
                  <a:avLst/>
                </a:prstGeom>
                <a:blipFill>
                  <a:blip r:embed="rId5"/>
                  <a:stretch>
                    <a:fillRect l="-31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>
                <a:xfrm rot="19190514">
                  <a:off x="2529418" y="5410344"/>
                  <a:ext cx="360040" cy="36004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90514">
                  <a:off x="2529418" y="5410344"/>
                  <a:ext cx="360040" cy="360040"/>
                </a:xfrm>
                <a:prstGeom prst="ellipse">
                  <a:avLst/>
                </a:prstGeom>
                <a:blipFill>
                  <a:blip r:embed="rId6"/>
                  <a:stretch>
                    <a:fillRect l="-48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/>
            <p:cNvCxnSpPr>
              <a:endCxn id="8" idx="0"/>
            </p:cNvCxnSpPr>
            <p:nvPr/>
          </p:nvCxnSpPr>
          <p:spPr>
            <a:xfrm rot="19190514" flipH="1">
              <a:off x="1692660" y="5708966"/>
              <a:ext cx="168398" cy="446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6"/>
              <a:endCxn id="9" idx="2"/>
            </p:cNvCxnSpPr>
            <p:nvPr/>
          </p:nvCxnSpPr>
          <p:spPr>
            <a:xfrm rot="19190514" flipV="1">
              <a:off x="2006569" y="5913090"/>
              <a:ext cx="667394" cy="7270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9190514">
              <a:off x="1903801" y="5324809"/>
              <a:ext cx="544397" cy="437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875356" y="2689471"/>
                <a:ext cx="15891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𝑝𝑖𝑣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56" y="2689471"/>
                <a:ext cx="1589153" cy="646331"/>
              </a:xfrm>
              <a:prstGeom prst="rect">
                <a:avLst/>
              </a:prstGeom>
              <a:blipFill>
                <a:blip r:embed="rId7"/>
                <a:stretch>
                  <a:fillRect l="-3448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8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17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dirty="0" smtClean="0"/>
                  <a:t>A Decomposition :(</a:t>
                </a:r>
                <a:r>
                  <a:rPr lang="en-US" altLang="zh-CN" dirty="0"/>
                  <a:t>dp0, dp1, dp2, dp3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 ={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449" t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79" y="4077072"/>
            <a:ext cx="2448267" cy="1905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627784" y="4332559"/>
                <a:ext cx="6696744" cy="1394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𝑐𝑟𝑜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𝑝𝑖𝑣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</m:t>
                          </m:r>
                        </m:sup>
                      </m:sSub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𝑠𝑖𝑏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𝑐𝑟𝑜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332559"/>
                <a:ext cx="6696744" cy="1394292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2851246" y="5821813"/>
            <a:ext cx="51125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</a:t>
            </a:r>
            <a:r>
              <a:rPr lang="en-US" altLang="zh-CN" sz="2400" dirty="0" smtClean="0"/>
              <a:t>ibling </a:t>
            </a:r>
            <a:r>
              <a:rPr lang="en-US" altLang="zh-CN" sz="2400" dirty="0"/>
              <a:t>edges and cross-unit edges are both called </a:t>
            </a:r>
            <a:r>
              <a:rPr lang="en-US" altLang="zh-CN" sz="2400" b="1" dirty="0" smtClean="0"/>
              <a:t>verification </a:t>
            </a:r>
            <a:r>
              <a:rPr lang="en-US" altLang="zh-CN" sz="2400" b="1" dirty="0"/>
              <a:t>edges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15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R-</a:t>
            </a:r>
            <a:r>
              <a:rPr lang="en-US" altLang="zh-CN" dirty="0" err="1" smtClean="0"/>
              <a:t>Meef</a:t>
            </a:r>
            <a:r>
              <a:rPr lang="en-US" altLang="zh-CN" dirty="0" smtClean="0"/>
              <a:t> Thread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the core subgraph enumeration </a:t>
            </a:r>
            <a:r>
              <a:rPr lang="en-US" altLang="zh-CN" dirty="0" smtClean="0"/>
              <a:t>thread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161164"/>
            <a:ext cx="5025509" cy="46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8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19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60" y="116632"/>
            <a:ext cx="4751440" cy="168840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3"/>
              <p:cNvSpPr txBox="1">
                <a:spLocks/>
              </p:cNvSpPr>
              <p:nvPr/>
            </p:nvSpPr>
            <p:spPr>
              <a:xfrm>
                <a:off x="612648" y="1600200"/>
                <a:ext cx="8153400" cy="463711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 panose="05000000000000000000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 panose="05000000000000000000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 panose="05000000000000000000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 panose="05000000000000000000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𝑝𝑖𝑣</m:t>
                        </m:r>
                      </m:e>
                    </m:d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200" b="0" dirty="0" smtClean="0"/>
              </a:p>
              <a:p>
                <a:pPr marL="0" indent="0">
                  <a:buNone/>
                </a:pPr>
                <a:r>
                  <a:rPr lang="en-US" altLang="zh-CN" sz="2200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𝑝𝑖𝑣</m:t>
                        </m:r>
                      </m:e>
                    </m:d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200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200" dirty="0"/>
                  <a:t>After grouping, assume </a:t>
                </a:r>
                <a:r>
                  <a:rPr lang="en-US" altLang="zh-CN" sz="2200" dirty="0" smtClean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en-US" altLang="zh-CN" sz="220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𝑅𝐺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200" b="0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/>
                  <a:t>In round 0, match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𝑝𝑖𝑣</m:t>
                    </m:r>
                  </m:oMath>
                </a14:m>
                <a:r>
                  <a:rPr lang="en-US" altLang="zh-CN" sz="2200" dirty="0" smtClean="0"/>
                  <a:t>, ECs including: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200" b="0" dirty="0" smtClean="0"/>
              </a:p>
              <a:p>
                <a:pPr marL="0" indent="0">
                  <a:buNone/>
                </a:pPr>
                <a:r>
                  <a:rPr lang="en-US" altLang="zh-CN" sz="2200" dirty="0" smtClean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en-US" altLang="zh-CN" sz="22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200" dirty="0" smtClean="0"/>
              </a:p>
              <a:p>
                <a:pPr marL="0" indent="0">
                  <a:buNone/>
                </a:pPr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    </a:t>
                </a:r>
                <a:r>
                  <a:rPr lang="en-US" altLang="zh-CN" sz="2200" strike="sngStrike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2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2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b="0" i="1" strike="sngStrike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CN" sz="22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 strike="sngStrike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   </a:t>
                </a:r>
              </a:p>
            </p:txBody>
          </p:sp>
        </mc:Choice>
        <mc:Fallback xmlns="">
          <p:sp>
            <p:nvSpPr>
              <p:cNvPr id="7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8153400" cy="4637112"/>
              </a:xfrm>
              <a:prstGeom prst="rect">
                <a:avLst/>
              </a:prstGeom>
              <a:blipFill>
                <a:blip r:embed="rId4"/>
                <a:stretch>
                  <a:fillRect l="-75" t="-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0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12648" y="116632"/>
            <a:ext cx="8153400" cy="990600"/>
          </a:xfrm>
        </p:spPr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utlines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6268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 smtClean="0"/>
              <a:t>Preliminaries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 smtClean="0"/>
              <a:t>RADS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/>
              <a:t>Heuristics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/>
              <a:t>Experiment results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 smtClean="0"/>
              <a:t>Conclusion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20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59" y="5270265"/>
            <a:ext cx="4468141" cy="158773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3"/>
              <p:cNvSpPr txBox="1">
                <a:spLocks/>
              </p:cNvSpPr>
              <p:nvPr/>
            </p:nvSpPr>
            <p:spPr>
              <a:xfrm>
                <a:off x="598358" y="1628800"/>
                <a:ext cx="8748464" cy="463711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 panose="05000000000000000000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 panose="05020102010507070707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 panose="05000000000000000000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 panose="05000000000000000000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 panose="05000000000000000000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 panose="05000000000000000000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 panose="05000000000000000000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200" b="0" dirty="0" smtClean="0"/>
                  <a:t>In round 1, have two </a:t>
                </a:r>
                <a:r>
                  <a:rPr lang="en-US" altLang="zh-CN" sz="2200" b="0" dirty="0" err="1" smtClean="0"/>
                  <a:t>embeddings</a:t>
                </a:r>
                <a:r>
                  <a:rPr lang="en-US" altLang="zh-CN" sz="22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200" b="0" dirty="0" smtClean="0"/>
              </a:p>
              <a:p>
                <a:pPr marL="0" indent="0">
                  <a:buNone/>
                </a:pPr>
                <a:r>
                  <a:rPr lang="en-US" altLang="zh-CN" sz="22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r>
                  <a:rPr lang="en-US" altLang="zh-CN" sz="220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200" b="0" dirty="0" smtClean="0"/>
              </a:p>
              <a:p>
                <a:pPr marL="0" indent="0">
                  <a:buNone/>
                </a:pPr>
                <a:r>
                  <a:rPr lang="en-US" altLang="zh-CN" sz="2200" dirty="0"/>
                  <a:t> </a:t>
                </a:r>
                <a:r>
                  <a:rPr lang="en-US" altLang="zh-CN" sz="22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200" b="0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/>
                  <a:t>In round 2, expand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 to get the ECs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sz="220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/>
                  <a:t> has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sz="2400" strike="sngStrike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Map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 smtClean="0"/>
                  <a:t>   verified locally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,(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strike="sngStrike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58" y="1628800"/>
                <a:ext cx="8748464" cy="4637112"/>
              </a:xfrm>
              <a:prstGeom prst="rect">
                <a:avLst/>
              </a:prstGeom>
              <a:blipFill>
                <a:blip r:embed="rId4"/>
                <a:stretch>
                  <a:fillRect l="-70" t="-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8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Computing Execution Plan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21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/>
                  <a:t>Notable : </a:t>
                </a:r>
                <a:r>
                  <a:rPr lang="en-US" altLang="zh-CN" dirty="0" smtClean="0"/>
                  <a:t>Multiple valid execution plans for a query pattern and different execution plans may have different performance.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rgbClr val="FF0000"/>
                    </a:solidFill>
                  </a:rPr>
                  <a:t>How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to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find the most efficient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one among them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?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dirty="0" smtClean="0"/>
                  <a:t>Minimizing number of Rounds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dirty="0" smtClean="0"/>
                  <a:t>Minimizing the span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𝑝𝑖𝑣</m:t>
                    </m:r>
                  </m:oMath>
                </a14:m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dirty="0" smtClean="0"/>
                  <a:t>Maximizing Filtering Power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dirty="0" smtClean="0"/>
                  <a:t>Choosing the larger degree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645" t="-1316" b="-3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3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Minimizing Number of Rounds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22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Intuition</a:t>
            </a:r>
            <a:r>
              <a:rPr lang="en-US" altLang="zh-CN" sz="2000" b="1" dirty="0"/>
              <a:t>: </a:t>
            </a:r>
            <a:r>
              <a:rPr lang="en-US" altLang="zh-CN" sz="2000" dirty="0" smtClean="0"/>
              <a:t>the </a:t>
            </a:r>
            <a:r>
              <a:rPr lang="en-US" altLang="zh-CN" sz="2000" dirty="0"/>
              <a:t>cost of fetching and memory space can be shared </a:t>
            </a:r>
            <a:r>
              <a:rPr lang="en-US" altLang="zh-CN" sz="2000" dirty="0" smtClean="0"/>
              <a:t>among multiple </a:t>
            </a:r>
            <a:r>
              <a:rPr lang="en-US" altLang="zh-CN" sz="2000" dirty="0"/>
              <a:t>embedding candidates if they happen to be in </a:t>
            </a:r>
            <a:r>
              <a:rPr lang="en-US" altLang="zh-CN" sz="2000" dirty="0" smtClean="0"/>
              <a:t>the same round(maximize </a:t>
            </a:r>
            <a:r>
              <a:rPr lang="en-US" altLang="zh-CN" sz="2000" dirty="0"/>
              <a:t>the workload </a:t>
            </a:r>
            <a:r>
              <a:rPr lang="en-US" altLang="zh-CN" sz="2000" dirty="0" smtClean="0"/>
              <a:t>sharing)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CDS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08920"/>
            <a:ext cx="5569717" cy="33843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椭圆 33"/>
              <p:cNvSpPr/>
              <p:nvPr/>
            </p:nvSpPr>
            <p:spPr>
              <a:xfrm rot="323612">
                <a:off x="6449395" y="2790563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4" name="椭圆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3612">
                <a:off x="6449395" y="2790563"/>
                <a:ext cx="360040" cy="360040"/>
              </a:xfrm>
              <a:prstGeom prst="ellipse">
                <a:avLst/>
              </a:prstGeom>
              <a:blipFill>
                <a:blip r:embed="rId4"/>
                <a:stretch>
                  <a:fillRect l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椭圆 34"/>
              <p:cNvSpPr/>
              <p:nvPr/>
            </p:nvSpPr>
            <p:spPr>
              <a:xfrm rot="323612">
                <a:off x="6818068" y="3477970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5" name="椭圆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3612">
                <a:off x="6818068" y="3477970"/>
                <a:ext cx="360040" cy="360040"/>
              </a:xfrm>
              <a:prstGeom prst="ellipse">
                <a:avLst/>
              </a:prstGeom>
              <a:blipFill>
                <a:blip r:embed="rId5"/>
                <a:stretch>
                  <a:fillRect l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椭圆 35"/>
              <p:cNvSpPr/>
              <p:nvPr/>
            </p:nvSpPr>
            <p:spPr>
              <a:xfrm rot="323612">
                <a:off x="7495001" y="2926576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6" name="椭圆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3612">
                <a:off x="7495001" y="2926576"/>
                <a:ext cx="360040" cy="360040"/>
              </a:xfrm>
              <a:prstGeom prst="ellipse">
                <a:avLst/>
              </a:prstGeom>
              <a:blipFill>
                <a:blip r:embed="rId6"/>
                <a:stretch>
                  <a:fillRect l="-6250"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连接符 36"/>
          <p:cNvCxnSpPr>
            <a:stCxn id="34" idx="5"/>
            <a:endCxn id="35" idx="1"/>
          </p:cNvCxnSpPr>
          <p:nvPr/>
        </p:nvCxnSpPr>
        <p:spPr>
          <a:xfrm rot="323612">
            <a:off x="6725217" y="3116724"/>
            <a:ext cx="177068" cy="395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36" idx="3"/>
          </p:cNvCxnSpPr>
          <p:nvPr/>
        </p:nvCxnSpPr>
        <p:spPr>
          <a:xfrm rot="323612" flipV="1">
            <a:off x="7118646" y="3201686"/>
            <a:ext cx="403585" cy="318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4" idx="6"/>
            <a:endCxn id="36" idx="2"/>
          </p:cNvCxnSpPr>
          <p:nvPr/>
        </p:nvCxnSpPr>
        <p:spPr>
          <a:xfrm rot="323612">
            <a:off x="6805357" y="3020025"/>
            <a:ext cx="693722" cy="371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椭圆 53"/>
              <p:cNvSpPr/>
              <p:nvPr/>
            </p:nvSpPr>
            <p:spPr>
              <a:xfrm rot="323612">
                <a:off x="6809907" y="4258866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4" name="椭圆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3612">
                <a:off x="6809907" y="4258866"/>
                <a:ext cx="360040" cy="360040"/>
              </a:xfrm>
              <a:prstGeom prst="ellipse">
                <a:avLst/>
              </a:prstGeom>
              <a:blipFill>
                <a:blip r:embed="rId7"/>
                <a:stretch>
                  <a:fillRect l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椭圆 55"/>
              <p:cNvSpPr/>
              <p:nvPr/>
            </p:nvSpPr>
            <p:spPr>
              <a:xfrm rot="323612">
                <a:off x="7586596" y="3907936"/>
                <a:ext cx="360040" cy="36004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椭圆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3612">
                <a:off x="7586596" y="3907936"/>
                <a:ext cx="360040" cy="360040"/>
              </a:xfrm>
              <a:prstGeom prst="ellipse">
                <a:avLst/>
              </a:prstGeom>
              <a:blipFill>
                <a:blip r:embed="rId8"/>
                <a:stretch>
                  <a:fillRect l="-6250"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连接符 57"/>
          <p:cNvCxnSpPr>
            <a:stCxn id="35" idx="4"/>
            <a:endCxn id="54" idx="0"/>
          </p:cNvCxnSpPr>
          <p:nvPr/>
        </p:nvCxnSpPr>
        <p:spPr>
          <a:xfrm>
            <a:off x="6981167" y="3837213"/>
            <a:ext cx="25681" cy="422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5" idx="6"/>
            <a:endCxn id="56" idx="1"/>
          </p:cNvCxnSpPr>
          <p:nvPr/>
        </p:nvCxnSpPr>
        <p:spPr>
          <a:xfrm>
            <a:off x="7177311" y="3674911"/>
            <a:ext cx="474541" cy="274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任意多边形 61"/>
          <p:cNvSpPr/>
          <p:nvPr/>
        </p:nvSpPr>
        <p:spPr>
          <a:xfrm>
            <a:off x="6121256" y="2543415"/>
            <a:ext cx="1901537" cy="1555310"/>
          </a:xfrm>
          <a:custGeom>
            <a:avLst/>
            <a:gdLst>
              <a:gd name="connsiteX0" fmla="*/ 438411 w 1966586"/>
              <a:gd name="connsiteY0" fmla="*/ 12526 h 1427967"/>
              <a:gd name="connsiteX1" fmla="*/ 313150 w 1966586"/>
              <a:gd name="connsiteY1" fmla="*/ 25052 h 1427967"/>
              <a:gd name="connsiteX2" fmla="*/ 275572 w 1966586"/>
              <a:gd name="connsiteY2" fmla="*/ 37578 h 1427967"/>
              <a:gd name="connsiteX3" fmla="*/ 137786 w 1966586"/>
              <a:gd name="connsiteY3" fmla="*/ 75156 h 1427967"/>
              <a:gd name="connsiteX4" fmla="*/ 100208 w 1966586"/>
              <a:gd name="connsiteY4" fmla="*/ 100208 h 1427967"/>
              <a:gd name="connsiteX5" fmla="*/ 37578 w 1966586"/>
              <a:gd name="connsiteY5" fmla="*/ 288098 h 1427967"/>
              <a:gd name="connsiteX6" fmla="*/ 25052 w 1966586"/>
              <a:gd name="connsiteY6" fmla="*/ 325676 h 1427967"/>
              <a:gd name="connsiteX7" fmla="*/ 12526 w 1966586"/>
              <a:gd name="connsiteY7" fmla="*/ 363254 h 1427967"/>
              <a:gd name="connsiteX8" fmla="*/ 0 w 1966586"/>
              <a:gd name="connsiteY8" fmla="*/ 425885 h 1427967"/>
              <a:gd name="connsiteX9" fmla="*/ 12526 w 1966586"/>
              <a:gd name="connsiteY9" fmla="*/ 638827 h 1427967"/>
              <a:gd name="connsiteX10" fmla="*/ 75156 w 1966586"/>
              <a:gd name="connsiteY10" fmla="*/ 751561 h 1427967"/>
              <a:gd name="connsiteX11" fmla="*/ 112734 w 1966586"/>
              <a:gd name="connsiteY11" fmla="*/ 864296 h 1427967"/>
              <a:gd name="connsiteX12" fmla="*/ 150312 w 1966586"/>
              <a:gd name="connsiteY12" fmla="*/ 939452 h 1427967"/>
              <a:gd name="connsiteX13" fmla="*/ 187890 w 1966586"/>
              <a:gd name="connsiteY13" fmla="*/ 951978 h 1427967"/>
              <a:gd name="connsiteX14" fmla="*/ 225468 w 1966586"/>
              <a:gd name="connsiteY14" fmla="*/ 1027134 h 1427967"/>
              <a:gd name="connsiteX15" fmla="*/ 263046 w 1966586"/>
              <a:gd name="connsiteY15" fmla="*/ 1052186 h 1427967"/>
              <a:gd name="connsiteX16" fmla="*/ 350728 w 1966586"/>
              <a:gd name="connsiteY16" fmla="*/ 1152394 h 1427967"/>
              <a:gd name="connsiteX17" fmla="*/ 438411 w 1966586"/>
              <a:gd name="connsiteY17" fmla="*/ 1252602 h 1427967"/>
              <a:gd name="connsiteX18" fmla="*/ 513567 w 1966586"/>
              <a:gd name="connsiteY18" fmla="*/ 1277654 h 1427967"/>
              <a:gd name="connsiteX19" fmla="*/ 563671 w 1966586"/>
              <a:gd name="connsiteY19" fmla="*/ 1290180 h 1427967"/>
              <a:gd name="connsiteX20" fmla="*/ 638827 w 1966586"/>
              <a:gd name="connsiteY20" fmla="*/ 1315233 h 1427967"/>
              <a:gd name="connsiteX21" fmla="*/ 676405 w 1966586"/>
              <a:gd name="connsiteY21" fmla="*/ 1327759 h 1427967"/>
              <a:gd name="connsiteX22" fmla="*/ 751561 w 1966586"/>
              <a:gd name="connsiteY22" fmla="*/ 1415441 h 1427967"/>
              <a:gd name="connsiteX23" fmla="*/ 789139 w 1966586"/>
              <a:gd name="connsiteY23" fmla="*/ 1427967 h 1427967"/>
              <a:gd name="connsiteX24" fmla="*/ 876822 w 1966586"/>
              <a:gd name="connsiteY24" fmla="*/ 1415441 h 1427967"/>
              <a:gd name="connsiteX25" fmla="*/ 1014608 w 1966586"/>
              <a:gd name="connsiteY25" fmla="*/ 1402915 h 1427967"/>
              <a:gd name="connsiteX26" fmla="*/ 1064712 w 1966586"/>
              <a:gd name="connsiteY26" fmla="*/ 1390389 h 1427967"/>
              <a:gd name="connsiteX27" fmla="*/ 1177446 w 1966586"/>
              <a:gd name="connsiteY27" fmla="*/ 1377863 h 1427967"/>
              <a:gd name="connsiteX28" fmla="*/ 1252602 w 1966586"/>
              <a:gd name="connsiteY28" fmla="*/ 1340285 h 1427967"/>
              <a:gd name="connsiteX29" fmla="*/ 1327758 w 1966586"/>
              <a:gd name="connsiteY29" fmla="*/ 1315233 h 1427967"/>
              <a:gd name="connsiteX30" fmla="*/ 1453019 w 1966586"/>
              <a:gd name="connsiteY30" fmla="*/ 1277654 h 1427967"/>
              <a:gd name="connsiteX31" fmla="*/ 1490597 w 1966586"/>
              <a:gd name="connsiteY31" fmla="*/ 1265128 h 1427967"/>
              <a:gd name="connsiteX32" fmla="*/ 1528175 w 1966586"/>
              <a:gd name="connsiteY32" fmla="*/ 1240076 h 1427967"/>
              <a:gd name="connsiteX33" fmla="*/ 1628383 w 1966586"/>
              <a:gd name="connsiteY33" fmla="*/ 1152394 h 1427967"/>
              <a:gd name="connsiteX34" fmla="*/ 1665961 w 1966586"/>
              <a:gd name="connsiteY34" fmla="*/ 1114816 h 1427967"/>
              <a:gd name="connsiteX35" fmla="*/ 1716065 w 1966586"/>
              <a:gd name="connsiteY35" fmla="*/ 1102290 h 1427967"/>
              <a:gd name="connsiteX36" fmla="*/ 1753643 w 1966586"/>
              <a:gd name="connsiteY36" fmla="*/ 1089764 h 1427967"/>
              <a:gd name="connsiteX37" fmla="*/ 1803748 w 1966586"/>
              <a:gd name="connsiteY37" fmla="*/ 1027134 h 1427967"/>
              <a:gd name="connsiteX38" fmla="*/ 1828800 w 1966586"/>
              <a:gd name="connsiteY38" fmla="*/ 989556 h 1427967"/>
              <a:gd name="connsiteX39" fmla="*/ 1841326 w 1966586"/>
              <a:gd name="connsiteY39" fmla="*/ 951978 h 1427967"/>
              <a:gd name="connsiteX40" fmla="*/ 1878904 w 1966586"/>
              <a:gd name="connsiteY40" fmla="*/ 926926 h 1427967"/>
              <a:gd name="connsiteX41" fmla="*/ 1891430 w 1966586"/>
              <a:gd name="connsiteY41" fmla="*/ 889348 h 1427967"/>
              <a:gd name="connsiteX42" fmla="*/ 1916482 w 1966586"/>
              <a:gd name="connsiteY42" fmla="*/ 839243 h 1427967"/>
              <a:gd name="connsiteX43" fmla="*/ 1929008 w 1966586"/>
              <a:gd name="connsiteY43" fmla="*/ 789139 h 1427967"/>
              <a:gd name="connsiteX44" fmla="*/ 1941534 w 1966586"/>
              <a:gd name="connsiteY44" fmla="*/ 751561 h 1427967"/>
              <a:gd name="connsiteX45" fmla="*/ 1966586 w 1966586"/>
              <a:gd name="connsiteY45" fmla="*/ 638827 h 1427967"/>
              <a:gd name="connsiteX46" fmla="*/ 1954060 w 1966586"/>
              <a:gd name="connsiteY46" fmla="*/ 325676 h 1427967"/>
              <a:gd name="connsiteX47" fmla="*/ 1916482 w 1966586"/>
              <a:gd name="connsiteY47" fmla="*/ 250520 h 1427967"/>
              <a:gd name="connsiteX48" fmla="*/ 1878904 w 1966586"/>
              <a:gd name="connsiteY48" fmla="*/ 225468 h 1427967"/>
              <a:gd name="connsiteX49" fmla="*/ 1828800 w 1966586"/>
              <a:gd name="connsiteY49" fmla="*/ 200416 h 1427967"/>
              <a:gd name="connsiteX50" fmla="*/ 1665961 w 1966586"/>
              <a:gd name="connsiteY50" fmla="*/ 162838 h 1427967"/>
              <a:gd name="connsiteX51" fmla="*/ 1628383 w 1966586"/>
              <a:gd name="connsiteY51" fmla="*/ 137786 h 1427967"/>
              <a:gd name="connsiteX52" fmla="*/ 1578279 w 1966586"/>
              <a:gd name="connsiteY52" fmla="*/ 125260 h 1427967"/>
              <a:gd name="connsiteX53" fmla="*/ 1415441 w 1966586"/>
              <a:gd name="connsiteY53" fmla="*/ 100208 h 1427967"/>
              <a:gd name="connsiteX54" fmla="*/ 1340285 w 1966586"/>
              <a:gd name="connsiteY54" fmla="*/ 87682 h 1427967"/>
              <a:gd name="connsiteX55" fmla="*/ 926926 w 1966586"/>
              <a:gd name="connsiteY55" fmla="*/ 62630 h 1427967"/>
              <a:gd name="connsiteX56" fmla="*/ 839243 w 1966586"/>
              <a:gd name="connsiteY56" fmla="*/ 37578 h 1427967"/>
              <a:gd name="connsiteX57" fmla="*/ 764087 w 1966586"/>
              <a:gd name="connsiteY57" fmla="*/ 25052 h 1427967"/>
              <a:gd name="connsiteX58" fmla="*/ 726509 w 1966586"/>
              <a:gd name="connsiteY58" fmla="*/ 12526 h 1427967"/>
              <a:gd name="connsiteX59" fmla="*/ 651353 w 1966586"/>
              <a:gd name="connsiteY59" fmla="*/ 0 h 1427967"/>
              <a:gd name="connsiteX60" fmla="*/ 438411 w 1966586"/>
              <a:gd name="connsiteY60" fmla="*/ 12526 h 1427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966586" h="1427967">
                <a:moveTo>
                  <a:pt x="438411" y="12526"/>
                </a:moveTo>
                <a:cubicBezTo>
                  <a:pt x="382044" y="16701"/>
                  <a:pt x="354624" y="18671"/>
                  <a:pt x="313150" y="25052"/>
                </a:cubicBezTo>
                <a:cubicBezTo>
                  <a:pt x="300100" y="27060"/>
                  <a:pt x="288381" y="34376"/>
                  <a:pt x="275572" y="37578"/>
                </a:cubicBezTo>
                <a:cubicBezTo>
                  <a:pt x="237926" y="46990"/>
                  <a:pt x="170033" y="53658"/>
                  <a:pt x="137786" y="75156"/>
                </a:cubicBezTo>
                <a:lnTo>
                  <a:pt x="100208" y="100208"/>
                </a:lnTo>
                <a:lnTo>
                  <a:pt x="37578" y="288098"/>
                </a:lnTo>
                <a:lnTo>
                  <a:pt x="25052" y="325676"/>
                </a:lnTo>
                <a:cubicBezTo>
                  <a:pt x="20877" y="338202"/>
                  <a:pt x="15115" y="350307"/>
                  <a:pt x="12526" y="363254"/>
                </a:cubicBezTo>
                <a:lnTo>
                  <a:pt x="0" y="425885"/>
                </a:lnTo>
                <a:cubicBezTo>
                  <a:pt x="4175" y="496866"/>
                  <a:pt x="5451" y="568077"/>
                  <a:pt x="12526" y="638827"/>
                </a:cubicBezTo>
                <a:cubicBezTo>
                  <a:pt x="17923" y="692792"/>
                  <a:pt x="55697" y="693185"/>
                  <a:pt x="75156" y="751561"/>
                </a:cubicBezTo>
                <a:lnTo>
                  <a:pt x="112734" y="864296"/>
                </a:lnTo>
                <a:cubicBezTo>
                  <a:pt x="120985" y="889051"/>
                  <a:pt x="128238" y="921792"/>
                  <a:pt x="150312" y="939452"/>
                </a:cubicBezTo>
                <a:cubicBezTo>
                  <a:pt x="160622" y="947700"/>
                  <a:pt x="175364" y="947803"/>
                  <a:pt x="187890" y="951978"/>
                </a:cubicBezTo>
                <a:cubicBezTo>
                  <a:pt x="198078" y="982541"/>
                  <a:pt x="201186" y="1002852"/>
                  <a:pt x="225468" y="1027134"/>
                </a:cubicBezTo>
                <a:cubicBezTo>
                  <a:pt x="236113" y="1037779"/>
                  <a:pt x="250520" y="1043835"/>
                  <a:pt x="263046" y="1052186"/>
                </a:cubicBezTo>
                <a:cubicBezTo>
                  <a:pt x="321501" y="1139868"/>
                  <a:pt x="288098" y="1110641"/>
                  <a:pt x="350728" y="1152394"/>
                </a:cubicBezTo>
                <a:cubicBezTo>
                  <a:pt x="370807" y="1182513"/>
                  <a:pt x="407006" y="1242134"/>
                  <a:pt x="438411" y="1252602"/>
                </a:cubicBezTo>
                <a:cubicBezTo>
                  <a:pt x="463463" y="1260953"/>
                  <a:pt x="487948" y="1271249"/>
                  <a:pt x="513567" y="1277654"/>
                </a:cubicBezTo>
                <a:cubicBezTo>
                  <a:pt x="530268" y="1281829"/>
                  <a:pt x="547182" y="1285233"/>
                  <a:pt x="563671" y="1290180"/>
                </a:cubicBezTo>
                <a:cubicBezTo>
                  <a:pt x="588964" y="1297768"/>
                  <a:pt x="613775" y="1306882"/>
                  <a:pt x="638827" y="1315233"/>
                </a:cubicBezTo>
                <a:lnTo>
                  <a:pt x="676405" y="1327759"/>
                </a:lnTo>
                <a:cubicBezTo>
                  <a:pt x="693770" y="1350912"/>
                  <a:pt x="725391" y="1397994"/>
                  <a:pt x="751561" y="1415441"/>
                </a:cubicBezTo>
                <a:cubicBezTo>
                  <a:pt x="762547" y="1422765"/>
                  <a:pt x="776613" y="1423792"/>
                  <a:pt x="789139" y="1427967"/>
                </a:cubicBezTo>
                <a:cubicBezTo>
                  <a:pt x="818367" y="1423792"/>
                  <a:pt x="847478" y="1418701"/>
                  <a:pt x="876822" y="1415441"/>
                </a:cubicBezTo>
                <a:cubicBezTo>
                  <a:pt x="922658" y="1410348"/>
                  <a:pt x="968894" y="1409010"/>
                  <a:pt x="1014608" y="1402915"/>
                </a:cubicBezTo>
                <a:cubicBezTo>
                  <a:pt x="1031672" y="1400640"/>
                  <a:pt x="1047697" y="1393007"/>
                  <a:pt x="1064712" y="1390389"/>
                </a:cubicBezTo>
                <a:cubicBezTo>
                  <a:pt x="1102082" y="1384640"/>
                  <a:pt x="1139868" y="1382038"/>
                  <a:pt x="1177446" y="1377863"/>
                </a:cubicBezTo>
                <a:cubicBezTo>
                  <a:pt x="1314493" y="1332181"/>
                  <a:pt x="1106910" y="1405037"/>
                  <a:pt x="1252602" y="1340285"/>
                </a:cubicBezTo>
                <a:cubicBezTo>
                  <a:pt x="1276733" y="1329560"/>
                  <a:pt x="1302139" y="1321638"/>
                  <a:pt x="1327758" y="1315233"/>
                </a:cubicBezTo>
                <a:cubicBezTo>
                  <a:pt x="1403482" y="1296301"/>
                  <a:pt x="1361531" y="1308150"/>
                  <a:pt x="1453019" y="1277654"/>
                </a:cubicBezTo>
                <a:cubicBezTo>
                  <a:pt x="1465545" y="1273479"/>
                  <a:pt x="1479611" y="1272452"/>
                  <a:pt x="1490597" y="1265128"/>
                </a:cubicBezTo>
                <a:lnTo>
                  <a:pt x="1528175" y="1240076"/>
                </a:lnTo>
                <a:cubicBezTo>
                  <a:pt x="1599156" y="1133605"/>
                  <a:pt x="1482246" y="1298531"/>
                  <a:pt x="1628383" y="1152394"/>
                </a:cubicBezTo>
                <a:cubicBezTo>
                  <a:pt x="1640909" y="1139868"/>
                  <a:pt x="1650581" y="1123605"/>
                  <a:pt x="1665961" y="1114816"/>
                </a:cubicBezTo>
                <a:cubicBezTo>
                  <a:pt x="1680908" y="1106275"/>
                  <a:pt x="1699512" y="1107019"/>
                  <a:pt x="1716065" y="1102290"/>
                </a:cubicBezTo>
                <a:cubicBezTo>
                  <a:pt x="1728761" y="1098663"/>
                  <a:pt x="1741117" y="1093939"/>
                  <a:pt x="1753643" y="1089764"/>
                </a:cubicBezTo>
                <a:cubicBezTo>
                  <a:pt x="1830750" y="974104"/>
                  <a:pt x="1732353" y="1116376"/>
                  <a:pt x="1803748" y="1027134"/>
                </a:cubicBezTo>
                <a:cubicBezTo>
                  <a:pt x="1813153" y="1015379"/>
                  <a:pt x="1822067" y="1003021"/>
                  <a:pt x="1828800" y="989556"/>
                </a:cubicBezTo>
                <a:cubicBezTo>
                  <a:pt x="1834705" y="977746"/>
                  <a:pt x="1833078" y="962288"/>
                  <a:pt x="1841326" y="951978"/>
                </a:cubicBezTo>
                <a:cubicBezTo>
                  <a:pt x="1850730" y="940223"/>
                  <a:pt x="1866378" y="935277"/>
                  <a:pt x="1878904" y="926926"/>
                </a:cubicBezTo>
                <a:cubicBezTo>
                  <a:pt x="1883079" y="914400"/>
                  <a:pt x="1886229" y="901484"/>
                  <a:pt x="1891430" y="889348"/>
                </a:cubicBezTo>
                <a:cubicBezTo>
                  <a:pt x="1898786" y="872185"/>
                  <a:pt x="1909926" y="856727"/>
                  <a:pt x="1916482" y="839243"/>
                </a:cubicBezTo>
                <a:cubicBezTo>
                  <a:pt x="1922527" y="823124"/>
                  <a:pt x="1924279" y="805692"/>
                  <a:pt x="1929008" y="789139"/>
                </a:cubicBezTo>
                <a:cubicBezTo>
                  <a:pt x="1932635" y="776443"/>
                  <a:pt x="1938670" y="764450"/>
                  <a:pt x="1941534" y="751561"/>
                </a:cubicBezTo>
                <a:cubicBezTo>
                  <a:pt x="1970927" y="619291"/>
                  <a:pt x="1938388" y="723421"/>
                  <a:pt x="1966586" y="638827"/>
                </a:cubicBezTo>
                <a:cubicBezTo>
                  <a:pt x="1962411" y="534443"/>
                  <a:pt x="1961503" y="429878"/>
                  <a:pt x="1954060" y="325676"/>
                </a:cubicBezTo>
                <a:cubicBezTo>
                  <a:pt x="1952493" y="303733"/>
                  <a:pt x="1930935" y="264973"/>
                  <a:pt x="1916482" y="250520"/>
                </a:cubicBezTo>
                <a:cubicBezTo>
                  <a:pt x="1905837" y="239875"/>
                  <a:pt x="1891975" y="232937"/>
                  <a:pt x="1878904" y="225468"/>
                </a:cubicBezTo>
                <a:cubicBezTo>
                  <a:pt x="1862692" y="216204"/>
                  <a:pt x="1846514" y="206321"/>
                  <a:pt x="1828800" y="200416"/>
                </a:cubicBezTo>
                <a:cubicBezTo>
                  <a:pt x="1783478" y="185309"/>
                  <a:pt x="1715643" y="172774"/>
                  <a:pt x="1665961" y="162838"/>
                </a:cubicBezTo>
                <a:cubicBezTo>
                  <a:pt x="1653435" y="154487"/>
                  <a:pt x="1642220" y="143716"/>
                  <a:pt x="1628383" y="137786"/>
                </a:cubicBezTo>
                <a:cubicBezTo>
                  <a:pt x="1612560" y="131005"/>
                  <a:pt x="1594832" y="129989"/>
                  <a:pt x="1578279" y="125260"/>
                </a:cubicBezTo>
                <a:cubicBezTo>
                  <a:pt x="1471189" y="94663"/>
                  <a:pt x="1648238" y="129308"/>
                  <a:pt x="1415441" y="100208"/>
                </a:cubicBezTo>
                <a:cubicBezTo>
                  <a:pt x="1390240" y="97058"/>
                  <a:pt x="1365608" y="89630"/>
                  <a:pt x="1340285" y="87682"/>
                </a:cubicBezTo>
                <a:cubicBezTo>
                  <a:pt x="1202652" y="77095"/>
                  <a:pt x="926926" y="62630"/>
                  <a:pt x="926926" y="62630"/>
                </a:cubicBezTo>
                <a:cubicBezTo>
                  <a:pt x="891109" y="50691"/>
                  <a:pt x="878566" y="45443"/>
                  <a:pt x="839243" y="37578"/>
                </a:cubicBezTo>
                <a:cubicBezTo>
                  <a:pt x="814339" y="32597"/>
                  <a:pt x="788880" y="30562"/>
                  <a:pt x="764087" y="25052"/>
                </a:cubicBezTo>
                <a:cubicBezTo>
                  <a:pt x="751198" y="22188"/>
                  <a:pt x="739398" y="15390"/>
                  <a:pt x="726509" y="12526"/>
                </a:cubicBezTo>
                <a:cubicBezTo>
                  <a:pt x="701716" y="7016"/>
                  <a:pt x="676405" y="4175"/>
                  <a:pt x="651353" y="0"/>
                </a:cubicBezTo>
                <a:lnTo>
                  <a:pt x="438411" y="12526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6365673" y="5058338"/>
                <a:ext cx="165712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673" y="5058338"/>
                <a:ext cx="1657120" cy="390748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/>
          <p:cNvSpPr txBox="1"/>
          <p:nvPr/>
        </p:nvSpPr>
        <p:spPr>
          <a:xfrm>
            <a:off x="7424556" y="224658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CDS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6567200" y="3438087"/>
            <a:ext cx="706527" cy="453379"/>
          </a:xfrm>
          <a:custGeom>
            <a:avLst/>
            <a:gdLst>
              <a:gd name="connsiteX0" fmla="*/ 526094 w 826718"/>
              <a:gd name="connsiteY0" fmla="*/ 0 h 551145"/>
              <a:gd name="connsiteX1" fmla="*/ 450937 w 826718"/>
              <a:gd name="connsiteY1" fmla="*/ 12526 h 551145"/>
              <a:gd name="connsiteX2" fmla="*/ 62631 w 826718"/>
              <a:gd name="connsiteY2" fmla="*/ 37578 h 551145"/>
              <a:gd name="connsiteX3" fmla="*/ 12526 w 826718"/>
              <a:gd name="connsiteY3" fmla="*/ 100209 h 551145"/>
              <a:gd name="connsiteX4" fmla="*/ 0 w 826718"/>
              <a:gd name="connsiteY4" fmla="*/ 137787 h 551145"/>
              <a:gd name="connsiteX5" fmla="*/ 12526 w 826718"/>
              <a:gd name="connsiteY5" fmla="*/ 225469 h 551145"/>
              <a:gd name="connsiteX6" fmla="*/ 37578 w 826718"/>
              <a:gd name="connsiteY6" fmla="*/ 263047 h 551145"/>
              <a:gd name="connsiteX7" fmla="*/ 100209 w 826718"/>
              <a:gd name="connsiteY7" fmla="*/ 313151 h 551145"/>
              <a:gd name="connsiteX8" fmla="*/ 137787 w 826718"/>
              <a:gd name="connsiteY8" fmla="*/ 325677 h 551145"/>
              <a:gd name="connsiteX9" fmla="*/ 162839 w 826718"/>
              <a:gd name="connsiteY9" fmla="*/ 400833 h 551145"/>
              <a:gd name="connsiteX10" fmla="*/ 313151 w 826718"/>
              <a:gd name="connsiteY10" fmla="*/ 501041 h 551145"/>
              <a:gd name="connsiteX11" fmla="*/ 350729 w 826718"/>
              <a:gd name="connsiteY11" fmla="*/ 526093 h 551145"/>
              <a:gd name="connsiteX12" fmla="*/ 425885 w 826718"/>
              <a:gd name="connsiteY12" fmla="*/ 551145 h 551145"/>
              <a:gd name="connsiteX13" fmla="*/ 713984 w 826718"/>
              <a:gd name="connsiteY13" fmla="*/ 538619 h 551145"/>
              <a:gd name="connsiteX14" fmla="*/ 751562 w 826718"/>
              <a:gd name="connsiteY14" fmla="*/ 526093 h 551145"/>
              <a:gd name="connsiteX15" fmla="*/ 814192 w 826718"/>
              <a:gd name="connsiteY15" fmla="*/ 450937 h 551145"/>
              <a:gd name="connsiteX16" fmla="*/ 826718 w 826718"/>
              <a:gd name="connsiteY16" fmla="*/ 413359 h 551145"/>
              <a:gd name="connsiteX17" fmla="*/ 814192 w 826718"/>
              <a:gd name="connsiteY17" fmla="*/ 200417 h 551145"/>
              <a:gd name="connsiteX18" fmla="*/ 751562 w 826718"/>
              <a:gd name="connsiteY18" fmla="*/ 100209 h 551145"/>
              <a:gd name="connsiteX19" fmla="*/ 688932 w 826718"/>
              <a:gd name="connsiteY19" fmla="*/ 50104 h 551145"/>
              <a:gd name="connsiteX20" fmla="*/ 651354 w 826718"/>
              <a:gd name="connsiteY20" fmla="*/ 37578 h 551145"/>
              <a:gd name="connsiteX21" fmla="*/ 613776 w 826718"/>
              <a:gd name="connsiteY21" fmla="*/ 12526 h 551145"/>
              <a:gd name="connsiteX22" fmla="*/ 463463 w 826718"/>
              <a:gd name="connsiteY22" fmla="*/ 12526 h 55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26718" h="551145">
                <a:moveTo>
                  <a:pt x="526094" y="0"/>
                </a:moveTo>
                <a:cubicBezTo>
                  <a:pt x="501042" y="4175"/>
                  <a:pt x="476291" y="11035"/>
                  <a:pt x="450937" y="12526"/>
                </a:cubicBezTo>
                <a:cubicBezTo>
                  <a:pt x="56378" y="35735"/>
                  <a:pt x="214647" y="-13094"/>
                  <a:pt x="62631" y="37578"/>
                </a:cubicBezTo>
                <a:cubicBezTo>
                  <a:pt x="39327" y="60881"/>
                  <a:pt x="28329" y="68603"/>
                  <a:pt x="12526" y="100209"/>
                </a:cubicBezTo>
                <a:cubicBezTo>
                  <a:pt x="6621" y="112019"/>
                  <a:pt x="4175" y="125261"/>
                  <a:pt x="0" y="137787"/>
                </a:cubicBezTo>
                <a:cubicBezTo>
                  <a:pt x="4175" y="167014"/>
                  <a:pt x="4042" y="197190"/>
                  <a:pt x="12526" y="225469"/>
                </a:cubicBezTo>
                <a:cubicBezTo>
                  <a:pt x="16852" y="239888"/>
                  <a:pt x="28173" y="251292"/>
                  <a:pt x="37578" y="263047"/>
                </a:cubicBezTo>
                <a:cubicBezTo>
                  <a:pt x="53112" y="282463"/>
                  <a:pt x="78509" y="302301"/>
                  <a:pt x="100209" y="313151"/>
                </a:cubicBezTo>
                <a:cubicBezTo>
                  <a:pt x="112019" y="319056"/>
                  <a:pt x="125261" y="321502"/>
                  <a:pt x="137787" y="325677"/>
                </a:cubicBezTo>
                <a:cubicBezTo>
                  <a:pt x="146138" y="350729"/>
                  <a:pt x="140867" y="386185"/>
                  <a:pt x="162839" y="400833"/>
                </a:cubicBezTo>
                <a:lnTo>
                  <a:pt x="313151" y="501041"/>
                </a:lnTo>
                <a:cubicBezTo>
                  <a:pt x="325677" y="509392"/>
                  <a:pt x="336447" y="521332"/>
                  <a:pt x="350729" y="526093"/>
                </a:cubicBezTo>
                <a:lnTo>
                  <a:pt x="425885" y="551145"/>
                </a:lnTo>
                <a:cubicBezTo>
                  <a:pt x="521918" y="546970"/>
                  <a:pt x="618143" y="545991"/>
                  <a:pt x="713984" y="538619"/>
                </a:cubicBezTo>
                <a:cubicBezTo>
                  <a:pt x="727149" y="537606"/>
                  <a:pt x="740576" y="533417"/>
                  <a:pt x="751562" y="526093"/>
                </a:cubicBezTo>
                <a:cubicBezTo>
                  <a:pt x="772339" y="512242"/>
                  <a:pt x="802639" y="474044"/>
                  <a:pt x="814192" y="450937"/>
                </a:cubicBezTo>
                <a:cubicBezTo>
                  <a:pt x="820097" y="439127"/>
                  <a:pt x="822543" y="425885"/>
                  <a:pt x="826718" y="413359"/>
                </a:cubicBezTo>
                <a:cubicBezTo>
                  <a:pt x="822543" y="342378"/>
                  <a:pt x="823388" y="270923"/>
                  <a:pt x="814192" y="200417"/>
                </a:cubicBezTo>
                <a:cubicBezTo>
                  <a:pt x="802612" y="111636"/>
                  <a:pt x="800718" y="139535"/>
                  <a:pt x="751562" y="100209"/>
                </a:cubicBezTo>
                <a:cubicBezTo>
                  <a:pt x="712724" y="69138"/>
                  <a:pt x="740340" y="75808"/>
                  <a:pt x="688932" y="50104"/>
                </a:cubicBezTo>
                <a:cubicBezTo>
                  <a:pt x="677122" y="44199"/>
                  <a:pt x="663164" y="43483"/>
                  <a:pt x="651354" y="37578"/>
                </a:cubicBezTo>
                <a:cubicBezTo>
                  <a:pt x="637889" y="30845"/>
                  <a:pt x="628698" y="14516"/>
                  <a:pt x="613776" y="12526"/>
                </a:cubicBezTo>
                <a:cubicBezTo>
                  <a:pt x="564111" y="5904"/>
                  <a:pt x="513567" y="12526"/>
                  <a:pt x="463463" y="12526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237223" y="3346229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MCDS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3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Minimizing Number of Rounds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23</a:t>
            </a:fld>
            <a:endParaRPr lang="zh-CN" altLang="en-US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700808"/>
            <a:ext cx="6396558" cy="864096"/>
          </a:xfr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94009"/>
            <a:ext cx="5542857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24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" y="1824741"/>
            <a:ext cx="4348924" cy="33843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68680" y="1812880"/>
                <a:ext cx="4667815" cy="3200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as the root</a:t>
                </a:r>
              </a:p>
              <a:p>
                <a:r>
                  <a:rPr lang="en-US" altLang="zh-CN" dirty="0" smtClean="0"/>
                  <a:t>Plan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sz="2000" dirty="0" smtClean="0"/>
                  <a:t>Choose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as the root</a:t>
                </a:r>
              </a:p>
              <a:p>
                <a:r>
                  <a:rPr lang="en-US" altLang="zh-CN" dirty="0"/>
                  <a:t>Plan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680" y="1812880"/>
                <a:ext cx="4667815" cy="3200876"/>
              </a:xfrm>
              <a:prstGeom prst="rect">
                <a:avLst/>
              </a:prstGeom>
              <a:blipFill>
                <a:blip r:embed="rId3"/>
                <a:stretch>
                  <a:fillRect l="-1438" t="-952" b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 flipH="1">
            <a:off x="755576" y="4077072"/>
            <a:ext cx="720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691680" y="4077072"/>
            <a:ext cx="720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52097" y="4077072"/>
            <a:ext cx="720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704685" y="2940865"/>
            <a:ext cx="720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3510389" y="2955890"/>
            <a:ext cx="720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Minimizing the </a:t>
                </a:r>
                <a:r>
                  <a:rPr lang="en-US" altLang="zh-CN" dirty="0" smtClean="0"/>
                  <a:t>Span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𝑝𝑖𝑣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45" b="-20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25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85753" y="1481708"/>
                <a:ext cx="8153400" cy="463711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/>
                  <a:t>Given a pattern P, multiple execution plans may exist with </a:t>
                </a:r>
                <a:r>
                  <a:rPr lang="en-US" altLang="zh-CN" sz="2400" dirty="0"/>
                  <a:t>the minimum number of rounds, while their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𝑝𝑖𝑣</m:t>
                    </m:r>
                  </m:oMath>
                </a14:m>
                <a:r>
                  <a:rPr lang="en-US" altLang="zh-CN" sz="2400" dirty="0" smtClean="0"/>
                  <a:t> can </a:t>
                </a:r>
                <a:r>
                  <a:rPr lang="en-US" altLang="zh-CN" sz="2400" dirty="0"/>
                  <a:t>be </a:t>
                </a:r>
                <a:r>
                  <a:rPr lang="en-US" altLang="zh-CN" sz="2400" dirty="0" smtClean="0"/>
                  <a:t>different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400" b="1" dirty="0"/>
                  <a:t>Intuition: </a:t>
                </a:r>
                <a:r>
                  <a:rPr lang="en-US" altLang="zh-CN" sz="2400" dirty="0" smtClean="0"/>
                  <a:t>Maximize </a:t>
                </a:r>
                <a:r>
                  <a:rPr lang="en-US" altLang="zh-CN" sz="2400" dirty="0"/>
                  <a:t>the number of </a:t>
                </a:r>
                <a:r>
                  <a:rPr lang="en-US" altLang="zh-CN" sz="2400" dirty="0" err="1"/>
                  <a:t>embeddings</a:t>
                </a:r>
                <a:r>
                  <a:rPr lang="en-US" altLang="zh-CN" sz="2400" dirty="0"/>
                  <a:t> that can be </a:t>
                </a:r>
                <a:r>
                  <a:rPr lang="en-US" altLang="zh-CN" sz="2400" dirty="0" smtClean="0"/>
                  <a:t>found using </a:t>
                </a:r>
                <a:r>
                  <a:rPr lang="en-US" altLang="zh-CN" sz="2400" dirty="0"/>
                  <a:t>SM-E</a:t>
                </a:r>
                <a:endParaRPr lang="en-US" altLang="zh-CN" sz="2400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can be </a:t>
                </a:r>
                <a:r>
                  <a:rPr lang="en-US" altLang="zh-CN" sz="2400" dirty="0"/>
                  <a:t>chosen as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𝑝𝑖𝑣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, </a:t>
                </a:r>
                <a14:m>
                  <m:oMath xmlns:m="http://schemas.openxmlformats.org/officeDocument/2006/math">
                    <m:r>
                      <a:rPr lang="pl-PL" altLang="zh-CN" sz="2400" i="1" dirty="0" smtClean="0">
                        <a:latin typeface="Cambria Math" panose="02040503050406030204" pitchFamily="18" charset="0"/>
                      </a:rPr>
                      <m:t>𝑆𝑝𝑎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pl-PL" altLang="zh-CN" sz="2400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4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altLang="zh-CN" sz="2400" i="1" dirty="0" smtClean="0">
                        <a:latin typeface="Cambria Math" panose="02040503050406030204" pitchFamily="18" charset="0"/>
                      </a:rPr>
                      <m:t>) = 2 </m:t>
                    </m:r>
                  </m:oMath>
                </a14:m>
                <a:r>
                  <a:rPr lang="pl-PL" altLang="zh-CN" sz="2400" dirty="0"/>
                  <a:t>while </a:t>
                </a:r>
                <a14:m>
                  <m:oMath xmlns:m="http://schemas.openxmlformats.org/officeDocument/2006/math">
                    <m:r>
                      <a:rPr lang="pl-PL" altLang="zh-CN" sz="2400" i="1" dirty="0">
                        <a:latin typeface="Cambria Math" panose="02040503050406030204" pitchFamily="18" charset="0"/>
                      </a:rPr>
                      <m:t>𝑆𝑝𝑎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pl-PL" altLang="zh-CN" sz="2400" i="1" dirty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l-PL" altLang="zh-CN" sz="2400" i="1" dirty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sz="2400" dirty="0" smtClean="0"/>
                  <a:t>  Therefore </a:t>
                </a:r>
                <a:r>
                  <a:rPr lang="en-US" altLang="zh-CN" sz="2400" dirty="0"/>
                  <a:t>we choose the plan with u3 as the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𝑝𝑖𝑣</m:t>
                    </m:r>
                  </m:oMath>
                </a14:m>
                <a:r>
                  <a:rPr lang="en-US" altLang="zh-CN" sz="2400" dirty="0"/>
                  <a:t> 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endParaRPr lang="zh-CN" altLang="en-US" b="1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85753" y="1481708"/>
                <a:ext cx="8153400" cy="4637112"/>
              </a:xfrm>
              <a:blipFill>
                <a:blip r:embed="rId4"/>
                <a:stretch>
                  <a:fillRect l="-149" t="-1051" r="-1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62" y="5406782"/>
            <a:ext cx="2494658" cy="14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Maximizing Filtering Power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26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/>
                  <a:t>Given a pattern P, multiple execution plans may exist with </a:t>
                </a:r>
                <a:r>
                  <a:rPr lang="en-US" altLang="zh-CN" sz="2400" dirty="0"/>
                  <a:t>the minimum number of rounds and their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𝑝𝑖𝑣</m:t>
                    </m:r>
                  </m:oMath>
                </a14:m>
                <a:r>
                  <a:rPr lang="en-US" altLang="zh-CN" sz="2400" dirty="0" smtClean="0"/>
                  <a:t> have the </a:t>
                </a:r>
                <a:r>
                  <a:rPr lang="en-US" altLang="zh-CN" sz="2400" dirty="0"/>
                  <a:t>same smallest </a:t>
                </a:r>
                <a:r>
                  <a:rPr lang="en-US" altLang="zh-CN" sz="2400" dirty="0" smtClean="0"/>
                  <a:t>span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:endParaRPr lang="en-US" altLang="zh-CN" sz="2400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400" b="1" dirty="0" smtClean="0"/>
                  <a:t>Intuition: </a:t>
                </a:r>
                <a:r>
                  <a:rPr lang="en-US" altLang="zh-CN" sz="2400" dirty="0" smtClean="0"/>
                  <a:t>maximize </a:t>
                </a:r>
                <a:r>
                  <a:rPr lang="en-US" altLang="zh-CN" sz="2400" dirty="0"/>
                  <a:t>the </a:t>
                </a:r>
                <a:r>
                  <a:rPr lang="en-US" altLang="zh-CN" sz="2400" dirty="0" smtClean="0"/>
                  <a:t>filtering power </a:t>
                </a:r>
                <a:r>
                  <a:rPr lang="en-US" altLang="zh-CN" sz="2400" dirty="0"/>
                  <a:t>of the </a:t>
                </a:r>
                <a:r>
                  <a:rPr lang="en-US" altLang="zh-CN" sz="2400" dirty="0" smtClean="0"/>
                  <a:t>verification </a:t>
                </a:r>
                <a:r>
                  <a:rPr lang="en-US" altLang="zh-CN" sz="2400" dirty="0"/>
                  <a:t>edges as early as </a:t>
                </a:r>
                <a:r>
                  <a:rPr lang="en-US" altLang="zh-CN" sz="2400" dirty="0" smtClean="0"/>
                  <a:t>possible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:endParaRPr lang="en-US" altLang="zh-CN" sz="2400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400" dirty="0"/>
                  <a:t>Score function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𝑆𝐶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𝑃𝐿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/>
                  <a:t>for an execution plan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𝑃𝐿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altLang="zh-CN" sz="2400" dirty="0" err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dirty="0" err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𝑠𝑖𝑛𝑐𝑒</m:t>
                    </m:r>
                    <m:f>
                      <m:f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sz="1800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p>
                        </m:sSup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&gt;</m:t>
                    </m:r>
                    <m:f>
                      <m:f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sz="1800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p>
                        </m:sSup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50" t="-1053" r="-1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589240"/>
            <a:ext cx="5362984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0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27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" y="1824741"/>
            <a:ext cx="4348924" cy="33843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68680" y="1812880"/>
                <a:ext cx="4667815" cy="4518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as the root</a:t>
                </a:r>
              </a:p>
              <a:p>
                <a:r>
                  <a:rPr lang="en-US" altLang="zh-CN" dirty="0" smtClean="0"/>
                  <a:t>Plan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𝑆𝐶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sz="2000" dirty="0" smtClean="0"/>
                  <a:t>Choose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as the root</a:t>
                </a:r>
              </a:p>
              <a:p>
                <a:r>
                  <a:rPr lang="en-US" altLang="zh-CN" dirty="0"/>
                  <a:t>Plan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𝑝𝑖𝑣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𝐿𝐹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𝑆𝐶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b="0" dirty="0" smtClean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680" y="1812880"/>
                <a:ext cx="4667815" cy="4518673"/>
              </a:xfrm>
              <a:prstGeom prst="rect">
                <a:avLst/>
              </a:prstGeom>
              <a:blipFill>
                <a:blip r:embed="rId4"/>
                <a:stretch>
                  <a:fillRect l="-1438" t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 flipH="1">
            <a:off x="755576" y="4077072"/>
            <a:ext cx="720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691680" y="4077072"/>
            <a:ext cx="720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630259" y="4072216"/>
            <a:ext cx="720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704685" y="2940865"/>
            <a:ext cx="720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3510389" y="2955890"/>
            <a:ext cx="720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93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Embedding </a:t>
            </a:r>
            <a:r>
              <a:rPr lang="en-US" altLang="zh-CN" dirty="0" err="1" smtClean="0"/>
              <a:t>Trie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28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ata </a:t>
            </a:r>
            <a:r>
              <a:rPr lang="en-US" altLang="zh-CN" dirty="0"/>
              <a:t>structure used for </a:t>
            </a:r>
            <a:r>
              <a:rPr lang="en-US" altLang="zh-CN" dirty="0" smtClean="0"/>
              <a:t>compressing </a:t>
            </a:r>
            <a:r>
              <a:rPr lang="en-US" altLang="zh-CN" dirty="0"/>
              <a:t>the intermediate results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488973"/>
            <a:ext cx="4608512" cy="39992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70" y="2348880"/>
            <a:ext cx="2690962" cy="20941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347576" y="4824014"/>
                <a:ext cx="379642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 smtClean="0">
                    <a:latin typeface="+mj-lt"/>
                  </a:rPr>
                  <a:t>  Matching order: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CMMI9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576" y="4824014"/>
                <a:ext cx="3796424" cy="646331"/>
              </a:xfrm>
              <a:prstGeom prst="rect">
                <a:avLst/>
              </a:prstGeom>
              <a:blipFill>
                <a:blip r:embed="rId5"/>
                <a:stretch>
                  <a:fillRect t="-4717"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1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the Embedding </a:t>
            </a:r>
            <a:r>
              <a:rPr lang="en-US" altLang="zh-CN" dirty="0" err="1"/>
              <a:t>Trie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29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31146"/>
            <a:ext cx="4714486" cy="4894658"/>
          </a:xfrm>
        </p:spPr>
      </p:pic>
    </p:spTree>
    <p:extLst>
      <p:ext uri="{BB962C8B-B14F-4D97-AF65-F5344CB8AC3E}">
        <p14:creationId xmlns:p14="http://schemas.microsoft.com/office/powerpoint/2010/main" val="108225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Subgraph </a:t>
            </a:r>
            <a:r>
              <a:rPr lang="en-US" altLang="zh-CN" dirty="0" smtClean="0"/>
              <a:t>enumeration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7886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sz="3100" dirty="0" smtClean="0"/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sz="3100" dirty="0" smtClean="0"/>
                  <a:t>The </a:t>
                </a:r>
                <a:r>
                  <a:rPr lang="en-US" altLang="zh-CN" sz="3100" dirty="0"/>
                  <a:t>problem of subgraph enumeration is to </a:t>
                </a:r>
                <a:r>
                  <a:rPr lang="en-US" altLang="zh-CN" sz="3100" dirty="0" smtClean="0"/>
                  <a:t>find </a:t>
                </a:r>
                <a:r>
                  <a:rPr lang="en-US" altLang="zh-CN" sz="3100" dirty="0"/>
                  <a:t>the </a:t>
                </a:r>
                <a:r>
                  <a:rPr lang="en-US" altLang="zh-CN" sz="3100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100" i="1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3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31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1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31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100" dirty="0" smtClean="0"/>
                  <a:t>. </a:t>
                </a:r>
                <a:endParaRPr lang="en-US" altLang="zh-CN" sz="3100" dirty="0"/>
              </a:p>
              <a:p>
                <a:pPr>
                  <a:lnSpc>
                    <a:spcPct val="12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sz="3100" dirty="0" smtClean="0"/>
                  <a:t>In </a:t>
                </a:r>
                <a:r>
                  <a:rPr lang="en-US" altLang="zh-CN" sz="3100" dirty="0"/>
                  <a:t>the literature, subgraph enumeration is also </a:t>
                </a:r>
                <a:r>
                  <a:rPr lang="en-US" altLang="zh-CN" sz="3100" dirty="0" smtClean="0"/>
                  <a:t>referred </a:t>
                </a:r>
                <a:r>
                  <a:rPr lang="en-US" altLang="zh-CN" sz="3100" dirty="0"/>
                  <a:t>to as </a:t>
                </a:r>
                <a:r>
                  <a:rPr lang="zh-CN" altLang="en-US" sz="3100" dirty="0" smtClean="0"/>
                  <a:t>：</a:t>
                </a:r>
                <a:endParaRPr lang="en-US" altLang="zh-CN" sz="3100" dirty="0" smtClean="0"/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dirty="0" smtClean="0"/>
                  <a:t>subgraph listing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1600" dirty="0"/>
                  <a:t>  </a:t>
                </a:r>
                <a:r>
                  <a:rPr lang="en-US" altLang="zh-CN" sz="1600" dirty="0" smtClean="0"/>
                  <a:t>                     </a:t>
                </a:r>
                <a:r>
                  <a:rPr lang="it-IT" altLang="zh-CN" sz="1600" dirty="0" smtClean="0"/>
                  <a:t>Y</a:t>
                </a:r>
                <a:r>
                  <a:rPr lang="it-IT" altLang="zh-CN" sz="1600" dirty="0"/>
                  <a:t>. Shao, B. Cui, L. Chen, L. Ma, J. Yao, and N. Xu.</a:t>
                </a:r>
                <a:r>
                  <a:rPr lang="en-US" altLang="zh-CN" sz="1600" dirty="0"/>
                  <a:t>Parallel 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subgraph listing </a:t>
                </a:r>
                <a:r>
                  <a:rPr lang="en-US" altLang="zh-CN" sz="1600" dirty="0"/>
                  <a:t>in a large-scale graph. (</a:t>
                </a:r>
                <a:r>
                  <a:rPr lang="en-US" altLang="zh-CN" sz="1600" dirty="0" smtClean="0"/>
                  <a:t>SIGMOD14’)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78867"/>
              </a:xfrm>
              <a:blipFill>
                <a:blip r:embed="rId3"/>
                <a:stretch>
                  <a:fillRect l="-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600200"/>
            <a:ext cx="835752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1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30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772816"/>
            <a:ext cx="5273901" cy="3240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34" y="1988840"/>
            <a:ext cx="3207463" cy="20923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0" y="5023376"/>
                <a:ext cx="4572000" cy="10052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23376"/>
                <a:ext cx="4572000" cy="1005212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763688" y="6232683"/>
                <a:ext cx="6408712" cy="393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6232683"/>
                <a:ext cx="6408712" cy="393121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39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ice </a:t>
            </a:r>
            <a:r>
              <a:rPr lang="en-US" altLang="zh-CN" dirty="0"/>
              <a:t>P</a:t>
            </a:r>
            <a:r>
              <a:rPr lang="en-US" altLang="zh-CN" dirty="0" smtClean="0"/>
              <a:t>roperties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31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/>
              <a:t>Compression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Storing </a:t>
            </a:r>
            <a:r>
              <a:rPr lang="en-US" altLang="zh-CN" dirty="0"/>
              <a:t>the </a:t>
            </a:r>
            <a:r>
              <a:rPr lang="en-US" altLang="zh-CN" dirty="0" smtClean="0"/>
              <a:t>results in </a:t>
            </a:r>
            <a:r>
              <a:rPr lang="en-US" altLang="zh-CN" dirty="0"/>
              <a:t>the embedding </a:t>
            </a:r>
            <a:r>
              <a:rPr lang="en-US" altLang="zh-CN" dirty="0" err="1"/>
              <a:t>trie</a:t>
            </a:r>
            <a:r>
              <a:rPr lang="en-US" altLang="zh-CN" dirty="0"/>
              <a:t> saves space </a:t>
            </a:r>
            <a:r>
              <a:rPr lang="en-US" altLang="zh-CN" dirty="0" smtClean="0"/>
              <a:t>than </a:t>
            </a:r>
            <a:r>
              <a:rPr lang="en-US" altLang="zh-CN" dirty="0"/>
              <a:t>storing them as </a:t>
            </a:r>
            <a:r>
              <a:rPr lang="en-US" altLang="zh-CN" dirty="0" smtClean="0"/>
              <a:t>a collection </a:t>
            </a:r>
            <a:r>
              <a:rPr lang="en-US" altLang="zh-CN" dirty="0"/>
              <a:t>of lists</a:t>
            </a:r>
            <a:r>
              <a:rPr lang="en-US" altLang="zh-CN" dirty="0" smtClean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b="1" dirty="0"/>
              <a:t>Unique ID </a:t>
            </a:r>
            <a:endParaRPr lang="en-US" altLang="zh-CN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 smtClean="0"/>
              <a:t>     </a:t>
            </a:r>
            <a:r>
              <a:rPr lang="en-US" altLang="zh-CN" dirty="0" smtClean="0"/>
              <a:t>For </a:t>
            </a:r>
            <a:r>
              <a:rPr lang="en-US" altLang="zh-CN" dirty="0"/>
              <a:t>each result in the </a:t>
            </a:r>
            <a:r>
              <a:rPr lang="en-US" altLang="zh-CN" dirty="0" smtClean="0"/>
              <a:t>embedding </a:t>
            </a:r>
            <a:r>
              <a:rPr lang="en-US" altLang="zh-CN" dirty="0" err="1"/>
              <a:t>trie</a:t>
            </a:r>
            <a:r>
              <a:rPr lang="en-US" altLang="zh-CN" dirty="0"/>
              <a:t>, the address of </a:t>
            </a:r>
            <a:r>
              <a:rPr lang="en-US" altLang="zh-CN" dirty="0" smtClean="0"/>
              <a:t>its </a:t>
            </a:r>
            <a:r>
              <a:rPr lang="en-US" altLang="zh-CN" dirty="0"/>
              <a:t>leaf node in memory </a:t>
            </a:r>
            <a:r>
              <a:rPr lang="en-US" altLang="zh-CN" dirty="0" smtClean="0"/>
              <a:t>can be </a:t>
            </a:r>
            <a:r>
              <a:rPr lang="en-US" altLang="zh-CN" dirty="0"/>
              <a:t>used as the unique ID</a:t>
            </a:r>
            <a:r>
              <a:rPr lang="en-US" altLang="zh-CN" dirty="0" smtClean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b="1" dirty="0"/>
              <a:t>Retrieval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 smtClean="0"/>
              <a:t>     </a:t>
            </a:r>
            <a:r>
              <a:rPr lang="en-US" altLang="zh-CN" dirty="0" smtClean="0"/>
              <a:t>Given </a:t>
            </a:r>
            <a:r>
              <a:rPr lang="en-US" altLang="zh-CN" dirty="0"/>
              <a:t>a </a:t>
            </a:r>
            <a:r>
              <a:rPr lang="en-US" altLang="zh-CN" dirty="0" smtClean="0"/>
              <a:t>particular </a:t>
            </a:r>
            <a:r>
              <a:rPr lang="en-US" altLang="zh-CN" dirty="0"/>
              <a:t>ID represented by a leaf node, we can easily 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follow its pointer step-by-step </a:t>
            </a:r>
            <a:r>
              <a:rPr lang="en-US" altLang="zh-CN" dirty="0"/>
              <a:t>to retrieve the </a:t>
            </a:r>
            <a:r>
              <a:rPr lang="en-US" altLang="zh-CN" dirty="0" smtClean="0"/>
              <a:t>corresponding result.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b="1" dirty="0"/>
              <a:t>Removal </a:t>
            </a:r>
            <a:endParaRPr lang="en-US" altLang="zh-CN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en-US" altLang="zh-CN" dirty="0" smtClean="0"/>
              <a:t>To </a:t>
            </a:r>
            <a:r>
              <a:rPr lang="en-US" altLang="zh-CN" dirty="0"/>
              <a:t>remove a result with a particular </a:t>
            </a:r>
            <a:r>
              <a:rPr lang="en-US" altLang="zh-CN" dirty="0" smtClean="0"/>
              <a:t>ID, we </a:t>
            </a:r>
            <a:r>
              <a:rPr lang="en-US" altLang="zh-CN" dirty="0"/>
              <a:t>can remove </a:t>
            </a:r>
            <a:r>
              <a:rPr lang="en-US" altLang="zh-CN" dirty="0" smtClean="0"/>
              <a:t>its corresponding </a:t>
            </a:r>
            <a:r>
              <a:rPr lang="en-US" altLang="zh-CN" dirty="0"/>
              <a:t>leaf node and decrease </a:t>
            </a:r>
            <a:r>
              <a:rPr lang="en-US" altLang="zh-CN" dirty="0" smtClean="0"/>
              <a:t>the </a:t>
            </a:r>
            <a:r>
              <a:rPr lang="en-US" altLang="zh-CN" dirty="0" err="1" smtClean="0"/>
              <a:t>childCount</a:t>
            </a:r>
            <a:r>
              <a:rPr lang="en-US" altLang="zh-CN" dirty="0" smtClean="0"/>
              <a:t> </a:t>
            </a:r>
            <a:r>
              <a:rPr lang="en-US" altLang="zh-CN" dirty="0"/>
              <a:t>of its parent node by 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3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Maintaining the </a:t>
            </a:r>
            <a:r>
              <a:rPr lang="en-US" altLang="zh-CN" dirty="0" smtClean="0"/>
              <a:t>Embedding </a:t>
            </a:r>
            <a:r>
              <a:rPr lang="en-US" altLang="zh-CN" dirty="0" err="1"/>
              <a:t>T</a:t>
            </a:r>
            <a:r>
              <a:rPr lang="en-US" altLang="zh-CN" dirty="0" err="1" smtClean="0"/>
              <a:t>rie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32</a:t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6" y="1772816"/>
            <a:ext cx="5764099" cy="4032448"/>
          </a:xfrm>
        </p:spPr>
      </p:pic>
    </p:spTree>
    <p:extLst>
      <p:ext uri="{BB962C8B-B14F-4D97-AF65-F5344CB8AC3E}">
        <p14:creationId xmlns:p14="http://schemas.microsoft.com/office/powerpoint/2010/main" val="2051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Control Strategies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b="1" dirty="0" smtClean="0"/>
                  <a:t>Notable: </a:t>
                </a:r>
                <a:r>
                  <a:rPr lang="en-US" altLang="zh-CN" dirty="0" smtClean="0"/>
                  <a:t>Since R-</a:t>
                </a:r>
                <a:r>
                  <a:rPr lang="en-US" altLang="zh-CN" dirty="0" err="1" smtClean="0"/>
                  <a:t>Meef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still caches fetched foreign vertices and </a:t>
                </a:r>
                <a:r>
                  <a:rPr lang="en-US" altLang="zh-CN" dirty="0" smtClean="0"/>
                  <a:t>intermediate </a:t>
                </a:r>
                <a:r>
                  <a:rPr lang="en-US" altLang="zh-CN" dirty="0"/>
                  <a:t>results in </a:t>
                </a:r>
                <a:r>
                  <a:rPr lang="en-US" altLang="zh-CN" dirty="0" smtClean="0"/>
                  <a:t>memory.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b="1" dirty="0" smtClean="0"/>
                  <a:t>Grouping strategy : </a:t>
                </a:r>
                <a:r>
                  <a:rPr lang="en-US" altLang="zh-CN" sz="2400" dirty="0" smtClean="0"/>
                  <a:t>to </a:t>
                </a:r>
                <a:r>
                  <a:rPr lang="en-US" altLang="zh-CN" sz="2400" dirty="0"/>
                  <a:t>keep the peak memory usage under the </a:t>
                </a:r>
                <a:r>
                  <a:rPr lang="en-US" altLang="zh-CN" sz="2400" dirty="0" smtClean="0"/>
                  <a:t>memory capacity </a:t>
                </a:r>
                <a:r>
                  <a:rPr lang="en-US" altLang="zh-CN" sz="2400" dirty="0"/>
                  <a:t>of the local </a:t>
                </a:r>
                <a:r>
                  <a:rPr lang="en-US" altLang="zh-CN" sz="2400" dirty="0" smtClean="0"/>
                  <a:t>machine</a:t>
                </a:r>
              </a:p>
              <a:p>
                <a:pPr lvl="1"/>
                <a:r>
                  <a:rPr lang="en-US" altLang="zh-CN" dirty="0"/>
                  <a:t>divide the candidate vertices of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𝑝𝑖𝑣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into disjoint </a:t>
                </a:r>
                <a:r>
                  <a:rPr lang="en-US" altLang="zh-CN" dirty="0" smtClean="0"/>
                  <a:t>groups and process each group independently</a:t>
                </a:r>
              </a:p>
              <a:p>
                <a:pPr lvl="1"/>
                <a:r>
                  <a:rPr lang="en-US" altLang="zh-CN" dirty="0"/>
                  <a:t>put vertices that are </a:t>
                </a:r>
                <a:r>
                  <a:rPr lang="en-US" altLang="zh-CN" dirty="0" smtClean="0"/>
                  <a:t>“similar</a:t>
                </a:r>
                <a:r>
                  <a:rPr lang="en-US" altLang="zh-CN" dirty="0"/>
                  <a:t>" to each other into </a:t>
                </a:r>
                <a:r>
                  <a:rPr lang="en-US" altLang="zh-CN" dirty="0" smtClean="0"/>
                  <a:t>the </a:t>
                </a:r>
                <a:r>
                  <a:rPr lang="en-US" altLang="zh-CN" dirty="0"/>
                  <a:t>same group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967643"/>
            <a:ext cx="3519320" cy="153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0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Control Strategies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33408" y="1628800"/>
                <a:ext cx="8711880" cy="46371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𝑝𝑖𝑣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/>
                  <a:t>be the candidate set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𝑝𝑖𝑣</m:t>
                    </m:r>
                  </m:oMath>
                </a14:m>
                <a:r>
                  <a:rPr lang="en-US" altLang="zh-CN" sz="2400" dirty="0"/>
                  <a:t>, </a:t>
                </a:r>
                <a:r>
                  <a:rPr lang="en-US" altLang="zh-CN" sz="2400" dirty="0" smtClean="0"/>
                  <a:t>and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be </a:t>
                </a:r>
                <a:r>
                  <a:rPr lang="en-US" altLang="zh-CN" sz="2400" dirty="0"/>
                  <a:t>the available </a:t>
                </a:r>
                <a:r>
                  <a:rPr lang="en-US" altLang="zh-CN" sz="2400" dirty="0" smtClean="0"/>
                  <a:t>memory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/>
                  <a:t>First </a:t>
                </a:r>
                <a:r>
                  <a:rPr lang="en-US" altLang="zh-CN" sz="2400" dirty="0"/>
                  <a:t>we pick a random </a:t>
                </a:r>
                <a:r>
                  <a:rPr lang="en-US" altLang="zh-CN" sz="2400" dirty="0" smtClean="0"/>
                  <a:t>vertex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and </a:t>
                </a:r>
                <a:r>
                  <a:rPr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be the initial </a:t>
                </a:r>
                <a:r>
                  <a:rPr lang="en-US" altLang="zh-CN" sz="2400" dirty="0" smtClean="0"/>
                  <a:t>group</a:t>
                </a:r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400" dirty="0" smtClean="0"/>
                  <a:t>If </a:t>
                </a:r>
                <a:r>
                  <a:rPr lang="en-US" altLang="zh-CN" sz="2400" dirty="0"/>
                  <a:t>the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estimated memory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requirement </a:t>
                </a:r>
                <a:r>
                  <a:rPr lang="en-US" altLang="zh-CN" sz="24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𝑟𝑔</m:t>
                    </m:r>
                  </m:oMath>
                </a14:m>
                <a:r>
                  <a:rPr lang="en-US" altLang="zh-CN" sz="2400" dirty="0"/>
                  <a:t>,</a:t>
                </a:r>
                <a:r>
                  <a:rPr lang="en-US" altLang="zh-CN" sz="2400" dirty="0" smtClean="0"/>
                  <a:t> denoted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𝑟𝑔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4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choose </a:t>
                </a:r>
                <a:r>
                  <a:rPr lang="en-US" altLang="zh-CN" sz="2400" dirty="0"/>
                  <a:t>another </a:t>
                </a:r>
                <a:r>
                  <a:rPr lang="en-US" altLang="zh-CN" sz="2400" dirty="0" smtClean="0"/>
                  <a:t>candidate vertex </a:t>
                </a:r>
                <a:r>
                  <a:rPr lang="en-US" altLang="zh-CN" sz="2400" dirty="0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that </a:t>
                </a:r>
                <a:r>
                  <a:rPr lang="en-US" altLang="zh-CN" sz="2400" dirty="0"/>
                  <a:t>has the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greatest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  proximity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𝑟𝑔</m:t>
                    </m:r>
                  </m:oMath>
                </a14:m>
                <a:r>
                  <a:rPr lang="en-US" altLang="zh-CN" sz="2400" dirty="0" smtClean="0"/>
                  <a:t> and add </a:t>
                </a:r>
                <a:r>
                  <a:rPr lang="en-US" altLang="zh-CN" sz="2400" dirty="0"/>
                  <a:t>it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𝑟𝑔</m:t>
                    </m:r>
                  </m:oMath>
                </a14:m>
                <a:endParaRPr lang="en-US" altLang="zh-CN" sz="2400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𝑟𝑔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400" dirty="0"/>
                  <a:t>: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    remove </a:t>
                </a:r>
                <a:r>
                  <a:rPr lang="en-US" altLang="zh-CN" sz="2400" dirty="0"/>
                  <a:t>the last added </a:t>
                </a:r>
                <a:r>
                  <a:rPr lang="en-US" altLang="zh-CN" sz="2400" dirty="0" smtClean="0"/>
                  <a:t>vertex from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𝑟𝑔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33408" y="1628800"/>
                <a:ext cx="8711880" cy="4637112"/>
              </a:xfrm>
              <a:blipFill>
                <a:blip r:embed="rId2"/>
                <a:stretch>
                  <a:fillRect l="-1120" t="-1051" r="-14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2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Control Strategies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dirty="0" smtClean="0"/>
                  <a:t>Proximity </a:t>
                </a:r>
                <a:r>
                  <a:rPr lang="en-US" altLang="zh-CN" dirty="0"/>
                  <a:t>of a vertex v to a group of </a:t>
                </a:r>
                <a:r>
                  <a:rPr lang="en-US" altLang="zh-CN" dirty="0" smtClean="0"/>
                  <a:t>vertices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Estimating memory usage</a:t>
                </a:r>
              </a:p>
              <a:p>
                <a:pPr lvl="1"/>
                <a:r>
                  <a:rPr lang="en-US" altLang="zh-CN" sz="2400" dirty="0"/>
                  <a:t>E</a:t>
                </a:r>
                <a:r>
                  <a:rPr lang="en-US" altLang="zh-CN" sz="2400" dirty="0" smtClean="0"/>
                  <a:t>stimate </a:t>
                </a:r>
                <a:r>
                  <a:rPr lang="en-US" altLang="zh-CN" sz="2400" dirty="0"/>
                  <a:t>the space cost of </a:t>
                </a:r>
                <a:r>
                  <a:rPr lang="en-US" altLang="zh-CN" sz="2400" dirty="0" smtClean="0"/>
                  <a:t>a </a:t>
                </a:r>
                <a:r>
                  <a:rPr lang="en-US" altLang="zh-CN" sz="2400" dirty="0"/>
                  <a:t>single vertex, </a:t>
                </a:r>
                <a:r>
                  <a:rPr lang="en-US" altLang="zh-CN" sz="2400" dirty="0" smtClean="0"/>
                  <a:t>use </a:t>
                </a:r>
                <a:r>
                  <a:rPr lang="en-US" altLang="zh-CN" sz="2400" dirty="0"/>
                  <a:t>the average space cost of local </a:t>
                </a:r>
                <a:r>
                  <a:rPr lang="en-US" altLang="zh-CN" sz="2400" dirty="0" err="1" smtClean="0"/>
                  <a:t>embeddings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of a candidate vertex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in </a:t>
                </a:r>
                <a:r>
                  <a:rPr lang="en-US" altLang="zh-CN" sz="2400" dirty="0" smtClean="0"/>
                  <a:t>embedding </a:t>
                </a:r>
                <a:r>
                  <a:rPr lang="en-US" altLang="zh-CN" sz="2400" dirty="0" err="1" smtClean="0"/>
                  <a:t>trie</a:t>
                </a:r>
                <a:r>
                  <a:rPr lang="en-US" altLang="zh-CN" sz="2400" dirty="0" smtClean="0"/>
                  <a:t> format.</a:t>
                </a:r>
              </a:p>
              <a:p>
                <a:pPr lvl="1"/>
                <a:r>
                  <a:rPr lang="en-US" altLang="zh-CN" sz="2400" dirty="0"/>
                  <a:t>Conduct SM-E, the sum of all steps will be the </a:t>
                </a:r>
                <a:r>
                  <a:rPr lang="en-US" altLang="zh-CN" sz="2400" dirty="0" smtClean="0"/>
                  <a:t>number of </a:t>
                </a:r>
                <a:r>
                  <a:rPr lang="en-US" altLang="zh-CN" sz="2400" dirty="0" err="1"/>
                  <a:t>trie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nodes.</a:t>
                </a:r>
              </a:p>
              <a:p>
                <a:pPr lvl="1"/>
                <a:r>
                  <a:rPr lang="en-US" altLang="zh-CN" sz="2400" dirty="0"/>
                  <a:t>T</a:t>
                </a:r>
                <a:r>
                  <a:rPr lang="en-US" altLang="zh-CN" sz="2400" dirty="0" smtClean="0"/>
                  <a:t>he </a:t>
                </a:r>
                <a:r>
                  <a:rPr lang="en-US" altLang="zh-CN" sz="2400" dirty="0"/>
                  <a:t>space cost of the fetched </a:t>
                </a:r>
                <a:r>
                  <a:rPr lang="en-US" altLang="zh-CN" sz="2400" dirty="0" smtClean="0"/>
                  <a:t>foreign vertices </a:t>
                </a:r>
                <a:r>
                  <a:rPr lang="en-US" altLang="zh-CN" sz="2400" dirty="0"/>
                  <a:t>in each round, equals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𝑝𝑖𝑣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in </a:t>
                </a:r>
                <a:r>
                  <a:rPr lang="en-US" altLang="zh-CN" sz="2400" dirty="0"/>
                  <a:t>the worst case.</a:t>
                </a:r>
              </a:p>
              <a:p>
                <a:pPr lvl="1"/>
                <a:endParaRPr lang="zh-CN" altLang="en-US" sz="200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9" t="-2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48880"/>
            <a:ext cx="510331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 Setting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F</a:t>
            </a:r>
            <a:r>
              <a:rPr lang="en-US" altLang="zh-CN" sz="2400" dirty="0" smtClean="0"/>
              <a:t>our state-of-the-art distributed </a:t>
            </a:r>
            <a:r>
              <a:rPr lang="en-US" altLang="zh-CN" sz="2400" dirty="0"/>
              <a:t>subgraph enumeration approaches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en-US" altLang="zh-CN" sz="1800" dirty="0" smtClean="0"/>
              <a:t>       </a:t>
            </a:r>
            <a:r>
              <a:rPr lang="en-US" altLang="zh-CN" sz="1800" dirty="0" err="1" smtClean="0"/>
              <a:t>PSgL</a:t>
            </a:r>
            <a:r>
              <a:rPr lang="en-US" altLang="zh-CN" sz="1800" dirty="0" smtClean="0"/>
              <a:t> (based </a:t>
            </a:r>
            <a:r>
              <a:rPr lang="en-US" altLang="zh-CN" sz="1800" dirty="0"/>
              <a:t>on </a:t>
            </a:r>
            <a:r>
              <a:rPr lang="en-US" altLang="zh-CN" sz="1800" dirty="0" err="1" smtClean="0"/>
              <a:t>Pregel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  </a:t>
            </a:r>
            <a:r>
              <a:rPr lang="en-US" altLang="zh-CN" sz="1800" dirty="0" err="1" smtClean="0"/>
              <a:t>TwinTwig</a:t>
            </a:r>
            <a:r>
              <a:rPr lang="en-US" altLang="zh-CN" sz="1800" dirty="0" smtClean="0"/>
              <a:t> (using </a:t>
            </a:r>
            <a:r>
              <a:rPr lang="en-US" altLang="zh-CN" sz="1800" dirty="0"/>
              <a:t>joining </a:t>
            </a:r>
            <a:r>
              <a:rPr lang="en-US" altLang="zh-CN" sz="1800" dirty="0" smtClean="0"/>
              <a:t>approach, based </a:t>
            </a:r>
            <a:r>
              <a:rPr lang="en-US" altLang="zh-CN" sz="1800" dirty="0"/>
              <a:t>on </a:t>
            </a:r>
            <a:r>
              <a:rPr lang="en-US" altLang="zh-CN" sz="1800" dirty="0" err="1" smtClean="0"/>
              <a:t>MapReduce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 smtClean="0"/>
              <a:t>       SEED (upgraded </a:t>
            </a:r>
            <a:r>
              <a:rPr lang="en-US" altLang="zh-CN" sz="1800" dirty="0"/>
              <a:t>version of </a:t>
            </a:r>
            <a:r>
              <a:rPr lang="en-US" altLang="zh-CN" sz="1800" dirty="0" err="1" smtClean="0"/>
              <a:t>TwinTwig</a:t>
            </a:r>
            <a:r>
              <a:rPr lang="en-US" altLang="zh-CN" sz="1800" dirty="0" smtClean="0"/>
              <a:t>, supporting </a:t>
            </a:r>
            <a:r>
              <a:rPr lang="en-US" altLang="zh-CN" sz="1800" dirty="0"/>
              <a:t>clique decomposition </a:t>
            </a:r>
            <a:r>
              <a:rPr lang="en-US" altLang="zh-CN" sz="1800" dirty="0" smtClean="0"/>
              <a:t>unit)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       Crystal (relying </a:t>
            </a:r>
            <a:r>
              <a:rPr lang="en-US" altLang="zh-CN" sz="1800" dirty="0"/>
              <a:t>on clique-index </a:t>
            </a:r>
            <a:r>
              <a:rPr lang="en-US" altLang="zh-CN" sz="1800" dirty="0" smtClean="0"/>
              <a:t>and compression, using </a:t>
            </a:r>
            <a:r>
              <a:rPr lang="en-US" altLang="zh-CN" sz="1800" dirty="0" err="1" smtClean="0"/>
              <a:t>MapReduce</a:t>
            </a:r>
            <a:r>
              <a:rPr lang="en-US" altLang="zh-CN" sz="1800" dirty="0"/>
              <a:t>)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Environment</a:t>
            </a:r>
          </a:p>
          <a:p>
            <a:pPr marL="0" indent="0">
              <a:buNone/>
            </a:pPr>
            <a:r>
              <a:rPr lang="en-US" altLang="zh-CN" sz="1600" dirty="0" smtClean="0"/>
              <a:t>        10 </a:t>
            </a:r>
            <a:r>
              <a:rPr lang="en-US" altLang="zh-CN" sz="1600" dirty="0"/>
              <a:t>machines  equipped with Intel CPU with 16 Cores and 16G memory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Dataset &amp; Queries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059246"/>
            <a:ext cx="5268609" cy="179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Setting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000" dirty="0"/>
              <a:t>D</a:t>
            </a:r>
            <a:r>
              <a:rPr lang="en-US" altLang="zh-CN" sz="2000" dirty="0" smtClean="0"/>
              <a:t>ata </a:t>
            </a:r>
            <a:r>
              <a:rPr lang="en-US" altLang="zh-CN" sz="2000" dirty="0"/>
              <a:t>graphs are stored in plain text </a:t>
            </a:r>
            <a:r>
              <a:rPr lang="en-US" altLang="zh-CN" sz="2000" dirty="0" smtClean="0"/>
              <a:t>format where </a:t>
            </a:r>
            <a:r>
              <a:rPr lang="en-US" altLang="zh-CN" sz="2000" dirty="0"/>
              <a:t>each line represents an adjacency-list of a </a:t>
            </a:r>
            <a:r>
              <a:rPr lang="en-US" altLang="zh-CN" sz="2000" dirty="0" smtClean="0"/>
              <a:t>vertex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Using Metis </a:t>
            </a:r>
            <a:r>
              <a:rPr lang="en-US" altLang="zh-CN" sz="2000" dirty="0"/>
              <a:t>to partition the data graphs and each </a:t>
            </a:r>
            <a:r>
              <a:rPr lang="en-US" altLang="zh-CN" sz="2000" dirty="0" smtClean="0"/>
              <a:t>machine </a:t>
            </a:r>
            <a:r>
              <a:rPr lang="en-US" altLang="zh-CN" sz="2000" dirty="0"/>
              <a:t>randomly picks up one partition 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000" dirty="0" smtClean="0"/>
              <a:t>Crystal </a:t>
            </a:r>
            <a:r>
              <a:rPr lang="en-US" altLang="zh-CN" sz="2000" dirty="0"/>
              <a:t>relies on the </a:t>
            </a:r>
            <a:r>
              <a:rPr lang="en-US" altLang="zh-CN" sz="2000" dirty="0" smtClean="0"/>
              <a:t>clique-index </a:t>
            </a:r>
            <a:r>
              <a:rPr lang="en-US" altLang="zh-CN" sz="2000" dirty="0"/>
              <a:t>of the data graph which should be pre-constructed </a:t>
            </a:r>
            <a:r>
              <a:rPr lang="en-US" altLang="zh-CN" sz="2000" dirty="0" smtClean="0"/>
              <a:t>and stored </a:t>
            </a:r>
            <a:r>
              <a:rPr lang="en-US" altLang="zh-CN" sz="2000" dirty="0"/>
              <a:t>on disk</a:t>
            </a:r>
            <a:r>
              <a:rPr lang="en-US" altLang="zh-CN" sz="2000" dirty="0" smtClean="0"/>
              <a:t>.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000" dirty="0"/>
              <a:t>The </a:t>
            </a:r>
            <a:r>
              <a:rPr lang="en-US" altLang="zh-CN" sz="2000" dirty="0" smtClean="0"/>
              <a:t>queries used </a:t>
            </a:r>
            <a:r>
              <a:rPr lang="en-US" altLang="zh-CN" sz="2000" dirty="0"/>
              <a:t>are </a:t>
            </a:r>
            <a:r>
              <a:rPr lang="en-US" altLang="zh-CN" sz="2000" dirty="0" smtClean="0"/>
              <a:t>shown right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757232"/>
            <a:ext cx="4346941" cy="1374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29" y="4301497"/>
            <a:ext cx="385816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RoadNet</a:t>
            </a:r>
            <a:r>
              <a:rPr lang="en-US" altLang="zh-CN" dirty="0"/>
              <a:t> D</a:t>
            </a:r>
            <a:r>
              <a:rPr lang="en-US" altLang="zh-CN" dirty="0" smtClean="0"/>
              <a:t>ataset Results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38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" y="1799572"/>
            <a:ext cx="3429479" cy="4553585"/>
          </a:xfrm>
        </p:spPr>
      </p:pic>
      <p:sp>
        <p:nvSpPr>
          <p:cNvPr id="7" name="矩形 6"/>
          <p:cNvSpPr/>
          <p:nvPr/>
        </p:nvSpPr>
        <p:spPr>
          <a:xfrm>
            <a:off x="4211960" y="1891150"/>
            <a:ext cx="47360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/>
              <a:t>RADS</a:t>
            </a:r>
            <a:r>
              <a:rPr lang="en-US" altLang="zh-CN" sz="2000" dirty="0"/>
              <a:t> </a:t>
            </a:r>
            <a:r>
              <a:rPr lang="en-US" altLang="zh-CN" sz="2000" b="1" dirty="0" err="1" smtClean="0"/>
              <a:t>PSgL</a:t>
            </a:r>
            <a:r>
              <a:rPr lang="en-US" altLang="zh-CN" sz="2000" dirty="0" smtClean="0"/>
              <a:t> :</a:t>
            </a:r>
            <a:endParaRPr lang="en-US" altLang="zh-CN" sz="2000" dirty="0"/>
          </a:p>
          <a:p>
            <a:r>
              <a:rPr lang="en-US" altLang="zh-CN" sz="2000" dirty="0"/>
              <a:t>U</a:t>
            </a:r>
            <a:r>
              <a:rPr lang="en-US" altLang="zh-CN" sz="2000" dirty="0" smtClean="0"/>
              <a:t>sing </a:t>
            </a:r>
            <a:r>
              <a:rPr lang="en-US" altLang="zh-CN" sz="2000" dirty="0">
                <a:solidFill>
                  <a:srgbClr val="FF0000"/>
                </a:solidFill>
              </a:rPr>
              <a:t>graph exploration </a:t>
            </a:r>
          </a:p>
          <a:p>
            <a:endParaRPr lang="en-US" altLang="zh-CN" sz="2000" dirty="0" smtClean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/>
              <a:t>SEED </a:t>
            </a:r>
            <a:r>
              <a:rPr lang="en-US" altLang="zh-CN" sz="2000" b="1" dirty="0" err="1"/>
              <a:t>TwinTwig</a:t>
            </a:r>
            <a:r>
              <a:rPr lang="en-US" altLang="zh-CN" sz="2000" b="1" dirty="0"/>
              <a:t>:</a:t>
            </a:r>
          </a:p>
          <a:p>
            <a:r>
              <a:rPr lang="en-US" altLang="zh-CN" sz="2000" dirty="0"/>
              <a:t>U</a:t>
            </a:r>
            <a:r>
              <a:rPr lang="en-US" altLang="zh-CN" sz="2000" dirty="0" smtClean="0"/>
              <a:t>sing </a:t>
            </a:r>
            <a:r>
              <a:rPr lang="en-US" altLang="zh-CN" sz="2000" dirty="0">
                <a:solidFill>
                  <a:srgbClr val="FF0000"/>
                </a:solidFill>
              </a:rPr>
              <a:t>join-based </a:t>
            </a:r>
            <a:r>
              <a:rPr lang="en-US" altLang="zh-CN" sz="2000" dirty="0" smtClean="0">
                <a:solidFill>
                  <a:srgbClr val="FF0000"/>
                </a:solidFill>
              </a:rPr>
              <a:t>methods</a:t>
            </a:r>
            <a:r>
              <a:rPr lang="en-US" altLang="zh-CN" sz="2000" dirty="0" smtClean="0"/>
              <a:t>, need </a:t>
            </a:r>
            <a:r>
              <a:rPr lang="en-US" altLang="zh-CN" sz="2000" dirty="0"/>
              <a:t>to group the intermediate results based </a:t>
            </a:r>
            <a:r>
              <a:rPr lang="en-US" altLang="zh-CN" sz="2000" dirty="0" smtClean="0"/>
              <a:t>on keys </a:t>
            </a:r>
            <a:r>
              <a:rPr lang="en-US" altLang="zh-CN" sz="2000" dirty="0"/>
              <a:t>so as to join them together, their performance was </a:t>
            </a:r>
            <a:r>
              <a:rPr lang="en-US" altLang="zh-CN" sz="2000" dirty="0" smtClean="0"/>
              <a:t>dragged </a:t>
            </a:r>
            <a:r>
              <a:rPr lang="en-US" altLang="zh-CN" sz="2000" dirty="0"/>
              <a:t>down when dealing with </a:t>
            </a:r>
            <a:r>
              <a:rPr lang="en-US" altLang="zh-CN" sz="2000" dirty="0">
                <a:solidFill>
                  <a:srgbClr val="FF0000"/>
                </a:solidFill>
              </a:rPr>
              <a:t>sparse graphs</a:t>
            </a:r>
          </a:p>
          <a:p>
            <a:endParaRPr lang="en-US" altLang="zh-CN" sz="2000" dirty="0" smtClean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/>
              <a:t>Crystal:</a:t>
            </a:r>
          </a:p>
          <a:p>
            <a:r>
              <a:rPr lang="en-US" altLang="zh-CN" sz="2000" dirty="0" smtClean="0"/>
              <a:t>The </a:t>
            </a:r>
            <a:r>
              <a:rPr lang="en-US" altLang="zh-CN" sz="2000" dirty="0"/>
              <a:t>number of cliques in </a:t>
            </a:r>
            <a:r>
              <a:rPr lang="en-US" altLang="zh-CN" sz="2000" dirty="0" err="1" smtClean="0"/>
              <a:t>RoadNet</a:t>
            </a:r>
            <a:r>
              <a:rPr lang="en-US" altLang="zh-CN" sz="2000" dirty="0" smtClean="0"/>
              <a:t> is </a:t>
            </a:r>
            <a:r>
              <a:rPr lang="en-US" altLang="zh-CN" sz="2000" dirty="0"/>
              <a:t>relatively small considering the graph size.</a:t>
            </a: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4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DBLP Dataset Results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39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710478"/>
            <a:ext cx="3477816" cy="4637088"/>
          </a:xfrm>
        </p:spPr>
      </p:pic>
      <p:sp>
        <p:nvSpPr>
          <p:cNvPr id="6" name="矩形 5"/>
          <p:cNvSpPr/>
          <p:nvPr/>
        </p:nvSpPr>
        <p:spPr>
          <a:xfrm>
            <a:off x="4211960" y="1891150"/>
            <a:ext cx="475252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err="1"/>
              <a:t>PSgL</a:t>
            </a:r>
            <a:r>
              <a:rPr lang="en-US" altLang="zh-CN" sz="2000" b="1" dirty="0"/>
              <a:t> :</a:t>
            </a:r>
          </a:p>
          <a:p>
            <a:r>
              <a:rPr lang="en-US" altLang="zh-CN" sz="2000" dirty="0"/>
              <a:t>D</a:t>
            </a:r>
            <a:r>
              <a:rPr lang="en-US" altLang="zh-CN" sz="2000" dirty="0" smtClean="0"/>
              <a:t>oes </a:t>
            </a:r>
            <a:r>
              <a:rPr lang="en-US" altLang="zh-CN" sz="2000" dirty="0"/>
              <a:t>not consider any compression or </a:t>
            </a:r>
            <a:r>
              <a:rPr lang="en-US" altLang="zh-CN" sz="2000" dirty="0" smtClean="0"/>
              <a:t>grouping of </a:t>
            </a:r>
            <a:r>
              <a:rPr lang="en-US" altLang="zh-CN" sz="2000" dirty="0"/>
              <a:t>intermediate </a:t>
            </a:r>
            <a:r>
              <a:rPr lang="en-US" altLang="zh-CN" sz="2000" dirty="0" smtClean="0"/>
              <a:t>results</a:t>
            </a:r>
          </a:p>
          <a:p>
            <a:endParaRPr lang="en-US" altLang="zh-CN" sz="2000" dirty="0" smtClean="0"/>
          </a:p>
          <a:p>
            <a:r>
              <a:rPr lang="en-US" altLang="zh-CN" sz="2000" dirty="0"/>
              <a:t>T</a:t>
            </a:r>
            <a:r>
              <a:rPr lang="en-US" altLang="zh-CN" sz="2000" dirty="0" smtClean="0"/>
              <a:t>he </a:t>
            </a:r>
            <a:r>
              <a:rPr lang="en-US" altLang="zh-CN" sz="2000" dirty="0"/>
              <a:t>time </a:t>
            </a:r>
            <a:r>
              <a:rPr lang="en-US" altLang="zh-CN" sz="2000" dirty="0" smtClean="0"/>
              <a:t>delay due </a:t>
            </a:r>
            <a:r>
              <a:rPr lang="en-US" altLang="zh-CN" sz="2000" dirty="0"/>
              <a:t>to </a:t>
            </a:r>
            <a:r>
              <a:rPr lang="en-US" altLang="zh-CN" sz="2000" dirty="0" smtClean="0"/>
              <a:t>shuffling </a:t>
            </a:r>
            <a:r>
              <a:rPr lang="en-US" altLang="zh-CN" sz="2000" dirty="0"/>
              <a:t>the intermediate results caused </a:t>
            </a:r>
            <a:r>
              <a:rPr lang="en-US" altLang="zh-CN" sz="2000" dirty="0" smtClean="0"/>
              <a:t>bad performance</a:t>
            </a:r>
          </a:p>
          <a:p>
            <a:endParaRPr lang="en-US" altLang="zh-CN" sz="2000" dirty="0" smtClean="0"/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/>
              <a:t>SEED </a:t>
            </a:r>
            <a:r>
              <a:rPr lang="en-US" altLang="zh-CN" sz="2000" b="1" dirty="0" err="1"/>
              <a:t>TwinTwig</a:t>
            </a:r>
            <a:r>
              <a:rPr lang="en-US" altLang="zh-CN" sz="2000" b="1" dirty="0"/>
              <a:t>:</a:t>
            </a:r>
          </a:p>
          <a:p>
            <a:r>
              <a:rPr lang="en-US" altLang="zh-CN" sz="2000" dirty="0"/>
              <a:t>the time cost of </a:t>
            </a:r>
            <a:r>
              <a:rPr lang="en-US" altLang="zh-CN" sz="2000" dirty="0" smtClean="0"/>
              <a:t>grouping intermediate </a:t>
            </a:r>
            <a:r>
              <a:rPr lang="en-US" altLang="zh-CN" sz="2000" dirty="0"/>
              <a:t>results </a:t>
            </a:r>
            <a:r>
              <a:rPr lang="en-US" altLang="zh-CN" sz="2000" dirty="0" smtClean="0"/>
              <a:t>is </a:t>
            </a:r>
            <a:r>
              <a:rPr lang="en-US" altLang="zh-CN" sz="2000" dirty="0"/>
              <a:t>high as </a:t>
            </a:r>
            <a:r>
              <a:rPr lang="en-US" altLang="zh-CN" sz="2000" dirty="0" smtClean="0"/>
              <a:t>well</a:t>
            </a:r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860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Graph &amp; Query Graph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4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844824"/>
            <a:ext cx="7152381" cy="3457143"/>
          </a:xfrm>
        </p:spPr>
      </p:pic>
    </p:spTree>
    <p:extLst>
      <p:ext uri="{BB962C8B-B14F-4D97-AF65-F5344CB8AC3E}">
        <p14:creationId xmlns:p14="http://schemas.microsoft.com/office/powerpoint/2010/main" val="211686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LiveJournal</a:t>
            </a:r>
            <a:r>
              <a:rPr lang="en-US" altLang="zh-CN" dirty="0" smtClean="0"/>
              <a:t> </a:t>
            </a:r>
            <a:r>
              <a:rPr lang="en-US" altLang="zh-CN" dirty="0"/>
              <a:t>Dataset Results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40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744240"/>
            <a:ext cx="3577182" cy="4637088"/>
          </a:xfrm>
        </p:spPr>
      </p:pic>
      <p:sp>
        <p:nvSpPr>
          <p:cNvPr id="6" name="矩形 5"/>
          <p:cNvSpPr/>
          <p:nvPr/>
        </p:nvSpPr>
        <p:spPr>
          <a:xfrm>
            <a:off x="4189830" y="1744240"/>
            <a:ext cx="47360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 smtClean="0"/>
              <a:t>PSgL</a:t>
            </a:r>
            <a:r>
              <a:rPr lang="en-US" altLang="zh-CN" sz="2000" dirty="0" smtClean="0"/>
              <a:t> :</a:t>
            </a:r>
            <a:endParaRPr lang="en-US" altLang="zh-CN" sz="2000" dirty="0"/>
          </a:p>
          <a:p>
            <a:r>
              <a:rPr lang="en-US" altLang="zh-CN" sz="2000" dirty="0"/>
              <a:t>C</a:t>
            </a:r>
            <a:r>
              <a:rPr lang="en-US" altLang="zh-CN" sz="2000" dirty="0" smtClean="0"/>
              <a:t>ommunication </a:t>
            </a:r>
            <a:r>
              <a:rPr lang="en-US" altLang="zh-CN" sz="2000" dirty="0"/>
              <a:t>cost was beyond control when the query </a:t>
            </a:r>
            <a:r>
              <a:rPr lang="en-US" altLang="zh-CN" sz="2000" dirty="0" smtClean="0"/>
              <a:t>vertices reach 6</a:t>
            </a:r>
          </a:p>
          <a:p>
            <a:endParaRPr lang="en-US" altLang="zh-CN" sz="2000" dirty="0" smtClean="0"/>
          </a:p>
          <a:p>
            <a:r>
              <a:rPr lang="en-US" altLang="zh-CN" sz="2000" b="1" dirty="0" smtClean="0"/>
              <a:t>Crystal :</a:t>
            </a:r>
            <a:endParaRPr lang="en-US" altLang="zh-CN" sz="2000" b="1" dirty="0"/>
          </a:p>
          <a:p>
            <a:r>
              <a:rPr lang="en-US" altLang="zh-CN" sz="2000" dirty="0"/>
              <a:t>A</a:t>
            </a:r>
            <a:r>
              <a:rPr lang="en-US" altLang="zh-CN" sz="2000" dirty="0" smtClean="0"/>
              <a:t>chieved </a:t>
            </a:r>
            <a:r>
              <a:rPr lang="en-US" altLang="zh-CN" sz="2000" dirty="0"/>
              <a:t>good </a:t>
            </a:r>
            <a:r>
              <a:rPr lang="en-US" altLang="zh-CN" sz="2000" dirty="0" smtClean="0"/>
              <a:t>performance for </a:t>
            </a:r>
            <a:r>
              <a:rPr lang="en-US" altLang="zh-CN" sz="2000" dirty="0"/>
              <a:t>queries q2, q4 and q5. This is mainly because Crystal</a:t>
            </a:r>
          </a:p>
          <a:p>
            <a:r>
              <a:rPr lang="en-US" altLang="zh-CN" sz="2000" dirty="0"/>
              <a:t>simply retrieved the cached </a:t>
            </a:r>
            <a:r>
              <a:rPr lang="en-US" altLang="zh-CN" sz="2000" dirty="0" err="1"/>
              <a:t>embeddings</a:t>
            </a:r>
            <a:r>
              <a:rPr lang="en-US" altLang="zh-CN" sz="2000" dirty="0"/>
              <a:t> of the triangle </a:t>
            </a:r>
            <a:r>
              <a:rPr lang="en-US" altLang="zh-CN" sz="2000" dirty="0" smtClean="0"/>
              <a:t>to match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vertices </a:t>
            </a:r>
            <a:r>
              <a:rPr lang="en-US" altLang="zh-CN" sz="2000" dirty="0"/>
              <a:t>of those 3 queries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 smtClean="0"/>
          </a:p>
          <a:p>
            <a:r>
              <a:rPr lang="en-US" altLang="zh-CN" sz="2000" b="1" dirty="0"/>
              <a:t>SEED, </a:t>
            </a:r>
            <a:r>
              <a:rPr lang="en-US" altLang="zh-CN" sz="2000" b="1" dirty="0" err="1"/>
              <a:t>TwinTwig</a:t>
            </a:r>
            <a:r>
              <a:rPr lang="en-US" altLang="zh-CN" sz="2000" b="1" dirty="0"/>
              <a:t> and </a:t>
            </a:r>
            <a:r>
              <a:rPr lang="en-US" altLang="zh-CN" sz="2000" b="1" dirty="0" err="1" smtClean="0"/>
              <a:t>PSgL</a:t>
            </a:r>
            <a:r>
              <a:rPr lang="en-US" altLang="zh-CN" sz="2000" b="1" dirty="0" smtClean="0"/>
              <a:t> :</a:t>
            </a:r>
            <a:endParaRPr lang="en-US" altLang="zh-CN" sz="2000" b="1" dirty="0"/>
          </a:p>
          <a:p>
            <a:r>
              <a:rPr lang="en-US" altLang="zh-CN" sz="2000" dirty="0"/>
              <a:t>S</a:t>
            </a:r>
            <a:r>
              <a:rPr lang="en-US" altLang="zh-CN" sz="2000" dirty="0" smtClean="0"/>
              <a:t>ensitive </a:t>
            </a:r>
            <a:r>
              <a:rPr lang="en-US" altLang="zh-CN" sz="2000" dirty="0"/>
              <a:t>to the end </a:t>
            </a:r>
            <a:r>
              <a:rPr lang="en-US" altLang="zh-CN" sz="2000" dirty="0" smtClean="0"/>
              <a:t>vertices, such </a:t>
            </a:r>
            <a:r>
              <a:rPr lang="en-US" altLang="zh-CN" sz="2000" dirty="0"/>
              <a:t>as u5 in q5. Both time cost and communication cost</a:t>
            </a:r>
          </a:p>
          <a:p>
            <a:r>
              <a:rPr lang="en-US" altLang="zh-CN" sz="2000" dirty="0"/>
              <a:t>increased </a:t>
            </a:r>
            <a:r>
              <a:rPr lang="en-US" altLang="zh-CN" sz="2000" dirty="0" smtClean="0"/>
              <a:t>significantly </a:t>
            </a:r>
            <a:r>
              <a:rPr lang="en-US" altLang="zh-CN" sz="2000" dirty="0"/>
              <a:t>from q4 to q5.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5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UK2002 Dataset Results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41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91150"/>
            <a:ext cx="3305636" cy="2219635"/>
          </a:xfrm>
        </p:spPr>
      </p:pic>
      <p:sp>
        <p:nvSpPr>
          <p:cNvPr id="6" name="矩形 5"/>
          <p:cNvSpPr/>
          <p:nvPr/>
        </p:nvSpPr>
        <p:spPr>
          <a:xfrm>
            <a:off x="4211960" y="1891150"/>
            <a:ext cx="4736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Crystal :</a:t>
            </a:r>
            <a:endParaRPr lang="en-US" altLang="zh-CN" sz="2000" b="1" dirty="0"/>
          </a:p>
          <a:p>
            <a:r>
              <a:rPr lang="en-US" altLang="zh-CN" sz="2000" dirty="0"/>
              <a:t>S</a:t>
            </a:r>
            <a:r>
              <a:rPr lang="en-US" altLang="zh-CN" sz="2000" dirty="0" smtClean="0"/>
              <a:t>lightly better </a:t>
            </a:r>
            <a:r>
              <a:rPr lang="en-US" altLang="zh-CN" sz="2000" dirty="0"/>
              <a:t>than that of RADS for q4 and q5 (which have triangles</a:t>
            </a:r>
            <a:r>
              <a:rPr lang="en-US" altLang="zh-CN" sz="2000" dirty="0" smtClean="0"/>
              <a:t>).</a:t>
            </a:r>
          </a:p>
          <a:p>
            <a:endParaRPr lang="en-US" altLang="zh-CN" sz="2000" dirty="0" smtClean="0"/>
          </a:p>
          <a:p>
            <a:r>
              <a:rPr lang="en-US" altLang="zh-CN" sz="2000" b="1" dirty="0" smtClean="0"/>
              <a:t>RADS:</a:t>
            </a:r>
            <a:endParaRPr lang="en-US" altLang="zh-CN" sz="2000" b="1" dirty="0"/>
          </a:p>
          <a:p>
            <a:r>
              <a:rPr lang="en-US" altLang="zh-CN" sz="2000" dirty="0"/>
              <a:t>F</a:t>
            </a:r>
            <a:r>
              <a:rPr lang="en-US" altLang="zh-CN" sz="2000" dirty="0" smtClean="0"/>
              <a:t>or </a:t>
            </a:r>
            <a:r>
              <a:rPr lang="en-US" altLang="zh-CN" sz="2000" dirty="0"/>
              <a:t>q2 and </a:t>
            </a:r>
            <a:r>
              <a:rPr lang="en-US" altLang="zh-CN" sz="2000" dirty="0" smtClean="0"/>
              <a:t>queries without </a:t>
            </a:r>
            <a:r>
              <a:rPr lang="en-US" altLang="zh-CN" sz="2000" dirty="0"/>
              <a:t>good crystals, </a:t>
            </a:r>
            <a:r>
              <a:rPr lang="en-US" altLang="zh-CN" sz="2000" dirty="0" smtClean="0"/>
              <a:t>RADS demonstrates better performance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2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Effectiveness of Compression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42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36" y="3066992"/>
            <a:ext cx="5502079" cy="2878167"/>
          </a:xfrm>
        </p:spPr>
      </p:pic>
      <p:sp>
        <p:nvSpPr>
          <p:cNvPr id="7" name="矩形 6"/>
          <p:cNvSpPr/>
          <p:nvPr/>
        </p:nvSpPr>
        <p:spPr>
          <a:xfrm>
            <a:off x="683568" y="1814582"/>
            <a:ext cx="7344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j-lt"/>
              </a:rPr>
              <a:t>Compare </a:t>
            </a:r>
            <a:r>
              <a:rPr lang="en-US" altLang="zh-CN" sz="2400" dirty="0">
                <a:latin typeface="+mj-lt"/>
              </a:rPr>
              <a:t>the space cost of </a:t>
            </a:r>
            <a:r>
              <a:rPr lang="en-US" altLang="zh-CN" sz="2400" dirty="0" smtClean="0">
                <a:latin typeface="+mj-lt"/>
              </a:rPr>
              <a:t>the simple </a:t>
            </a:r>
            <a:r>
              <a:rPr lang="en-US" altLang="zh-CN" sz="2400" dirty="0">
                <a:latin typeface="+mj-lt"/>
              </a:rPr>
              <a:t>embedding-list (EL) with that of </a:t>
            </a:r>
            <a:r>
              <a:rPr lang="en-US" altLang="zh-CN" sz="2400" dirty="0" smtClean="0">
                <a:latin typeface="+mj-lt"/>
              </a:rPr>
              <a:t>embedding </a:t>
            </a:r>
            <a:r>
              <a:rPr lang="en-US" altLang="zh-CN" sz="2400" dirty="0" err="1" smtClean="0">
                <a:latin typeface="+mj-lt"/>
              </a:rPr>
              <a:t>trie</a:t>
            </a:r>
            <a:r>
              <a:rPr lang="en-US" altLang="zh-CN" sz="2400" dirty="0" smtClean="0">
                <a:latin typeface="+mj-lt"/>
              </a:rPr>
              <a:t>(ET</a:t>
            </a:r>
            <a:r>
              <a:rPr lang="en-US" altLang="zh-CN" sz="2400" dirty="0">
                <a:latin typeface="+mj-lt"/>
              </a:rPr>
              <a:t>).</a:t>
            </a:r>
            <a:endParaRPr lang="zh-CN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9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Effectiveness of Query Execution Plan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43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017368"/>
            <a:ext cx="4992796" cy="3486198"/>
          </a:xfrm>
        </p:spPr>
      </p:pic>
      <p:sp>
        <p:nvSpPr>
          <p:cNvPr id="6" name="矩形 5"/>
          <p:cNvSpPr/>
          <p:nvPr/>
        </p:nvSpPr>
        <p:spPr>
          <a:xfrm>
            <a:off x="646177" y="1537043"/>
            <a:ext cx="79620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err="1"/>
              <a:t>RanS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represents a plan </a:t>
            </a:r>
            <a:r>
              <a:rPr lang="en-US" altLang="zh-CN" sz="2000" dirty="0"/>
              <a:t>consisting of </a:t>
            </a:r>
            <a:r>
              <a:rPr lang="en-US" altLang="zh-CN" sz="2000" b="1" dirty="0"/>
              <a:t>random star decomposition units </a:t>
            </a:r>
            <a:r>
              <a:rPr lang="en-US" altLang="zh-CN" sz="2000" dirty="0"/>
              <a:t>(no </a:t>
            </a:r>
            <a:r>
              <a:rPr lang="en-US" altLang="zh-CN" sz="2000" dirty="0" smtClean="0"/>
              <a:t>limit on </a:t>
            </a:r>
            <a:r>
              <a:rPr lang="en-US" altLang="zh-CN" sz="2000" dirty="0"/>
              <a:t>the size of the star)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err="1"/>
              <a:t>RanM</a:t>
            </a:r>
            <a:r>
              <a:rPr lang="en-US" altLang="zh-CN" sz="2000" b="1" dirty="0"/>
              <a:t> </a:t>
            </a:r>
            <a:r>
              <a:rPr lang="en-US" altLang="zh-CN" sz="2000" dirty="0"/>
              <a:t>represents plan with minimum number of rounds without considering the </a:t>
            </a:r>
            <a:r>
              <a:rPr lang="en-US" altLang="zh-CN" sz="2000" dirty="0" smtClean="0"/>
              <a:t>strategies (span, filtering power 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62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Scalability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44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Varying graph </a:t>
            </a:r>
            <a:r>
              <a:rPr lang="en-US" altLang="zh-CN" dirty="0" smtClean="0"/>
              <a:t>size </a:t>
            </a:r>
            <a:r>
              <a:rPr lang="en-US" altLang="zh-CN" dirty="0"/>
              <a:t>and average </a:t>
            </a:r>
            <a:r>
              <a:rPr lang="en-US" altLang="zh-CN" dirty="0" smtClean="0"/>
              <a:t>degree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sz="2400" dirty="0"/>
              <a:t>G</a:t>
            </a:r>
            <a:r>
              <a:rPr lang="en-US" altLang="zh-CN" sz="2400" dirty="0" smtClean="0"/>
              <a:t>enerated </a:t>
            </a:r>
            <a:r>
              <a:rPr lang="en-US" altLang="zh-CN" sz="2400" dirty="0"/>
              <a:t>5 subgraphs of Friendster </a:t>
            </a:r>
            <a:r>
              <a:rPr lang="en-US" altLang="zh-CN" sz="2400" dirty="0" smtClean="0"/>
              <a:t>by extracting </a:t>
            </a:r>
            <a:r>
              <a:rPr lang="en-US" altLang="zh-CN" sz="2400" dirty="0"/>
              <a:t>20, 40, 60, 80 and 100% of the vertices. </a:t>
            </a:r>
            <a:endParaRPr lang="en-US" altLang="zh-CN" sz="2400" dirty="0" smtClean="0"/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By fixing 100</a:t>
            </a:r>
            <a:r>
              <a:rPr lang="en-US" altLang="zh-CN" sz="2400" dirty="0"/>
              <a:t>% of the vertices, </a:t>
            </a:r>
            <a:r>
              <a:rPr lang="en-US" altLang="zh-CN" sz="2400" dirty="0" smtClean="0"/>
              <a:t>randomly </a:t>
            </a:r>
            <a:r>
              <a:rPr lang="en-US" altLang="zh-CN" sz="2400" dirty="0"/>
              <a:t>sample 20, 40, 60, 80 </a:t>
            </a:r>
            <a:r>
              <a:rPr lang="en-US" altLang="zh-CN" sz="2400" dirty="0" smtClean="0"/>
              <a:t>and 100</a:t>
            </a:r>
            <a:r>
              <a:rPr lang="en-US" altLang="zh-CN" sz="2400" dirty="0"/>
              <a:t>% of the edges to get another 5 subgraphs whose </a:t>
            </a:r>
            <a:r>
              <a:rPr lang="en-US" altLang="zh-CN" sz="2400" dirty="0" smtClean="0"/>
              <a:t>average degrees </a:t>
            </a:r>
            <a:r>
              <a:rPr lang="en-US" altLang="zh-CN" sz="2400" dirty="0"/>
              <a:t>range from 11 to 55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575923"/>
            <a:ext cx="8064896" cy="51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4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Scalability Test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45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Varying the </a:t>
            </a:r>
            <a:r>
              <a:rPr lang="en-US" altLang="zh-CN" dirty="0" smtClean="0"/>
              <a:t>number </a:t>
            </a:r>
            <a:r>
              <a:rPr lang="en-US" altLang="zh-CN" dirty="0"/>
              <a:t>of nodes in the </a:t>
            </a:r>
            <a:r>
              <a:rPr lang="en-US" altLang="zh-CN" dirty="0" smtClean="0"/>
              <a:t>cluster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varying the number of </a:t>
            </a:r>
            <a:r>
              <a:rPr lang="en-US" altLang="zh-CN" dirty="0" smtClean="0"/>
              <a:t>nodes in </a:t>
            </a:r>
            <a:r>
              <a:rPr lang="en-US" altLang="zh-CN" dirty="0"/>
              <a:t>the cluster from 5 to 10 and </a:t>
            </a:r>
            <a:r>
              <a:rPr lang="en-US" altLang="zh-CN" dirty="0" smtClean="0"/>
              <a:t>15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b="1" dirty="0"/>
              <a:t>S</a:t>
            </a:r>
            <a:r>
              <a:rPr lang="en-US" altLang="zh-CN" b="1" dirty="0" smtClean="0"/>
              <a:t>calability ratio: </a:t>
            </a:r>
            <a:r>
              <a:rPr lang="en-US" altLang="zh-CN" dirty="0" smtClean="0"/>
              <a:t>total </a:t>
            </a:r>
            <a:r>
              <a:rPr lang="en-US" altLang="zh-CN" dirty="0"/>
              <a:t>processing time of all queries using 5 nodes and that </a:t>
            </a:r>
            <a:r>
              <a:rPr lang="en-US" altLang="zh-CN" dirty="0" smtClean="0"/>
              <a:t>of the </a:t>
            </a:r>
            <a:r>
              <a:rPr lang="en-US" altLang="zh-CN" dirty="0"/>
              <a:t>other two cases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628142"/>
            <a:ext cx="7847784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46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P</a:t>
            </a:r>
            <a:r>
              <a:rPr lang="en-US" altLang="zh-CN" sz="2400" dirty="0" smtClean="0"/>
              <a:t>resented </a:t>
            </a:r>
            <a:r>
              <a:rPr lang="en-US" altLang="zh-CN" sz="2400" dirty="0"/>
              <a:t>a novel approach for distributed </a:t>
            </a:r>
            <a:r>
              <a:rPr lang="en-US" altLang="zh-CN" sz="2400" dirty="0" smtClean="0"/>
              <a:t>subgraph enumeration</a:t>
            </a:r>
            <a:r>
              <a:rPr lang="en-US" altLang="zh-CN" sz="2400" dirty="0"/>
              <a:t>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Isolated a </a:t>
            </a:r>
            <a:r>
              <a:rPr lang="en-US" altLang="zh-CN" sz="2400" dirty="0"/>
              <a:t>large part of vertices which does not have to be </a:t>
            </a:r>
            <a:r>
              <a:rPr lang="en-US" altLang="zh-CN" sz="2400" dirty="0" smtClean="0"/>
              <a:t>involved in </a:t>
            </a:r>
            <a:r>
              <a:rPr lang="en-US" altLang="zh-CN" sz="2400" dirty="0"/>
              <a:t>the distributed process</a:t>
            </a:r>
            <a:r>
              <a:rPr lang="en-US" altLang="zh-CN" sz="2400" dirty="0" smtClean="0"/>
              <a:t>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By passing edge </a:t>
            </a:r>
            <a:r>
              <a:rPr lang="en-US" altLang="zh-CN" sz="2400" dirty="0" smtClean="0"/>
              <a:t>verification results, RADS significantly </a:t>
            </a:r>
            <a:r>
              <a:rPr lang="en-US" altLang="zh-CN" sz="2400" dirty="0"/>
              <a:t>reduced the network communication cost</a:t>
            </a:r>
            <a:r>
              <a:rPr lang="en-US" altLang="zh-CN" sz="2400" dirty="0" smtClean="0"/>
              <a:t>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P</a:t>
            </a:r>
            <a:r>
              <a:rPr lang="en-US" altLang="zh-CN" sz="2400" dirty="0" smtClean="0"/>
              <a:t>roposed </a:t>
            </a:r>
            <a:r>
              <a:rPr lang="en-US" altLang="zh-CN" sz="2400" dirty="0"/>
              <a:t>a compact format to store the generated </a:t>
            </a:r>
            <a:r>
              <a:rPr lang="en-US" altLang="zh-CN" sz="2400" dirty="0" smtClean="0"/>
              <a:t>intermediate </a:t>
            </a:r>
            <a:r>
              <a:rPr lang="en-US" altLang="zh-CN" sz="2400" dirty="0"/>
              <a:t>results</a:t>
            </a:r>
            <a:r>
              <a:rPr lang="en-US" altLang="zh-CN" sz="2400" dirty="0" smtClean="0"/>
              <a:t>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Q</a:t>
            </a:r>
            <a:r>
              <a:rPr lang="en-US" altLang="zh-CN" sz="2400" dirty="0" smtClean="0"/>
              <a:t>uery </a:t>
            </a:r>
            <a:r>
              <a:rPr lang="en-US" altLang="zh-CN" sz="2400" dirty="0"/>
              <a:t>execution plan and </a:t>
            </a:r>
            <a:r>
              <a:rPr lang="en-US" altLang="zh-CN" sz="2400" dirty="0" smtClean="0"/>
              <a:t>memory control </a:t>
            </a:r>
            <a:r>
              <a:rPr lang="en-US" altLang="zh-CN" sz="2400" dirty="0"/>
              <a:t>strategies helped to improve the </a:t>
            </a:r>
            <a:r>
              <a:rPr lang="en-US" altLang="zh-CN" sz="2400" dirty="0" smtClean="0"/>
              <a:t>efficiency </a:t>
            </a:r>
            <a:r>
              <a:rPr lang="en-US" altLang="zh-CN" sz="2400" dirty="0"/>
              <a:t>and </a:t>
            </a:r>
            <a:r>
              <a:rPr lang="en-US" altLang="zh-CN" sz="2400" dirty="0" smtClean="0"/>
              <a:t>robustness.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E</a:t>
            </a:r>
            <a:r>
              <a:rPr lang="en-US" altLang="zh-CN" sz="2400" dirty="0" smtClean="0"/>
              <a:t>xperiments verified </a:t>
            </a:r>
            <a:r>
              <a:rPr lang="en-US" altLang="zh-CN" sz="2400" dirty="0"/>
              <a:t>the superiority of </a:t>
            </a:r>
            <a:r>
              <a:rPr lang="en-US" altLang="zh-CN" sz="2400" dirty="0" smtClean="0"/>
              <a:t>our approach </a:t>
            </a:r>
            <a:r>
              <a:rPr lang="en-US" altLang="zh-CN" sz="2400" dirty="0"/>
              <a:t>compared with several other approaches.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00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Symmetry Breaking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600200"/>
            <a:ext cx="7144747" cy="18671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84" y="3892243"/>
            <a:ext cx="679227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0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ingle </a:t>
            </a:r>
            <a:r>
              <a:rPr lang="en-US" altLang="zh-CN" dirty="0"/>
              <a:t>M</a:t>
            </a:r>
            <a:r>
              <a:rPr lang="en-US" altLang="zh-CN" dirty="0" smtClean="0"/>
              <a:t>achine </a:t>
            </a:r>
            <a:r>
              <a:rPr lang="en-US" altLang="zh-CN" dirty="0"/>
              <a:t>S</a:t>
            </a:r>
            <a:r>
              <a:rPr lang="en-US" altLang="zh-CN" dirty="0" smtClean="0"/>
              <a:t>ettings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560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/>
              <a:t>Single </a:t>
            </a:r>
            <a:r>
              <a:rPr lang="en-US" altLang="zh-CN" b="1" dirty="0" smtClean="0"/>
              <a:t>Machine Algorithms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Ullmann’s </a:t>
            </a:r>
            <a:r>
              <a:rPr lang="en-US" altLang="zh-CN" sz="2400" dirty="0" smtClean="0"/>
              <a:t>algorithm[J.ACM’76]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VF2[IEEE </a:t>
            </a:r>
            <a:r>
              <a:rPr lang="en-US" altLang="zh-CN" sz="2400" dirty="0"/>
              <a:t>Trans’04</a:t>
            </a:r>
            <a:r>
              <a:rPr lang="en-US" altLang="zh-CN" sz="2400" dirty="0" smtClean="0"/>
              <a:t>]</a:t>
            </a:r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QuickSI</a:t>
            </a:r>
            <a:r>
              <a:rPr lang="en-US" altLang="zh-CN" sz="2400" dirty="0" smtClean="0"/>
              <a:t>[VLDB’08]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TurboIso</a:t>
            </a:r>
            <a:r>
              <a:rPr lang="en-US" altLang="zh-CN" sz="2400" dirty="0" smtClean="0"/>
              <a:t>[SIGMOD’13]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BoostIso</a:t>
            </a:r>
            <a:r>
              <a:rPr lang="en-US" altLang="zh-CN" sz="2400" dirty="0" smtClean="0"/>
              <a:t>[VLDB’15]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 smtClean="0"/>
              <a:t>Phenomenon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data graphs are often fragmented and distributed </a:t>
            </a:r>
            <a:r>
              <a:rPr lang="en-US" altLang="zh-CN" dirty="0" smtClean="0"/>
              <a:t>across different </a:t>
            </a:r>
            <a:r>
              <a:rPr lang="en-US" altLang="zh-CN" dirty="0"/>
              <a:t>sites</a:t>
            </a:r>
            <a:r>
              <a:rPr lang="en-US" altLang="zh-CN" dirty="0" smtClean="0"/>
              <a:t>.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The increasing </a:t>
            </a:r>
            <a:r>
              <a:rPr lang="en-US" altLang="zh-CN" dirty="0"/>
              <a:t>size of modern graph makes it hard to load </a:t>
            </a:r>
            <a:r>
              <a:rPr lang="en-US" altLang="zh-CN" dirty="0" smtClean="0"/>
              <a:t>the whole </a:t>
            </a:r>
            <a:r>
              <a:rPr lang="en-US" altLang="zh-CN" dirty="0"/>
              <a:t>graph into </a:t>
            </a:r>
            <a:r>
              <a:rPr lang="en-US" altLang="zh-CN" dirty="0" smtClean="0"/>
              <a:t>memory.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60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Distributed Settings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 smtClean="0"/>
              <a:t>Join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/>
              <a:t>PSgL</a:t>
            </a:r>
            <a:r>
              <a:rPr lang="en-US" altLang="zh-CN" sz="2400" dirty="0"/>
              <a:t>[VLDB’12</a:t>
            </a:r>
            <a:r>
              <a:rPr lang="en-US" altLang="zh-CN" sz="2400" dirty="0" smtClean="0"/>
              <a:t>]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TwinTwig</a:t>
            </a:r>
            <a:r>
              <a:rPr lang="en-US" altLang="zh-CN" sz="2400" dirty="0" smtClean="0"/>
              <a:t>[VLDB’15</a:t>
            </a:r>
            <a:r>
              <a:rPr lang="en-US" altLang="zh-CN" sz="2400" dirty="0" smtClean="0"/>
              <a:t>]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SEED[VLDB’16]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 smtClean="0"/>
              <a:t>System Architecture</a:t>
            </a:r>
          </a:p>
          <a:p>
            <a:pPr marL="0" indent="0">
              <a:buNone/>
            </a:pPr>
            <a:r>
              <a:rPr lang="en-US" altLang="zh-CN" sz="2400" dirty="0" smtClean="0"/>
              <a:t>     GRAPE[SIGMOD’17</a:t>
            </a:r>
            <a:r>
              <a:rPr lang="en-US" altLang="zh-CN" sz="2400" dirty="0" smtClean="0"/>
              <a:t>]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AAP[SIGMOD’18]    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b="1" dirty="0"/>
              <a:t>C</a:t>
            </a:r>
            <a:r>
              <a:rPr lang="en-US" altLang="zh-CN" b="1" dirty="0" smtClean="0"/>
              <a:t>ompression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sz="2400" dirty="0"/>
              <a:t>CBF[VLDB’17] </a:t>
            </a:r>
            <a:r>
              <a:rPr lang="en-US" altLang="zh-CN" sz="2400" dirty="0" smtClean="0"/>
              <a:t> (Core-crystal decomposition)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496" y="1916832"/>
            <a:ext cx="4427984" cy="239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RADS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8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Robust </a:t>
            </a:r>
            <a:r>
              <a:rPr lang="en-US" altLang="zh-CN" dirty="0" smtClean="0"/>
              <a:t>Asynchronous Distributed </a:t>
            </a:r>
            <a:r>
              <a:rPr lang="en-US" altLang="zh-CN" dirty="0"/>
              <a:t>Subgraph enumeration </a:t>
            </a:r>
            <a:r>
              <a:rPr lang="en-US" altLang="zh-CN" dirty="0" smtClean="0"/>
              <a:t>system.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 smtClean="0"/>
              <a:t>Asynchronous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I</a:t>
            </a:r>
            <a:r>
              <a:rPr lang="en-US" altLang="zh-CN" dirty="0" smtClean="0"/>
              <a:t>ndex free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L</a:t>
            </a:r>
            <a:r>
              <a:rPr lang="en-US" altLang="zh-CN" dirty="0" smtClean="0"/>
              <a:t>ight </a:t>
            </a:r>
            <a:r>
              <a:rPr lang="en-US" altLang="zh-CN" dirty="0"/>
              <a:t>communication </a:t>
            </a:r>
            <a:r>
              <a:rPr lang="en-US" altLang="zh-CN" dirty="0" smtClean="0"/>
              <a:t>cost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R</a:t>
            </a:r>
            <a:r>
              <a:rPr lang="en-US" altLang="zh-CN" dirty="0" smtClean="0"/>
              <a:t>educes </a:t>
            </a:r>
            <a:r>
              <a:rPr lang="en-US" altLang="zh-CN" dirty="0"/>
              <a:t>and compresses </a:t>
            </a:r>
            <a:endParaRPr lang="en-US" altLang="zh-CN" dirty="0" smtClean="0"/>
          </a:p>
          <a:p>
            <a:pPr marL="365760" lvl="1" indent="0">
              <a:buNone/>
            </a:pPr>
            <a:r>
              <a:rPr lang="en-US" altLang="zh-CN" dirty="0" smtClean="0"/>
              <a:t>    intermediate results.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98" y="2586756"/>
            <a:ext cx="4254466" cy="391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115616" y="4559350"/>
            <a:ext cx="1944216" cy="19442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Single-Machine Enumeration(SM-E)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E4F7-A091-42AC-825C-7093DCF883DD}" type="slidenum">
              <a:rPr lang="en-US" altLang="zh-CN" smtClean="0"/>
              <a:t>9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595064" y="1584109"/>
            <a:ext cx="8153400" cy="4637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Border distance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132856"/>
            <a:ext cx="6048672" cy="2148759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787166" y="5697380"/>
            <a:ext cx="138777" cy="1440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87724" y="4705374"/>
            <a:ext cx="138777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627784" y="6041329"/>
            <a:ext cx="138777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15530" y="6185345"/>
            <a:ext cx="138777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760002" y="5104872"/>
            <a:ext cx="138777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691680" y="5815476"/>
            <a:ext cx="152263" cy="3698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5"/>
            <a:endCxn id="9" idx="1"/>
          </p:cNvCxnSpPr>
          <p:nvPr/>
        </p:nvCxnSpPr>
        <p:spPr>
          <a:xfrm>
            <a:off x="1905620" y="5820305"/>
            <a:ext cx="742487" cy="242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7"/>
            <a:endCxn id="11" idx="3"/>
          </p:cNvCxnSpPr>
          <p:nvPr/>
        </p:nvCxnSpPr>
        <p:spPr>
          <a:xfrm flipV="1">
            <a:off x="1905620" y="5227797"/>
            <a:ext cx="874705" cy="490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7" idx="0"/>
            <a:endCxn id="8" idx="3"/>
          </p:cNvCxnSpPr>
          <p:nvPr/>
        </p:nvCxnSpPr>
        <p:spPr>
          <a:xfrm flipV="1">
            <a:off x="1856555" y="4828299"/>
            <a:ext cx="251492" cy="869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557531" y="54180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952034" y="4643633"/>
                <a:ext cx="464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4" y="4643633"/>
                <a:ext cx="4644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讨论班（4.28）.pptx" id="{6DA0DDF0-0ED2-44BB-9751-0BF3887CF817}" vid="{E7EF0A6D-D0BE-4D0D-9C4B-5F58A969FC5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中性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3901</TotalTime>
  <Words>1603</Words>
  <Application>Microsoft Office PowerPoint</Application>
  <PresentationFormat>全屏显示(4:3)</PresentationFormat>
  <Paragraphs>404</Paragraphs>
  <Slides>46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CMMI9</vt:lpstr>
      <vt:lpstr>Iskoola Pota</vt:lpstr>
      <vt:lpstr>Lingoes Unicode</vt:lpstr>
      <vt:lpstr>宋体</vt:lpstr>
      <vt:lpstr>Arial Black</vt:lpstr>
      <vt:lpstr>Calibri</vt:lpstr>
      <vt:lpstr>Cambria Math</vt:lpstr>
      <vt:lpstr>Ebrima</vt:lpstr>
      <vt:lpstr>Microsoft Himalaya</vt:lpstr>
      <vt:lpstr>Wingdings</vt:lpstr>
      <vt:lpstr>Wingdings 2</vt:lpstr>
      <vt:lpstr>中性</vt:lpstr>
      <vt:lpstr> Fast and Robust Distributed Subgraph Enumeration  Xuguang Ren                            Junhu Wang                         Wook-Shin Han Griffith University, Australia    Griffith University, Australia    POSTECH, Public of Korea  Jeffrey Xu Yu The Chinese University of Hong Kong                        </vt:lpstr>
      <vt:lpstr>Outlines</vt:lpstr>
      <vt:lpstr>Subgraph enumeration</vt:lpstr>
      <vt:lpstr>Data Graph &amp; Query Graph</vt:lpstr>
      <vt:lpstr>Symmetry Breaking</vt:lpstr>
      <vt:lpstr>Single Machine Settings</vt:lpstr>
      <vt:lpstr>Distributed Settings</vt:lpstr>
      <vt:lpstr>RADS</vt:lpstr>
      <vt:lpstr>Single-Machine Enumeration(SM-E)</vt:lpstr>
      <vt:lpstr>Single-Machine Enumeration(SM-E)</vt:lpstr>
      <vt:lpstr>Single-Machine Enumeration(SM-E)</vt:lpstr>
      <vt:lpstr>Single-Machine Enumeration(SM-E)</vt:lpstr>
      <vt:lpstr>Daemon Thread</vt:lpstr>
      <vt:lpstr>Some Definitions</vt:lpstr>
      <vt:lpstr>Edge Verification Index (EVI)</vt:lpstr>
      <vt:lpstr>Pattern Graph Decomposition</vt:lpstr>
      <vt:lpstr>Example</vt:lpstr>
      <vt:lpstr>R-Meef Thread</vt:lpstr>
      <vt:lpstr>Example</vt:lpstr>
      <vt:lpstr>Example</vt:lpstr>
      <vt:lpstr>Computing Execution Plan</vt:lpstr>
      <vt:lpstr>Minimizing Number of Rounds</vt:lpstr>
      <vt:lpstr>Minimizing Number of Rounds</vt:lpstr>
      <vt:lpstr>Example</vt:lpstr>
      <vt:lpstr>Minimizing the Span of dp_0.piv</vt:lpstr>
      <vt:lpstr>Maximizing Filtering Power</vt:lpstr>
      <vt:lpstr>Example</vt:lpstr>
      <vt:lpstr>Embedding Trie</vt:lpstr>
      <vt:lpstr>Structure of the Embedding Trie</vt:lpstr>
      <vt:lpstr>Example</vt:lpstr>
      <vt:lpstr>Nice Properties:</vt:lpstr>
      <vt:lpstr>Maintaining the Embedding Trie</vt:lpstr>
      <vt:lpstr>Memory Control Strategies</vt:lpstr>
      <vt:lpstr>Memory Control Strategies</vt:lpstr>
      <vt:lpstr>Memory Control Strategies</vt:lpstr>
      <vt:lpstr>Experiments Setting</vt:lpstr>
      <vt:lpstr>Experiments Setting</vt:lpstr>
      <vt:lpstr>RoadNet Dataset Results</vt:lpstr>
      <vt:lpstr>DBLP Dataset Results</vt:lpstr>
      <vt:lpstr>LiveJournal Dataset Results</vt:lpstr>
      <vt:lpstr>UK2002 Dataset Results</vt:lpstr>
      <vt:lpstr>Effectiveness of Compression</vt:lpstr>
      <vt:lpstr>Effectiveness of Query Execution Plan</vt:lpstr>
      <vt:lpstr>Scalability Test</vt:lpstr>
      <vt:lpstr>Scalability Test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屈稳稳</dc:creator>
  <cp:lastModifiedBy>newstudent</cp:lastModifiedBy>
  <cp:revision>142</cp:revision>
  <dcterms:created xsi:type="dcterms:W3CDTF">2017-07-18T09:57:23Z</dcterms:created>
  <dcterms:modified xsi:type="dcterms:W3CDTF">2019-11-14T11:14:50Z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