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5"/>
    <p:restoredTop sz="94674"/>
  </p:normalViewPr>
  <p:slideViewPr>
    <p:cSldViewPr snapToGrid="0" snapToObjects="1">
      <p:cViewPr>
        <p:scale>
          <a:sx n="70" d="100"/>
          <a:sy n="70" d="100"/>
        </p:scale>
        <p:origin x="32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7BCB3-91BB-0443-BFA7-2BD069D9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C5CF3-938A-B846-A0AB-F666E0954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09645-C70C-4042-BCA8-14AB1089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49A4-31BA-4244-AA6B-CCD43963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35A55-DB52-B042-B417-AFA9C531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31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17F8B-AB87-384E-B19D-B9F5269B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EA319-5835-A74E-B993-E475B0558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C7F5C-0FB1-C64E-89EF-C88569F3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B00A5-5BD5-4B4B-87EB-6EDC7CFC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33ECB-E5B8-3148-B60F-441BCE14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58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773D3F-4E08-EB45-81A9-9F5404F4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565EC-53A6-5446-A9A3-1DF6C59A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4C0B1-4C5B-2647-81B4-7CDFAA7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8F747-82A8-564F-AF64-FF85C56C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4AF65-AF32-264B-8F02-8E0CF39D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54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345DF-4A71-8F43-9931-D2C44B8B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5B3C4-35FF-894B-9D78-D705A61A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65AA6-4F87-1E4D-A1C8-DB634DA0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EC102-88AB-B147-9C64-1619399F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2DBFA-054A-854B-98D9-31069823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34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16F39-FC6E-FA4D-BE8A-2AD60494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4CFFC-8983-7248-9F51-E341873F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703D4-0DDA-2C48-B4AB-FE2EDF9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80499-9110-5042-B556-4D96EBAA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015C0-0121-D247-AA89-59A52FD5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6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84E51-AEBB-284C-A6F3-C9914386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51589-11B0-824A-9DCC-BAE02BEEA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7A728-244E-CA47-BB97-245390EE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713BD-DA63-F245-9EC8-DD2B0538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3A6D6-EA01-CE48-9049-0797436E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AE62E-1326-A14C-B9C4-52226E67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3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20165-AB9C-044A-ACCD-9D61D1BE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E1064-36DF-D84A-8E14-39DFC36B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CADB0-AA39-7E40-8D82-8C48E9473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1FF1B-18CB-8C41-8C71-3FC73388E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B97BF-3EF2-AB4C-A280-1414B8353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FA21BC-3FD9-D342-A0B8-0EA35774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FDDE8-9F9D-B848-A45D-662CB054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E3B608-B836-3A41-879C-3EDB3BEC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B17F5-BD88-854D-B97A-1F3C9F6B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77F9D9-C3B2-654F-88BD-C700DD23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AF4D6A-DAEE-CB45-B55C-EF633421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30F6B6-FEBA-964F-AE4D-78F69600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9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190BF-AB77-CD4E-8FD2-4A5E32D6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F4208-F07B-904E-B3D0-690DA9F0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D6B6D-79C7-D142-B90C-DCFA9AF7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16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203F6-0ACB-1A42-858B-77F672B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A8A0B-115E-E346-9C2C-3562657D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94BB4-0EC3-4F4A-9069-F393BB85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78BAE-B3DF-D04D-8314-2C823A3F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F51A7-6C2A-0A49-8706-EBB5E28B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6F48B-1F4E-8946-AFC4-F07C7473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04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9A6BC-886A-A440-950D-14CCD439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FDB3-0FCC-4548-8972-082DE60F5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397E8-B168-C84C-9C48-69851019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544D2-6FB0-3140-AC81-E35D3F33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D0145-8977-2D41-9D6B-ACC71206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16461-AD44-F34A-8415-616B5BD2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64AA8-6066-DC46-979A-0F627C05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DA168-3495-D647-934B-410E84703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99027-EDB4-5D4D-A89C-4CA8F3249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AA2B-3A98-DA4C-A3CC-F4C95E4C55A0}" type="datetimeFigureOut"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FE0ED-A6B9-C941-A1F2-527C9E97F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479DE-DE01-8844-B21E-DEE85B5E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6EC1-41F2-3A43-9EB9-4E2A9211D0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36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A8%8B%E5%BA%8F" TargetMode="External"/><Relationship Id="rId3" Type="http://schemas.openxmlformats.org/officeDocument/2006/relationships/hyperlink" Target="https://zh.wikipedia.org/wiki/%E8%AE%A1%E7%AE%97%E6%9C%BA%E7%A1%AC%E4%BB%B6" TargetMode="External"/><Relationship Id="rId7" Type="http://schemas.openxmlformats.org/officeDocument/2006/relationships/hyperlink" Target="https://zh.wikipedia.org/wiki/%E7%B3%BB%E7%BB%9F%E8%BD%AF%E4%BB%B6" TargetMode="External"/><Relationship Id="rId2" Type="http://schemas.openxmlformats.org/officeDocument/2006/relationships/hyperlink" Target="https://zh.wikipedia.org/wiki/%E7%94%B5%E5%AD%90%E8%AE%A1%E7%AE%97%E6%9C%B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5%AE%88%E6%8A%A4%E8%BF%9B%E7%A8%8B" TargetMode="External"/><Relationship Id="rId5" Type="http://schemas.openxmlformats.org/officeDocument/2006/relationships/hyperlink" Target="https://zh.wikipedia.org/wiki/%E8%B3%87%E6%BA%90_(%E8%A8%88%E7%AE%97%E6%A9%9F%E7%A7%91%E5%AD%B8)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zh.wikipedia.org/wiki/%E8%BD%AF%E4%BB%B6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1AFAEB-C1A1-584E-99EF-5EFD1601B586}"/>
              </a:ext>
            </a:extLst>
          </p:cNvPr>
          <p:cNvSpPr txBox="1"/>
          <p:nvPr/>
        </p:nvSpPr>
        <p:spPr>
          <a:xfrm>
            <a:off x="4539343" y="2013858"/>
            <a:ext cx="311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/>
              <a:t>Linux</a:t>
            </a:r>
            <a:r>
              <a:rPr kumimoji="1" lang="zh-CN" altLang="en-US" sz="2000"/>
              <a:t>系统在开发中的应用</a:t>
            </a:r>
            <a:endParaRPr kumimoji="1" lang="en-US" altLang="zh-CN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82049-C86A-E245-A0A3-BB1CAF886513}"/>
              </a:ext>
            </a:extLst>
          </p:cNvPr>
          <p:cNvSpPr txBox="1"/>
          <p:nvPr/>
        </p:nvSpPr>
        <p:spPr>
          <a:xfrm>
            <a:off x="8159211" y="498565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军品三室 陈博凯</a:t>
            </a:r>
          </a:p>
        </p:txBody>
      </p:sp>
    </p:spTree>
    <p:extLst>
      <p:ext uri="{BB962C8B-B14F-4D97-AF65-F5344CB8AC3E}">
        <p14:creationId xmlns:p14="http://schemas.microsoft.com/office/powerpoint/2010/main" val="19722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1AFAEB-C1A1-584E-99EF-5EFD1601B586}"/>
              </a:ext>
            </a:extLst>
          </p:cNvPr>
          <p:cNvSpPr txBox="1"/>
          <p:nvPr/>
        </p:nvSpPr>
        <p:spPr>
          <a:xfrm>
            <a:off x="765110" y="1491343"/>
            <a:ext cx="6532983" cy="466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/>
              <a:t>void Schedule(void) //</a:t>
            </a:r>
            <a:r>
              <a:rPr lang="zh-CN" altLang="en-US"/>
              <a:t>在</a:t>
            </a:r>
            <a:r>
              <a:rPr lang="en" altLang="zh-CN"/>
              <a:t>kernel/sched.c</a:t>
            </a:r>
            <a:r>
              <a:rPr lang="zh-CN" altLang="en-US"/>
              <a:t>中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</a:t>
            </a:r>
            <a:r>
              <a:rPr lang="en" altLang="zh-CN"/>
              <a:t>while(1) { c=-1; next=0; i=NR_TASKS;</a:t>
            </a:r>
          </a:p>
          <a:p>
            <a:pPr>
              <a:lnSpc>
                <a:spcPct val="150000"/>
              </a:lnSpc>
            </a:pPr>
            <a:r>
              <a:rPr lang="en" altLang="zh-CN"/>
              <a:t>p=&amp;task[NR_TASKS];</a:t>
            </a:r>
          </a:p>
          <a:p>
            <a:pPr>
              <a:lnSpc>
                <a:spcPct val="150000"/>
              </a:lnSpc>
            </a:pPr>
            <a:r>
              <a:rPr lang="en" altLang="zh-CN"/>
              <a:t>while(--i){ if((*p-&gt;state == TASK_RUNNING&amp;&amp;(*p)-&gt;counter&gt;c)</a:t>
            </a:r>
          </a:p>
          <a:p>
            <a:pPr>
              <a:lnSpc>
                <a:spcPct val="150000"/>
              </a:lnSpc>
            </a:pPr>
            <a:r>
              <a:rPr lang="en" altLang="zh-CN"/>
              <a:t>c=(*p)-&gt;counter, next=i; }</a:t>
            </a:r>
          </a:p>
          <a:p>
            <a:pPr>
              <a:lnSpc>
                <a:spcPct val="150000"/>
              </a:lnSpc>
            </a:pPr>
            <a:r>
              <a:rPr lang="en" altLang="zh-CN"/>
              <a:t>if(c) break; //</a:t>
            </a:r>
            <a:r>
              <a:rPr lang="zh-CN" altLang="en-US"/>
              <a:t>找到了最大的</a:t>
            </a:r>
            <a:r>
              <a:rPr lang="en" altLang="zh-CN"/>
              <a:t>counter</a:t>
            </a:r>
          </a:p>
          <a:p>
            <a:pPr>
              <a:lnSpc>
                <a:spcPct val="150000"/>
              </a:lnSpc>
            </a:pPr>
            <a:r>
              <a:rPr lang="en" altLang="zh-CN"/>
              <a:t>for(p=&amp;LAST_TASK;p&gt;&amp;FIRST_TASK;--p)</a:t>
            </a:r>
          </a:p>
          <a:p>
            <a:pPr>
              <a:lnSpc>
                <a:spcPct val="150000"/>
              </a:lnSpc>
            </a:pPr>
            <a:r>
              <a:rPr lang="en" altLang="zh-CN"/>
              <a:t>(*p)-&gt;counter=((*p)-&gt;counter&gt;&gt;1)</a:t>
            </a:r>
          </a:p>
          <a:p>
            <a:pPr>
              <a:lnSpc>
                <a:spcPct val="150000"/>
              </a:lnSpc>
            </a:pPr>
            <a:r>
              <a:rPr lang="en" altLang="zh-CN"/>
              <a:t>+(*p)-&gt;priority; }</a:t>
            </a:r>
          </a:p>
          <a:p>
            <a:pPr>
              <a:lnSpc>
                <a:spcPct val="150000"/>
              </a:lnSpc>
            </a:pPr>
            <a:r>
              <a:rPr lang="en" altLang="zh-CN"/>
              <a:t>switch_to(next);}</a:t>
            </a:r>
          </a:p>
          <a:p>
            <a:pPr>
              <a:lnSpc>
                <a:spcPct val="150000"/>
              </a:lnSpc>
            </a:pPr>
            <a:endParaRPr kumimoji="1"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E1BFD-39BD-DA42-98CF-82190A9F08A4}"/>
              </a:ext>
            </a:extLst>
          </p:cNvPr>
          <p:cNvSpPr txBox="1"/>
          <p:nvPr/>
        </p:nvSpPr>
        <p:spPr>
          <a:xfrm>
            <a:off x="765110" y="704612"/>
            <a:ext cx="6092890" cy="46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1"/>
              <a:t>Linux 0.11</a:t>
            </a:r>
            <a:r>
              <a:rPr lang="zh-CN" altLang="en-US" b="1"/>
              <a:t>的调度函数</a:t>
            </a:r>
            <a:r>
              <a:rPr lang="en" altLang="zh-CN" b="1"/>
              <a:t>schedule()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8C963-4553-0741-890B-C62DE2D7AC79}"/>
              </a:ext>
            </a:extLst>
          </p:cNvPr>
          <p:cNvSpPr txBox="1"/>
          <p:nvPr/>
        </p:nvSpPr>
        <p:spPr>
          <a:xfrm>
            <a:off x="6133322" y="3756001"/>
            <a:ext cx="71052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>
                <a:effectLst/>
                <a:latin typeface="+mn-ea"/>
              </a:rPr>
              <a:t>void do_timer(...) //</a:t>
            </a:r>
            <a:r>
              <a:rPr lang="zh-CN" altLang="en-US">
                <a:effectLst/>
                <a:latin typeface="+mn-ea"/>
              </a:rPr>
              <a:t>在</a:t>
            </a:r>
            <a:r>
              <a:rPr lang="en" altLang="zh-CN">
                <a:effectLst/>
                <a:latin typeface="+mn-ea"/>
              </a:rPr>
              <a:t>kernel/sched.c</a:t>
            </a:r>
            <a:r>
              <a:rPr lang="zh-CN" altLang="en-US">
                <a:effectLst/>
                <a:latin typeface="+mn-ea"/>
              </a:rPr>
              <a:t>中</a:t>
            </a:r>
          </a:p>
          <a:p>
            <a:r>
              <a:rPr lang="en-US" altLang="zh-CN">
                <a:effectLst/>
                <a:latin typeface="+mn-ea"/>
              </a:rPr>
              <a:t>{ </a:t>
            </a:r>
            <a:r>
              <a:rPr lang="en" altLang="zh-CN">
                <a:effectLst/>
                <a:latin typeface="+mn-ea"/>
              </a:rPr>
              <a:t>if((--current-&gt;counter&gt;0) return;</a:t>
            </a:r>
          </a:p>
          <a:p>
            <a:r>
              <a:rPr lang="en" altLang="zh-CN">
                <a:effectLst/>
                <a:latin typeface="+mn-ea"/>
              </a:rPr>
              <a:t>current-&gt;counter=0;</a:t>
            </a:r>
          </a:p>
          <a:p>
            <a:r>
              <a:rPr lang="en" altLang="zh-CN">
                <a:effectLst/>
                <a:latin typeface="+mn-ea"/>
              </a:rPr>
              <a:t>schedule(); }</a:t>
            </a:r>
          </a:p>
          <a:p>
            <a:r>
              <a:rPr lang="en" altLang="zh-CN">
                <a:effectLst/>
                <a:latin typeface="+mn-ea"/>
              </a:rPr>
              <a:t>_timer_interrupt: //</a:t>
            </a:r>
            <a:r>
              <a:rPr lang="zh-CN" altLang="en-US">
                <a:effectLst/>
                <a:latin typeface="+mn-ea"/>
              </a:rPr>
              <a:t>在</a:t>
            </a:r>
            <a:r>
              <a:rPr lang="en" altLang="zh-CN">
                <a:effectLst/>
                <a:latin typeface="+mn-ea"/>
              </a:rPr>
              <a:t>kernel/system_call.s</a:t>
            </a:r>
            <a:r>
              <a:rPr lang="zh-CN" altLang="en-US">
                <a:effectLst/>
                <a:latin typeface="+mn-ea"/>
              </a:rPr>
              <a:t>中</a:t>
            </a:r>
          </a:p>
          <a:p>
            <a:r>
              <a:rPr lang="en-US" altLang="zh-CN">
                <a:effectLst/>
                <a:latin typeface="+mn-ea"/>
              </a:rPr>
              <a:t>...</a:t>
            </a:r>
          </a:p>
          <a:p>
            <a:r>
              <a:rPr lang="en" altLang="zh-CN">
                <a:solidFill>
                  <a:srgbClr val="FF0000"/>
                </a:solidFill>
                <a:effectLst/>
                <a:latin typeface="+mn-ea"/>
              </a:rPr>
              <a:t>call _do_timer</a:t>
            </a:r>
          </a:p>
          <a:p>
            <a:r>
              <a:rPr lang="en" altLang="zh-CN">
                <a:effectLst/>
                <a:latin typeface="+mn-ea"/>
              </a:rPr>
              <a:t>void </a:t>
            </a:r>
            <a:r>
              <a:rPr lang="en" altLang="zh-CN">
                <a:solidFill>
                  <a:srgbClr val="FF0000"/>
                </a:solidFill>
                <a:effectLst/>
                <a:latin typeface="+mn-ea"/>
              </a:rPr>
              <a:t>sched_init</a:t>
            </a:r>
            <a:r>
              <a:rPr lang="en" altLang="zh-CN">
                <a:effectLst/>
                <a:latin typeface="+mn-ea"/>
              </a:rPr>
              <a:t>(void) {</a:t>
            </a:r>
          </a:p>
          <a:p>
            <a:r>
              <a:rPr lang="en" altLang="zh-CN">
                <a:effectLst/>
                <a:latin typeface="+mn-ea"/>
              </a:rPr>
              <a:t>set_intr_gate(0x20, &amp;timer_interrupt);</a:t>
            </a:r>
          </a:p>
          <a:p>
            <a:endParaRPr lang="en" altLang="zh-CN">
              <a:effectLst/>
              <a:latin typeface="+mn-ea"/>
            </a:endParaRPr>
          </a:p>
          <a:p>
            <a:r>
              <a:rPr lang="en" altLang="zh-CN">
                <a:effectLst/>
                <a:latin typeface="+mn-ea"/>
              </a:rPr>
              <a:t>counter</a:t>
            </a:r>
            <a:r>
              <a:rPr lang="zh-CN" altLang="en-US">
                <a:effectLst/>
                <a:latin typeface="+mn-ea"/>
              </a:rPr>
              <a:t>是典型的时间片，所以是轮转调度，保证了响应</a:t>
            </a:r>
          </a:p>
        </p:txBody>
      </p:sp>
    </p:spTree>
    <p:extLst>
      <p:ext uri="{BB962C8B-B14F-4D97-AF65-F5344CB8AC3E}">
        <p14:creationId xmlns:p14="http://schemas.microsoft.com/office/powerpoint/2010/main" val="50942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3392260-AE74-9642-AF12-ACB971940A63}"/>
              </a:ext>
            </a:extLst>
          </p:cNvPr>
          <p:cNvSpPr txBox="1"/>
          <p:nvPr/>
        </p:nvSpPr>
        <p:spPr>
          <a:xfrm>
            <a:off x="321905" y="0"/>
            <a:ext cx="9587205" cy="29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>
                <a:effectLst/>
                <a:latin typeface="+mn-ea"/>
              </a:rPr>
              <a:t>while(--i)</a:t>
            </a:r>
            <a:r>
              <a:rPr lang="en" altLang="zh-CN">
                <a:solidFill>
                  <a:srgbClr val="33339A"/>
                </a:solidFill>
                <a:effectLst/>
                <a:latin typeface="+mn-ea"/>
              </a:rPr>
              <a:t>{ </a:t>
            </a:r>
            <a:r>
              <a:rPr lang="en" altLang="zh-CN">
                <a:effectLst/>
                <a:latin typeface="+mn-ea"/>
              </a:rPr>
              <a:t>if((*p-&gt;state == TASK_RUNNING&amp;&amp;(*p)-&gt;counter&gt;c)</a:t>
            </a:r>
          </a:p>
          <a:p>
            <a:pPr>
              <a:lnSpc>
                <a:spcPct val="150000"/>
              </a:lnSpc>
            </a:pPr>
            <a:r>
              <a:rPr lang="en" altLang="zh-CN">
                <a:solidFill>
                  <a:srgbClr val="FF0000"/>
                </a:solidFill>
                <a:effectLst/>
                <a:latin typeface="+mn-ea"/>
              </a:rPr>
              <a:t>c=(*p)-&gt;counter, next=i; </a:t>
            </a:r>
            <a:r>
              <a:rPr lang="en" altLang="zh-CN">
                <a:solidFill>
                  <a:srgbClr val="33339A"/>
                </a:solidFill>
                <a:effectLst/>
                <a:latin typeface="+mn-ea"/>
              </a:rPr>
              <a:t>}</a:t>
            </a:r>
            <a:endParaRPr lang="en" altLang="zh-CN">
              <a:solidFill>
                <a:srgbClr val="FF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ffectLst/>
                <a:latin typeface="+mn-ea"/>
              </a:rPr>
              <a:t>找</a:t>
            </a:r>
            <a:r>
              <a:rPr lang="en" altLang="zh-CN">
                <a:effectLst/>
                <a:latin typeface="+mn-ea"/>
              </a:rPr>
              <a:t>counter</a:t>
            </a:r>
            <a:r>
              <a:rPr lang="zh-CN" altLang="en-US">
                <a:effectLst/>
                <a:latin typeface="+mn-ea"/>
              </a:rPr>
              <a:t>最大的任务调度，</a:t>
            </a:r>
            <a:r>
              <a:rPr lang="en" altLang="zh-CN">
                <a:effectLst/>
                <a:latin typeface="+mn-ea"/>
              </a:rPr>
              <a:t>counter</a:t>
            </a:r>
            <a:r>
              <a:rPr lang="zh-CN" altLang="en-US">
                <a:effectLst/>
                <a:latin typeface="+mn-ea"/>
              </a:rPr>
              <a:t>表示了优先级</a:t>
            </a:r>
          </a:p>
          <a:p>
            <a:pPr>
              <a:lnSpc>
                <a:spcPct val="150000"/>
              </a:lnSpc>
            </a:pPr>
            <a:r>
              <a:rPr lang="en" altLang="zh-CN">
                <a:effectLst/>
                <a:latin typeface="+mn-ea"/>
              </a:rPr>
              <a:t>for(p=&amp;LAST_TASK;p&gt;&amp;FIRST_TASK;--p)</a:t>
            </a:r>
          </a:p>
          <a:p>
            <a:pPr>
              <a:lnSpc>
                <a:spcPct val="150000"/>
              </a:lnSpc>
            </a:pPr>
            <a:r>
              <a:rPr lang="en" altLang="zh-CN">
                <a:solidFill>
                  <a:srgbClr val="FF0000"/>
                </a:solidFill>
                <a:effectLst/>
                <a:latin typeface="+mn-ea"/>
              </a:rPr>
              <a:t>(*p)-&gt;counter=((*p)-&gt;counter&gt;&gt;1)+(*p)-&gt;priority; }</a:t>
            </a:r>
          </a:p>
          <a:p>
            <a:pPr>
              <a:lnSpc>
                <a:spcPct val="150000"/>
              </a:lnSpc>
            </a:pPr>
            <a:r>
              <a:rPr lang="en" altLang="zh-CN">
                <a:effectLst/>
                <a:latin typeface="+mn-ea"/>
              </a:rPr>
              <a:t>counter</a:t>
            </a:r>
            <a:r>
              <a:rPr lang="zh-CN" altLang="en-US">
                <a:effectLst/>
                <a:latin typeface="+mn-ea"/>
              </a:rPr>
              <a:t>代表的优先级可以动态调整</a:t>
            </a:r>
          </a:p>
          <a:p>
            <a:pPr>
              <a:lnSpc>
                <a:spcPct val="150000"/>
              </a:lnSpc>
            </a:pPr>
            <a:r>
              <a:rPr lang="zh-CN" altLang="en-US">
                <a:effectLst/>
                <a:latin typeface="+mn-ea"/>
              </a:rPr>
              <a:t>阻塞的进程再就绪以后优先级高于非阻塞进程，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B2712-FD3F-D240-A77D-4962B3F59DCA}"/>
              </a:ext>
            </a:extLst>
          </p:cNvPr>
          <p:cNvSpPr txBox="1"/>
          <p:nvPr/>
        </p:nvSpPr>
        <p:spPr>
          <a:xfrm>
            <a:off x="321905" y="3112914"/>
            <a:ext cx="11210732" cy="337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>
                <a:solidFill>
                  <a:srgbClr val="FF0000"/>
                </a:solidFill>
                <a:effectLst/>
                <a:latin typeface="Helvetica" pitchFamily="2" charset="0"/>
              </a:rPr>
              <a:t>counter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保证了响应时间的界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effectLst/>
                <a:latin typeface="Helvetica" pitchFamily="2" charset="0"/>
              </a:rPr>
              <a:t>每个进程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只用维护一个</a:t>
            </a:r>
            <a:r>
              <a:rPr lang="en" altLang="zh-CN">
                <a:solidFill>
                  <a:srgbClr val="FF0000"/>
                </a:solidFill>
                <a:effectLst/>
                <a:latin typeface="Helvetica" pitchFamily="2" charset="0"/>
              </a:rPr>
              <a:t>counter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变量，简单、高效</a:t>
            </a:r>
          </a:p>
          <a:p>
            <a:pPr>
              <a:lnSpc>
                <a:spcPct val="150000"/>
              </a:lnSpc>
            </a:pPr>
            <a:r>
              <a:rPr lang="en" altLang="zh-CN">
                <a:effectLst/>
                <a:latin typeface="Helvetica" pitchFamily="2" charset="0"/>
              </a:rPr>
              <a:t>c(t) = c(t-1)/2 + p</a:t>
            </a:r>
          </a:p>
          <a:p>
            <a:pPr>
              <a:lnSpc>
                <a:spcPct val="150000"/>
              </a:lnSpc>
            </a:pPr>
            <a:r>
              <a:rPr lang="en" altLang="zh-CN">
                <a:effectLst/>
                <a:latin typeface="Helvetica" pitchFamily="2" charset="0"/>
              </a:rPr>
              <a:t>c(0) = p</a:t>
            </a:r>
            <a:r>
              <a:rPr lang="zh-CN" altLang="en-US">
                <a:effectLst/>
                <a:latin typeface="Helvetica" pitchFamily="2" charset="0"/>
              </a:rPr>
              <a:t>   </a:t>
            </a:r>
            <a:endParaRPr lang="en" altLang="zh-CN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ffectLst/>
                <a:latin typeface="Helvetica" pitchFamily="2" charset="0"/>
              </a:rPr>
              <a:t>经过</a:t>
            </a:r>
            <a:r>
              <a:rPr lang="en" altLang="zh-CN">
                <a:effectLst/>
                <a:latin typeface="Helvetica" pitchFamily="2" charset="0"/>
              </a:rPr>
              <a:t>IO</a:t>
            </a:r>
            <a:r>
              <a:rPr lang="zh-CN" altLang="en-US">
                <a:effectLst/>
                <a:latin typeface="Helvetica" pitchFamily="2" charset="0"/>
              </a:rPr>
              <a:t>以后，</a:t>
            </a:r>
            <a:r>
              <a:rPr lang="en" altLang="zh-CN">
                <a:effectLst/>
                <a:latin typeface="Helvetica" pitchFamily="2" charset="0"/>
              </a:rPr>
              <a:t>counter</a:t>
            </a:r>
            <a:r>
              <a:rPr lang="zh-CN" altLang="en-US">
                <a:effectLst/>
                <a:latin typeface="Helvetica" pitchFamily="2" charset="0"/>
              </a:rPr>
              <a:t>就会变大；</a:t>
            </a:r>
            <a:r>
              <a:rPr lang="en" altLang="zh-CN">
                <a:effectLst/>
                <a:latin typeface="Helvetica" pitchFamily="2" charset="0"/>
              </a:rPr>
              <a:t>IO</a:t>
            </a:r>
            <a:r>
              <a:rPr lang="zh-CN" altLang="en-US">
                <a:effectLst/>
                <a:latin typeface="Helvetica" pitchFamily="2" charset="0"/>
              </a:rPr>
              <a:t>时间越长，</a:t>
            </a:r>
            <a:r>
              <a:rPr lang="en" altLang="zh-CN">
                <a:effectLst/>
                <a:latin typeface="Helvetica" pitchFamily="2" charset="0"/>
              </a:rPr>
              <a:t>counter</a:t>
            </a:r>
            <a:r>
              <a:rPr lang="zh-CN" altLang="en-US">
                <a:effectLst/>
                <a:latin typeface="Helvetica" pitchFamily="2" charset="0"/>
              </a:rPr>
              <a:t>越大</a:t>
            </a:r>
            <a:r>
              <a:rPr lang="en-US" altLang="zh-CN">
                <a:effectLst/>
                <a:latin typeface="Helvetica" pitchFamily="2" charset="0"/>
              </a:rPr>
              <a:t>(</a:t>
            </a:r>
            <a:r>
              <a:rPr lang="zh-CN" altLang="en-US">
                <a:effectLst/>
                <a:latin typeface="Helvetica" pitchFamily="2" charset="0"/>
              </a:rPr>
              <a:t>为什么</a:t>
            </a:r>
            <a:r>
              <a:rPr lang="en-US" altLang="zh-CN">
                <a:effectLst/>
                <a:latin typeface="Helvetica" pitchFamily="2" charset="0"/>
              </a:rPr>
              <a:t>?)</a:t>
            </a:r>
            <a:r>
              <a:rPr lang="zh-CN" altLang="en-US">
                <a:effectLst/>
                <a:latin typeface="Helvetica" pitchFamily="2" charset="0"/>
              </a:rPr>
              <a:t>，照顾了</a:t>
            </a:r>
          </a:p>
          <a:p>
            <a:pPr>
              <a:lnSpc>
                <a:spcPct val="150000"/>
              </a:lnSpc>
            </a:pPr>
            <a:r>
              <a:rPr lang="en" altLang="zh-CN">
                <a:effectLst/>
                <a:latin typeface="Helvetica" pitchFamily="2" charset="0"/>
              </a:rPr>
              <a:t>IO</a:t>
            </a:r>
            <a:r>
              <a:rPr lang="zh-CN" altLang="en-US">
                <a:effectLst/>
                <a:latin typeface="Helvetica" pitchFamily="2" charset="0"/>
              </a:rPr>
              <a:t>进程，变相的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照顾了前台进程</a:t>
            </a:r>
            <a:endParaRPr lang="zh-CN" altLang="en-US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后台进程</a:t>
            </a:r>
            <a:r>
              <a:rPr lang="zh-CN" altLang="en-US">
                <a:effectLst/>
                <a:latin typeface="Helvetica" pitchFamily="2" charset="0"/>
              </a:rPr>
              <a:t>一直按照</a:t>
            </a:r>
            <a:r>
              <a:rPr lang="en" altLang="zh-CN">
                <a:effectLst/>
                <a:latin typeface="Helvetica" pitchFamily="2" charset="0"/>
              </a:rPr>
              <a:t>counter</a:t>
            </a:r>
            <a:r>
              <a:rPr lang="zh-CN" altLang="en-US">
                <a:effectLst/>
                <a:latin typeface="Helvetica" pitchFamily="2" charset="0"/>
              </a:rPr>
              <a:t>轮转，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近似了</a:t>
            </a:r>
            <a:r>
              <a:rPr lang="en" altLang="zh-CN">
                <a:solidFill>
                  <a:srgbClr val="FF0000"/>
                </a:solidFill>
                <a:effectLst/>
                <a:latin typeface="Helvetica" pitchFamily="2" charset="0"/>
              </a:rPr>
              <a:t>SJF</a:t>
            </a:r>
            <a:r>
              <a:rPr lang="zh-CN" altLang="en-US">
                <a:solidFill>
                  <a:srgbClr val="FF0000"/>
                </a:solidFill>
                <a:effectLst/>
                <a:latin typeface="Helvetica" pitchFamily="2" charset="0"/>
              </a:rPr>
              <a:t>调度</a:t>
            </a:r>
            <a:endParaRPr lang="zh-CN" altLang="en-US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>
                <a:effectLst/>
                <a:latin typeface="Helvetica" pitchFamily="2" charset="0"/>
              </a:rPr>
              <a:t>CPU</a:t>
            </a:r>
            <a:r>
              <a:rPr lang="zh-CN" altLang="en-US">
                <a:effectLst/>
                <a:latin typeface="Helvetica" pitchFamily="2" charset="0"/>
              </a:rPr>
              <a:t>调度</a:t>
            </a:r>
            <a:r>
              <a:rPr lang="en-US" altLang="zh-CN">
                <a:effectLst/>
                <a:latin typeface="Helvetica" pitchFamily="2" charset="0"/>
              </a:rPr>
              <a:t>: </a:t>
            </a:r>
            <a:r>
              <a:rPr lang="zh-CN" altLang="en-US">
                <a:effectLst/>
                <a:latin typeface="Helvetica" pitchFamily="2" charset="0"/>
              </a:rPr>
              <a:t>一个简单的算法折中了大多数任务的需求，这就是实际工作的</a:t>
            </a:r>
            <a:r>
              <a:rPr lang="en" altLang="zh-CN">
                <a:effectLst/>
                <a:latin typeface="Helvetica" pitchFamily="2" charset="0"/>
              </a:rPr>
              <a:t>schedule</a:t>
            </a:r>
            <a:r>
              <a:rPr lang="zh-CN" altLang="en-US">
                <a:effectLst/>
                <a:latin typeface="Helvetica" pitchFamily="2" charset="0"/>
              </a:rPr>
              <a:t>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C60B0B-1DC7-1C4C-916B-FE14DFE2956F}"/>
              </a:ext>
            </a:extLst>
          </p:cNvPr>
          <p:cNvSpPr txBox="1"/>
          <p:nvPr/>
        </p:nvSpPr>
        <p:spPr>
          <a:xfrm>
            <a:off x="3359020" y="429208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c(∞)&lt;2p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49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1073A4B-BDE9-1946-95B5-CC766D655F32}"/>
              </a:ext>
            </a:extLst>
          </p:cNvPr>
          <p:cNvSpPr txBox="1"/>
          <p:nvPr/>
        </p:nvSpPr>
        <p:spPr>
          <a:xfrm>
            <a:off x="228600" y="0"/>
            <a:ext cx="3858208" cy="569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梳理开发时用到的操作系统的知识</a:t>
            </a:r>
            <a:endParaRPr kumimoji="1"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3F1674-C384-784E-8BE8-E2CE9D8D61A9}"/>
              </a:ext>
            </a:extLst>
          </p:cNvPr>
          <p:cNvSpPr txBox="1"/>
          <p:nvPr/>
        </p:nvSpPr>
        <p:spPr>
          <a:xfrm>
            <a:off x="228600" y="1110729"/>
            <a:ext cx="10464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Ubuntu</a:t>
            </a:r>
            <a:r>
              <a:rPr kumimoji="1" lang="zh-CN" altLang="en-US"/>
              <a:t>是基于</a:t>
            </a:r>
            <a:r>
              <a:rPr kumimoji="1" lang="en" altLang="zh-CN"/>
              <a:t>Debian</a:t>
            </a:r>
            <a:r>
              <a:rPr kumimoji="1" lang="zh-CN" altLang="en"/>
              <a:t>，</a:t>
            </a:r>
            <a:r>
              <a:rPr kumimoji="1" lang="zh-CN" altLang="en-US"/>
              <a:t>以桌面应用为主的</a:t>
            </a:r>
            <a:r>
              <a:rPr kumimoji="1" lang="en-US" altLang="zh-CN"/>
              <a:t>Linux</a:t>
            </a:r>
            <a:r>
              <a:rPr kumimoji="1" lang="zh-CN" altLang="en-US"/>
              <a:t>发行版。</a:t>
            </a:r>
            <a:r>
              <a:rPr kumimoji="1" lang="en" altLang="zh-CN"/>
              <a:t>Ubuntu</a:t>
            </a:r>
            <a:r>
              <a:rPr kumimoji="1" lang="zh-CN" altLang="en-US"/>
              <a:t>有三个正式版本，包括桌面版、服务器版及用于物联网设备和机器人的</a:t>
            </a:r>
            <a:r>
              <a:rPr kumimoji="1" lang="en" altLang="zh-CN"/>
              <a:t>Core</a:t>
            </a:r>
            <a:r>
              <a:rPr kumimoji="1" lang="zh-CN" altLang="en-US"/>
              <a:t>版。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6F8AC2-FF63-DE4A-9BE8-E0DFC64AC8E2}"/>
              </a:ext>
            </a:extLst>
          </p:cNvPr>
          <p:cNvSpPr txBox="1"/>
          <p:nvPr/>
        </p:nvSpPr>
        <p:spPr>
          <a:xfrm>
            <a:off x="228600" y="2084832"/>
            <a:ext cx="3858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Ubuntu</a:t>
            </a:r>
            <a:r>
              <a:rPr kumimoji="1" lang="zh-CN" altLang="en-US"/>
              <a:t>主要版本</a:t>
            </a:r>
            <a:r>
              <a:rPr kumimoji="1" lang="en-US" altLang="zh-CN"/>
              <a:t>14.04</a:t>
            </a:r>
            <a:r>
              <a:rPr kumimoji="1" lang="zh-CN" altLang="en-US"/>
              <a:t> </a:t>
            </a:r>
            <a:r>
              <a:rPr kumimoji="1" lang="en-US" altLang="zh-CN"/>
              <a:t>16.04</a:t>
            </a:r>
            <a:r>
              <a:rPr kumimoji="1" lang="zh-CN" altLang="en-US"/>
              <a:t> </a:t>
            </a:r>
            <a:r>
              <a:rPr kumimoji="1" lang="en-US" altLang="zh-CN"/>
              <a:t>18.04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CB35F3-707C-3D49-B5B7-DEE1EBBBDDC2}"/>
              </a:ext>
            </a:extLst>
          </p:cNvPr>
          <p:cNvSpPr txBox="1"/>
          <p:nvPr/>
        </p:nvSpPr>
        <p:spPr>
          <a:xfrm>
            <a:off x="228600" y="2781936"/>
            <a:ext cx="2898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VMWare</a:t>
            </a:r>
            <a:r>
              <a:rPr kumimoji="1" lang="zh-CN" altLang="en-US"/>
              <a:t>或者双系统安装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184A54-B247-AC4B-B2AF-BF2DA79D596C}"/>
              </a:ext>
            </a:extLst>
          </p:cNvPr>
          <p:cNvSpPr txBox="1"/>
          <p:nvPr/>
        </p:nvSpPr>
        <p:spPr>
          <a:xfrm>
            <a:off x="263652" y="3479040"/>
            <a:ext cx="586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/>
              <a:t>SSH</a:t>
            </a:r>
            <a:r>
              <a:rPr kumimoji="1" lang="zh-CN" altLang="en-US" sz="2000"/>
              <a:t>        </a:t>
            </a:r>
            <a:r>
              <a:rPr kumimoji="1" lang="en-US" altLang="zh-CN" sz="2000"/>
              <a:t>VNC</a:t>
            </a:r>
            <a:r>
              <a:rPr kumimoji="1" lang="zh-CN" altLang="en-US" sz="2000"/>
              <a:t>           </a:t>
            </a:r>
            <a:r>
              <a:rPr kumimoji="1" lang="en-US" altLang="zh-CN" sz="2000"/>
              <a:t>NoMachine</a:t>
            </a:r>
            <a:endParaRPr kumimoji="1" lang="zh-CN" altLang="en-US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9B2A0A-3405-0143-AA2B-FF3199989A78}"/>
              </a:ext>
            </a:extLst>
          </p:cNvPr>
          <p:cNvSpPr txBox="1"/>
          <p:nvPr/>
        </p:nvSpPr>
        <p:spPr>
          <a:xfrm>
            <a:off x="263652" y="4206922"/>
            <a:ext cx="4564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VI</a:t>
            </a:r>
            <a:r>
              <a:rPr kumimoji="1" lang="zh-CN" altLang="en-US"/>
              <a:t>       </a:t>
            </a:r>
            <a:r>
              <a:rPr kumimoji="1" lang="en-US" altLang="zh-CN"/>
              <a:t>VIM</a:t>
            </a:r>
            <a:r>
              <a:rPr kumimoji="1" lang="zh-CN" altLang="en-US"/>
              <a:t>        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gedit</a:t>
            </a:r>
            <a:r>
              <a:rPr kumimoji="1" lang="zh-CN" altLang="en-US"/>
              <a:t>       </a:t>
            </a:r>
            <a:r>
              <a:rPr kumimoji="1" lang="en-US" altLang="zh-CN"/>
              <a:t>EMACS</a:t>
            </a:r>
            <a:r>
              <a:rPr kumimoji="1" lang="zh-CN" altLang="en-US"/>
              <a:t>   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sublime</a:t>
            </a:r>
            <a:r>
              <a:rPr kumimoji="1" lang="zh-CN" altLang="en-US"/>
              <a:t>           </a:t>
            </a:r>
            <a:r>
              <a:rPr kumimoji="1" lang="en-US" altLang="zh-CN"/>
              <a:t>Visual</a:t>
            </a:r>
            <a:r>
              <a:rPr kumimoji="1" lang="zh-CN" altLang="en-US"/>
              <a:t> </a:t>
            </a:r>
            <a:r>
              <a:rPr kumimoji="1" lang="en-US" altLang="zh-CN"/>
              <a:t>Studio</a:t>
            </a:r>
            <a:r>
              <a:rPr kumimoji="1" lang="zh-CN" altLang="en-US"/>
              <a:t>  </a:t>
            </a:r>
            <a:r>
              <a:rPr kumimoji="1" lang="en-US" altLang="zh-CN"/>
              <a:t>Code</a:t>
            </a:r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503963-C0D8-4B49-B13B-B2F9887D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60" y="2304070"/>
            <a:ext cx="6088888" cy="392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4D5E33F-A026-3F48-866D-BFD39342590A}"/>
              </a:ext>
            </a:extLst>
          </p:cNvPr>
          <p:cNvSpPr txBox="1"/>
          <p:nvPr/>
        </p:nvSpPr>
        <p:spPr>
          <a:xfrm>
            <a:off x="379476" y="365760"/>
            <a:ext cx="192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>
                <a:solidFill>
                  <a:srgbClr val="4F4F4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Linux</a:t>
            </a:r>
            <a:r>
              <a:rPr lang="zh-CN" altLang="en-US" b="1" i="0">
                <a:solidFill>
                  <a:srgbClr val="4F4F4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常用命令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990366-3A19-3543-AA74-95CEDEF7554F}"/>
              </a:ext>
            </a:extLst>
          </p:cNvPr>
          <p:cNvSpPr txBox="1"/>
          <p:nvPr/>
        </p:nvSpPr>
        <p:spPr>
          <a:xfrm>
            <a:off x="950976" y="1463040"/>
            <a:ext cx="108526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clear</a:t>
            </a:r>
            <a:r>
              <a:rPr kumimoji="1" lang="zh-CN" altLang="en-US"/>
              <a:t>      </a:t>
            </a:r>
            <a:r>
              <a:rPr kumimoji="1" lang="en-US" altLang="zh-CN"/>
              <a:t>ip</a:t>
            </a:r>
            <a:r>
              <a:rPr kumimoji="1" lang="zh-CN" altLang="en-US"/>
              <a:t> </a:t>
            </a:r>
            <a:r>
              <a:rPr kumimoji="1" lang="en-US" altLang="zh-CN"/>
              <a:t>addr</a:t>
            </a:r>
            <a:r>
              <a:rPr kumimoji="1" lang="zh-CN" altLang="en-US"/>
              <a:t>       </a:t>
            </a:r>
            <a:r>
              <a:rPr kumimoji="1" lang="en-US" altLang="zh-CN"/>
              <a:t>date</a:t>
            </a:r>
            <a:r>
              <a:rPr kumimoji="1" lang="zh-CN" altLang="en-US"/>
              <a:t>     </a:t>
            </a:r>
            <a:r>
              <a:rPr kumimoji="1" lang="en-US" altLang="zh-CN"/>
              <a:t>~</a:t>
            </a:r>
            <a:r>
              <a:rPr kumimoji="1" lang="zh-CN" altLang="en-US"/>
              <a:t>      </a:t>
            </a:r>
            <a:r>
              <a:rPr kumimoji="1" lang="en-US" altLang="zh-CN"/>
              <a:t>pwd</a:t>
            </a:r>
            <a:r>
              <a:rPr kumimoji="1" lang="zh-CN" altLang="en-US"/>
              <a:t>       </a:t>
            </a:r>
            <a:r>
              <a:rPr kumimoji="1" lang="en-US" altLang="zh-CN"/>
              <a:t>cd</a:t>
            </a:r>
            <a:r>
              <a:rPr kumimoji="1" lang="zh-CN" altLang="en-US"/>
              <a:t>          </a:t>
            </a:r>
            <a:r>
              <a:rPr kumimoji="1" lang="en-US" altLang="zh-CN"/>
              <a:t>cd..</a:t>
            </a:r>
            <a:r>
              <a:rPr kumimoji="1" lang="zh-CN" altLang="en-US"/>
              <a:t>           </a:t>
            </a:r>
            <a:r>
              <a:rPr kumimoji="1" lang="en-US" altLang="zh-CN"/>
              <a:t>ls</a:t>
            </a:r>
            <a:r>
              <a:rPr kumimoji="1" lang="zh-CN" altLang="en-US"/>
              <a:t>             </a:t>
            </a:r>
            <a:r>
              <a:rPr kumimoji="1" lang="en-US" altLang="zh-CN"/>
              <a:t>ls</a:t>
            </a:r>
            <a:r>
              <a:rPr kumimoji="1" lang="zh-CN" altLang="en-US"/>
              <a:t> </a:t>
            </a:r>
            <a:r>
              <a:rPr kumimoji="1" lang="en-US" altLang="zh-CN"/>
              <a:t>–l</a:t>
            </a:r>
            <a:r>
              <a:rPr kumimoji="1" lang="zh-CN" altLang="en-US"/>
              <a:t>            *          </a:t>
            </a:r>
            <a:r>
              <a:rPr kumimoji="1" lang="en-US" altLang="zh-CN"/>
              <a:t>mkdir</a:t>
            </a:r>
            <a:r>
              <a:rPr kumimoji="1" lang="zh-CN" altLang="en-US"/>
              <a:t>             </a:t>
            </a:r>
            <a:r>
              <a:rPr kumimoji="1" lang="en-US" altLang="zh-CN"/>
              <a:t>rm</a:t>
            </a:r>
            <a:r>
              <a:rPr kumimoji="1" lang="zh-CN" altLang="en-US"/>
              <a:t>   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rm</a:t>
            </a:r>
            <a:r>
              <a:rPr kumimoji="1" lang="zh-CN" altLang="en-US"/>
              <a:t> </a:t>
            </a:r>
            <a:r>
              <a:rPr kumimoji="1" lang="en-US" altLang="zh-CN"/>
              <a:t>–f</a:t>
            </a:r>
            <a:r>
              <a:rPr kumimoji="1" lang="zh-CN" altLang="en-US"/>
              <a:t>      </a:t>
            </a:r>
            <a:r>
              <a:rPr kumimoji="1" lang="en-US" altLang="zh-CN"/>
              <a:t>mv</a:t>
            </a:r>
            <a:r>
              <a:rPr kumimoji="1" lang="zh-CN" altLang="en-US"/>
              <a:t>       </a:t>
            </a:r>
            <a:r>
              <a:rPr kumimoji="1" lang="en-US" altLang="zh-CN"/>
              <a:t>cp</a:t>
            </a:r>
            <a:r>
              <a:rPr kumimoji="1" lang="zh-CN" altLang="en-US"/>
              <a:t>  </a:t>
            </a:r>
            <a:r>
              <a:rPr kumimoji="1" lang="en-US" altLang="zh-CN"/>
              <a:t>-r</a:t>
            </a:r>
            <a:r>
              <a:rPr kumimoji="1" lang="zh-CN" altLang="en-US"/>
              <a:t>        </a:t>
            </a:r>
            <a:r>
              <a:rPr kumimoji="1" lang="en-US" altLang="zh-CN"/>
              <a:t>ping</a:t>
            </a:r>
            <a:r>
              <a:rPr kumimoji="1" lang="zh-CN" altLang="en-US"/>
              <a:t>  </a:t>
            </a:r>
            <a:r>
              <a:rPr kumimoji="1" lang="en-US" altLang="zh-CN"/>
              <a:t>-c</a:t>
            </a:r>
            <a:r>
              <a:rPr kumimoji="1" lang="zh-CN" altLang="en-US"/>
              <a:t>        </a:t>
            </a:r>
            <a:r>
              <a:rPr kumimoji="1" lang="en-US" altLang="zh-CN"/>
              <a:t>cat</a:t>
            </a:r>
            <a:r>
              <a:rPr kumimoji="1" lang="zh-CN" altLang="en-US"/>
              <a:t>        </a:t>
            </a:r>
            <a:r>
              <a:rPr kumimoji="1" lang="en-US" altLang="zh-CN"/>
              <a:t>tail</a:t>
            </a:r>
            <a:r>
              <a:rPr kumimoji="1" lang="zh-CN" altLang="en-US"/>
              <a:t>  </a:t>
            </a:r>
            <a:r>
              <a:rPr kumimoji="1" lang="en-US" altLang="zh-CN"/>
              <a:t>-f</a:t>
            </a:r>
            <a:r>
              <a:rPr kumimoji="1" lang="zh-CN" altLang="en-US"/>
              <a:t>       </a:t>
            </a:r>
            <a:r>
              <a:rPr kumimoji="1" lang="en-US" altLang="zh-CN"/>
              <a:t>grep</a:t>
            </a:r>
            <a:r>
              <a:rPr kumimoji="1" lang="zh-CN" altLang="en-US"/>
              <a:t>          </a:t>
            </a:r>
            <a:r>
              <a:rPr kumimoji="1" lang="en-US" altLang="zh-CN"/>
              <a:t>find</a:t>
            </a:r>
            <a:r>
              <a:rPr kumimoji="1" lang="zh-CN" altLang="en-US"/>
              <a:t>             </a:t>
            </a:r>
            <a:r>
              <a:rPr kumimoji="1" lang="en-US" altLang="zh-CN"/>
              <a:t>chmod</a:t>
            </a:r>
            <a:r>
              <a:rPr kumimoji="1" lang="zh-CN" altLang="en-US"/>
              <a:t>             </a:t>
            </a:r>
            <a:r>
              <a:rPr kumimoji="1" lang="en-US" altLang="zh-CN"/>
              <a:t>env</a:t>
            </a:r>
            <a:r>
              <a:rPr kumimoji="1" lang="zh-CN" altLang="en-US"/>
              <a:t>          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echo</a:t>
            </a:r>
            <a:r>
              <a:rPr kumimoji="1" lang="zh-CN" altLang="en-US"/>
              <a:t>       </a:t>
            </a:r>
            <a:r>
              <a:rPr kumimoji="1" lang="en-US" altLang="zh-CN"/>
              <a:t>export</a:t>
            </a:r>
            <a:r>
              <a:rPr kumimoji="1" lang="zh-CN" altLang="en-US"/>
              <a:t>       </a:t>
            </a:r>
            <a:r>
              <a:rPr kumimoji="1" lang="en-US" altLang="zh-CN"/>
              <a:t>source</a:t>
            </a:r>
            <a:r>
              <a:rPr kumimoji="1" lang="zh-CN" altLang="en-US"/>
              <a:t>       </a:t>
            </a:r>
            <a:r>
              <a:rPr kumimoji="1" lang="en-US" altLang="zh-CN"/>
              <a:t>ps -ef</a:t>
            </a:r>
            <a:r>
              <a:rPr kumimoji="1" lang="zh-CN" altLang="en-US"/>
              <a:t>    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271DB8-C8DF-8D42-8EFC-159D45BBFF61}"/>
              </a:ext>
            </a:extLst>
          </p:cNvPr>
          <p:cNvSpPr txBox="1"/>
          <p:nvPr/>
        </p:nvSpPr>
        <p:spPr>
          <a:xfrm>
            <a:off x="950976" y="3938016"/>
            <a:ext cx="10530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apt-get</a:t>
            </a:r>
            <a:r>
              <a:rPr kumimoji="1" lang="zh-CN" altLang="en-US"/>
              <a:t>             </a:t>
            </a:r>
            <a:r>
              <a:rPr kumimoji="1" lang="en-US" altLang="zh-CN"/>
              <a:t>pip</a:t>
            </a:r>
            <a:r>
              <a:rPr kumimoji="1" lang="zh-CN" altLang="en-US"/>
              <a:t>            </a:t>
            </a:r>
            <a:r>
              <a:rPr kumimoji="1" lang="en-US" altLang="zh-CN"/>
              <a:t>pip3</a:t>
            </a:r>
            <a:r>
              <a:rPr kumimoji="1" lang="zh-CN" altLang="en-US"/>
              <a:t>                </a:t>
            </a:r>
            <a:r>
              <a:rPr kumimoji="1" lang="en-US" altLang="zh-CN"/>
              <a:t>sudo</a:t>
            </a:r>
            <a:r>
              <a:rPr kumimoji="1" lang="zh-CN" altLang="en-US"/>
              <a:t>             </a:t>
            </a:r>
            <a:r>
              <a:rPr kumimoji="1" lang="en-US" altLang="zh-CN"/>
              <a:t>python</a:t>
            </a:r>
            <a:r>
              <a:rPr kumimoji="1" lang="zh-CN" altLang="en-US"/>
              <a:t>          </a:t>
            </a:r>
            <a:r>
              <a:rPr kumimoji="1" lang="en-US" altLang="zh-CN"/>
              <a:t>gcc</a:t>
            </a:r>
            <a:r>
              <a:rPr kumimoji="1" lang="zh-CN" altLang="en-US"/>
              <a:t>                </a:t>
            </a:r>
            <a:r>
              <a:rPr kumimoji="1" lang="en-US" altLang="zh-CN"/>
              <a:t>code</a:t>
            </a:r>
            <a:r>
              <a:rPr kumimoji="1" lang="zh-CN" altLang="en-US"/>
              <a:t>                 </a:t>
            </a:r>
            <a:r>
              <a:rPr kumimoji="1" lang="en-US" altLang="zh-CN"/>
              <a:t>cmake..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en" altLang="zh-CN"/>
              <a:t>catkin_make</a:t>
            </a:r>
            <a:r>
              <a:rPr lang="zh-CN" altLang="en-US"/>
              <a:t>     </a:t>
            </a:r>
            <a:r>
              <a:rPr lang="en" altLang="zh-CN"/>
              <a:t>catkin_create_pkg</a:t>
            </a:r>
            <a:r>
              <a:rPr lang="zh-CN" altLang="en-US"/>
              <a:t>            </a:t>
            </a:r>
            <a:r>
              <a:rPr lang="en" altLang="zh-CN"/>
              <a:t>roscpp</a:t>
            </a:r>
            <a:r>
              <a:rPr lang="zh-CN" altLang="en-US"/>
              <a:t>           </a:t>
            </a:r>
            <a:r>
              <a:rPr lang="en-US" altLang="zh-CN"/>
              <a:t>nasm</a:t>
            </a:r>
            <a:r>
              <a:rPr lang="zh-CN" altLang="en-US"/>
              <a:t>            </a:t>
            </a:r>
            <a:r>
              <a:rPr lang="en-US" altLang="zh-CN"/>
              <a:t>dd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317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8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35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1AFAEB-C1A1-584E-99EF-5EFD1601B586}"/>
              </a:ext>
            </a:extLst>
          </p:cNvPr>
          <p:cNvSpPr txBox="1"/>
          <p:nvPr/>
        </p:nvSpPr>
        <p:spPr>
          <a:xfrm>
            <a:off x="3010268" y="1426029"/>
            <a:ext cx="4044697" cy="278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/>
              <a:t>了解操作系统演变过程</a:t>
            </a:r>
            <a:endParaRPr kumimoji="1" lang="en-US" altLang="zh-CN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/>
              <a:t>掌握</a:t>
            </a:r>
            <a:r>
              <a:rPr kumimoji="1" lang="en-US" altLang="zh-CN"/>
              <a:t>linux</a:t>
            </a:r>
            <a:r>
              <a:rPr kumimoji="1" lang="zh-CN" altLang="en-US"/>
              <a:t>启动过程与模式转换</a:t>
            </a:r>
            <a:endParaRPr kumimoji="1" lang="en-US" altLang="zh-CN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/>
              <a:t>了解</a:t>
            </a:r>
            <a:r>
              <a:rPr kumimoji="1" lang="en-US" altLang="zh-CN"/>
              <a:t>Linux</a:t>
            </a:r>
            <a:r>
              <a:rPr kumimoji="1" lang="zh-CN" altLang="en-US"/>
              <a:t>内核调度机制</a:t>
            </a:r>
            <a:endParaRPr kumimoji="1" lang="en-US" altLang="zh-CN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/>
              <a:t>梳理开发时用到的操作系统的知识</a:t>
            </a:r>
            <a:endParaRPr kumimoji="1" lang="en-US" altLang="zh-CN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/>
              <a:t>介绍演示自己构建的</a:t>
            </a:r>
            <a:r>
              <a:rPr kumimoji="1" lang="en-US" altLang="zh-CN"/>
              <a:t>Linux</a:t>
            </a:r>
            <a:r>
              <a:rPr kumimoji="1" lang="zh-CN" altLang="en-US"/>
              <a:t>操作系统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75616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0709B1-8749-5F40-838C-A726CA08134B}"/>
              </a:ext>
            </a:extLst>
          </p:cNvPr>
          <p:cNvSpPr txBox="1"/>
          <p:nvPr/>
        </p:nvSpPr>
        <p:spPr>
          <a:xfrm>
            <a:off x="435430" y="657808"/>
            <a:ext cx="10313436" cy="167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操作系统：</a:t>
            </a:r>
            <a:r>
              <a:rPr lang="en" altLang="zh-CN" b="1"/>
              <a:t> O</a:t>
            </a:r>
            <a:r>
              <a:rPr lang="en" altLang="zh-CN"/>
              <a:t>perating </a:t>
            </a:r>
            <a:r>
              <a:rPr lang="en" altLang="zh-CN" b="1"/>
              <a:t>S</a:t>
            </a:r>
            <a:r>
              <a:rPr lang="en" altLang="zh-CN"/>
              <a:t>ystem</a:t>
            </a:r>
            <a:r>
              <a:rPr lang="zh-CN" altLang="en-US"/>
              <a:t> </a:t>
            </a:r>
            <a:r>
              <a:rPr lang="en-US" altLang="zh-CN"/>
              <a:t>OS</a:t>
            </a:r>
          </a:p>
          <a:p>
            <a:pPr>
              <a:lnSpc>
                <a:spcPct val="200000"/>
              </a:lnSpc>
            </a:pPr>
            <a:r>
              <a:rPr lang="zh-CN" altLang="en-US"/>
              <a:t>是一组主管并控制</a:t>
            </a:r>
            <a:r>
              <a:rPr lang="zh-CN" altLang="en-US">
                <a:hlinkClick r:id="rId2" tooltip="电子计算机"/>
              </a:rPr>
              <a:t>计算机</a:t>
            </a:r>
            <a:r>
              <a:rPr lang="zh-CN" altLang="en-US"/>
              <a:t>操作、运用和运行</a:t>
            </a:r>
            <a:r>
              <a:rPr lang="zh-CN" altLang="en-US">
                <a:hlinkClick r:id="rId3" tooltip="计算机硬件"/>
              </a:rPr>
              <a:t>硬件</a:t>
            </a:r>
            <a:r>
              <a:rPr lang="zh-CN" altLang="en-US"/>
              <a:t>、</a:t>
            </a:r>
            <a:r>
              <a:rPr lang="zh-CN" altLang="en-US">
                <a:hlinkClick r:id="rId4" tooltip="软件"/>
              </a:rPr>
              <a:t>软件</a:t>
            </a:r>
            <a:r>
              <a:rPr lang="zh-CN" altLang="en-US">
                <a:hlinkClick r:id="rId5" tooltip="资源 (计算机科学)"/>
              </a:rPr>
              <a:t>资源</a:t>
            </a:r>
            <a:r>
              <a:rPr lang="zh-CN" altLang="en-US"/>
              <a:t>和提供公共</a:t>
            </a:r>
            <a:r>
              <a:rPr lang="zh-CN" altLang="en-US">
                <a:hlinkClick r:id="rId6" tooltip="守护进程"/>
              </a:rPr>
              <a:t>服务</a:t>
            </a:r>
            <a:r>
              <a:rPr lang="zh-CN" altLang="en-US"/>
              <a:t>来组织用户交互的相互关联的</a:t>
            </a:r>
            <a:r>
              <a:rPr lang="zh-CN" altLang="en-US">
                <a:hlinkClick r:id="rId7" tooltip="系统软件"/>
              </a:rPr>
              <a:t>系统软件</a:t>
            </a:r>
            <a:r>
              <a:rPr lang="zh-CN" altLang="en-US">
                <a:hlinkClick r:id="rId8" tooltip="程序"/>
              </a:rPr>
              <a:t>程序</a:t>
            </a:r>
            <a:r>
              <a:rPr lang="zh-CN" altLang="en-US"/>
              <a:t>，同时也是计算机系统的内核与基石。</a:t>
            </a:r>
            <a:endParaRPr kumimoji="1"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EED316-18FA-CD45-8A8D-10A6AD8D9A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054" y="3037115"/>
            <a:ext cx="5591236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028311-D4F3-6743-B2B0-3A73406BAB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4619" y="2892490"/>
            <a:ext cx="4515295" cy="374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C801C1-5097-604C-B9BC-17672E7CC180}"/>
              </a:ext>
            </a:extLst>
          </p:cNvPr>
          <p:cNvSpPr txBox="1"/>
          <p:nvPr/>
        </p:nvSpPr>
        <p:spPr>
          <a:xfrm>
            <a:off x="261259" y="4478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操作系统演变过程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A0493A-3C6A-1B42-913F-106EC84B66EE}"/>
              </a:ext>
            </a:extLst>
          </p:cNvPr>
          <p:cNvSpPr txBox="1"/>
          <p:nvPr/>
        </p:nvSpPr>
        <p:spPr>
          <a:xfrm>
            <a:off x="261259" y="1455576"/>
            <a:ext cx="618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第一、二代计算机（真空管和穿孔卡片、晶体管和批处理）</a:t>
            </a:r>
            <a:endParaRPr kumimoji="1" lang="en-US" altLang="zh-CN"/>
          </a:p>
          <a:p>
            <a:r>
              <a:rPr kumimoji="1" lang="zh-CN" altLang="en-US"/>
              <a:t>没有操作系统的概念    所有的程序设计都是直接操控硬件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F24D0C-F083-DD42-9947-53BFDD495FE2}"/>
              </a:ext>
            </a:extLst>
          </p:cNvPr>
          <p:cNvSpPr txBox="1"/>
          <p:nvPr/>
        </p:nvSpPr>
        <p:spPr>
          <a:xfrm>
            <a:off x="261259" y="2417115"/>
            <a:ext cx="7245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第三代计算机（集成电路芯片和多道程序设计）</a:t>
            </a:r>
            <a:endParaRPr kumimoji="1" lang="en-US" altLang="zh-CN"/>
          </a:p>
          <a:p>
            <a:r>
              <a:rPr lang="en" altLang="zh-CN"/>
              <a:t>IBM</a:t>
            </a:r>
            <a:r>
              <a:rPr lang="zh-CN" altLang="en-US"/>
              <a:t>公司试图通过引入</a:t>
            </a:r>
            <a:r>
              <a:rPr lang="en" altLang="zh-CN"/>
              <a:t>system/360</a:t>
            </a:r>
            <a:r>
              <a:rPr lang="zh-CN" altLang="en-US"/>
              <a:t>系列来同时满足科学计算和商业计算</a:t>
            </a:r>
            <a:endParaRPr kumimoji="1"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C2819-748A-AC46-8CF5-49417B0CAD6E}"/>
              </a:ext>
            </a:extLst>
          </p:cNvPr>
          <p:cNvSpPr txBox="1"/>
          <p:nvPr/>
        </p:nvSpPr>
        <p:spPr>
          <a:xfrm>
            <a:off x="261259" y="3378654"/>
            <a:ext cx="121607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第四代计算机（个人计算机）</a:t>
            </a:r>
            <a:endParaRPr kumimoji="1" lang="en-US" altLang="zh-CN"/>
          </a:p>
          <a:p>
            <a:endParaRPr kumimoji="1" lang="en-US" altLang="zh-CN"/>
          </a:p>
          <a:p>
            <a:r>
              <a:rPr lang="en-US" altLang="zh-CN"/>
              <a:t>1975</a:t>
            </a:r>
            <a:r>
              <a:rPr lang="zh-CN" altLang="en-US"/>
              <a:t>年</a:t>
            </a:r>
            <a:r>
              <a:rPr lang="en" altLang="zh-CN"/>
              <a:t>Unix</a:t>
            </a:r>
            <a:r>
              <a:rPr lang="zh-CN" altLang="en-US"/>
              <a:t>诞生，对整个后续操作系统发展具有深远的影响</a:t>
            </a:r>
            <a:endParaRPr lang="en-US" altLang="zh-CN"/>
          </a:p>
          <a:p>
            <a:r>
              <a:rPr lang="en-US" altLang="zh-CN"/>
              <a:t>1980</a:t>
            </a:r>
            <a:r>
              <a:rPr lang="zh-CN" altLang="en-US"/>
              <a:t>年</a:t>
            </a:r>
            <a:r>
              <a:rPr lang="en" altLang="zh-CN"/>
              <a:t>DARPA</a:t>
            </a:r>
            <a:r>
              <a:rPr lang="zh-CN" altLang="en"/>
              <a:t>（</a:t>
            </a:r>
            <a:r>
              <a:rPr lang="zh-CN" altLang="en-US"/>
              <a:t>机构）</a:t>
            </a:r>
            <a:r>
              <a:rPr lang="en" altLang="zh-CN"/>
              <a:t>TCP/IP</a:t>
            </a:r>
            <a:r>
              <a:rPr lang="zh-CN" altLang="en"/>
              <a:t>在</a:t>
            </a:r>
            <a:r>
              <a:rPr lang="en-US" altLang="zh-CN"/>
              <a:t>unix</a:t>
            </a:r>
            <a:r>
              <a:rPr lang="zh-CN" altLang="en-US"/>
              <a:t>上诞生</a:t>
            </a:r>
            <a:endParaRPr lang="en-US" altLang="zh-CN"/>
          </a:p>
          <a:p>
            <a:r>
              <a:rPr lang="en-US" altLang="zh-CN"/>
              <a:t>1980</a:t>
            </a:r>
            <a:r>
              <a:rPr lang="zh-CN" altLang="en-US"/>
              <a:t>年</a:t>
            </a:r>
            <a:r>
              <a:rPr lang="en-US" altLang="zh-CN"/>
              <a:t>microsoft</a:t>
            </a:r>
            <a:r>
              <a:rPr lang="zh-CN" altLang="en-US"/>
              <a:t>在</a:t>
            </a:r>
            <a:r>
              <a:rPr lang="en-US" altLang="zh-CN"/>
              <a:t>unix</a:t>
            </a:r>
            <a:r>
              <a:rPr lang="zh-CN" altLang="en-US"/>
              <a:t>上开发了上</a:t>
            </a:r>
            <a:endParaRPr lang="en-US" altLang="zh-CN"/>
          </a:p>
          <a:p>
            <a:r>
              <a:rPr lang="en-US" altLang="zh-CN"/>
              <a:t>1981</a:t>
            </a:r>
            <a:r>
              <a:rPr lang="zh-CN" altLang="en-US"/>
              <a:t>年</a:t>
            </a:r>
            <a:r>
              <a:rPr lang="en" altLang="zh-CN"/>
              <a:t>QDOS</a:t>
            </a:r>
            <a:r>
              <a:rPr lang="zh-CN" altLang="en"/>
              <a:t>发布</a:t>
            </a:r>
            <a:endParaRPr lang="en-US" altLang="zh-CN"/>
          </a:p>
          <a:p>
            <a:r>
              <a:rPr lang="en-US" altLang="zh-CN"/>
              <a:t>1984</a:t>
            </a:r>
            <a:r>
              <a:rPr lang="zh-CN" altLang="en-US"/>
              <a:t>年</a:t>
            </a:r>
            <a:r>
              <a:rPr lang="en-US" altLang="zh-CN"/>
              <a:t>Minix</a:t>
            </a:r>
            <a:r>
              <a:rPr lang="zh-CN" altLang="en-US"/>
              <a:t>系统发布</a:t>
            </a:r>
            <a:endParaRPr lang="en-US" altLang="zh-CN"/>
          </a:p>
          <a:p>
            <a:r>
              <a:rPr lang="en-US" altLang="zh-CN"/>
              <a:t>SUN</a:t>
            </a:r>
            <a:r>
              <a:rPr lang="zh-CN" altLang="en-US"/>
              <a:t>：</a:t>
            </a:r>
            <a:r>
              <a:rPr lang="en-US" altLang="zh-CN"/>
              <a:t>Solaris</a:t>
            </a:r>
            <a:r>
              <a:rPr lang="zh-CN" altLang="en-US"/>
              <a:t> </a:t>
            </a:r>
            <a:r>
              <a:rPr lang="en-US" altLang="zh-CN"/>
              <a:t>IBM</a:t>
            </a:r>
            <a:r>
              <a:rPr lang="zh-CN" altLang="en-US"/>
              <a:t>*</a:t>
            </a:r>
            <a:r>
              <a:rPr lang="en-US" altLang="zh-CN"/>
              <a:t>AIX</a:t>
            </a:r>
            <a:r>
              <a:rPr lang="zh-CN" altLang="en-US"/>
              <a:t> </a:t>
            </a:r>
            <a:r>
              <a:rPr lang="en-US" altLang="zh-CN"/>
              <a:t>HP</a:t>
            </a:r>
            <a:r>
              <a:rPr lang="zh-CN" altLang="en-US"/>
              <a:t>：</a:t>
            </a:r>
            <a:r>
              <a:rPr lang="en-US" altLang="zh-CN"/>
              <a:t>HP-UX</a:t>
            </a:r>
            <a:r>
              <a:rPr lang="zh-CN" altLang="en-US"/>
              <a:t>随后几年陆续发布</a:t>
            </a:r>
            <a:endParaRPr lang="en-US" altLang="zh-CN"/>
          </a:p>
          <a:p>
            <a:r>
              <a:rPr lang="en-US" altLang="zh-CN"/>
              <a:t>1991</a:t>
            </a:r>
            <a:r>
              <a:rPr lang="zh-CN" altLang="en-US"/>
              <a:t>年芬兰人开发了</a:t>
            </a:r>
            <a:r>
              <a:rPr lang="en-US" altLang="zh-CN"/>
              <a:t>Linux</a:t>
            </a:r>
            <a:r>
              <a:rPr lang="zh-CN" altLang="en-US"/>
              <a:t>，基于</a:t>
            </a:r>
            <a:r>
              <a:rPr lang="en-US" altLang="zh-CN"/>
              <a:t>POSIX</a:t>
            </a:r>
            <a:r>
              <a:rPr lang="zh-CN" altLang="en-US"/>
              <a:t>的多用户、多任务并支持多线程和多</a:t>
            </a:r>
            <a:r>
              <a:rPr lang="en-US" altLang="zh-CN"/>
              <a:t>CPU</a:t>
            </a:r>
            <a:r>
              <a:rPr lang="zh-CN" altLang="en-US"/>
              <a:t>的操作系统</a:t>
            </a:r>
            <a:endParaRPr lang="en-US" altLang="zh-CN"/>
          </a:p>
          <a:p>
            <a:r>
              <a:rPr lang="zh-CN" altLang="en-US"/>
              <a:t>发行商包括</a:t>
            </a:r>
            <a:r>
              <a:rPr lang="en" altLang="zh-CN"/>
              <a:t>Slackware</a:t>
            </a:r>
            <a:r>
              <a:rPr lang="zh-CN" altLang="en"/>
              <a:t>、</a:t>
            </a:r>
            <a:r>
              <a:rPr lang="en" altLang="zh-CN"/>
              <a:t>Red Hat</a:t>
            </a:r>
            <a:r>
              <a:rPr lang="zh-CN" altLang="en"/>
              <a:t>、</a:t>
            </a:r>
            <a:r>
              <a:rPr lang="en" altLang="zh-CN"/>
              <a:t>Debian</a:t>
            </a:r>
            <a:r>
              <a:rPr lang="zh-CN" altLang="en"/>
              <a:t>、</a:t>
            </a:r>
            <a:r>
              <a:rPr lang="en" altLang="zh-CN"/>
              <a:t>Fedora</a:t>
            </a:r>
            <a:r>
              <a:rPr lang="zh-CN" altLang="en"/>
              <a:t>、</a:t>
            </a:r>
            <a:r>
              <a:rPr lang="en" altLang="zh-CN"/>
              <a:t>TurboLinux</a:t>
            </a:r>
            <a:r>
              <a:rPr lang="zh-CN" altLang="en"/>
              <a:t>、</a:t>
            </a:r>
            <a:r>
              <a:rPr lang="en" altLang="zh-CN"/>
              <a:t>Mandrake</a:t>
            </a:r>
            <a:r>
              <a:rPr lang="zh-CN" altLang="en"/>
              <a:t>、</a:t>
            </a:r>
            <a:r>
              <a:rPr lang="en" altLang="zh-CN"/>
              <a:t>SUSE</a:t>
            </a:r>
            <a:r>
              <a:rPr lang="zh-CN" altLang="en"/>
              <a:t>、</a:t>
            </a:r>
            <a:r>
              <a:rPr lang="en" altLang="zh-CN"/>
              <a:t>CentOS</a:t>
            </a:r>
            <a:r>
              <a:rPr lang="zh-CN" altLang="en"/>
              <a:t>、</a:t>
            </a:r>
            <a:r>
              <a:rPr lang="en" altLang="zh-CN"/>
              <a:t>Ubuntu</a:t>
            </a:r>
            <a:r>
              <a:rPr lang="zh-CN" altLang="en"/>
              <a:t>、</a:t>
            </a:r>
            <a:r>
              <a:rPr lang="zh-CN" altLang="en-US"/>
              <a:t>红旗、麒麟</a:t>
            </a:r>
            <a:r>
              <a:rPr lang="en-US" altLang="zh-CN"/>
              <a:t>……</a:t>
            </a:r>
          </a:p>
          <a:p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4281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5912F8-3D82-2943-A899-C437F6616E19}"/>
              </a:ext>
            </a:extLst>
          </p:cNvPr>
          <p:cNvSpPr txBox="1"/>
          <p:nvPr/>
        </p:nvSpPr>
        <p:spPr>
          <a:xfrm>
            <a:off x="261259" y="4478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操作系统演变过程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B30D1C-BA5C-A947-ADE8-5704B49BAF07}"/>
              </a:ext>
            </a:extLst>
          </p:cNvPr>
          <p:cNvSpPr txBox="1"/>
          <p:nvPr/>
        </p:nvSpPr>
        <p:spPr>
          <a:xfrm>
            <a:off x="261259" y="1492897"/>
            <a:ext cx="762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批处理系统</a:t>
            </a:r>
            <a:r>
              <a:rPr lang="en-US" altLang="zh-CN"/>
              <a:t>-》</a:t>
            </a:r>
            <a:r>
              <a:rPr lang="zh-CN" altLang="en-US"/>
              <a:t>分时操作系统</a:t>
            </a:r>
            <a:r>
              <a:rPr lang="en-US" altLang="zh-CN"/>
              <a:t>-》</a:t>
            </a:r>
            <a:r>
              <a:rPr lang="en" altLang="zh-CN"/>
              <a:t>multics-》unix-》linux-》</a:t>
            </a:r>
            <a:r>
              <a:rPr lang="zh-CN" altLang="en-US"/>
              <a:t>各种</a:t>
            </a:r>
            <a:r>
              <a:rPr lang="en" altLang="zh-CN"/>
              <a:t>linux</a:t>
            </a:r>
            <a:r>
              <a:rPr lang="zh-CN" altLang="en-US"/>
              <a:t>发行版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6D07D-4616-FA4E-8F7A-09B625A12F59}"/>
              </a:ext>
            </a:extLst>
          </p:cNvPr>
          <p:cNvSpPr txBox="1"/>
          <p:nvPr/>
        </p:nvSpPr>
        <p:spPr>
          <a:xfrm>
            <a:off x="261259" y="2239348"/>
            <a:ext cx="7848623" cy="3374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、开源、不收费的操作系统，可自由传播</a:t>
            </a:r>
            <a:r>
              <a:rPr lang="en-US" altLang="zh-CN" b="1">
                <a:effectLst/>
              </a:rPr>
              <a:t>(</a:t>
            </a:r>
            <a:r>
              <a:rPr lang="en" altLang="zh-CN"/>
              <a:t>windows </a:t>
            </a:r>
            <a:r>
              <a:rPr lang="zh-CN" altLang="en-US"/>
              <a:t>操作系统收费，不开源</a:t>
            </a:r>
            <a:r>
              <a:rPr lang="en-US" altLang="zh-CN" b="1">
                <a:effectLst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、没有任何的商业化版权制约</a:t>
            </a:r>
            <a:r>
              <a:rPr lang="en-US" altLang="zh-CN" b="1">
                <a:effectLst/>
              </a:rPr>
              <a:t>(</a:t>
            </a:r>
            <a:r>
              <a:rPr lang="zh-CN" altLang="en-US"/>
              <a:t>也会有商业发行版，但我们都不用</a:t>
            </a:r>
            <a:r>
              <a:rPr lang="en-US" altLang="zh-CN" b="1">
                <a:effectLst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" altLang="zh-CN"/>
              <a:t>linux</a:t>
            </a:r>
            <a:r>
              <a:rPr lang="zh-CN" altLang="en-US"/>
              <a:t>支持多用户多任务多线程多</a:t>
            </a:r>
            <a:r>
              <a:rPr lang="en" altLang="zh-CN"/>
              <a:t>cpu</a:t>
            </a:r>
            <a:r>
              <a:rPr lang="zh-CN" altLang="en"/>
              <a:t>，</a:t>
            </a:r>
            <a:r>
              <a:rPr lang="zh-CN" altLang="en-US"/>
              <a:t>主要用于企业环境 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" altLang="zh-CN"/>
              <a:t>linux</a:t>
            </a:r>
            <a:r>
              <a:rPr lang="zh-CN" altLang="en-US"/>
              <a:t>主要用于：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、服务器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、嵌入式开发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、个人</a:t>
            </a:r>
            <a:r>
              <a:rPr lang="en" altLang="zh-CN"/>
              <a:t>pc</a:t>
            </a:r>
            <a:r>
              <a:rPr lang="zh-CN" altLang="en-US"/>
              <a:t>桌面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4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C96C2-BC03-E340-8751-CFBF6E471AF4}"/>
              </a:ext>
            </a:extLst>
          </p:cNvPr>
          <p:cNvSpPr txBox="1"/>
          <p:nvPr/>
        </p:nvSpPr>
        <p:spPr>
          <a:xfrm>
            <a:off x="564502" y="592352"/>
            <a:ext cx="3223727" cy="569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掌握</a:t>
            </a:r>
            <a:r>
              <a:rPr kumimoji="1" lang="en-US" altLang="zh-CN"/>
              <a:t>linux</a:t>
            </a:r>
            <a:r>
              <a:rPr kumimoji="1" lang="zh-CN" altLang="en-US"/>
              <a:t>启动过程与模式转换</a:t>
            </a:r>
            <a:endParaRPr kumimoji="1"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86D425-A469-2641-93D2-C1C41CDBCDB5}"/>
              </a:ext>
            </a:extLst>
          </p:cNvPr>
          <p:cNvSpPr txBox="1"/>
          <p:nvPr/>
        </p:nvSpPr>
        <p:spPr>
          <a:xfrm>
            <a:off x="564502" y="1751150"/>
            <a:ext cx="1109876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POST</a:t>
            </a:r>
            <a:r>
              <a:rPr lang="zh-CN" altLang="e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加电自检）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–&gt;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加载</a:t>
            </a:r>
            <a:r>
              <a:rPr lang="en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BIOS</a:t>
            </a:r>
            <a:r>
              <a:rPr lang="zh-CN" altLang="e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Basic Input/Outpu System)–&gt;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确定启动设备（</a:t>
            </a:r>
            <a:r>
              <a:rPr lang="en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Boot sequence)</a:t>
            </a:r>
            <a:r>
              <a:rPr lang="zh-CN" altLang="e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加载</a:t>
            </a:r>
            <a:r>
              <a:rPr lang="en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Boot Loader–&gt;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加载内核（</a:t>
            </a:r>
            <a:r>
              <a:rPr lang="en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kernel</a:t>
            </a:r>
            <a:r>
              <a:rPr lang="zh-CN" altLang="e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–&gt;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打印用户登录提示符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E02A04-FB1B-2E4A-8C83-3E69FFA320AD}"/>
              </a:ext>
            </a:extLst>
          </p:cNvPr>
          <p:cNvSpPr txBox="1"/>
          <p:nvPr/>
        </p:nvSpPr>
        <p:spPr>
          <a:xfrm>
            <a:off x="564502" y="2895685"/>
            <a:ext cx="191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POST</a:t>
            </a:r>
            <a:r>
              <a:rPr lang="zh-CN" altLang="en-US" b="1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开机自检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9CE55-4F78-574A-9CE8-98785531E9FF}"/>
              </a:ext>
            </a:extLst>
          </p:cNvPr>
          <p:cNvSpPr txBox="1"/>
          <p:nvPr/>
        </p:nvSpPr>
        <p:spPr>
          <a:xfrm>
            <a:off x="564502" y="3524181"/>
            <a:ext cx="964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该过程主要对计算机各种硬件设备进行检测，如</a:t>
            </a:r>
            <a:r>
              <a:rPr lang="en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</a:t>
            </a:r>
            <a:r>
              <a:rPr lang="zh-CN" altLang="e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内存、主板、硬盘、</a:t>
            </a:r>
            <a:r>
              <a:rPr lang="en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CMOS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芯片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00F4CC-37F9-CB42-A62C-A18EE5BB56AE}"/>
              </a:ext>
            </a:extLst>
          </p:cNvPr>
          <p:cNvSpPr txBox="1"/>
          <p:nvPr/>
        </p:nvSpPr>
        <p:spPr>
          <a:xfrm>
            <a:off x="564502" y="4152677"/>
            <a:ext cx="271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加载主引导目录（</a:t>
            </a:r>
            <a:r>
              <a:rPr lang="en-US" altLang="zh-CN" b="1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MBR</a:t>
            </a:r>
            <a:r>
              <a:rPr lang="zh-CN" altLang="en-US" b="1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AFF4F4-AC57-9F4A-A12D-177E0C96D0AC}"/>
              </a:ext>
            </a:extLst>
          </p:cNvPr>
          <p:cNvSpPr txBox="1"/>
          <p:nvPr/>
        </p:nvSpPr>
        <p:spPr>
          <a:xfrm>
            <a:off x="564502" y="4781173"/>
            <a:ext cx="1109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读取</a:t>
            </a:r>
            <a:r>
              <a:rPr lang="zh-CN" altLang="en-US"/>
              <a:t>位于</a:t>
            </a:r>
            <a:r>
              <a:rPr lang="en" altLang="zh-CN"/>
              <a:t>CMOS</a:t>
            </a:r>
            <a:r>
              <a:rPr lang="zh-CN" altLang="en-US"/>
              <a:t>中的</a:t>
            </a:r>
            <a:r>
              <a:rPr lang="en" altLang="zh-CN"/>
              <a:t>BIOS</a:t>
            </a:r>
            <a:r>
              <a:rPr lang="zh-CN" altLang="en-US"/>
              <a:t>程序，读取</a:t>
            </a:r>
            <a:r>
              <a:rPr lang="en-US" altLang="zh-CN"/>
              <a:t>MBR</a:t>
            </a:r>
            <a:r>
              <a:rPr lang="zh-CN" altLang="en-US"/>
              <a:t>用于引导</a:t>
            </a:r>
            <a:r>
              <a:rPr lang="en-US" altLang="zh-CN"/>
              <a:t>Boot</a:t>
            </a:r>
            <a:r>
              <a:rPr lang="zh-CN" altLang="en-US"/>
              <a:t> </a:t>
            </a:r>
            <a:r>
              <a:rPr lang="en-US" altLang="zh-CN"/>
              <a:t>loader</a:t>
            </a:r>
            <a:r>
              <a:rPr lang="zh-CN" altLang="en-US"/>
              <a:t>，突破</a:t>
            </a:r>
            <a:r>
              <a:rPr lang="en-US" altLang="zh-CN"/>
              <a:t>512</a:t>
            </a:r>
            <a:r>
              <a:rPr lang="zh-CN" altLang="en-US"/>
              <a:t>字节，加载</a:t>
            </a:r>
            <a:r>
              <a:rPr lang="en-US" altLang="zh-CN"/>
              <a:t>Boot</a:t>
            </a:r>
            <a:r>
              <a:rPr lang="zh-CN" altLang="en-US"/>
              <a:t> </a:t>
            </a:r>
            <a:r>
              <a:rPr lang="en-US" altLang="zh-CN"/>
              <a:t>loader</a:t>
            </a:r>
            <a:r>
              <a:rPr lang="zh-CN" altLang="en-US"/>
              <a:t>程序分区 </a:t>
            </a:r>
          </a:p>
        </p:txBody>
      </p:sp>
    </p:spTree>
    <p:extLst>
      <p:ext uri="{BB962C8B-B14F-4D97-AF65-F5344CB8AC3E}">
        <p14:creationId xmlns:p14="http://schemas.microsoft.com/office/powerpoint/2010/main" val="333606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C96C2-BC03-E340-8751-CFBF6E471AF4}"/>
              </a:ext>
            </a:extLst>
          </p:cNvPr>
          <p:cNvSpPr txBox="1"/>
          <p:nvPr/>
        </p:nvSpPr>
        <p:spPr>
          <a:xfrm>
            <a:off x="564502" y="592352"/>
            <a:ext cx="3223727" cy="569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掌握</a:t>
            </a:r>
            <a:r>
              <a:rPr kumimoji="1" lang="en-US" altLang="zh-CN"/>
              <a:t>linux</a:t>
            </a:r>
            <a:r>
              <a:rPr kumimoji="1" lang="zh-CN" altLang="en-US"/>
              <a:t>启动过程与模式转换</a:t>
            </a:r>
            <a:endParaRPr kumimoji="1"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E02A04-FB1B-2E4A-8C83-3E69FFA320AD}"/>
              </a:ext>
            </a:extLst>
          </p:cNvPr>
          <p:cNvSpPr txBox="1"/>
          <p:nvPr/>
        </p:nvSpPr>
        <p:spPr>
          <a:xfrm>
            <a:off x="564502" y="1543512"/>
            <a:ext cx="191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BootLoader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9CE55-4F78-574A-9CE8-98785531E9FF}"/>
              </a:ext>
            </a:extLst>
          </p:cNvPr>
          <p:cNvSpPr txBox="1"/>
          <p:nvPr/>
        </p:nvSpPr>
        <p:spPr>
          <a:xfrm>
            <a:off x="564502" y="2172008"/>
            <a:ext cx="964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主流的是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GRUB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GRUB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会把内核加载到内存去执行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00F4CC-37F9-CB42-A62C-A18EE5BB56AE}"/>
              </a:ext>
            </a:extLst>
          </p:cNvPr>
          <p:cNvSpPr txBox="1"/>
          <p:nvPr/>
        </p:nvSpPr>
        <p:spPr>
          <a:xfrm>
            <a:off x="564502" y="2800504"/>
            <a:ext cx="271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/>
              <a:t>init</a:t>
            </a:r>
            <a:endParaRPr lang="zh-CN" altLang="en-US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AFF4F4-AC57-9F4A-A12D-177E0C96D0AC}"/>
              </a:ext>
            </a:extLst>
          </p:cNvPr>
          <p:cNvSpPr txBox="1"/>
          <p:nvPr/>
        </p:nvSpPr>
        <p:spPr>
          <a:xfrm>
            <a:off x="564502" y="3429000"/>
            <a:ext cx="1109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工作相当多 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/etc/rc.d/rc.sysinit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中很多设置：包括网络、外设、文件系统、硬件初始化、存储器同步等等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9009DB-A665-D94A-B417-4F0701F8170F}"/>
              </a:ext>
            </a:extLst>
          </p:cNvPr>
          <p:cNvSpPr txBox="1"/>
          <p:nvPr/>
        </p:nvSpPr>
        <p:spPr>
          <a:xfrm>
            <a:off x="564502" y="4258104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打印用户登录提示符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145FF9-10BE-834C-A828-FDCD96541E16}"/>
              </a:ext>
            </a:extLst>
          </p:cNvPr>
          <p:cNvSpPr txBox="1"/>
          <p:nvPr/>
        </p:nvSpPr>
        <p:spPr>
          <a:xfrm>
            <a:off x="564502" y="5129822"/>
            <a:ext cx="1109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业务逻辑代码的执行 主要是底层汇编代码到业务逻辑代码的转移。登录后，整个系统启动流程运行完毕。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9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22A609-9465-4A48-9D92-A7BE18F95549}"/>
              </a:ext>
            </a:extLst>
          </p:cNvPr>
          <p:cNvSpPr txBox="1"/>
          <p:nvPr/>
        </p:nvSpPr>
        <p:spPr>
          <a:xfrm>
            <a:off x="489857" y="405740"/>
            <a:ext cx="2719874" cy="569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了解</a:t>
            </a:r>
            <a:r>
              <a:rPr kumimoji="1" lang="en-US" altLang="zh-CN"/>
              <a:t>Linux</a:t>
            </a:r>
            <a:r>
              <a:rPr kumimoji="1" lang="zh-CN" altLang="en-US"/>
              <a:t>内核调度机制</a:t>
            </a:r>
            <a:endParaRPr kumimoji="1"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ED79B-B876-C34B-9ACB-9ABF0FBDFB21}"/>
              </a:ext>
            </a:extLst>
          </p:cNvPr>
          <p:cNvSpPr txBox="1"/>
          <p:nvPr/>
        </p:nvSpPr>
        <p:spPr>
          <a:xfrm>
            <a:off x="489857" y="1268963"/>
            <a:ext cx="8826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内核（</a:t>
            </a:r>
            <a:r>
              <a:rPr kumimoji="1" lang="en-US" altLang="zh-CN"/>
              <a:t>kernel</a:t>
            </a:r>
            <a:r>
              <a:rPr kumimoji="1" lang="zh-CN" altLang="en-US"/>
              <a:t>）：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	</a:t>
            </a:r>
            <a:r>
              <a:rPr lang="zh-CN" altLang="en-US"/>
              <a:t>内核是硬件与软件之间的一个中间层。作用是将应用层序的请求传递给硬件，并充当底层驱动程序，对系统中的各种设备和组件进行寻址。</a:t>
            </a:r>
            <a:endParaRPr lang="en-US" altLang="zh-CN"/>
          </a:p>
          <a:p>
            <a:r>
              <a:rPr kumimoji="1" lang="en-US" altLang="zh-CN"/>
              <a:t>	</a:t>
            </a:r>
            <a:r>
              <a:rPr lang="zh-CN" altLang="en-US"/>
              <a:t>内核负责将可用的共享资源</a:t>
            </a:r>
            <a:r>
              <a:rPr lang="en-US" altLang="zh-CN"/>
              <a:t>(</a:t>
            </a:r>
            <a:r>
              <a:rPr lang="en" altLang="zh-CN"/>
              <a:t>CPU</a:t>
            </a:r>
            <a:r>
              <a:rPr lang="zh-CN" altLang="en-US"/>
              <a:t>时间、磁盘空间、网络连接等</a:t>
            </a:r>
            <a:r>
              <a:rPr lang="en-US" altLang="zh-CN"/>
              <a:t>)</a:t>
            </a:r>
            <a:r>
              <a:rPr lang="zh-CN" altLang="en-US"/>
              <a:t>分配得到各个系统进程。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17D4D3-0073-C741-BC59-5BE2FBA11EFB}"/>
              </a:ext>
            </a:extLst>
          </p:cNvPr>
          <p:cNvSpPr txBox="1"/>
          <p:nvPr/>
        </p:nvSpPr>
        <p:spPr>
          <a:xfrm>
            <a:off x="489857" y="3429000"/>
            <a:ext cx="1050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内核实现策略：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/>
              <a:t>宏内核：内核的所有代码，包括子系统都打包到一个文件中。内核的每一个函数都可访问到所有其他部分。支持模块的动态裁剪。是</a:t>
            </a:r>
            <a:r>
              <a:rPr kumimoji="1" lang="en-US" altLang="zh-CN"/>
              <a:t>Linux</a:t>
            </a:r>
            <a:r>
              <a:rPr kumimoji="1" lang="zh-CN" altLang="en-US"/>
              <a:t>内核的策略实现。</a:t>
            </a:r>
            <a:endParaRPr kumimoji="1" lang="en-US" altLang="zh-CN"/>
          </a:p>
          <a:p>
            <a:r>
              <a:rPr kumimoji="1" lang="en-US" altLang="zh-CN"/>
              <a:t>	</a:t>
            </a:r>
            <a:r>
              <a:rPr kumimoji="1" lang="zh-CN" altLang="en-US"/>
              <a:t>微内核：最基本的功能由中央内核实现。所有其他的功能委托给独立进程，进程通过明确定义的通信接口与中心内核通信。</a:t>
            </a:r>
          </a:p>
        </p:txBody>
      </p:sp>
    </p:spTree>
    <p:extLst>
      <p:ext uri="{BB962C8B-B14F-4D97-AF65-F5344CB8AC3E}">
        <p14:creationId xmlns:p14="http://schemas.microsoft.com/office/powerpoint/2010/main" val="415445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22A609-9465-4A48-9D92-A7BE18F95549}"/>
              </a:ext>
            </a:extLst>
          </p:cNvPr>
          <p:cNvSpPr txBox="1"/>
          <p:nvPr/>
        </p:nvSpPr>
        <p:spPr>
          <a:xfrm>
            <a:off x="489857" y="405740"/>
            <a:ext cx="2719874" cy="569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/>
              <a:t>了解</a:t>
            </a:r>
            <a:r>
              <a:rPr kumimoji="1" lang="en-US" altLang="zh-CN"/>
              <a:t>Linux</a:t>
            </a:r>
            <a:r>
              <a:rPr kumimoji="1" lang="zh-CN" altLang="en-US"/>
              <a:t>内核调度机制</a:t>
            </a: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2151E1-F1FC-FE40-A1D1-9B0F90DA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653" y="1803400"/>
            <a:ext cx="4368800" cy="3251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AEBE0D-530C-E043-AE0C-713C74141980}"/>
              </a:ext>
            </a:extLst>
          </p:cNvPr>
          <p:cNvSpPr txBox="1"/>
          <p:nvPr/>
        </p:nvSpPr>
        <p:spPr>
          <a:xfrm>
            <a:off x="664547" y="1803400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内核的主要组件有：系统调用接口、进程管理、内存管理、虚拟文件系统、网络堆栈、设备驱动程序、硬件架构的相关代码。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357ECD-9C48-694C-A48B-300643D6C4B0}"/>
              </a:ext>
            </a:extLst>
          </p:cNvPr>
          <p:cNvSpPr txBox="1"/>
          <p:nvPr/>
        </p:nvSpPr>
        <p:spPr>
          <a:xfrm>
            <a:off x="664547" y="3554939"/>
            <a:ext cx="6092890" cy="2542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进程管理：进程之间有共享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的需求。内核通过调度算法竞争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，固定时间进行操作。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D4D4D"/>
                </a:solidFill>
                <a:latin typeface="-apple-system"/>
              </a:rPr>
              <a:t>内存管理：虚拟内存管理技术。建立虚拟地址和物理地址的映射，调用物理内存页。</a:t>
            </a:r>
            <a:endParaRPr lang="en-US" altLang="zh-CN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D4D4D"/>
                </a:solidFill>
                <a:latin typeface="-apple-system"/>
              </a:rPr>
              <a:t>设备驱动程序：能够运转特定的硬件设备，包括</a:t>
            </a:r>
            <a:r>
              <a:rPr lang="en-US" altLang="zh-CN">
                <a:solidFill>
                  <a:srgbClr val="4D4D4D"/>
                </a:solidFill>
                <a:latin typeface="-apple-system"/>
              </a:rPr>
              <a:t>Bluetooth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>
                <a:solidFill>
                  <a:srgbClr val="4D4D4D"/>
                </a:solidFill>
                <a:latin typeface="-apple-system"/>
              </a:rPr>
              <a:t>I2C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>
                <a:solidFill>
                  <a:srgbClr val="4D4D4D"/>
                </a:solidFill>
                <a:latin typeface="-apple-system"/>
              </a:rPr>
              <a:t>serial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等。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9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1373</Words>
  <Application>Microsoft Macintosh PowerPoint</Application>
  <PresentationFormat>宽屏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等线</vt:lpstr>
      <vt:lpstr>等线 Light</vt:lpstr>
      <vt:lpstr>PingFang SC</vt:lpstr>
      <vt:lpstr>PingFang SC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2021-10-29T01:19:31Z</dcterms:created>
  <dcterms:modified xsi:type="dcterms:W3CDTF">2021-10-30T16:54:07Z</dcterms:modified>
</cp:coreProperties>
</file>