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notesMasterIdLst>
    <p:notesMasterId r:id="rId31"/>
  </p:notesMasterIdLst>
  <p:sldIdLst>
    <p:sldId id="256" r:id="rId2"/>
    <p:sldId id="270" r:id="rId3"/>
    <p:sldId id="280" r:id="rId4"/>
    <p:sldId id="274" r:id="rId5"/>
    <p:sldId id="306" r:id="rId6"/>
    <p:sldId id="305" r:id="rId7"/>
    <p:sldId id="307" r:id="rId8"/>
    <p:sldId id="308" r:id="rId9"/>
    <p:sldId id="309" r:id="rId10"/>
    <p:sldId id="285" r:id="rId11"/>
    <p:sldId id="291" r:id="rId12"/>
    <p:sldId id="289" r:id="rId13"/>
    <p:sldId id="292" r:id="rId14"/>
    <p:sldId id="281" r:id="rId15"/>
    <p:sldId id="277" r:id="rId16"/>
    <p:sldId id="282" r:id="rId17"/>
    <p:sldId id="276" r:id="rId18"/>
    <p:sldId id="298" r:id="rId19"/>
    <p:sldId id="299" r:id="rId20"/>
    <p:sldId id="301" r:id="rId21"/>
    <p:sldId id="302" r:id="rId22"/>
    <p:sldId id="287" r:id="rId23"/>
    <p:sldId id="283" r:id="rId24"/>
    <p:sldId id="286" r:id="rId25"/>
    <p:sldId id="290" r:id="rId26"/>
    <p:sldId id="284" r:id="rId27"/>
    <p:sldId id="303" r:id="rId28"/>
    <p:sldId id="288" r:id="rId29"/>
    <p:sldId id="304" r:id="rId30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4F81BD"/>
    <a:srgbClr val="5273C1"/>
    <a:srgbClr val="6666FF"/>
    <a:srgbClr val="98BDD6"/>
    <a:srgbClr val="CAE5E8"/>
    <a:srgbClr val="DAEDEF"/>
    <a:srgbClr val="2D2D8A"/>
    <a:srgbClr val="72BFC5"/>
    <a:srgbClr val="FD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83289" autoAdjust="0"/>
  </p:normalViewPr>
  <p:slideViewPr>
    <p:cSldViewPr>
      <p:cViewPr varScale="1">
        <p:scale>
          <a:sx n="108" d="100"/>
          <a:sy n="108" d="100"/>
        </p:scale>
        <p:origin x="15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30B9C45-65C0-44E1-BDA1-C6DF0938171A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0FBF85B-E652-4830-B001-08EF968191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4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9EB7C-66FF-4261-93D0-96B4F9A52F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09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2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736E5-7082-479F-B8F1-64C61E855A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5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9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各位同事，大家好，本次培训主要分为以下八点，首先对</a:t>
            </a:r>
            <a:r>
              <a:rPr lang="en-US" altLang="zh-CN" dirty="0"/>
              <a:t>UDS</a:t>
            </a:r>
            <a:r>
              <a:rPr lang="zh-CN" altLang="en-US" dirty="0"/>
              <a:t>协议做个概述：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736E5-7082-479F-B8F1-64C61E855AE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19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22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51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8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736E5-7082-479F-B8F1-64C61E855AE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94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0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8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736E5-7082-479F-B8F1-64C61E855AE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2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各位同事，大家好，本次培训主要分为以下八点，首先对</a:t>
            </a:r>
            <a:r>
              <a:rPr lang="en-US" altLang="zh-CN" dirty="0"/>
              <a:t>UDS</a:t>
            </a:r>
            <a:r>
              <a:rPr lang="zh-CN" altLang="en-US" dirty="0"/>
              <a:t>协议做个概述：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736E5-7082-479F-B8F1-64C61E855AE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0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7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0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6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58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B7ED10D-13C7-4046-B6FB-6C0C6E7D07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8350"/>
            <a:ext cx="6819900" cy="38369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66F4F12-39D5-4014-85BE-C3DFD8616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CFB0664-6776-4F27-9CA7-F037D9C67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09F905BA-7496-4294-96E9-3FBB761E601B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Tx/>
                <a:buNone/>
              </a:pPr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4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E2649-B67D-4E52-8BF0-F0C580BF9F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88A88-7A1F-49B4-9F0E-C823BBF2D33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8FB89-47A2-4249-9548-07BA535252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3E007-DDBB-46FB-99A6-2158AA00CA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F44C5-F66E-4485-8EBD-67130FB8F6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A3291-98C0-4ACB-8973-01FD6F1A87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6C5E0-B92B-4660-B749-57DE77C0FDD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41C0F-D69A-42C0-80C6-BFB3657850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6C357-96BB-4A18-A882-A5006B18B8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84935-1B9A-4B26-9264-ED3FE6F65B4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FE920-5744-4EF6-AE27-01C8E8F858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7F831A-6829-4023-B2F0-39A0A26148C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7" descr="000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49095"/>
            <a:ext cx="12273280" cy="2472985"/>
          </a:xfrm>
          <a:prstGeom prst="rect">
            <a:avLst/>
          </a:prstGeom>
          <a:noFill/>
          <a:ln w="9525">
            <a:noFill/>
          </a:ln>
          <a:effectLst>
            <a:outerShdw dist="25401" dir="2699999" algn="ctr" rotWithShape="0">
              <a:srgbClr val="000000">
                <a:alpha val="39000"/>
              </a:srgbClr>
            </a:outerShdw>
          </a:effectLst>
        </p:spPr>
        <p:txBody>
          <a:bodyPr wrap="square" anchor="t">
            <a:spAutoFit/>
          </a:bodyPr>
          <a:lstStyle/>
          <a:p>
            <a:pPr algn="ctr" fontAlgn="auto">
              <a:buFont typeface="Arial" panose="020B0604020202020204" pitchFamily="34" charset="0"/>
            </a:pPr>
            <a:r>
              <a:rPr lang="zh-CN" altLang="en-US" sz="5335" b="1" dirty="0">
                <a:solidFill>
                  <a:srgbClr val="0026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远程遥控驾驶系统研究</a:t>
            </a:r>
            <a:br>
              <a:rPr lang="en-US" altLang="zh-CN" sz="5335" b="1" dirty="0">
                <a:solidFill>
                  <a:srgbClr val="0026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5335" b="1" dirty="0">
                <a:solidFill>
                  <a:srgbClr val="0026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项目方案设计（整车）</a:t>
            </a:r>
            <a:r>
              <a: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</a:p>
          <a:p>
            <a:pPr algn="ctr" fontAlgn="auto">
              <a:buClrTx/>
              <a:buSzTx/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endParaRPr lang="zh-CN" altLang="en-US" sz="5335" b="1" dirty="0">
              <a:solidFill>
                <a:srgbClr val="0026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7"/>
          <p:cNvSpPr txBox="1"/>
          <p:nvPr/>
        </p:nvSpPr>
        <p:spPr>
          <a:xfrm>
            <a:off x="18994" y="5085230"/>
            <a:ext cx="12273915" cy="820546"/>
          </a:xfrm>
          <a:prstGeom prst="rect">
            <a:avLst/>
          </a:prstGeom>
          <a:noFill/>
          <a:ln w="9525">
            <a:noFill/>
          </a:ln>
          <a:effectLst>
            <a:outerShdw dist="25401" dir="2699999" algn="ctr" rotWithShape="0">
              <a:srgbClr val="000000">
                <a:alpha val="39000"/>
              </a:srgbClr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ts val="3025"/>
              </a:lnSpc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0026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汽车工程研究院</a:t>
            </a:r>
            <a:br>
              <a:rPr lang="en-US" altLang="zh-CN" b="1" dirty="0">
                <a:solidFill>
                  <a:srgbClr val="0026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b="1" dirty="0">
                <a:solidFill>
                  <a:srgbClr val="0026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b="1" dirty="0">
                <a:solidFill>
                  <a:srgbClr val="0026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b="1" dirty="0">
                <a:solidFill>
                  <a:srgbClr val="0026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26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endParaRPr lang="zh-CN" altLang="en-US" dirty="0">
              <a:solidFill>
                <a:srgbClr val="0026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矩形 9">
            <a:extLst>
              <a:ext uri="{FF2B5EF4-FFF2-40B4-BE49-F238E27FC236}">
                <a16:creationId xmlns:a16="http://schemas.microsoft.com/office/drawing/2014/main" id="{599DA2BB-CD69-452B-B079-8E7481F0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836614"/>
            <a:ext cx="9001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模型设计的嵌入式软件开发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14">
            <a:extLst>
              <a:ext uri="{FF2B5EF4-FFF2-40B4-BE49-F238E27FC236}">
                <a16:creationId xmlns:a16="http://schemas.microsoft.com/office/drawing/2014/main" id="{5385AB28-AEF5-4C18-9E1C-218C41D5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700214"/>
            <a:ext cx="8569325" cy="155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72942D83-5162-4DE2-80A3-D95ABF3E3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30635"/>
              </p:ext>
            </p:extLst>
          </p:nvPr>
        </p:nvGraphicFramePr>
        <p:xfrm>
          <a:off x="263190" y="1359835"/>
          <a:ext cx="11665620" cy="4969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56">
                  <a:extLst>
                    <a:ext uri="{9D8B030D-6E8A-4147-A177-3AD203B41FA5}">
                      <a16:colId xmlns:a16="http://schemas.microsoft.com/office/drawing/2014/main" val="3343828096"/>
                    </a:ext>
                  </a:extLst>
                </a:gridCol>
                <a:gridCol w="3697714">
                  <a:extLst>
                    <a:ext uri="{9D8B030D-6E8A-4147-A177-3AD203B41FA5}">
                      <a16:colId xmlns:a16="http://schemas.microsoft.com/office/drawing/2014/main" val="1823051423"/>
                    </a:ext>
                  </a:extLst>
                </a:gridCol>
                <a:gridCol w="6120850">
                  <a:extLst>
                    <a:ext uri="{9D8B030D-6E8A-4147-A177-3AD203B41FA5}">
                      <a16:colId xmlns:a16="http://schemas.microsoft.com/office/drawing/2014/main" val="1307203399"/>
                    </a:ext>
                  </a:extLst>
                </a:gridCol>
              </a:tblGrid>
              <a:tr h="400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项目流程节点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501765"/>
                  </a:ext>
                </a:extLst>
              </a:tr>
              <a:tr h="350853">
                <a:tc rowSpan="11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自下而上开发流程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软件组件内部行为建模方法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子系统内部算法搭建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746797"/>
                  </a:ext>
                </a:extLst>
              </a:tr>
              <a:tr h="3187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客户端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服务器机制的实现方法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算法之间函数调用实现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107055"/>
                  </a:ext>
                </a:extLst>
              </a:tr>
              <a:tr h="677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模型验证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软件组件代码及描述文件配置生成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对软件组件相关的信息进行配置， 如端口接口、 运行实体等， 并且需要和模型中的元素进行映射。 </a:t>
                      </a:r>
                      <a:b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6328"/>
                  </a:ext>
                </a:extLst>
              </a:tr>
              <a:tr h="33254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求解器及代码生成相关属性配置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Simulink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当前求解器所选取的步长模式，配置系统目标文件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704308"/>
                  </a:ext>
                </a:extLst>
              </a:tr>
              <a:tr h="4799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Simulink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模型配置成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软件组件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05683"/>
                  </a:ext>
                </a:extLst>
              </a:tr>
              <a:tr h="4799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6.AUTOSAR Properties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定义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SWC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软件组件所需要的端口接口之后，再配置原子软件组件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SWC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138349"/>
                  </a:ext>
                </a:extLst>
              </a:tr>
              <a:tr h="479957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7.Simulink-AUTOSAR Mapping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Simulink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模型中的元素与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软件组件元素映射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23649"/>
                  </a:ext>
                </a:extLst>
              </a:tr>
              <a:tr h="318797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符合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规范的代码及描述文件生成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676639"/>
                  </a:ext>
                </a:extLst>
              </a:tr>
              <a:tr h="400759">
                <a:tc vMerge="1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自上而下开发流程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模型验证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863828"/>
                  </a:ext>
                </a:extLst>
              </a:tr>
              <a:tr h="31879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在环测试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代码生成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92161"/>
                  </a:ext>
                </a:extLst>
              </a:tr>
              <a:tr h="3187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在环测试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4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07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1DFD30-608B-4B9E-820B-E540F4ACB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380" y="651364"/>
            <a:ext cx="8641199" cy="5474799"/>
          </a:xfrm>
        </p:spPr>
      </p:pic>
    </p:spTree>
    <p:extLst>
      <p:ext uri="{BB962C8B-B14F-4D97-AF65-F5344CB8AC3E}">
        <p14:creationId xmlns:p14="http://schemas.microsoft.com/office/powerpoint/2010/main" val="85966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矩形 9">
            <a:extLst>
              <a:ext uri="{FF2B5EF4-FFF2-40B4-BE49-F238E27FC236}">
                <a16:creationId xmlns:a16="http://schemas.microsoft.com/office/drawing/2014/main" id="{599DA2BB-CD69-452B-B079-8E7481F0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836614"/>
            <a:ext cx="9001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模型设计的嵌入式软件开发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14">
            <a:extLst>
              <a:ext uri="{FF2B5EF4-FFF2-40B4-BE49-F238E27FC236}">
                <a16:creationId xmlns:a16="http://schemas.microsoft.com/office/drawing/2014/main" id="{5385AB28-AEF5-4C18-9E1C-218C41D5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700214"/>
            <a:ext cx="8569325" cy="155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72942D83-5162-4DE2-80A3-D95ABF3E3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7175"/>
              </p:ext>
            </p:extLst>
          </p:nvPr>
        </p:nvGraphicFramePr>
        <p:xfrm>
          <a:off x="335200" y="1359834"/>
          <a:ext cx="11593611" cy="48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55">
                  <a:extLst>
                    <a:ext uri="{9D8B030D-6E8A-4147-A177-3AD203B41FA5}">
                      <a16:colId xmlns:a16="http://schemas.microsoft.com/office/drawing/2014/main" val="3343828096"/>
                    </a:ext>
                  </a:extLst>
                </a:gridCol>
                <a:gridCol w="4878978">
                  <a:extLst>
                    <a:ext uri="{9D8B030D-6E8A-4147-A177-3AD203B41FA5}">
                      <a16:colId xmlns:a16="http://schemas.microsoft.com/office/drawing/2014/main" val="1823051423"/>
                    </a:ext>
                  </a:extLst>
                </a:gridCol>
                <a:gridCol w="4878978">
                  <a:extLst>
                    <a:ext uri="{9D8B030D-6E8A-4147-A177-3AD203B41FA5}">
                      <a16:colId xmlns:a16="http://schemas.microsoft.com/office/drawing/2014/main" val="4071306239"/>
                    </a:ext>
                  </a:extLst>
                </a:gridCol>
              </a:tblGrid>
              <a:tr h="71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项目流程节点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501765"/>
                  </a:ext>
                </a:extLst>
              </a:tr>
              <a:tr h="887649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自上而下开发流程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1.AUTOSAR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工程创建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软件组件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arxml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描述文件导入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/Simulink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完成内部</a:t>
                      </a:r>
                      <a:b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算法的实现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746797"/>
                  </a:ext>
                </a:extLst>
              </a:tr>
              <a:tr h="88764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数据类型定义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/Simulink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生成符合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规范的代</a:t>
                      </a:r>
                      <a:b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码及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arxml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描述文件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107055"/>
                  </a:ext>
                </a:extLst>
              </a:tr>
              <a:tr h="5717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模型验证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端口接口设计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模型验证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6328"/>
                  </a:ext>
                </a:extLst>
              </a:tr>
              <a:tr h="5963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软件组件设计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代码生成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704308"/>
                  </a:ext>
                </a:extLst>
              </a:tr>
              <a:tr h="57172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5.I/O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硬件抽象层软件组件设计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在环测试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05683"/>
                  </a:ext>
                </a:extLst>
              </a:tr>
              <a:tr h="57172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软件组件模板生成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138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55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5D6334-1ABC-4BD3-9906-EB52ACBB8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380" y="691960"/>
            <a:ext cx="8785220" cy="5434203"/>
          </a:xfrm>
        </p:spPr>
      </p:pic>
    </p:spTree>
    <p:extLst>
      <p:ext uri="{BB962C8B-B14F-4D97-AF65-F5344CB8AC3E}">
        <p14:creationId xmlns:p14="http://schemas.microsoft.com/office/powerpoint/2010/main" val="257773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2211692" y="1412720"/>
            <a:ext cx="8825257" cy="1077218"/>
            <a:chOff x="1392238" y="1738712"/>
            <a:chExt cx="7898565" cy="1077220"/>
          </a:xfrm>
        </p:grpSpPr>
        <p:sp>
          <p:nvSpPr>
            <p:cNvPr id="6" name="矩形 5"/>
            <p:cNvSpPr/>
            <p:nvPr/>
          </p:nvSpPr>
          <p:spPr bwMode="auto">
            <a:xfrm>
              <a:off x="1392238" y="1744663"/>
              <a:ext cx="7769668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3"/>
            <p:cNvGrpSpPr>
              <a:grpSpLocks/>
            </p:cNvGrpSpPr>
            <p:nvPr/>
          </p:nvGrpSpPr>
          <p:grpSpPr bwMode="auto">
            <a:xfrm>
              <a:off x="1392238" y="1744663"/>
              <a:ext cx="694973" cy="640339"/>
              <a:chOff x="1392238" y="1744663"/>
              <a:chExt cx="694973" cy="640339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1392238" y="1744663"/>
                <a:ext cx="694973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rgbClr val="30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21"/>
              <p:cNvSpPr txBox="1">
                <a:spLocks noChangeArrowheads="1"/>
              </p:cNvSpPr>
              <p:nvPr/>
            </p:nvSpPr>
            <p:spPr bwMode="auto">
              <a:xfrm>
                <a:off x="1393038" y="1800226"/>
                <a:ext cx="357276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一</a:t>
                </a:r>
              </a:p>
            </p:txBody>
          </p:sp>
        </p:grpSp>
        <p:sp>
          <p:nvSpPr>
            <p:cNvPr id="8" name="TextBox 26"/>
            <p:cNvSpPr txBox="1">
              <a:spLocks noChangeArrowheads="1"/>
            </p:cNvSpPr>
            <p:nvPr/>
          </p:nvSpPr>
          <p:spPr bwMode="auto">
            <a:xfrm>
              <a:off x="2320924" y="1738712"/>
              <a:ext cx="6969879" cy="107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AUTOSAR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软件组件级设计与开发</a:t>
              </a:r>
            </a:p>
            <a:p>
              <a:pPr eaLnBrk="1" hangingPunct="1"/>
              <a:endPara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29"/>
          <p:cNvGrpSpPr>
            <a:grpSpLocks/>
          </p:cNvGrpSpPr>
          <p:nvPr/>
        </p:nvGrpSpPr>
        <p:grpSpPr bwMode="auto">
          <a:xfrm>
            <a:off x="2211693" y="2218771"/>
            <a:ext cx="8681236" cy="638750"/>
            <a:chOff x="1392063" y="3424238"/>
            <a:chExt cx="6359700" cy="638750"/>
          </a:xfrm>
        </p:grpSpPr>
        <p:sp>
          <p:nvSpPr>
            <p:cNvPr id="18" name="矩形 17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二</a:t>
                </a:r>
              </a:p>
            </p:txBody>
          </p:sp>
        </p:grpSp>
      </p:grp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3219226" y="2225521"/>
            <a:ext cx="63055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AUTOSAR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系统级设计与配置</a:t>
            </a:r>
          </a:p>
          <a:p>
            <a:pPr eaLnBrk="1" hangingPunct="1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27"/>
          <p:cNvGrpSpPr>
            <a:grpSpLocks/>
          </p:cNvGrpSpPr>
          <p:nvPr/>
        </p:nvGrpSpPr>
        <p:grpSpPr bwMode="auto">
          <a:xfrm>
            <a:off x="2211692" y="2996845"/>
            <a:ext cx="8681236" cy="1077218"/>
            <a:chOff x="1392238" y="1722637"/>
            <a:chExt cx="6359525" cy="1077220"/>
          </a:xfrm>
        </p:grpSpPr>
        <p:sp>
          <p:nvSpPr>
            <p:cNvPr id="32" name="矩形 31"/>
            <p:cNvSpPr/>
            <p:nvPr/>
          </p:nvSpPr>
          <p:spPr bwMode="auto">
            <a:xfrm>
              <a:off x="1392238" y="1744663"/>
              <a:ext cx="6359525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23"/>
            <p:cNvGrpSpPr>
              <a:grpSpLocks/>
            </p:cNvGrpSpPr>
            <p:nvPr/>
          </p:nvGrpSpPr>
          <p:grpSpPr bwMode="auto">
            <a:xfrm>
              <a:off x="1392238" y="1744663"/>
              <a:ext cx="572111" cy="640339"/>
              <a:chOff x="1392238" y="1744663"/>
              <a:chExt cx="572111" cy="640339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1392238" y="1744663"/>
                <a:ext cx="572111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rgbClr val="30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1393038" y="1800226"/>
                <a:ext cx="357276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三</a:t>
                </a:r>
              </a:p>
            </p:txBody>
          </p:sp>
        </p:grpSp>
        <p:sp>
          <p:nvSpPr>
            <p:cNvPr id="34" name="TextBox 26"/>
            <p:cNvSpPr txBox="1">
              <a:spLocks noChangeArrowheads="1"/>
            </p:cNvSpPr>
            <p:nvPr/>
          </p:nvSpPr>
          <p:spPr bwMode="auto">
            <a:xfrm>
              <a:off x="2154844" y="1722637"/>
              <a:ext cx="4859338" cy="107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AUTOSAR  ECU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级开发</a:t>
              </a:r>
            </a:p>
            <a:p>
              <a:pPr eaLnBrk="1" hangingPunct="1"/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29"/>
          <p:cNvGrpSpPr>
            <a:grpSpLocks/>
          </p:cNvGrpSpPr>
          <p:nvPr/>
        </p:nvGrpSpPr>
        <p:grpSpPr bwMode="auto">
          <a:xfrm>
            <a:off x="2211693" y="3780871"/>
            <a:ext cx="8681235" cy="638750"/>
            <a:chOff x="1392063" y="3424238"/>
            <a:chExt cx="6359700" cy="638750"/>
          </a:xfrm>
        </p:grpSpPr>
        <p:sp>
          <p:nvSpPr>
            <p:cNvPr id="38" name="矩形 37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四</a:t>
                </a:r>
              </a:p>
            </p:txBody>
          </p:sp>
        </p:grpSp>
      </p:grpSp>
      <p:sp>
        <p:nvSpPr>
          <p:cNvPr id="42" name="TextBox 27"/>
          <p:cNvSpPr txBox="1">
            <a:spLocks noChangeArrowheads="1"/>
          </p:cNvSpPr>
          <p:nvPr/>
        </p:nvSpPr>
        <p:spPr bwMode="auto">
          <a:xfrm>
            <a:off x="3219226" y="3755475"/>
            <a:ext cx="73856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AUTOSAR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工程代码集成与调试</a:t>
            </a:r>
          </a:p>
          <a:p>
            <a:pPr eaLnBrk="1" hangingPunct="1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29"/>
          <p:cNvGrpSpPr>
            <a:grpSpLocks/>
          </p:cNvGrpSpPr>
          <p:nvPr/>
        </p:nvGrpSpPr>
        <p:grpSpPr bwMode="auto">
          <a:xfrm>
            <a:off x="2207460" y="4580971"/>
            <a:ext cx="8681235" cy="638750"/>
            <a:chOff x="1392063" y="3424238"/>
            <a:chExt cx="6359700" cy="638750"/>
          </a:xfrm>
        </p:grpSpPr>
        <p:sp>
          <p:nvSpPr>
            <p:cNvPr id="44" name="矩形 43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46" name="矩形 45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五</a:t>
                </a:r>
              </a:p>
            </p:txBody>
          </p:sp>
        </p:grpSp>
      </p:grpSp>
      <p:sp>
        <p:nvSpPr>
          <p:cNvPr id="48" name="TextBox 27"/>
          <p:cNvSpPr txBox="1">
            <a:spLocks noChangeArrowheads="1"/>
          </p:cNvSpPr>
          <p:nvPr/>
        </p:nvSpPr>
        <p:spPr bwMode="auto">
          <a:xfrm>
            <a:off x="3214993" y="4568275"/>
            <a:ext cx="54271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工程实例化验证</a:t>
            </a:r>
          </a:p>
        </p:txBody>
      </p:sp>
    </p:spTree>
    <p:extLst>
      <p:ext uri="{BB962C8B-B14F-4D97-AF65-F5344CB8AC3E}">
        <p14:creationId xmlns:p14="http://schemas.microsoft.com/office/powerpoint/2010/main" val="3170470230"/>
      </p:ext>
    </p:extLst>
  </p:cSld>
  <p:clrMapOvr>
    <a:masterClrMapping/>
  </p:clrMapOvr>
  <p:transition advTm="64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矩形 9">
            <a:extLst>
              <a:ext uri="{FF2B5EF4-FFF2-40B4-BE49-F238E27FC236}">
                <a16:creationId xmlns:a16="http://schemas.microsoft.com/office/drawing/2014/main" id="{599DA2BB-CD69-452B-B079-8E7481F0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836614"/>
            <a:ext cx="7475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14">
            <a:extLst>
              <a:ext uri="{FF2B5EF4-FFF2-40B4-BE49-F238E27FC236}">
                <a16:creationId xmlns:a16="http://schemas.microsoft.com/office/drawing/2014/main" id="{5385AB28-AEF5-4C18-9E1C-218C41D5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700214"/>
            <a:ext cx="8569325" cy="155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7A00D3-20B3-4225-842F-6F1E995242C4}"/>
              </a:ext>
            </a:extLst>
          </p:cNvPr>
          <p:cNvSpPr txBox="1"/>
          <p:nvPr/>
        </p:nvSpPr>
        <p:spPr bwMode="auto">
          <a:xfrm>
            <a:off x="1988186" y="1630046"/>
            <a:ext cx="9580574" cy="41752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3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系统配置输入文件创建与导入</a:t>
            </a: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36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>
                <a:solidFill>
                  <a:srgbClr val="0F252D"/>
                </a:solidFill>
                <a:latin typeface="Segoe UI" panose="020B0502040204020203" pitchFamily="34" charset="0"/>
              </a:rPr>
              <a:t> </a:t>
            </a:r>
            <a:r>
              <a:rPr lang="en-US" altLang="zh-CN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Composition SWC</a:t>
            </a:r>
            <a:r>
              <a:rPr lang="zh-CN" altLang="en-US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36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3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系统配置</a:t>
            </a: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36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3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en-US" altLang="zh-CN" sz="3600" dirty="0">
                <a:solidFill>
                  <a:srgbClr val="0F252D"/>
                </a:solidFill>
                <a:latin typeface="Segoe UI" panose="020B0502040204020203" pitchFamily="34" charset="0"/>
              </a:rPr>
              <a:t> </a:t>
            </a:r>
            <a:r>
              <a:rPr lang="en-US" altLang="zh-CN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ECU</a:t>
            </a:r>
            <a:r>
              <a:rPr lang="zh-CN" altLang="en-US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信息抽取</a:t>
            </a: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36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96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2211692" y="1412720"/>
            <a:ext cx="8825257" cy="1077218"/>
            <a:chOff x="1392238" y="1738712"/>
            <a:chExt cx="7898565" cy="1077220"/>
          </a:xfrm>
        </p:grpSpPr>
        <p:sp>
          <p:nvSpPr>
            <p:cNvPr id="6" name="矩形 5"/>
            <p:cNvSpPr/>
            <p:nvPr/>
          </p:nvSpPr>
          <p:spPr bwMode="auto">
            <a:xfrm>
              <a:off x="1392238" y="1744663"/>
              <a:ext cx="7769668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3"/>
            <p:cNvGrpSpPr>
              <a:grpSpLocks/>
            </p:cNvGrpSpPr>
            <p:nvPr/>
          </p:nvGrpSpPr>
          <p:grpSpPr bwMode="auto">
            <a:xfrm>
              <a:off x="1392238" y="1744663"/>
              <a:ext cx="694973" cy="640339"/>
              <a:chOff x="1392238" y="1744663"/>
              <a:chExt cx="694973" cy="640339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1392238" y="1744663"/>
                <a:ext cx="694973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rgbClr val="30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21"/>
              <p:cNvSpPr txBox="1">
                <a:spLocks noChangeArrowheads="1"/>
              </p:cNvSpPr>
              <p:nvPr/>
            </p:nvSpPr>
            <p:spPr bwMode="auto">
              <a:xfrm>
                <a:off x="1393038" y="1800226"/>
                <a:ext cx="357276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一</a:t>
                </a:r>
              </a:p>
            </p:txBody>
          </p:sp>
        </p:grpSp>
        <p:sp>
          <p:nvSpPr>
            <p:cNvPr id="8" name="TextBox 26"/>
            <p:cNvSpPr txBox="1">
              <a:spLocks noChangeArrowheads="1"/>
            </p:cNvSpPr>
            <p:nvPr/>
          </p:nvSpPr>
          <p:spPr bwMode="auto">
            <a:xfrm>
              <a:off x="2320924" y="1738712"/>
              <a:ext cx="6969879" cy="107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AUTOSAR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软件组件级设计与开发</a:t>
              </a:r>
            </a:p>
            <a:p>
              <a:pPr eaLnBrk="1" hangingPunct="1"/>
              <a:endPara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29"/>
          <p:cNvGrpSpPr>
            <a:grpSpLocks/>
          </p:cNvGrpSpPr>
          <p:nvPr/>
        </p:nvGrpSpPr>
        <p:grpSpPr bwMode="auto">
          <a:xfrm>
            <a:off x="2211693" y="2218771"/>
            <a:ext cx="8681236" cy="638750"/>
            <a:chOff x="1392063" y="3424238"/>
            <a:chExt cx="6359700" cy="638750"/>
          </a:xfrm>
        </p:grpSpPr>
        <p:sp>
          <p:nvSpPr>
            <p:cNvPr id="18" name="矩形 17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二</a:t>
                </a:r>
              </a:p>
            </p:txBody>
          </p:sp>
        </p:grpSp>
      </p:grp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3219226" y="2225521"/>
            <a:ext cx="63055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AUTOSAR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系统级设计与配置</a:t>
            </a:r>
          </a:p>
          <a:p>
            <a:pPr eaLnBrk="1" hangingPunct="1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27"/>
          <p:cNvGrpSpPr>
            <a:grpSpLocks/>
          </p:cNvGrpSpPr>
          <p:nvPr/>
        </p:nvGrpSpPr>
        <p:grpSpPr bwMode="auto">
          <a:xfrm>
            <a:off x="2211692" y="2996845"/>
            <a:ext cx="8681236" cy="1077218"/>
            <a:chOff x="1392238" y="1722637"/>
            <a:chExt cx="6359525" cy="1077220"/>
          </a:xfrm>
        </p:grpSpPr>
        <p:sp>
          <p:nvSpPr>
            <p:cNvPr id="32" name="矩形 31"/>
            <p:cNvSpPr/>
            <p:nvPr/>
          </p:nvSpPr>
          <p:spPr bwMode="auto">
            <a:xfrm>
              <a:off x="1392238" y="1744663"/>
              <a:ext cx="6359525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23"/>
            <p:cNvGrpSpPr>
              <a:grpSpLocks/>
            </p:cNvGrpSpPr>
            <p:nvPr/>
          </p:nvGrpSpPr>
          <p:grpSpPr bwMode="auto">
            <a:xfrm>
              <a:off x="1392238" y="1744663"/>
              <a:ext cx="572111" cy="640339"/>
              <a:chOff x="1392238" y="1744663"/>
              <a:chExt cx="572111" cy="640339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1392238" y="1744663"/>
                <a:ext cx="572111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rgbClr val="30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1393038" y="1800226"/>
                <a:ext cx="357276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三</a:t>
                </a:r>
              </a:p>
            </p:txBody>
          </p:sp>
        </p:grpSp>
        <p:sp>
          <p:nvSpPr>
            <p:cNvPr id="34" name="TextBox 26"/>
            <p:cNvSpPr txBox="1">
              <a:spLocks noChangeArrowheads="1"/>
            </p:cNvSpPr>
            <p:nvPr/>
          </p:nvSpPr>
          <p:spPr bwMode="auto">
            <a:xfrm>
              <a:off x="2154844" y="1722637"/>
              <a:ext cx="4859338" cy="107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AUTOSAR  ECU</a:t>
              </a:r>
              <a:r>
                <a:rPr lang="zh-CN" altLang="en-US" sz="3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级开发</a:t>
              </a:r>
            </a:p>
            <a:p>
              <a:pPr eaLnBrk="1" hangingPunct="1"/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29"/>
          <p:cNvGrpSpPr>
            <a:grpSpLocks/>
          </p:cNvGrpSpPr>
          <p:nvPr/>
        </p:nvGrpSpPr>
        <p:grpSpPr bwMode="auto">
          <a:xfrm>
            <a:off x="2211693" y="3780871"/>
            <a:ext cx="8681235" cy="638750"/>
            <a:chOff x="1392063" y="3424238"/>
            <a:chExt cx="6359700" cy="638750"/>
          </a:xfrm>
        </p:grpSpPr>
        <p:sp>
          <p:nvSpPr>
            <p:cNvPr id="38" name="矩形 37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四</a:t>
                </a:r>
              </a:p>
            </p:txBody>
          </p:sp>
        </p:grpSp>
      </p:grpSp>
      <p:sp>
        <p:nvSpPr>
          <p:cNvPr id="42" name="TextBox 27"/>
          <p:cNvSpPr txBox="1">
            <a:spLocks noChangeArrowheads="1"/>
          </p:cNvSpPr>
          <p:nvPr/>
        </p:nvSpPr>
        <p:spPr bwMode="auto">
          <a:xfrm>
            <a:off x="3219226" y="3755475"/>
            <a:ext cx="73856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AUTOSAR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工程代码集成与调试</a:t>
            </a:r>
          </a:p>
          <a:p>
            <a:pPr eaLnBrk="1" hangingPunct="1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29"/>
          <p:cNvGrpSpPr>
            <a:grpSpLocks/>
          </p:cNvGrpSpPr>
          <p:nvPr/>
        </p:nvGrpSpPr>
        <p:grpSpPr bwMode="auto">
          <a:xfrm>
            <a:off x="2207460" y="4580971"/>
            <a:ext cx="8681235" cy="638750"/>
            <a:chOff x="1392063" y="3424238"/>
            <a:chExt cx="6359700" cy="638750"/>
          </a:xfrm>
        </p:grpSpPr>
        <p:sp>
          <p:nvSpPr>
            <p:cNvPr id="44" name="矩形 43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46" name="矩形 45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五</a:t>
                </a:r>
              </a:p>
            </p:txBody>
          </p:sp>
        </p:grpSp>
      </p:grpSp>
      <p:sp>
        <p:nvSpPr>
          <p:cNvPr id="48" name="TextBox 27"/>
          <p:cNvSpPr txBox="1">
            <a:spLocks noChangeArrowheads="1"/>
          </p:cNvSpPr>
          <p:nvPr/>
        </p:nvSpPr>
        <p:spPr bwMode="auto">
          <a:xfrm>
            <a:off x="3214993" y="4568275"/>
            <a:ext cx="54271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工程实例化验证</a:t>
            </a:r>
          </a:p>
        </p:txBody>
      </p:sp>
    </p:spTree>
    <p:extLst>
      <p:ext uri="{BB962C8B-B14F-4D97-AF65-F5344CB8AC3E}">
        <p14:creationId xmlns:p14="http://schemas.microsoft.com/office/powerpoint/2010/main" val="1731157989"/>
      </p:ext>
    </p:extLst>
  </p:cSld>
  <p:clrMapOvr>
    <a:masterClrMapping/>
  </p:clrMapOvr>
  <p:transition advTm="64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矩形 14">
            <a:extLst>
              <a:ext uri="{FF2B5EF4-FFF2-40B4-BE49-F238E27FC236}">
                <a16:creationId xmlns:a16="http://schemas.microsoft.com/office/drawing/2014/main" id="{5385AB28-AEF5-4C18-9E1C-218C41D5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700214"/>
            <a:ext cx="8569325" cy="155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B565BA86-21ED-406D-ADB4-F981A5E6E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85900"/>
              </p:ext>
            </p:extLst>
          </p:nvPr>
        </p:nvGraphicFramePr>
        <p:xfrm>
          <a:off x="191181" y="548600"/>
          <a:ext cx="11845579" cy="6117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6269">
                  <a:extLst>
                    <a:ext uri="{9D8B030D-6E8A-4147-A177-3AD203B41FA5}">
                      <a16:colId xmlns:a16="http://schemas.microsoft.com/office/drawing/2014/main" val="3343828096"/>
                    </a:ext>
                  </a:extLst>
                </a:gridCol>
                <a:gridCol w="5388301">
                  <a:extLst>
                    <a:ext uri="{9D8B030D-6E8A-4147-A177-3AD203B41FA5}">
                      <a16:colId xmlns:a16="http://schemas.microsoft.com/office/drawing/2014/main" val="1823051423"/>
                    </a:ext>
                  </a:extLst>
                </a:gridCol>
                <a:gridCol w="4241009">
                  <a:extLst>
                    <a:ext uri="{9D8B030D-6E8A-4147-A177-3AD203B41FA5}">
                      <a16:colId xmlns:a16="http://schemas.microsoft.com/office/drawing/2014/main" val="131297515"/>
                    </a:ext>
                  </a:extLst>
                </a:gridCol>
              </a:tblGrid>
              <a:tr h="280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项目流程节点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501765"/>
                  </a:ext>
                </a:extLst>
              </a:tr>
              <a:tr h="296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RTE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配置与代码生成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746797"/>
                  </a:ext>
                </a:extLst>
              </a:tr>
              <a:tr h="296966">
                <a:tc rowSpan="18"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BSW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配置与代码生成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OS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05683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通信栈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基于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CAN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的通信栈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138349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基于以太网的通信栈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596335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网络管理协议栈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基于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CAN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总线的网络管理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23649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基于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ETH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总线的网络管理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42903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诊断协议栈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基于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CAN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的诊断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676639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基于以太网的诊断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488232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标定协议栈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基于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CAN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的标定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950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基于以太网的标定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164253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存储协议栈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基于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Flash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存储设备的存储栈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51504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基于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EEPROM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存储设备的存储栈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686728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J1939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协议栈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914626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Bootloader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</a:rPr>
                        <a:t>BootLoader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 on CAN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283461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</a:rPr>
                        <a:t>BootLoader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 on ETH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600963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系统服务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上电启动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143758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复位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705214"/>
                  </a:ext>
                </a:extLst>
              </a:tr>
              <a:tr h="350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睡眠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943241"/>
                  </a:ext>
                </a:extLst>
              </a:tr>
              <a:tr h="296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</a:rPr>
                        <a:t>模式管控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29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26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B5BFE01-157D-4F14-9842-72C8DEBE6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2902"/>
              </p:ext>
            </p:extLst>
          </p:nvPr>
        </p:nvGraphicFramePr>
        <p:xfrm>
          <a:off x="371205" y="620610"/>
          <a:ext cx="1144959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25">
                  <a:extLst>
                    <a:ext uri="{9D8B030D-6E8A-4147-A177-3AD203B41FA5}">
                      <a16:colId xmlns:a16="http://schemas.microsoft.com/office/drawing/2014/main" val="3990295471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3670201801"/>
                    </a:ext>
                  </a:extLst>
                </a:gridCol>
                <a:gridCol w="7885095">
                  <a:extLst>
                    <a:ext uri="{9D8B030D-6E8A-4147-A177-3AD203B41FA5}">
                      <a16:colId xmlns:a16="http://schemas.microsoft.com/office/drawing/2014/main" val="4257046866"/>
                    </a:ext>
                  </a:extLst>
                </a:gridCol>
              </a:tblGrid>
              <a:tr h="355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BSW</a:t>
                      </a:r>
                      <a:r>
                        <a:rPr lang="zh-CN" altLang="en-US" dirty="0"/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标准参考手册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753220"/>
                  </a:ext>
                </a:extLst>
              </a:tr>
              <a:tr h="266662">
                <a:tc rowSpan="20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Canif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AUTOSAR_SWS_CANDriver.pdf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334153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AUTOSAR_SWS_CANInterface.pdf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24403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AUTOSAR_SWS_CANTransceiverDriver.pdf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049340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AUTOSAR_SWS_CANTransportLayer.pdf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8647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AUTOSAR_SWS_CANNetworkManagement.pdf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178523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CanSM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AUTOSAR_SWS_CANStateManager.pdf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059899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AUTOSAR_SWS_COM.pdf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267678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AUTOSAR_SWS_COMBasedTransformer.pdf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825365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AUTOSAR_SWS_COMManager.pdf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75550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AUTOSAR_SWS_CommunicationStackTypes.pdf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504235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AUTOSAR_SWS_COMManager.pdf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72310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EcuC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63492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lpduM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AUTOSAR_SWS_IPDUMultiplexer.pdf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935062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J1939Nm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AUTOSAR_SWS_SAEJ1939NetworkManagement.pdf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0796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J1939Rm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AUTOSAR_SWS_SAEJ1939RequestManager.pdf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421570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LdCom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AUTOSAR_SWS_LargeDataCOM.pdf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904712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AUTOSAR_SWS_CANNetworkManagement.pdf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179616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OsekNm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847727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PduR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AUTOSAR_SWS_PDURouter.pdf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8849"/>
                  </a:ext>
                </a:extLst>
              </a:tr>
              <a:tr h="2666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SecOC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AUTOSAR_SWS_SecureOnboardCommunication.pdf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741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43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B5BFE01-157D-4F14-9842-72C8DEBE6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22558"/>
              </p:ext>
            </p:extLst>
          </p:nvPr>
        </p:nvGraphicFramePr>
        <p:xfrm>
          <a:off x="371205" y="620610"/>
          <a:ext cx="11449590" cy="5256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25">
                  <a:extLst>
                    <a:ext uri="{9D8B030D-6E8A-4147-A177-3AD203B41FA5}">
                      <a16:colId xmlns:a16="http://schemas.microsoft.com/office/drawing/2014/main" val="3990295471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3670201801"/>
                    </a:ext>
                  </a:extLst>
                </a:gridCol>
                <a:gridCol w="7885095">
                  <a:extLst>
                    <a:ext uri="{9D8B030D-6E8A-4147-A177-3AD203B41FA5}">
                      <a16:colId xmlns:a16="http://schemas.microsoft.com/office/drawing/2014/main" val="4257046866"/>
                    </a:ext>
                  </a:extLst>
                </a:gridCol>
              </a:tblGrid>
              <a:tr h="438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BSW</a:t>
                      </a:r>
                      <a:r>
                        <a:rPr lang="zh-CN" altLang="en-US" dirty="0"/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标准参考手册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753220"/>
                  </a:ext>
                </a:extLst>
              </a:tr>
              <a:tr h="438061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CanTp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34153"/>
                  </a:ext>
                </a:extLst>
              </a:tr>
              <a:tr h="4380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CDD_FOTA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178523"/>
                  </a:ext>
                </a:extLst>
              </a:tr>
              <a:tr h="6570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AUTOSAR_SWS_DiagnosticCommunicationManager.pdf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059899"/>
                  </a:ext>
                </a:extLst>
              </a:tr>
              <a:tr h="4380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AUTOSAR_SWS_DiagnosticEventManager.pdf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267678"/>
                  </a:ext>
                </a:extLst>
              </a:tr>
              <a:tr h="6570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AUTOSAR_SWS_DefaultErrorTracer.pdf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72310"/>
                  </a:ext>
                </a:extLst>
              </a:tr>
              <a:tr h="4380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AUTOSAR_SWS_DiagnosticLogAndTrace.pdf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63492"/>
                  </a:ext>
                </a:extLst>
              </a:tr>
              <a:tr h="438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935062"/>
                  </a:ext>
                </a:extLst>
              </a:tr>
              <a:tr h="4380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J1939Dcm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AUTOSAR_SWS_SAEJ1939DiagnosticCommunicationManager.pdf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0796"/>
                  </a:ext>
                </a:extLst>
              </a:tr>
              <a:tr h="438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J1939TP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AUTOSAR_SWS_SAEJ1939TransportLayer.pdf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421570"/>
                  </a:ext>
                </a:extLst>
              </a:tr>
              <a:tr h="4380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Xcp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AUTOSAR_SWS_XCP.pdf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90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4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 bwMode="auto">
          <a:xfrm>
            <a:off x="535305" y="1556740"/>
            <a:ext cx="11121390" cy="432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项目背景及现状分析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国内无人驾驶技术的发展与军用车辆使用环境的要求，完全无人化仍需要长时间的技术沉淀。远程遥控驾驶能为军用复杂场景的无人驾驶提供很好的补充，通过接管车辆驾驶，应对紧急情况，使无人车具备在极端环境下的行驶能力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None/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开发目标及关键指标</a:t>
            </a:r>
            <a:r>
              <a:rPr lang="zh-CN" altLang="en-US" sz="18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设计远程遥控驾驶功能，包括车辆底盘操控、远程视频实时传输、远程驾驶系统搭建，并能通过良好的人机进行交互，完成实车安装、配置、标定及验证工作。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None/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18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技术方案简介：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在现有无人驾驶车上，实现车载端与操作端分布式搭建，利用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分布式系统结合电台进行远程通信。操作端接收回传信息，利用远程模拟驾驶系统完成远程驾驶。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FFC000"/>
              </a:buClr>
              <a:buFont typeface="Wingdings" panose="05000000000000000000" pitchFamily="2" charset="2"/>
              <a:buChar char="p"/>
            </a:pPr>
            <a:endParaRPr lang="en-US" altLang="zh-CN" sz="18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>
                <a:srgbClr val="FFC000"/>
              </a:buClr>
              <a:buFont typeface="Wingdings" panose="05000000000000000000" pitchFamily="2" charset="2"/>
              <a:buChar char="p"/>
            </a:pPr>
            <a:endParaRPr lang="en-US" altLang="zh-CN" sz="18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/>
            </a:pPr>
            <a:endParaRPr kumimoji="0" lang="zh-CN" altLang="en-US" sz="1800" b="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B5BFE01-157D-4F14-9842-72C8DEBE6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20500"/>
              </p:ext>
            </p:extLst>
          </p:nvPr>
        </p:nvGraphicFramePr>
        <p:xfrm>
          <a:off x="371205" y="620611"/>
          <a:ext cx="11449590" cy="580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25">
                  <a:extLst>
                    <a:ext uri="{9D8B030D-6E8A-4147-A177-3AD203B41FA5}">
                      <a16:colId xmlns:a16="http://schemas.microsoft.com/office/drawing/2014/main" val="3990295471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3670201801"/>
                    </a:ext>
                  </a:extLst>
                </a:gridCol>
                <a:gridCol w="7885095">
                  <a:extLst>
                    <a:ext uri="{9D8B030D-6E8A-4147-A177-3AD203B41FA5}">
                      <a16:colId xmlns:a16="http://schemas.microsoft.com/office/drawing/2014/main" val="4257046866"/>
                    </a:ext>
                  </a:extLst>
                </a:gridCol>
              </a:tblGrid>
              <a:tr h="320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BSW</a:t>
                      </a:r>
                      <a:r>
                        <a:rPr lang="zh-CN" altLang="en-US" dirty="0"/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标准参考手册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753220"/>
                  </a:ext>
                </a:extLst>
              </a:tr>
              <a:tr h="560078">
                <a:tc rowSpan="13"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DoIP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AUTOSAR_SWS_DiagnosticOverIP.pdf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34153"/>
                  </a:ext>
                </a:extLst>
              </a:tr>
              <a:tr h="32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EthIf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AUTOSAR_SWS_EthernetDriver.pdf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178523"/>
                  </a:ext>
                </a:extLst>
              </a:tr>
              <a:tr h="320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AUTOSAR_SWS_EthernetInterface.pdf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070905"/>
                  </a:ext>
                </a:extLst>
              </a:tr>
              <a:tr h="4800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EthSM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AUTOSAR_SWS_EthernetStateManager.pdf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059899"/>
                  </a:ext>
                </a:extLst>
              </a:tr>
              <a:tr h="32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EthSwt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AUTOSAR_SWS_EthernetSwitchDriver.pdf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267678"/>
                  </a:ext>
                </a:extLst>
              </a:tr>
              <a:tr h="4800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EthTrcv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AUTOSAR_SWS_EthernetTransceiverDriver.pdf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72310"/>
                  </a:ext>
                </a:extLst>
              </a:tr>
              <a:tr h="56007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EthTSyn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63492"/>
                  </a:ext>
                </a:extLst>
              </a:tr>
              <a:tr h="560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AUTOSAR_SWS_ServiceDiscovery.pdf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935062"/>
                  </a:ext>
                </a:extLst>
              </a:tr>
              <a:tr h="56007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SoAd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AUTOSAR_SWS_SocketAdaptor.pdf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0796"/>
                  </a:ext>
                </a:extLst>
              </a:tr>
              <a:tr h="320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SomeIpTp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AUTOSAR_SWS_SOMEIPTransformer.pdf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421570"/>
                  </a:ext>
                </a:extLst>
              </a:tr>
              <a:tr h="320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AUTOSAR_SWS_SOMEIPTransportProtocol.pdf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261190"/>
                  </a:ext>
                </a:extLst>
              </a:tr>
              <a:tr h="320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TcpIp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AUTOSAR_SWS_TcpIp.pdf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904712"/>
                  </a:ext>
                </a:extLst>
              </a:tr>
              <a:tr h="320044">
                <a:tc v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UdpNm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AUTOSAR_SWS_UDPNetworkManagement.pdf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53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94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B5BFE01-157D-4F14-9842-72C8DEBE6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65789"/>
              </p:ext>
            </p:extLst>
          </p:nvPr>
        </p:nvGraphicFramePr>
        <p:xfrm>
          <a:off x="371205" y="620611"/>
          <a:ext cx="11449590" cy="583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25">
                  <a:extLst>
                    <a:ext uri="{9D8B030D-6E8A-4147-A177-3AD203B41FA5}">
                      <a16:colId xmlns:a16="http://schemas.microsoft.com/office/drawing/2014/main" val="3990295471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3670201801"/>
                    </a:ext>
                  </a:extLst>
                </a:gridCol>
                <a:gridCol w="7885095">
                  <a:extLst>
                    <a:ext uri="{9D8B030D-6E8A-4147-A177-3AD203B41FA5}">
                      <a16:colId xmlns:a16="http://schemas.microsoft.com/office/drawing/2014/main" val="4257046866"/>
                    </a:ext>
                  </a:extLst>
                </a:gridCol>
              </a:tblGrid>
              <a:tr h="377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BSW</a:t>
                      </a:r>
                      <a:r>
                        <a:rPr lang="zh-CN" altLang="en-US" dirty="0"/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标准参考手册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753220"/>
                  </a:ext>
                </a:extLst>
              </a:tr>
              <a:tr h="440525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34153"/>
                  </a:ext>
                </a:extLst>
              </a:tr>
              <a:tr h="2876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FLsTst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178523"/>
                  </a:ext>
                </a:extLst>
              </a:tr>
              <a:tr h="4135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MemIf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AUTOSAR_SWS_NetworkManagementInterface.pdf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059899"/>
                  </a:ext>
                </a:extLst>
              </a:tr>
              <a:tr h="2876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AUTOSAR_SWS_NVRAMManager.pdf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267678"/>
                  </a:ext>
                </a:extLst>
              </a:tr>
              <a:tr h="4135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RamTst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AUTOSAR_SWS_RAMTest.pdf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72310"/>
                  </a:ext>
                </a:extLst>
              </a:tr>
              <a:tr h="311659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BswM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AUTOSAR_SWS_BSWGeneral.pdf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935062"/>
                  </a:ext>
                </a:extLst>
              </a:tr>
              <a:tr h="311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AUTOSAR_SWS_BSWModeManager.pdf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569587"/>
                  </a:ext>
                </a:extLst>
              </a:tr>
              <a:tr h="4555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CanTSyn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AUTOSAR_SWS_SocketAdaptor.pdf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0796"/>
                  </a:ext>
                </a:extLst>
              </a:tr>
              <a:tr h="259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Crc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AUTOSAR_SWS_SOMEIPTransformer.pdf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421570"/>
                  </a:ext>
                </a:extLst>
              </a:tr>
              <a:tr h="259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AUTOSAR_SWS_SOMEIPTransportProtocol.pdf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261190"/>
                  </a:ext>
                </a:extLst>
              </a:tr>
              <a:tr h="2876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EcuM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AUTOSAR_SWS_TcpIp.pdf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904712"/>
                  </a:ext>
                </a:extLst>
              </a:tr>
              <a:tr h="287686">
                <a:tc v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LoHwAb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AUTOSAR_SWS_UDPNetworkManagement.pdf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532589"/>
                  </a:ext>
                </a:extLst>
              </a:tr>
              <a:tr h="2876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AUTOSAR_SWS_OS.pdf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337460"/>
                  </a:ext>
                </a:extLst>
              </a:tr>
              <a:tr h="2876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AUTOSAR_SWS_RTE.pdf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371433"/>
                  </a:ext>
                </a:extLst>
              </a:tr>
              <a:tr h="2876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StbM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502105"/>
                  </a:ext>
                </a:extLst>
              </a:tr>
              <a:tr h="2876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099541"/>
                  </a:ext>
                </a:extLst>
              </a:tr>
              <a:tr h="2876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Xfrm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6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31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矩形 14">
            <a:extLst>
              <a:ext uri="{FF2B5EF4-FFF2-40B4-BE49-F238E27FC236}">
                <a16:creationId xmlns:a16="http://schemas.microsoft.com/office/drawing/2014/main" id="{5385AB28-AEF5-4C18-9E1C-218C41D5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700214"/>
            <a:ext cx="8569325" cy="155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B565BA86-21ED-406D-ADB4-F981A5E6E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9902"/>
              </p:ext>
            </p:extLst>
          </p:nvPr>
        </p:nvGraphicFramePr>
        <p:xfrm>
          <a:off x="173210" y="620611"/>
          <a:ext cx="11845579" cy="56167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6269">
                  <a:extLst>
                    <a:ext uri="{9D8B030D-6E8A-4147-A177-3AD203B41FA5}">
                      <a16:colId xmlns:a16="http://schemas.microsoft.com/office/drawing/2014/main" val="3343828096"/>
                    </a:ext>
                  </a:extLst>
                </a:gridCol>
                <a:gridCol w="5388301">
                  <a:extLst>
                    <a:ext uri="{9D8B030D-6E8A-4147-A177-3AD203B41FA5}">
                      <a16:colId xmlns:a16="http://schemas.microsoft.com/office/drawing/2014/main" val="1823051423"/>
                    </a:ext>
                  </a:extLst>
                </a:gridCol>
                <a:gridCol w="4241009">
                  <a:extLst>
                    <a:ext uri="{9D8B030D-6E8A-4147-A177-3AD203B41FA5}">
                      <a16:colId xmlns:a16="http://schemas.microsoft.com/office/drawing/2014/main" val="131297515"/>
                    </a:ext>
                  </a:extLst>
                </a:gridCol>
              </a:tblGrid>
              <a:tr h="3684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项目流程节点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501765"/>
                  </a:ext>
                </a:extLst>
              </a:tr>
              <a:tr h="533294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MCAL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配置与代码生成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MCU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Unit Driver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AUTOSAR_SWS_MCUDriver.pdf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863828"/>
                  </a:ext>
                </a:extLst>
              </a:tr>
              <a:tr h="5332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在环测试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Purpose Timer Driver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AUTOSAR_SWS_GPTDriver.pdf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892161"/>
                  </a:ext>
                </a:extLst>
              </a:tr>
              <a:tr h="7859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驱动中的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驱动、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Input/Output Driver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AUTOSAR_SWS_PortDriver.pdf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AUTOSAR_SWS_DIODriver.pdf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42223"/>
                  </a:ext>
                </a:extLst>
              </a:tr>
              <a:tr h="53329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Analog-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toDigital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Converter Driver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AUTOSAR_SWS_ADCDriver.pdf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79899"/>
                  </a:ext>
                </a:extLst>
              </a:tr>
              <a:tr h="53329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Pulse Width Modulation Driver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AUTOSAR_SWS_PWMDriver.pdf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868283"/>
                  </a:ext>
                </a:extLst>
              </a:tr>
              <a:tr h="533294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ICU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Capture Unit Driver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AUTOSAR_SWS_ICUDriver.pdf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685005"/>
                  </a:ext>
                </a:extLst>
              </a:tr>
              <a:tr h="598664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Driver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AUTOSAR_SWS_CANDriver.pdf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652443"/>
                  </a:ext>
                </a:extLst>
              </a:tr>
              <a:tr h="598664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 Driver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AUTOSAR_SWS_EthernetDriver.pdf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024765"/>
                  </a:ext>
                </a:extLst>
              </a:tr>
              <a:tr h="598664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Wdg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AUTOSAR_SWS_WatchdogDriver.pdf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297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5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2211692" y="1412720"/>
            <a:ext cx="8825257" cy="1077218"/>
            <a:chOff x="1392238" y="1738712"/>
            <a:chExt cx="7898565" cy="1077220"/>
          </a:xfrm>
        </p:grpSpPr>
        <p:sp>
          <p:nvSpPr>
            <p:cNvPr id="6" name="矩形 5"/>
            <p:cNvSpPr/>
            <p:nvPr/>
          </p:nvSpPr>
          <p:spPr bwMode="auto">
            <a:xfrm>
              <a:off x="1392238" y="1744663"/>
              <a:ext cx="7769668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3"/>
            <p:cNvGrpSpPr>
              <a:grpSpLocks/>
            </p:cNvGrpSpPr>
            <p:nvPr/>
          </p:nvGrpSpPr>
          <p:grpSpPr bwMode="auto">
            <a:xfrm>
              <a:off x="1392238" y="1744663"/>
              <a:ext cx="694973" cy="640339"/>
              <a:chOff x="1392238" y="1744663"/>
              <a:chExt cx="694973" cy="640339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1392238" y="1744663"/>
                <a:ext cx="694973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rgbClr val="30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21"/>
              <p:cNvSpPr txBox="1">
                <a:spLocks noChangeArrowheads="1"/>
              </p:cNvSpPr>
              <p:nvPr/>
            </p:nvSpPr>
            <p:spPr bwMode="auto">
              <a:xfrm>
                <a:off x="1393038" y="1800226"/>
                <a:ext cx="357276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一</a:t>
                </a:r>
              </a:p>
            </p:txBody>
          </p:sp>
        </p:grpSp>
        <p:sp>
          <p:nvSpPr>
            <p:cNvPr id="8" name="TextBox 26"/>
            <p:cNvSpPr txBox="1">
              <a:spLocks noChangeArrowheads="1"/>
            </p:cNvSpPr>
            <p:nvPr/>
          </p:nvSpPr>
          <p:spPr bwMode="auto">
            <a:xfrm>
              <a:off x="2320924" y="1738712"/>
              <a:ext cx="6969879" cy="107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AUTOSAR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软件组件级设计与开发</a:t>
              </a:r>
            </a:p>
            <a:p>
              <a:pPr eaLnBrk="1" hangingPunct="1"/>
              <a:endPara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29"/>
          <p:cNvGrpSpPr>
            <a:grpSpLocks/>
          </p:cNvGrpSpPr>
          <p:nvPr/>
        </p:nvGrpSpPr>
        <p:grpSpPr bwMode="auto">
          <a:xfrm>
            <a:off x="2211693" y="2218771"/>
            <a:ext cx="8681236" cy="638750"/>
            <a:chOff x="1392063" y="3424238"/>
            <a:chExt cx="6359700" cy="638750"/>
          </a:xfrm>
        </p:grpSpPr>
        <p:sp>
          <p:nvSpPr>
            <p:cNvPr id="18" name="矩形 17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二</a:t>
                </a:r>
              </a:p>
            </p:txBody>
          </p:sp>
        </p:grpSp>
      </p:grp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3219226" y="2225521"/>
            <a:ext cx="63055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AUTOSAR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系统级设计与配置</a:t>
            </a:r>
          </a:p>
          <a:p>
            <a:pPr eaLnBrk="1" hangingPunct="1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27"/>
          <p:cNvGrpSpPr>
            <a:grpSpLocks/>
          </p:cNvGrpSpPr>
          <p:nvPr/>
        </p:nvGrpSpPr>
        <p:grpSpPr bwMode="auto">
          <a:xfrm>
            <a:off x="2211692" y="2996845"/>
            <a:ext cx="8681236" cy="1077218"/>
            <a:chOff x="1392238" y="1722637"/>
            <a:chExt cx="6359525" cy="1077220"/>
          </a:xfrm>
        </p:grpSpPr>
        <p:sp>
          <p:nvSpPr>
            <p:cNvPr id="32" name="矩形 31"/>
            <p:cNvSpPr/>
            <p:nvPr/>
          </p:nvSpPr>
          <p:spPr bwMode="auto">
            <a:xfrm>
              <a:off x="1392238" y="1744663"/>
              <a:ext cx="6359525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23"/>
            <p:cNvGrpSpPr>
              <a:grpSpLocks/>
            </p:cNvGrpSpPr>
            <p:nvPr/>
          </p:nvGrpSpPr>
          <p:grpSpPr bwMode="auto">
            <a:xfrm>
              <a:off x="1392238" y="1744663"/>
              <a:ext cx="572111" cy="640339"/>
              <a:chOff x="1392238" y="1744663"/>
              <a:chExt cx="572111" cy="640339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1392238" y="1744663"/>
                <a:ext cx="572111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rgbClr val="30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1393038" y="1800226"/>
                <a:ext cx="357276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三</a:t>
                </a:r>
              </a:p>
            </p:txBody>
          </p:sp>
        </p:grpSp>
        <p:sp>
          <p:nvSpPr>
            <p:cNvPr id="34" name="TextBox 26"/>
            <p:cNvSpPr txBox="1">
              <a:spLocks noChangeArrowheads="1"/>
            </p:cNvSpPr>
            <p:nvPr/>
          </p:nvSpPr>
          <p:spPr bwMode="auto">
            <a:xfrm>
              <a:off x="2154844" y="1722637"/>
              <a:ext cx="4859338" cy="107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AUTOSAR  ECU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级开发</a:t>
              </a:r>
            </a:p>
            <a:p>
              <a:pPr eaLnBrk="1" hangingPunct="1"/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29"/>
          <p:cNvGrpSpPr>
            <a:grpSpLocks/>
          </p:cNvGrpSpPr>
          <p:nvPr/>
        </p:nvGrpSpPr>
        <p:grpSpPr bwMode="auto">
          <a:xfrm>
            <a:off x="2211693" y="3780871"/>
            <a:ext cx="8681235" cy="638750"/>
            <a:chOff x="1392063" y="3424238"/>
            <a:chExt cx="6359700" cy="638750"/>
          </a:xfrm>
        </p:grpSpPr>
        <p:sp>
          <p:nvSpPr>
            <p:cNvPr id="38" name="矩形 37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四</a:t>
                </a:r>
              </a:p>
            </p:txBody>
          </p:sp>
        </p:grpSp>
      </p:grpSp>
      <p:sp>
        <p:nvSpPr>
          <p:cNvPr id="42" name="TextBox 27"/>
          <p:cNvSpPr txBox="1">
            <a:spLocks noChangeArrowheads="1"/>
          </p:cNvSpPr>
          <p:nvPr/>
        </p:nvSpPr>
        <p:spPr bwMode="auto">
          <a:xfrm>
            <a:off x="3219226" y="3755475"/>
            <a:ext cx="73856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AUTOSAR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工程代码集成与调试</a:t>
            </a:r>
          </a:p>
          <a:p>
            <a:pPr eaLnBrk="1" hangingPunct="1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29"/>
          <p:cNvGrpSpPr>
            <a:grpSpLocks/>
          </p:cNvGrpSpPr>
          <p:nvPr/>
        </p:nvGrpSpPr>
        <p:grpSpPr bwMode="auto">
          <a:xfrm>
            <a:off x="2207460" y="4580971"/>
            <a:ext cx="8681235" cy="638750"/>
            <a:chOff x="1392063" y="3424238"/>
            <a:chExt cx="6359700" cy="638750"/>
          </a:xfrm>
        </p:grpSpPr>
        <p:sp>
          <p:nvSpPr>
            <p:cNvPr id="44" name="矩形 43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46" name="矩形 45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五</a:t>
                </a:r>
              </a:p>
            </p:txBody>
          </p:sp>
        </p:grpSp>
      </p:grpSp>
      <p:sp>
        <p:nvSpPr>
          <p:cNvPr id="48" name="TextBox 27"/>
          <p:cNvSpPr txBox="1">
            <a:spLocks noChangeArrowheads="1"/>
          </p:cNvSpPr>
          <p:nvPr/>
        </p:nvSpPr>
        <p:spPr bwMode="auto">
          <a:xfrm>
            <a:off x="3214993" y="4568275"/>
            <a:ext cx="54271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工程实例化验证</a:t>
            </a:r>
          </a:p>
        </p:txBody>
      </p:sp>
    </p:spTree>
    <p:extLst>
      <p:ext uri="{BB962C8B-B14F-4D97-AF65-F5344CB8AC3E}">
        <p14:creationId xmlns:p14="http://schemas.microsoft.com/office/powerpoint/2010/main" val="813331793"/>
      </p:ext>
    </p:extLst>
  </p:cSld>
  <p:clrMapOvr>
    <a:masterClrMapping/>
  </p:clrMapOvr>
  <p:transition advTm="64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矩形 9">
            <a:extLst>
              <a:ext uri="{FF2B5EF4-FFF2-40B4-BE49-F238E27FC236}">
                <a16:creationId xmlns:a16="http://schemas.microsoft.com/office/drawing/2014/main" id="{599DA2BB-CD69-452B-B079-8E7481F0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836614"/>
            <a:ext cx="7475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14">
            <a:extLst>
              <a:ext uri="{FF2B5EF4-FFF2-40B4-BE49-F238E27FC236}">
                <a16:creationId xmlns:a16="http://schemas.microsoft.com/office/drawing/2014/main" id="{5385AB28-AEF5-4C18-9E1C-218C41D5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700214"/>
            <a:ext cx="8569325" cy="155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7A00D3-20B3-4225-842F-6F1E995242C4}"/>
              </a:ext>
            </a:extLst>
          </p:cNvPr>
          <p:cNvSpPr txBox="1"/>
          <p:nvPr/>
        </p:nvSpPr>
        <p:spPr bwMode="auto">
          <a:xfrm>
            <a:off x="1988186" y="1630046"/>
            <a:ext cx="9580574" cy="41752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1.Simulink</a:t>
            </a:r>
            <a:r>
              <a:rPr lang="zh-CN" altLang="en-US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应用层软件组件代码；</a:t>
            </a:r>
            <a:endParaRPr lang="en-US" altLang="zh-CN" sz="3600" dirty="0">
              <a:solidFill>
                <a:srgbClr val="0F252D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2.RTE</a:t>
            </a:r>
            <a:r>
              <a:rPr lang="zh-CN" altLang="en-US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环境代码</a:t>
            </a:r>
            <a:r>
              <a:rPr lang="en-US" altLang="zh-CN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r>
              <a:rPr lang="en-US" altLang="zh-CN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BSW</a:t>
            </a:r>
            <a:r>
              <a:rPr lang="zh-CN" altLang="en-US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基础软件代码；</a:t>
            </a:r>
            <a:endParaRPr lang="en-US" altLang="zh-CN" sz="3600" dirty="0">
              <a:solidFill>
                <a:srgbClr val="0F252D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en-US" altLang="zh-CN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 MCAL</a:t>
            </a:r>
            <a:r>
              <a:rPr lang="zh-CN" altLang="en-US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zh-CN" altLang="en-US" sz="3600" dirty="0">
                <a:solidFill>
                  <a:srgbClr val="0F252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en-US" altLang="zh-CN" sz="3600" dirty="0">
              <a:solidFill>
                <a:srgbClr val="0F252D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119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矩形 9">
            <a:extLst>
              <a:ext uri="{FF2B5EF4-FFF2-40B4-BE49-F238E27FC236}">
                <a16:creationId xmlns:a16="http://schemas.microsoft.com/office/drawing/2014/main" id="{599DA2BB-CD69-452B-B079-8E7481F0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836614"/>
            <a:ext cx="7475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14">
            <a:extLst>
              <a:ext uri="{FF2B5EF4-FFF2-40B4-BE49-F238E27FC236}">
                <a16:creationId xmlns:a16="http://schemas.microsoft.com/office/drawing/2014/main" id="{5385AB28-AEF5-4C18-9E1C-218C41D5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700214"/>
            <a:ext cx="8569325" cy="155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7A00D3-20B3-4225-842F-6F1E995242C4}"/>
              </a:ext>
            </a:extLst>
          </p:cNvPr>
          <p:cNvSpPr txBox="1"/>
          <p:nvPr/>
        </p:nvSpPr>
        <p:spPr bwMode="auto">
          <a:xfrm>
            <a:off x="1988186" y="1630046"/>
            <a:ext cx="9580574" cy="41752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3600" dirty="0">
              <a:solidFill>
                <a:srgbClr val="0F252D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B4794B-634A-4553-BF98-46A56C2A108C}"/>
              </a:ext>
            </a:extLst>
          </p:cNvPr>
          <p:cNvSpPr/>
          <p:nvPr/>
        </p:nvSpPr>
        <p:spPr>
          <a:xfrm>
            <a:off x="2783540" y="1772770"/>
            <a:ext cx="2160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Matlab</a:t>
            </a:r>
            <a:r>
              <a:rPr lang="en-US" altLang="zh-CN" dirty="0"/>
              <a:t>/Simulink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4A1502-A874-48CD-82D0-3AB7451B2887}"/>
              </a:ext>
            </a:extLst>
          </p:cNvPr>
          <p:cNvSpPr/>
          <p:nvPr/>
        </p:nvSpPr>
        <p:spPr>
          <a:xfrm>
            <a:off x="2814826" y="3206878"/>
            <a:ext cx="2160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普华</a:t>
            </a:r>
            <a:r>
              <a:rPr lang="en-US" altLang="zh-CN" dirty="0"/>
              <a:t>SWC-RTE</a:t>
            </a:r>
            <a:r>
              <a:rPr lang="zh-CN" altLang="en-US" dirty="0"/>
              <a:t>，</a:t>
            </a:r>
            <a:r>
              <a:rPr lang="en-US" altLang="zh-CN" dirty="0"/>
              <a:t>BSW</a:t>
            </a:r>
            <a:r>
              <a:rPr lang="zh-CN" altLang="en-US" dirty="0"/>
              <a:t>设计工具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DACCE-0B5B-428B-A70D-4185ED4B115C}"/>
              </a:ext>
            </a:extLst>
          </p:cNvPr>
          <p:cNvSpPr/>
          <p:nvPr/>
        </p:nvSpPr>
        <p:spPr>
          <a:xfrm>
            <a:off x="2783540" y="4617044"/>
            <a:ext cx="2160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 </a:t>
            </a:r>
            <a:r>
              <a:rPr lang="en-US" altLang="zh-CN" dirty="0" err="1"/>
              <a:t>tresos</a:t>
            </a:r>
            <a:r>
              <a:rPr lang="en-US" altLang="zh-CN" dirty="0"/>
              <a:t> Studio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33E153-EB06-496B-A9A3-06646939E1CF}"/>
              </a:ext>
            </a:extLst>
          </p:cNvPr>
          <p:cNvSpPr/>
          <p:nvPr/>
        </p:nvSpPr>
        <p:spPr>
          <a:xfrm>
            <a:off x="6203951" y="2244228"/>
            <a:ext cx="1012925" cy="291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编译器链接器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D94FB4-02C6-4167-B93B-F3D2F83F9B7A}"/>
              </a:ext>
            </a:extLst>
          </p:cNvPr>
          <p:cNvSpPr/>
          <p:nvPr/>
        </p:nvSpPr>
        <p:spPr>
          <a:xfrm>
            <a:off x="8297030" y="2614357"/>
            <a:ext cx="1012926" cy="219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调试器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6A5961-AD56-4959-96DB-AA6BA58BAA6B}"/>
              </a:ext>
            </a:extLst>
          </p:cNvPr>
          <p:cNvSpPr/>
          <p:nvPr/>
        </p:nvSpPr>
        <p:spPr>
          <a:xfrm>
            <a:off x="10272580" y="3297460"/>
            <a:ext cx="1296180" cy="59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ECU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73D7334-B207-4383-A37F-E7743DDAD30A}"/>
              </a:ext>
            </a:extLst>
          </p:cNvPr>
          <p:cNvCxnSpPr/>
          <p:nvPr/>
        </p:nvCxnSpPr>
        <p:spPr>
          <a:xfrm>
            <a:off x="4975126" y="2259707"/>
            <a:ext cx="1152000" cy="8989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8853E4C-E1EF-421E-AB46-A026D6022CB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75126" y="3664078"/>
            <a:ext cx="11616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E6CC69-BF32-464F-BF30-A52554C74165}"/>
              </a:ext>
            </a:extLst>
          </p:cNvPr>
          <p:cNvCxnSpPr>
            <a:stCxn id="7" idx="3"/>
          </p:cNvCxnSpPr>
          <p:nvPr/>
        </p:nvCxnSpPr>
        <p:spPr>
          <a:xfrm flipV="1">
            <a:off x="4943840" y="4073029"/>
            <a:ext cx="1152160" cy="10012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CA0D4BE-4373-402B-8418-DECB0F2B5F37}"/>
              </a:ext>
            </a:extLst>
          </p:cNvPr>
          <p:cNvCxnSpPr>
            <a:cxnSpLocks/>
          </p:cNvCxnSpPr>
          <p:nvPr/>
        </p:nvCxnSpPr>
        <p:spPr>
          <a:xfrm>
            <a:off x="7216876" y="3653623"/>
            <a:ext cx="112940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288676A-E8A0-403B-9A10-CAB2116341CD}"/>
              </a:ext>
            </a:extLst>
          </p:cNvPr>
          <p:cNvCxnSpPr>
            <a:cxnSpLocks/>
          </p:cNvCxnSpPr>
          <p:nvPr/>
        </p:nvCxnSpPr>
        <p:spPr>
          <a:xfrm>
            <a:off x="9110976" y="3653623"/>
            <a:ext cx="11616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DBE827-45A3-4B50-901A-10599582FB4A}"/>
              </a:ext>
            </a:extLst>
          </p:cNvPr>
          <p:cNvSpPr txBox="1"/>
          <p:nvPr/>
        </p:nvSpPr>
        <p:spPr>
          <a:xfrm>
            <a:off x="6127126" y="14484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附加代码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2A41AF-368B-44A1-B8E7-12E9F2A1F5BB}"/>
              </a:ext>
            </a:extLst>
          </p:cNvPr>
          <p:cNvSpPr txBox="1"/>
          <p:nvPr/>
        </p:nvSpPr>
        <p:spPr>
          <a:xfrm>
            <a:off x="7301759" y="3883290"/>
            <a:ext cx="86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可执行文件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EEC2F7-323B-4C8B-91EC-CF94C214C53A}"/>
              </a:ext>
            </a:extLst>
          </p:cNvPr>
          <p:cNvSpPr txBox="1"/>
          <p:nvPr/>
        </p:nvSpPr>
        <p:spPr>
          <a:xfrm>
            <a:off x="3078860" y="2758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软件组件代码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68455E-041A-4697-8E84-DF5B2D3A60A2}"/>
              </a:ext>
            </a:extLst>
          </p:cNvPr>
          <p:cNvSpPr txBox="1"/>
          <p:nvPr/>
        </p:nvSpPr>
        <p:spPr>
          <a:xfrm>
            <a:off x="2783540" y="4186265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RTE</a:t>
            </a:r>
            <a:r>
              <a:rPr lang="zh-CN" altLang="en-US" dirty="0"/>
              <a:t>代码</a:t>
            </a:r>
            <a:r>
              <a:rPr lang="en-US" altLang="zh-CN" dirty="0"/>
              <a:t>&amp;</a:t>
            </a:r>
            <a:r>
              <a:rPr lang="zh-CN" altLang="en-US" dirty="0"/>
              <a:t>部分</a:t>
            </a:r>
            <a:r>
              <a:rPr lang="en-US" altLang="zh-CN" dirty="0"/>
              <a:t>BSW</a:t>
            </a:r>
            <a:r>
              <a:rPr lang="zh-CN" altLang="en-US" dirty="0"/>
              <a:t>代码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8D8D6A-AAA8-4D5E-A49C-F50CC617DBF7}"/>
              </a:ext>
            </a:extLst>
          </p:cNvPr>
          <p:cNvSpPr txBox="1"/>
          <p:nvPr/>
        </p:nvSpPr>
        <p:spPr>
          <a:xfrm>
            <a:off x="4975126" y="52806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MCAL</a:t>
            </a:r>
            <a:r>
              <a:rPr lang="zh-CN" altLang="en-US" dirty="0"/>
              <a:t>代码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EBCBAA6-897D-4A11-901C-6BE26D491A38}"/>
              </a:ext>
            </a:extLst>
          </p:cNvPr>
          <p:cNvCxnSpPr>
            <a:cxnSpLocks/>
          </p:cNvCxnSpPr>
          <p:nvPr/>
        </p:nvCxnSpPr>
        <p:spPr>
          <a:xfrm>
            <a:off x="6672080" y="1742678"/>
            <a:ext cx="0" cy="4570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84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2211692" y="1412720"/>
            <a:ext cx="8825257" cy="1077218"/>
            <a:chOff x="1392238" y="1738712"/>
            <a:chExt cx="7898565" cy="1077220"/>
          </a:xfrm>
        </p:grpSpPr>
        <p:sp>
          <p:nvSpPr>
            <p:cNvPr id="6" name="矩形 5"/>
            <p:cNvSpPr/>
            <p:nvPr/>
          </p:nvSpPr>
          <p:spPr bwMode="auto">
            <a:xfrm>
              <a:off x="1392238" y="1744663"/>
              <a:ext cx="7769668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3"/>
            <p:cNvGrpSpPr>
              <a:grpSpLocks/>
            </p:cNvGrpSpPr>
            <p:nvPr/>
          </p:nvGrpSpPr>
          <p:grpSpPr bwMode="auto">
            <a:xfrm>
              <a:off x="1392238" y="1744663"/>
              <a:ext cx="694973" cy="640339"/>
              <a:chOff x="1392238" y="1744663"/>
              <a:chExt cx="694973" cy="640339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1392238" y="1744663"/>
                <a:ext cx="694973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rgbClr val="30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21"/>
              <p:cNvSpPr txBox="1">
                <a:spLocks noChangeArrowheads="1"/>
              </p:cNvSpPr>
              <p:nvPr/>
            </p:nvSpPr>
            <p:spPr bwMode="auto">
              <a:xfrm>
                <a:off x="1393038" y="1800226"/>
                <a:ext cx="357276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一</a:t>
                </a:r>
              </a:p>
            </p:txBody>
          </p:sp>
        </p:grpSp>
        <p:sp>
          <p:nvSpPr>
            <p:cNvPr id="8" name="TextBox 26"/>
            <p:cNvSpPr txBox="1">
              <a:spLocks noChangeArrowheads="1"/>
            </p:cNvSpPr>
            <p:nvPr/>
          </p:nvSpPr>
          <p:spPr bwMode="auto">
            <a:xfrm>
              <a:off x="2320924" y="1738712"/>
              <a:ext cx="6969879" cy="107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AUTOSAR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软件组件级设计与开发</a:t>
              </a:r>
            </a:p>
            <a:p>
              <a:pPr eaLnBrk="1" hangingPunct="1"/>
              <a:endPara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29"/>
          <p:cNvGrpSpPr>
            <a:grpSpLocks/>
          </p:cNvGrpSpPr>
          <p:nvPr/>
        </p:nvGrpSpPr>
        <p:grpSpPr bwMode="auto">
          <a:xfrm>
            <a:off x="2211693" y="2218771"/>
            <a:ext cx="8681236" cy="638750"/>
            <a:chOff x="1392063" y="3424238"/>
            <a:chExt cx="6359700" cy="638750"/>
          </a:xfrm>
        </p:grpSpPr>
        <p:sp>
          <p:nvSpPr>
            <p:cNvPr id="18" name="矩形 17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二</a:t>
                </a:r>
              </a:p>
            </p:txBody>
          </p:sp>
        </p:grpSp>
      </p:grp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3219226" y="2225521"/>
            <a:ext cx="63055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AUTOSAR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系统级设计与配置</a:t>
            </a:r>
          </a:p>
          <a:p>
            <a:pPr eaLnBrk="1" hangingPunct="1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27"/>
          <p:cNvGrpSpPr>
            <a:grpSpLocks/>
          </p:cNvGrpSpPr>
          <p:nvPr/>
        </p:nvGrpSpPr>
        <p:grpSpPr bwMode="auto">
          <a:xfrm>
            <a:off x="2211692" y="2996845"/>
            <a:ext cx="8681236" cy="1077218"/>
            <a:chOff x="1392238" y="1722637"/>
            <a:chExt cx="6359525" cy="1077220"/>
          </a:xfrm>
        </p:grpSpPr>
        <p:sp>
          <p:nvSpPr>
            <p:cNvPr id="32" name="矩形 31"/>
            <p:cNvSpPr/>
            <p:nvPr/>
          </p:nvSpPr>
          <p:spPr bwMode="auto">
            <a:xfrm>
              <a:off x="1392238" y="1744663"/>
              <a:ext cx="6359525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23"/>
            <p:cNvGrpSpPr>
              <a:grpSpLocks/>
            </p:cNvGrpSpPr>
            <p:nvPr/>
          </p:nvGrpSpPr>
          <p:grpSpPr bwMode="auto">
            <a:xfrm>
              <a:off x="1392238" y="1744663"/>
              <a:ext cx="572111" cy="640339"/>
              <a:chOff x="1392238" y="1744663"/>
              <a:chExt cx="572111" cy="640339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1392238" y="1744663"/>
                <a:ext cx="572111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rgbClr val="30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1393038" y="1800226"/>
                <a:ext cx="357276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三</a:t>
                </a:r>
              </a:p>
            </p:txBody>
          </p:sp>
        </p:grpSp>
        <p:sp>
          <p:nvSpPr>
            <p:cNvPr id="34" name="TextBox 26"/>
            <p:cNvSpPr txBox="1">
              <a:spLocks noChangeArrowheads="1"/>
            </p:cNvSpPr>
            <p:nvPr/>
          </p:nvSpPr>
          <p:spPr bwMode="auto">
            <a:xfrm>
              <a:off x="2154844" y="1722637"/>
              <a:ext cx="4859338" cy="107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AUTOSAR  ECU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级开发</a:t>
              </a:r>
            </a:p>
            <a:p>
              <a:pPr eaLnBrk="1" hangingPunct="1"/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29"/>
          <p:cNvGrpSpPr>
            <a:grpSpLocks/>
          </p:cNvGrpSpPr>
          <p:nvPr/>
        </p:nvGrpSpPr>
        <p:grpSpPr bwMode="auto">
          <a:xfrm>
            <a:off x="2211693" y="3780871"/>
            <a:ext cx="8681235" cy="638750"/>
            <a:chOff x="1392063" y="3424238"/>
            <a:chExt cx="6359700" cy="638750"/>
          </a:xfrm>
        </p:grpSpPr>
        <p:sp>
          <p:nvSpPr>
            <p:cNvPr id="38" name="矩形 37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四</a:t>
                </a:r>
              </a:p>
            </p:txBody>
          </p:sp>
        </p:grpSp>
      </p:grpSp>
      <p:sp>
        <p:nvSpPr>
          <p:cNvPr id="42" name="TextBox 27"/>
          <p:cNvSpPr txBox="1">
            <a:spLocks noChangeArrowheads="1"/>
          </p:cNvSpPr>
          <p:nvPr/>
        </p:nvSpPr>
        <p:spPr bwMode="auto">
          <a:xfrm>
            <a:off x="3219226" y="3755475"/>
            <a:ext cx="73856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AUTOSAR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工程代码集成与调试</a:t>
            </a:r>
          </a:p>
          <a:p>
            <a:pPr eaLnBrk="1" hangingPunct="1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29"/>
          <p:cNvGrpSpPr>
            <a:grpSpLocks/>
          </p:cNvGrpSpPr>
          <p:nvPr/>
        </p:nvGrpSpPr>
        <p:grpSpPr bwMode="auto">
          <a:xfrm>
            <a:off x="2207460" y="4580971"/>
            <a:ext cx="8681235" cy="638750"/>
            <a:chOff x="1392063" y="3424238"/>
            <a:chExt cx="6359700" cy="638750"/>
          </a:xfrm>
        </p:grpSpPr>
        <p:sp>
          <p:nvSpPr>
            <p:cNvPr id="44" name="矩形 43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46" name="矩形 45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五</a:t>
                </a:r>
              </a:p>
            </p:txBody>
          </p:sp>
        </p:grpSp>
      </p:grpSp>
      <p:sp>
        <p:nvSpPr>
          <p:cNvPr id="48" name="TextBox 27"/>
          <p:cNvSpPr txBox="1">
            <a:spLocks noChangeArrowheads="1"/>
          </p:cNvSpPr>
          <p:nvPr/>
        </p:nvSpPr>
        <p:spPr bwMode="auto">
          <a:xfrm>
            <a:off x="3214993" y="4568275"/>
            <a:ext cx="54271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工程实例化验证</a:t>
            </a:r>
          </a:p>
        </p:txBody>
      </p:sp>
    </p:spTree>
    <p:extLst>
      <p:ext uri="{BB962C8B-B14F-4D97-AF65-F5344CB8AC3E}">
        <p14:creationId xmlns:p14="http://schemas.microsoft.com/office/powerpoint/2010/main" val="85090786"/>
      </p:ext>
    </p:extLst>
  </p:cSld>
  <p:clrMapOvr>
    <a:masterClrMapping/>
  </p:clrMapOvr>
  <p:transition advTm="64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8DEA47-D286-43B8-A6B1-95657D6CB95F}"/>
              </a:ext>
            </a:extLst>
          </p:cNvPr>
          <p:cNvSpPr txBox="1"/>
          <p:nvPr/>
        </p:nvSpPr>
        <p:spPr bwMode="auto">
          <a:xfrm>
            <a:off x="335200" y="1350106"/>
            <a:ext cx="11121390" cy="49390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背景及现状分析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目前三个车身控制器的软件实现功能均以固化，如若两两之间互相调换部分功能，手动集成代码的工作量较大，且代码组织框架变动也欠缺灵活性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，对整车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EE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架构的设计变动带来阻力。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目标及关键指标</a:t>
            </a:r>
            <a:r>
              <a:rPr lang="zh-CN" altLang="en-US" sz="18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基础软件平台化改制，将车身控制系统的所有功能原子化，每个功能作为独立的个体，互不影响，这些功能在系统级设计中任意的排列组合，通过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ECU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提取步骤，将组合后的功能打包布置在不同的车身控制器上，这样不仅可以实现两个车身控制器替代原来的三个车身控制器，还可以将车身控制器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的功能方便的与车身控制器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功能互相调换或合并，且工具化代码集成和每个环节的自动化验证效率更高。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None/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18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技术方案：</a:t>
            </a:r>
            <a:endParaRPr lang="en-US" altLang="zh-CN" sz="18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软件中通过对车身控制器各个功能的原子化建模，进行软件组件级设计，同时进行模型校验。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AUTOSAR  SWC-RTE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工具将分散的各个功能按需求重新排列组合。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ECU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提取步骤，将组合后的功能打包布置在不同的车身控制器上。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endParaRPr lang="zh-CN" alt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/>
            </a:pPr>
            <a:endParaRPr lang="en-US" altLang="zh-CN" sz="18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/>
            </a:pPr>
            <a:endParaRPr kumimoji="0" lang="zh-CN" altLang="en-US" sz="1800" b="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charset="-122"/>
            </a:endParaRP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ED36B8C6-63E8-4D77-B0E4-C7C09A02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30" y="692620"/>
            <a:ext cx="102974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验证目标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车身控制系统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基础软件平台化改制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66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矩形 14">
            <a:extLst>
              <a:ext uri="{FF2B5EF4-FFF2-40B4-BE49-F238E27FC236}">
                <a16:creationId xmlns:a16="http://schemas.microsoft.com/office/drawing/2014/main" id="{5385AB28-AEF5-4C18-9E1C-218C41D5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700214"/>
            <a:ext cx="8569325" cy="155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1C8F83B-FD74-4EE6-B857-F2C72919D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6066"/>
              </p:ext>
            </p:extLst>
          </p:nvPr>
        </p:nvGraphicFramePr>
        <p:xfrm>
          <a:off x="191180" y="1158293"/>
          <a:ext cx="1180964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78">
                  <a:extLst>
                    <a:ext uri="{9D8B030D-6E8A-4147-A177-3AD203B41FA5}">
                      <a16:colId xmlns:a16="http://schemas.microsoft.com/office/drawing/2014/main" val="1713854526"/>
                    </a:ext>
                  </a:extLst>
                </a:gridCol>
                <a:gridCol w="1833778">
                  <a:extLst>
                    <a:ext uri="{9D8B030D-6E8A-4147-A177-3AD203B41FA5}">
                      <a16:colId xmlns:a16="http://schemas.microsoft.com/office/drawing/2014/main" val="2399885830"/>
                    </a:ext>
                  </a:extLst>
                </a:gridCol>
                <a:gridCol w="7079083">
                  <a:extLst>
                    <a:ext uri="{9D8B030D-6E8A-4147-A177-3AD203B41FA5}">
                      <a16:colId xmlns:a16="http://schemas.microsoft.com/office/drawing/2014/main" val="2888878530"/>
                    </a:ext>
                  </a:extLst>
                </a:gridCol>
                <a:gridCol w="1063001">
                  <a:extLst>
                    <a:ext uri="{9D8B030D-6E8A-4147-A177-3AD203B41FA5}">
                      <a16:colId xmlns:a16="http://schemas.microsoft.com/office/drawing/2014/main" val="1641091596"/>
                    </a:ext>
                  </a:extLst>
                </a:gridCol>
              </a:tblGrid>
              <a:tr h="269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阶段目标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2022.1——2022.6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责任人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303994"/>
                  </a:ext>
                </a:extLst>
              </a:tr>
              <a:tr h="7418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软件组件级，系统级设计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400" b="0" dirty="0">
                          <a:effectLst/>
                        </a:rPr>
                        <a:t>OS SC1</a:t>
                      </a:r>
                      <a:r>
                        <a:rPr lang="zh-CN" altLang="pt-BR" sz="1400" b="0" dirty="0">
                          <a:effectLst/>
                        </a:rPr>
                        <a:t>，</a:t>
                      </a:r>
                      <a:r>
                        <a:rPr lang="pt-BR" altLang="zh-CN" sz="1400" b="0" dirty="0">
                          <a:effectLst/>
                        </a:rPr>
                        <a:t>SWC</a:t>
                      </a:r>
                      <a:r>
                        <a:rPr lang="zh-CN" altLang="pt-BR" sz="1400" b="0" dirty="0">
                          <a:effectLst/>
                        </a:rPr>
                        <a:t>和</a:t>
                      </a:r>
                      <a:r>
                        <a:rPr lang="pt-BR" altLang="zh-CN" sz="1400" b="0" dirty="0">
                          <a:effectLst/>
                        </a:rPr>
                        <a:t>RTE</a:t>
                      </a:r>
                      <a:endParaRPr lang="pt-BR" altLang="zh-CN" sz="1400" dirty="0">
                        <a:effectLst/>
                      </a:endParaRPr>
                    </a:p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掌握操作系统（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，调度表，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等模块，最终配合完成通用控制器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样件操作系统（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SC1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扩展类相关功能。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张志鹏</a:t>
                      </a:r>
                    </a:p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705663"/>
                  </a:ext>
                </a:extLst>
              </a:tr>
              <a:tr h="76999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ECU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UDS on CAN(FD)</a:t>
                      </a:r>
                      <a:r>
                        <a:rPr lang="zh-CN" altLang="en-US" sz="1400" dirty="0">
                          <a:effectLst/>
                        </a:rPr>
                        <a:t>，</a:t>
                      </a:r>
                      <a:r>
                        <a:rPr lang="en-US" sz="1400" dirty="0">
                          <a:effectLst/>
                        </a:rPr>
                        <a:t>UDS on Eth</a:t>
                      </a:r>
                    </a:p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，</a:t>
                      </a:r>
                      <a:r>
                        <a:rPr lang="en-US" sz="1400" dirty="0">
                          <a:effectLst/>
                        </a:rPr>
                        <a:t>XCP on CAN(FD)</a:t>
                      </a:r>
                      <a:r>
                        <a:rPr lang="zh-CN" altLang="en-US" sz="1400" dirty="0">
                          <a:effectLst/>
                        </a:rPr>
                        <a:t>，</a:t>
                      </a:r>
                      <a:r>
                        <a:rPr lang="en-US" sz="1400" dirty="0">
                          <a:effectLst/>
                        </a:rPr>
                        <a:t>XCP on Eth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通过培训和工具的使用掌握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UDS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诊断协议栈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CANTP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等模块的功能及配置。</a:t>
                      </a:r>
                    </a:p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吴浩</a:t>
                      </a:r>
                    </a:p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348579"/>
                  </a:ext>
                </a:extLst>
              </a:tr>
              <a:tr h="854305">
                <a:tc vMerge="1"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Eth </a:t>
                      </a:r>
                      <a:r>
                        <a:rPr lang="zh-CN" altLang="en-US" sz="1400" dirty="0">
                          <a:effectLst/>
                        </a:rPr>
                        <a:t>通信栈，</a:t>
                      </a:r>
                      <a:r>
                        <a:rPr lang="en-US" sz="1400" dirty="0" err="1">
                          <a:effectLst/>
                        </a:rPr>
                        <a:t>UdpNm</a:t>
                      </a:r>
                      <a:r>
                        <a:rPr lang="zh-CN" altLang="en-US" sz="1400" dirty="0">
                          <a:effectLst/>
                        </a:rPr>
                        <a:t>，</a:t>
                      </a:r>
                      <a:r>
                        <a:rPr lang="en-US" sz="1400" dirty="0" err="1">
                          <a:effectLst/>
                        </a:rPr>
                        <a:t>SomeIP</a:t>
                      </a:r>
                      <a:endParaRPr lang="en-US" sz="14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通过培训和工具的使用掌握以太网协议栈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ETHIF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TCP/IP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DOIP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SOME/IP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ETHSM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ETHSYN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等模块的功能及配置，最终配合完成通用控制器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样件一路以太网通信相关功能。</a:t>
                      </a:r>
                    </a:p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卢晓琳</a:t>
                      </a:r>
                    </a:p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88684"/>
                  </a:ext>
                </a:extLst>
              </a:tr>
              <a:tr h="854305">
                <a:tc vMerge="1"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CAN（FD）</a:t>
                      </a:r>
                      <a:r>
                        <a:rPr lang="zh-CN" altLang="en-US" sz="1400" dirty="0">
                          <a:effectLst/>
                        </a:rPr>
                        <a:t>通信栈，</a:t>
                      </a:r>
                      <a:r>
                        <a:rPr lang="en-US" sz="1400" dirty="0" err="1">
                          <a:effectLst/>
                        </a:rPr>
                        <a:t>CanNm</a:t>
                      </a:r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，系统服务，</a:t>
                      </a:r>
                      <a:r>
                        <a:rPr lang="en-US" sz="1400" dirty="0">
                          <a:effectLst/>
                        </a:rPr>
                        <a:t>J1939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通过培训和工具的使用掌握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）通信协议栈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PDUR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CANTP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CANIF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Driver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各个模块的功能及配置，最终配合完成通用控制器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样件一路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）通信相关功能。</a:t>
                      </a:r>
                    </a:p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殷东升</a:t>
                      </a:r>
                    </a:p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927884"/>
                  </a:ext>
                </a:extLst>
              </a:tr>
              <a:tr h="1084742">
                <a:tc vMerge="1"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存储栈，看门狗，</a:t>
                      </a:r>
                      <a:r>
                        <a:rPr lang="en-US" sz="1400" dirty="0">
                          <a:effectLst/>
                        </a:rPr>
                        <a:t>MCAL</a:t>
                      </a:r>
                    </a:p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，复杂驱动，</a:t>
                      </a:r>
                      <a:r>
                        <a:rPr lang="en-US" sz="1400" dirty="0">
                          <a:effectLst/>
                        </a:rPr>
                        <a:t>Bootloader on CAN(FD)</a:t>
                      </a:r>
                      <a:r>
                        <a:rPr lang="zh-CN" altLang="en-US" sz="1400" dirty="0">
                          <a:effectLst/>
                        </a:rPr>
                        <a:t>，</a:t>
                      </a:r>
                      <a:r>
                        <a:rPr lang="en-US" sz="1400" dirty="0">
                          <a:effectLst/>
                        </a:rPr>
                        <a:t>Bootloader on Eth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MCAL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配置工具的使用，通过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MCAL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配置工具进行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MCU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DIO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ADC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GPT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等模块的配置服务，最终配合完成通用控制器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样件的交付相关功能。</a:t>
                      </a:r>
                    </a:p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杨金鑫</a:t>
                      </a:r>
                    </a:p>
                    <a:p>
                      <a:pPr algn="ctr"/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80849"/>
                  </a:ext>
                </a:extLst>
              </a:tr>
            </a:tbl>
          </a:graphicData>
        </a:graphic>
      </p:graphicFrame>
      <p:sp>
        <p:nvSpPr>
          <p:cNvPr id="6" name="矩形 9">
            <a:extLst>
              <a:ext uri="{FF2B5EF4-FFF2-40B4-BE49-F238E27FC236}">
                <a16:creationId xmlns:a16="http://schemas.microsoft.com/office/drawing/2014/main" id="{36D5A92D-8F38-4AA2-AFC9-D703DC61D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243" y="637740"/>
            <a:ext cx="9001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ctr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任务划分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81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3">
            <a:extLst>
              <a:ext uri="{FF2B5EF4-FFF2-40B4-BE49-F238E27FC236}">
                <a16:creationId xmlns:a16="http://schemas.microsoft.com/office/drawing/2014/main" id="{E2C67909-E97F-4168-9752-8DC34B176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2871788"/>
            <a:ext cx="4914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方正兰亭准黑_GBK"/>
              </a:rPr>
              <a:t>汇报完毕，请领导批评指正！</a:t>
            </a:r>
          </a:p>
        </p:txBody>
      </p:sp>
      <p:sp>
        <p:nvSpPr>
          <p:cNvPr id="72" name="Line 5">
            <a:extLst>
              <a:ext uri="{FF2B5EF4-FFF2-40B4-BE49-F238E27FC236}">
                <a16:creationId xmlns:a16="http://schemas.microsoft.com/office/drawing/2014/main" id="{4427C1DD-582F-4DAA-8FBA-6969BE51E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25" y="3300413"/>
            <a:ext cx="5543550" cy="0"/>
          </a:xfrm>
          <a:prstGeom prst="line">
            <a:avLst/>
          </a:prstGeom>
          <a:ln>
            <a:solidFill>
              <a:srgbClr val="FFC000"/>
            </a:solidFill>
            <a:headEnd/>
            <a:tailEnd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" name="Line 6">
            <a:extLst>
              <a:ext uri="{FF2B5EF4-FFF2-40B4-BE49-F238E27FC236}">
                <a16:creationId xmlns:a16="http://schemas.microsoft.com/office/drawing/2014/main" id="{8132FA71-A0D2-41CA-821B-1A6C556D0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8888" y="3408363"/>
            <a:ext cx="4800600" cy="0"/>
          </a:xfrm>
          <a:prstGeom prst="line">
            <a:avLst/>
          </a:prstGeom>
          <a:ln>
            <a:solidFill>
              <a:srgbClr val="FFC000"/>
            </a:solidFill>
            <a:headEnd/>
            <a:tailE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89" name="TextBox 13">
            <a:extLst>
              <a:ext uri="{FF2B5EF4-FFF2-40B4-BE49-F238E27FC236}">
                <a16:creationId xmlns:a16="http://schemas.microsoft.com/office/drawing/2014/main" id="{FEB6490D-F159-4920-8EB0-FD8935346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3582988"/>
            <a:ext cx="4914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>
                <a:latin typeface="黑体" panose="02010609060101010101" pitchFamily="49" charset="-122"/>
                <a:ea typeface="黑体" panose="02010609060101010101" pitchFamily="49" charset="-122"/>
                <a:cs typeface="方正兰亭准黑_GBK"/>
              </a:rPr>
              <a:t>张志鹏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2211692" y="1412721"/>
            <a:ext cx="8825257" cy="646289"/>
            <a:chOff x="1392238" y="1738712"/>
            <a:chExt cx="7898565" cy="646290"/>
          </a:xfrm>
        </p:grpSpPr>
        <p:sp>
          <p:nvSpPr>
            <p:cNvPr id="6" name="矩形 5"/>
            <p:cNvSpPr/>
            <p:nvPr/>
          </p:nvSpPr>
          <p:spPr bwMode="auto">
            <a:xfrm>
              <a:off x="1392238" y="1744663"/>
              <a:ext cx="7769668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3"/>
            <p:cNvGrpSpPr>
              <a:grpSpLocks/>
            </p:cNvGrpSpPr>
            <p:nvPr/>
          </p:nvGrpSpPr>
          <p:grpSpPr bwMode="auto">
            <a:xfrm>
              <a:off x="1392238" y="1744663"/>
              <a:ext cx="694973" cy="640339"/>
              <a:chOff x="1392238" y="1744663"/>
              <a:chExt cx="694973" cy="640339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1392238" y="1744663"/>
                <a:ext cx="694973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rgbClr val="30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21"/>
              <p:cNvSpPr txBox="1">
                <a:spLocks noChangeArrowheads="1"/>
              </p:cNvSpPr>
              <p:nvPr/>
            </p:nvSpPr>
            <p:spPr bwMode="auto">
              <a:xfrm>
                <a:off x="1393038" y="1800226"/>
                <a:ext cx="357276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一</a:t>
                </a:r>
              </a:p>
            </p:txBody>
          </p:sp>
        </p:grpSp>
        <p:sp>
          <p:nvSpPr>
            <p:cNvPr id="8" name="TextBox 26"/>
            <p:cNvSpPr txBox="1">
              <a:spLocks noChangeArrowheads="1"/>
            </p:cNvSpPr>
            <p:nvPr/>
          </p:nvSpPr>
          <p:spPr bwMode="auto">
            <a:xfrm>
              <a:off x="2320924" y="1738712"/>
              <a:ext cx="696987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整车方案设计</a:t>
              </a:r>
            </a:p>
          </p:txBody>
        </p:sp>
      </p:grpSp>
      <p:grpSp>
        <p:nvGrpSpPr>
          <p:cNvPr id="11" name="组合 29"/>
          <p:cNvGrpSpPr>
            <a:grpSpLocks/>
          </p:cNvGrpSpPr>
          <p:nvPr/>
        </p:nvGrpSpPr>
        <p:grpSpPr bwMode="auto">
          <a:xfrm>
            <a:off x="2211693" y="2218771"/>
            <a:ext cx="8681236" cy="638750"/>
            <a:chOff x="1392063" y="3424238"/>
            <a:chExt cx="6359700" cy="638750"/>
          </a:xfrm>
        </p:grpSpPr>
        <p:sp>
          <p:nvSpPr>
            <p:cNvPr id="18" name="矩形 17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二</a:t>
                </a:r>
              </a:p>
            </p:txBody>
          </p:sp>
        </p:grpSp>
      </p:grp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3219226" y="2225521"/>
            <a:ext cx="6305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系统方案设计</a:t>
            </a:r>
          </a:p>
        </p:txBody>
      </p:sp>
      <p:grpSp>
        <p:nvGrpSpPr>
          <p:cNvPr id="31" name="组合 27"/>
          <p:cNvGrpSpPr>
            <a:grpSpLocks/>
          </p:cNvGrpSpPr>
          <p:nvPr/>
        </p:nvGrpSpPr>
        <p:grpSpPr bwMode="auto">
          <a:xfrm>
            <a:off x="2211692" y="2996845"/>
            <a:ext cx="8681236" cy="1077218"/>
            <a:chOff x="1392238" y="1722637"/>
            <a:chExt cx="6359525" cy="1077220"/>
          </a:xfrm>
        </p:grpSpPr>
        <p:sp>
          <p:nvSpPr>
            <p:cNvPr id="32" name="矩形 31"/>
            <p:cNvSpPr/>
            <p:nvPr/>
          </p:nvSpPr>
          <p:spPr bwMode="auto">
            <a:xfrm>
              <a:off x="1392238" y="1744663"/>
              <a:ext cx="6359525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23"/>
            <p:cNvGrpSpPr>
              <a:grpSpLocks/>
            </p:cNvGrpSpPr>
            <p:nvPr/>
          </p:nvGrpSpPr>
          <p:grpSpPr bwMode="auto">
            <a:xfrm>
              <a:off x="1392238" y="1744663"/>
              <a:ext cx="572111" cy="640339"/>
              <a:chOff x="1392238" y="1744663"/>
              <a:chExt cx="572111" cy="640339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1392238" y="1744663"/>
                <a:ext cx="572111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rgbClr val="30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1393038" y="1800226"/>
                <a:ext cx="357276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三</a:t>
                </a:r>
              </a:p>
            </p:txBody>
          </p:sp>
        </p:grpSp>
        <p:sp>
          <p:nvSpPr>
            <p:cNvPr id="34" name="TextBox 26"/>
            <p:cNvSpPr txBox="1">
              <a:spLocks noChangeArrowheads="1"/>
            </p:cNvSpPr>
            <p:nvPr/>
          </p:nvSpPr>
          <p:spPr bwMode="auto">
            <a:xfrm>
              <a:off x="2154844" y="1722637"/>
              <a:ext cx="4859338" cy="107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功能需求设计与技术路线图谱</a:t>
              </a:r>
            </a:p>
            <a:p>
              <a:pPr eaLnBrk="1" hangingPunct="1"/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29"/>
          <p:cNvGrpSpPr>
            <a:grpSpLocks/>
          </p:cNvGrpSpPr>
          <p:nvPr/>
        </p:nvGrpSpPr>
        <p:grpSpPr bwMode="auto">
          <a:xfrm>
            <a:off x="2211693" y="3780871"/>
            <a:ext cx="8681235" cy="638750"/>
            <a:chOff x="1392063" y="3424238"/>
            <a:chExt cx="6359700" cy="638750"/>
          </a:xfrm>
        </p:grpSpPr>
        <p:sp>
          <p:nvSpPr>
            <p:cNvPr id="38" name="矩形 37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四</a:t>
                </a:r>
              </a:p>
            </p:txBody>
          </p:sp>
        </p:grpSp>
      </p:grpSp>
      <p:sp>
        <p:nvSpPr>
          <p:cNvPr id="42" name="TextBox 27"/>
          <p:cNvSpPr txBox="1">
            <a:spLocks noChangeArrowheads="1"/>
          </p:cNvSpPr>
          <p:nvPr/>
        </p:nvSpPr>
        <p:spPr bwMode="auto">
          <a:xfrm>
            <a:off x="3219226" y="3755475"/>
            <a:ext cx="73856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车载端方案设计与人机设计</a:t>
            </a:r>
          </a:p>
          <a:p>
            <a:pPr eaLnBrk="1" hangingPunct="1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29"/>
          <p:cNvGrpSpPr>
            <a:grpSpLocks/>
          </p:cNvGrpSpPr>
          <p:nvPr/>
        </p:nvGrpSpPr>
        <p:grpSpPr bwMode="auto">
          <a:xfrm>
            <a:off x="2207460" y="4580971"/>
            <a:ext cx="8681235" cy="638750"/>
            <a:chOff x="1392063" y="3424238"/>
            <a:chExt cx="6359700" cy="638750"/>
          </a:xfrm>
        </p:grpSpPr>
        <p:sp>
          <p:nvSpPr>
            <p:cNvPr id="44" name="矩形 43"/>
            <p:cNvSpPr/>
            <p:nvPr/>
          </p:nvSpPr>
          <p:spPr bwMode="auto">
            <a:xfrm>
              <a:off x="1392063" y="3424238"/>
              <a:ext cx="6359700" cy="5715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25"/>
            <p:cNvGrpSpPr>
              <a:grpSpLocks/>
            </p:cNvGrpSpPr>
            <p:nvPr/>
          </p:nvGrpSpPr>
          <p:grpSpPr bwMode="auto">
            <a:xfrm>
              <a:off x="1392063" y="3424238"/>
              <a:ext cx="571956" cy="638750"/>
              <a:chOff x="1392063" y="3424238"/>
              <a:chExt cx="571956" cy="638750"/>
            </a:xfrm>
          </p:grpSpPr>
          <p:sp>
            <p:nvSpPr>
              <p:cNvPr id="46" name="矩形 45"/>
              <p:cNvSpPr/>
              <p:nvPr/>
            </p:nvSpPr>
            <p:spPr bwMode="auto">
              <a:xfrm>
                <a:off x="1392063" y="3424238"/>
                <a:ext cx="571956" cy="571500"/>
              </a:xfrm>
              <a:prstGeom prst="rect">
                <a:avLst/>
              </a:prstGeom>
              <a:solidFill>
                <a:srgbClr val="305B6D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23"/>
              <p:cNvSpPr txBox="1">
                <a:spLocks noChangeArrowheads="1"/>
              </p:cNvSpPr>
              <p:nvPr/>
            </p:nvSpPr>
            <p:spPr bwMode="auto">
              <a:xfrm>
                <a:off x="1392063" y="3478213"/>
                <a:ext cx="35727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五</a:t>
                </a:r>
              </a:p>
            </p:txBody>
          </p:sp>
        </p:grpSp>
      </p:grpSp>
      <p:sp>
        <p:nvSpPr>
          <p:cNvPr id="48" name="TextBox 27"/>
          <p:cNvSpPr txBox="1">
            <a:spLocks noChangeArrowheads="1"/>
          </p:cNvSpPr>
          <p:nvPr/>
        </p:nvSpPr>
        <p:spPr bwMode="auto">
          <a:xfrm>
            <a:off x="3214993" y="4568275"/>
            <a:ext cx="59054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控制端方案设计与模拟器设计</a:t>
            </a:r>
          </a:p>
        </p:txBody>
      </p:sp>
    </p:spTree>
    <p:extLst>
      <p:ext uri="{BB962C8B-B14F-4D97-AF65-F5344CB8AC3E}">
        <p14:creationId xmlns:p14="http://schemas.microsoft.com/office/powerpoint/2010/main" val="2996800099"/>
      </p:ext>
    </p:extLst>
  </p:cSld>
  <p:clrMapOvr>
    <a:masterClrMapping/>
  </p:clrMapOvr>
  <p:transition advTm="64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>
            <a:extLst>
              <a:ext uri="{FF2B5EF4-FFF2-40B4-BE49-F238E27FC236}">
                <a16:creationId xmlns:a16="http://schemas.microsoft.com/office/drawing/2014/main" id="{4A6FB85A-9ECA-9F4F-989B-225913575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610"/>
            <a:ext cx="9001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一、整车方案设计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F85DD9-6D7E-A343-99C1-5D14F07E7E61}"/>
              </a:ext>
            </a:extLst>
          </p:cNvPr>
          <p:cNvSpPr txBox="1"/>
          <p:nvPr/>
        </p:nvSpPr>
        <p:spPr>
          <a:xfrm>
            <a:off x="1199320" y="1556740"/>
            <a:ext cx="2723823" cy="1700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/>
              <a:t>将整个系统分成三部分：</a:t>
            </a:r>
            <a:endParaRPr kumimoji="1"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/>
              <a:t>车载端</a:t>
            </a:r>
            <a:endParaRPr kumimoji="1"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/>
              <a:t>操作端</a:t>
            </a:r>
            <a:endParaRPr kumimoji="1"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/>
              <a:t>通信部件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08BD1D-2228-C047-8D55-41119F972587}"/>
              </a:ext>
            </a:extLst>
          </p:cNvPr>
          <p:cNvSpPr txBox="1"/>
          <p:nvPr/>
        </p:nvSpPr>
        <p:spPr>
          <a:xfrm>
            <a:off x="5951980" y="1546873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车载端完成行车图像的收集工作和行车指令的接受处理。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A2A444-E7EC-A146-8D61-CFA5C1E12ADE}"/>
              </a:ext>
            </a:extLst>
          </p:cNvPr>
          <p:cNvSpPr txBox="1"/>
          <p:nvPr/>
        </p:nvSpPr>
        <p:spPr>
          <a:xfrm>
            <a:off x="5928142" y="241247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操作端完成驾驶信号的发送和图像信号接收显示。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8A6832-4782-B64F-8FC8-991B2FD47009}"/>
              </a:ext>
            </a:extLst>
          </p:cNvPr>
          <p:cNvSpPr txBox="1"/>
          <p:nvPr/>
        </p:nvSpPr>
        <p:spPr>
          <a:xfrm>
            <a:off x="5951980" y="327808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通信部件完成指定端口的网络转发。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D94A13-B23D-F148-8E04-F6610A8DC3E6}"/>
              </a:ext>
            </a:extLst>
          </p:cNvPr>
          <p:cNvSpPr txBox="1"/>
          <p:nvPr/>
        </p:nvSpPr>
        <p:spPr>
          <a:xfrm>
            <a:off x="1239411" y="4695575"/>
            <a:ext cx="94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整车沿用在无人驾驶试验车辆进行，整车的线控化策略和执行器保持不变。沿用接收目标速度、目标转角的方式控制油门、刹车、转向。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>
            <a:extLst>
              <a:ext uri="{FF2B5EF4-FFF2-40B4-BE49-F238E27FC236}">
                <a16:creationId xmlns:a16="http://schemas.microsoft.com/office/drawing/2014/main" id="{4A6FB85A-9ECA-9F4F-989B-225913575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610"/>
            <a:ext cx="9001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一、整车方案设计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BD957-895D-F948-BD76-07FDAD89B9EA}"/>
              </a:ext>
            </a:extLst>
          </p:cNvPr>
          <p:cNvSpPr txBox="1"/>
          <p:nvPr/>
        </p:nvSpPr>
        <p:spPr>
          <a:xfrm>
            <a:off x="2783540" y="2377805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部署摄像头</a:t>
            </a:r>
            <a:r>
              <a:rPr kumimoji="1" lang="en-US" altLang="zh-CN"/>
              <a:t>4</a:t>
            </a:r>
            <a:r>
              <a:rPr kumimoji="1" lang="zh-CN" altLang="en-US"/>
              <a:t>路：前方、后方、左侧、右侧。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C3ABC7-AF12-194C-80FB-BB06987C6192}"/>
              </a:ext>
            </a:extLst>
          </p:cNvPr>
          <p:cNvSpPr txBox="1"/>
          <p:nvPr/>
        </p:nvSpPr>
        <p:spPr>
          <a:xfrm>
            <a:off x="2783540" y="3119401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利用</a:t>
            </a:r>
            <a:r>
              <a:rPr kumimoji="1" lang="en-US" altLang="zh-CN"/>
              <a:t>Xavier</a:t>
            </a:r>
            <a:r>
              <a:rPr kumimoji="1" lang="zh-CN" altLang="en-US"/>
              <a:t>完成思路相机的图像采集和车载端融合处理。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30D193-8D79-9B4E-88C3-388437D9E94E}"/>
              </a:ext>
            </a:extLst>
          </p:cNvPr>
          <p:cNvSpPr txBox="1"/>
          <p:nvPr/>
        </p:nvSpPr>
        <p:spPr>
          <a:xfrm>
            <a:off x="2783540" y="3861060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利用海康威视音视频解码器完成</a:t>
            </a:r>
            <a:r>
              <a:rPr kumimoji="1" lang="en-US" altLang="zh-CN"/>
              <a:t>HDMI</a:t>
            </a:r>
            <a:r>
              <a:rPr kumimoji="1" lang="zh-CN" altLang="en-US"/>
              <a:t>信号盒的发送。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DE3D1B-2B03-2042-AA9C-633DC5471118}"/>
              </a:ext>
            </a:extLst>
          </p:cNvPr>
          <p:cNvSpPr txBox="1"/>
          <p:nvPr/>
        </p:nvSpPr>
        <p:spPr>
          <a:xfrm>
            <a:off x="1056904" y="15912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车载端硬件列表：</a:t>
            </a:r>
          </a:p>
        </p:txBody>
      </p:sp>
    </p:spTree>
    <p:extLst>
      <p:ext uri="{BB962C8B-B14F-4D97-AF65-F5344CB8AC3E}">
        <p14:creationId xmlns:p14="http://schemas.microsoft.com/office/powerpoint/2010/main" val="275842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3A50C442-0434-C341-81E4-FF83C957DD1A}"/>
              </a:ext>
            </a:extLst>
          </p:cNvPr>
          <p:cNvSpPr txBox="1"/>
          <p:nvPr/>
        </p:nvSpPr>
        <p:spPr>
          <a:xfrm>
            <a:off x="2783540" y="240809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罗技</a:t>
            </a:r>
            <a:r>
              <a:rPr kumimoji="1" lang="en-US" altLang="zh-CN"/>
              <a:t>G29</a:t>
            </a:r>
            <a:r>
              <a:rPr kumimoji="1" lang="zh-CN" altLang="en-US"/>
              <a:t>模拟驾驶器（驾驶方向盘、挂挡器、踏板）。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583A7C-8616-2743-8418-F703A37A8494}"/>
              </a:ext>
            </a:extLst>
          </p:cNvPr>
          <p:cNvSpPr txBox="1"/>
          <p:nvPr/>
        </p:nvSpPr>
        <p:spPr>
          <a:xfrm>
            <a:off x="2783540" y="3224886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控制端计算机，</a:t>
            </a:r>
            <a:r>
              <a:rPr kumimoji="1" lang="en-US" altLang="zh-CN"/>
              <a:t>Ubuntu18.04</a:t>
            </a:r>
            <a:r>
              <a:rPr kumimoji="1" lang="zh-CN" altLang="en-US"/>
              <a:t>系统。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636DF9-6680-0940-9290-875112851435}"/>
              </a:ext>
            </a:extLst>
          </p:cNvPr>
          <p:cNvSpPr txBox="1"/>
          <p:nvPr/>
        </p:nvSpPr>
        <p:spPr>
          <a:xfrm>
            <a:off x="1056904" y="15912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控制端硬件列表：</a:t>
            </a:r>
          </a:p>
        </p:txBody>
      </p:sp>
      <p:sp>
        <p:nvSpPr>
          <p:cNvPr id="18" name="矩形 9">
            <a:extLst>
              <a:ext uri="{FF2B5EF4-FFF2-40B4-BE49-F238E27FC236}">
                <a16:creationId xmlns:a16="http://schemas.microsoft.com/office/drawing/2014/main" id="{A5659BE7-89BB-D74A-ACFE-F32DD984A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610"/>
            <a:ext cx="9001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一、整车方案设计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0082C-CEE1-8449-BB5E-687207C04D88}"/>
              </a:ext>
            </a:extLst>
          </p:cNvPr>
          <p:cNvSpPr txBox="1"/>
          <p:nvPr/>
        </p:nvSpPr>
        <p:spPr>
          <a:xfrm>
            <a:off x="1187532" y="45126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通信部件：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565FEE-FB6B-C84E-9D64-3F03886E5F4C}"/>
              </a:ext>
            </a:extLst>
          </p:cNvPr>
          <p:cNvSpPr txBox="1"/>
          <p:nvPr/>
        </p:nvSpPr>
        <p:spPr>
          <a:xfrm>
            <a:off x="2783540" y="508204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车载</a:t>
            </a:r>
            <a:r>
              <a:rPr kumimoji="1" lang="zh-CN" altLang="en-US"/>
              <a:t>自组网电台</a:t>
            </a:r>
            <a:r>
              <a:rPr kumimoji="1" lang="en-US" altLang="zh-CN"/>
              <a:t>2</a:t>
            </a:r>
            <a:r>
              <a:rPr kumimoji="1" lang="zh-CN" altLang="en-US"/>
              <a:t>台；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BEB8EE-741D-E840-8675-28E7F60AA52D}"/>
              </a:ext>
            </a:extLst>
          </p:cNvPr>
          <p:cNvSpPr txBox="1"/>
          <p:nvPr/>
        </p:nvSpPr>
        <p:spPr>
          <a:xfrm>
            <a:off x="2783540" y="56833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信号增益天线及支架</a:t>
            </a:r>
          </a:p>
        </p:txBody>
      </p:sp>
    </p:spTree>
    <p:extLst>
      <p:ext uri="{BB962C8B-B14F-4D97-AF65-F5344CB8AC3E}">
        <p14:creationId xmlns:p14="http://schemas.microsoft.com/office/powerpoint/2010/main" val="258578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91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76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13166</TotalTime>
  <Words>2225</Words>
  <Application>Microsoft Macintosh PowerPoint</Application>
  <PresentationFormat>宽屏</PresentationFormat>
  <Paragraphs>372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仿宋</vt:lpstr>
      <vt:lpstr>黑体</vt:lpstr>
      <vt:lpstr>宋体</vt:lpstr>
      <vt:lpstr>微软雅黑</vt:lpstr>
      <vt:lpstr>Arial</vt:lpstr>
      <vt:lpstr>Calibri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shacman1</dc:creator>
  <cp:lastModifiedBy>Microsoft Office User</cp:lastModifiedBy>
  <cp:revision>1159</cp:revision>
  <cp:lastPrinted>1601-01-01T00:00:00Z</cp:lastPrinted>
  <dcterms:created xsi:type="dcterms:W3CDTF">1601-01-01T00:00:00Z</dcterms:created>
  <dcterms:modified xsi:type="dcterms:W3CDTF">2022-02-28T06:15:38Z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