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575" r:id="rId3"/>
    <p:sldId id="582" r:id="rId4"/>
    <p:sldId id="586" r:id="rId5"/>
    <p:sldId id="572" r:id="rId6"/>
    <p:sldId id="565" r:id="rId7"/>
    <p:sldId id="510" r:id="rId8"/>
    <p:sldId id="514" r:id="rId9"/>
    <p:sldId id="511" r:id="rId10"/>
    <p:sldId id="512" r:id="rId11"/>
    <p:sldId id="513" r:id="rId12"/>
    <p:sldId id="515" r:id="rId13"/>
    <p:sldId id="516" r:id="rId14"/>
    <p:sldId id="517" r:id="rId15"/>
    <p:sldId id="566" r:id="rId16"/>
    <p:sldId id="567" r:id="rId17"/>
    <p:sldId id="568" r:id="rId18"/>
    <p:sldId id="569" r:id="rId19"/>
    <p:sldId id="570" r:id="rId20"/>
    <p:sldId id="573" r:id="rId21"/>
    <p:sldId id="588" r:id="rId22"/>
    <p:sldId id="579" r:id="rId23"/>
    <p:sldId id="581" r:id="rId24"/>
    <p:sldId id="583" r:id="rId25"/>
    <p:sldId id="585" r:id="rId26"/>
    <p:sldId id="584" r:id="rId27"/>
    <p:sldId id="587" r:id="rId28"/>
  </p:sldIdLst>
  <p:sldSz cx="9144000" cy="79390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rpalmer" initials="r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7B8EA9"/>
    <a:srgbClr val="7194B3"/>
    <a:srgbClr val="7D9CB9"/>
    <a:srgbClr val="7C8FBA"/>
    <a:srgbClr val="FFFF99"/>
    <a:srgbClr val="EEEEEE"/>
    <a:srgbClr val="E4E4E4"/>
    <a:srgbClr val="FF9933"/>
    <a:srgbClr val="EBEA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 autoAdjust="0"/>
    <p:restoredTop sz="95341" autoAdjust="0"/>
  </p:normalViewPr>
  <p:slideViewPr>
    <p:cSldViewPr snapToGrid="0">
      <p:cViewPr>
        <p:scale>
          <a:sx n="60" d="100"/>
          <a:sy n="60" d="100"/>
        </p:scale>
        <p:origin x="-1668" y="-84"/>
      </p:cViewPr>
      <p:guideLst>
        <p:guide orient="horz" pos="2501"/>
        <p:guide pos="2880"/>
      </p:guideLst>
    </p:cSldViewPr>
  </p:slideViewPr>
  <p:outlineViewPr>
    <p:cViewPr>
      <p:scale>
        <a:sx n="33" d="100"/>
        <a:sy n="33" d="100"/>
      </p:scale>
      <p:origin x="0" y="1109"/>
    </p:cViewPr>
  </p:outlineViewPr>
  <p:notesTextViewPr>
    <p:cViewPr>
      <p:scale>
        <a:sx n="100" d="100"/>
        <a:sy n="100" d="100"/>
      </p:scale>
      <p:origin x="0" y="6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56086-9AC1-4F59-AAF5-5094E558E1A0}" type="datetimeFigureOut">
              <a:rPr lang="zh-CN" altLang="en-US" smtClean="0"/>
              <a:pPr/>
              <a:t>2011/10/20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55738" y="685800"/>
            <a:ext cx="3946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EAFFE-848B-4970-8869-552B207A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70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Improve &amp; enlarge</a:t>
            </a:r>
            <a:r>
              <a:rPr lang="en-US" altLang="zh-CN" baseline="0" dirty="0" smtClean="0"/>
              <a:t> the full screen button design and put if either on the top right or bottom right of the screen (follow windows design)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General:</a:t>
            </a:r>
            <a:r>
              <a:rPr lang="en-US" altLang="zh-CN" b="1" baseline="0" dirty="0" smtClean="0"/>
              <a:t> </a:t>
            </a:r>
            <a:r>
              <a:rPr lang="en-US" altLang="zh-CN" dirty="0" smtClean="0"/>
              <a:t>Texts &amp; buttons</a:t>
            </a:r>
            <a:r>
              <a:rPr lang="en-US" altLang="zh-CN" baseline="0" dirty="0" smtClean="0"/>
              <a:t> are </a:t>
            </a:r>
            <a:r>
              <a:rPr lang="en-US" altLang="zh-CN" dirty="0" smtClean="0"/>
              <a:t>too small.</a:t>
            </a:r>
          </a:p>
          <a:p>
            <a:r>
              <a:rPr lang="en-US" altLang="zh-CN" dirty="0" smtClean="0"/>
              <a:t>The files</a:t>
            </a:r>
            <a:r>
              <a:rPr lang="en-US" altLang="zh-CN" baseline="0" dirty="0" smtClean="0"/>
              <a:t> should be sorted by transferred time? Latest on the top. Then why some on the bottom are still being transferred?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button layout are different between File Submission &amp; Receiving pages.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Controllers</a:t>
            </a:r>
            <a:r>
              <a:rPr lang="en-US" altLang="zh-CN" baseline="0" dirty="0" smtClean="0"/>
              <a:t> (checkbox, radio button, etc.) are too small for touch. Should enlarge the controllers and allow user to tap the whole item to select.</a:t>
            </a:r>
          </a:p>
          <a:p>
            <a:r>
              <a:rPr lang="en-US" altLang="zh-CN" baseline="0" dirty="0" smtClean="0"/>
              <a:t>The zoom in &amp; out buttons are too small.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screen has too much white space. Need refinement on the graphic. Or make is a pop up window?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Help</a:t>
            </a:r>
            <a:r>
              <a:rPr lang="en-US" altLang="zh-CN" baseline="0" dirty="0" smtClean="0"/>
              <a:t> document layout need to be improved.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Message is too small to read and the</a:t>
            </a:r>
            <a:r>
              <a:rPr lang="en-US" altLang="zh-CN" baseline="0" dirty="0" smtClean="0"/>
              <a:t> title bar looks much heavier than the message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message</a:t>
            </a:r>
            <a:r>
              <a:rPr lang="en-US" altLang="zh-CN" baseline="0" dirty="0" smtClean="0"/>
              <a:t> is same as screen monitor which is confusing. Should use more appropriate message for student </a:t>
            </a:r>
            <a:r>
              <a:rPr lang="en-US" altLang="zh-CN" baseline="0" dirty="0" err="1" smtClean="0"/>
              <a:t>demostration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message</a:t>
            </a:r>
            <a:r>
              <a:rPr lang="en-US" altLang="zh-CN" baseline="0" dirty="0" smtClean="0"/>
              <a:t> is same as screen monitor which is confusing. Should use more appropriate message for student </a:t>
            </a:r>
            <a:r>
              <a:rPr lang="en-US" altLang="zh-CN" baseline="0" dirty="0" err="1" smtClean="0"/>
              <a:t>demostration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General:</a:t>
            </a:r>
            <a:r>
              <a:rPr lang="en-US" altLang="zh-CN" b="1" baseline="0" dirty="0" smtClean="0"/>
              <a:t> </a:t>
            </a:r>
          </a:p>
          <a:p>
            <a:r>
              <a:rPr lang="en-US" altLang="zh-CN" baseline="0" dirty="0" smtClean="0"/>
              <a:t>All pop up window should pop up in the center of the screen. </a:t>
            </a:r>
          </a:p>
          <a:p>
            <a:r>
              <a:rPr lang="en-US" altLang="zh-CN" baseline="0" dirty="0" smtClean="0"/>
              <a:t>Enlarge the window for better readability.</a:t>
            </a:r>
          </a:p>
          <a:p>
            <a:r>
              <a:rPr lang="en-US" altLang="zh-CN" baseline="0" dirty="0" smtClean="0"/>
              <a:t>If text field is covered by software keyboard, should allow user to scroll the page and access the fields on the bottom.</a:t>
            </a:r>
          </a:p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General: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Current detailed</a:t>
            </a:r>
            <a:r>
              <a:rPr lang="en-US" altLang="zh-CN" baseline="0" dirty="0" smtClean="0"/>
              <a:t> text size (e.g. class name, dialog message, etc.) are too small. </a:t>
            </a:r>
            <a:r>
              <a:rPr lang="en-US" altLang="zh-CN" dirty="0" smtClean="0"/>
              <a:t>Need to ensure the text readability on</a:t>
            </a:r>
            <a:r>
              <a:rPr lang="en-US" altLang="zh-CN" baseline="0" dirty="0" smtClean="0"/>
              <a:t> a 7 inch screen with 1024x600 resolution.</a:t>
            </a:r>
            <a:r>
              <a:rPr lang="en-US" altLang="zh-CN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Some buttons/controllers are too small such as the tabs on the left, set name, delete button in file transfer. Need to make sure all the controllers are touch friendly.</a:t>
            </a:r>
            <a:endParaRPr lang="zh-CN" altLang="en-US" dirty="0" smtClean="0"/>
          </a:p>
          <a:p>
            <a:r>
              <a:rPr lang="en-US" altLang="zh-CN" dirty="0" smtClean="0"/>
              <a:t>Net movie</a:t>
            </a:r>
            <a:r>
              <a:rPr lang="en-US" altLang="zh-CN" baseline="0" dirty="0" smtClean="0"/>
              <a:t> &amp; screen broadcast will never show up at the same time. Should only show active function tabs on the left panel.</a:t>
            </a:r>
          </a:p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55738" y="685800"/>
            <a:ext cx="3946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Reduce the height of the input area and the send button.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When software keyboard shows up, the whole page should scroll up for user to view the input area.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EAFFE-848B-4970-8869-552B207A768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6266"/>
            <a:ext cx="7772400" cy="17017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8817"/>
            <a:ext cx="6400800" cy="20288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7" descr="intel_rgb_1700"/>
          <p:cNvPicPr>
            <a:picLocks noChangeAspect="1" noChangeArrowheads="1"/>
          </p:cNvPicPr>
          <p:nvPr userDrawn="1"/>
        </p:nvPicPr>
        <p:blipFill>
          <a:blip r:embed="rId2" cstate="print"/>
          <a:srcRect l="13802" t="18047" r="13551" b="18378"/>
          <a:stretch>
            <a:fillRect/>
          </a:stretch>
        </p:blipFill>
        <p:spPr bwMode="auto">
          <a:xfrm>
            <a:off x="7616825" y="264638"/>
            <a:ext cx="1298575" cy="99606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7409818"/>
            <a:ext cx="2133600" cy="4226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7932"/>
            <a:ext cx="2057400" cy="67739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7932"/>
            <a:ext cx="6019800" cy="67739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7409818"/>
            <a:ext cx="2133600" cy="4226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07"/>
            <a:ext cx="8229600" cy="56455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7409818"/>
            <a:ext cx="2133600" cy="4226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101603"/>
            <a:ext cx="7772400" cy="15767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4929"/>
            <a:ext cx="7772400" cy="17366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7409818"/>
            <a:ext cx="2133600" cy="4226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2457"/>
            <a:ext cx="4038600" cy="52394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52457"/>
            <a:ext cx="4038600" cy="52394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7409818"/>
            <a:ext cx="2133600" cy="4226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7107"/>
            <a:ext cx="4040188" cy="740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7722"/>
            <a:ext cx="4040188" cy="45741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777107"/>
            <a:ext cx="4041775" cy="7406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517722"/>
            <a:ext cx="4041775" cy="45741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7409818"/>
            <a:ext cx="2133600" cy="4226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7409818"/>
            <a:ext cx="2133600" cy="4226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7409818"/>
            <a:ext cx="2133600" cy="4226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316093"/>
            <a:ext cx="3008313" cy="13452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16096"/>
            <a:ext cx="5111750" cy="67757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661330"/>
            <a:ext cx="3008313" cy="54305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7409818"/>
            <a:ext cx="2133600" cy="4226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557362"/>
            <a:ext cx="5486400" cy="6560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09373"/>
            <a:ext cx="5486400" cy="47634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213441"/>
            <a:ext cx="5486400" cy="9317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7409818"/>
            <a:ext cx="2133600" cy="4226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17934"/>
            <a:ext cx="8229600" cy="82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87821"/>
            <a:ext cx="8229600" cy="5239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7498029"/>
            <a:ext cx="9144000" cy="441061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j-lt"/>
            </a:endParaRPr>
          </a:p>
        </p:txBody>
      </p:sp>
      <p:pic>
        <p:nvPicPr>
          <p:cNvPr id="8" name="Picture 8" descr="lar"/>
          <p:cNvPicPr>
            <a:picLocks noChangeAspect="1" noChangeArrowheads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381000" y="7409818"/>
            <a:ext cx="1143000" cy="55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6705600" y="7498028"/>
            <a:ext cx="1447800" cy="28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200" b="0" dirty="0">
                <a:solidFill>
                  <a:srgbClr val="4D4D4D"/>
                </a:solidFill>
                <a:latin typeface="+mj-lt"/>
              </a:rPr>
              <a:t>Intel confidential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7498031"/>
            <a:ext cx="2895600" cy="334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7428196"/>
            <a:ext cx="533400" cy="422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820" y="2010771"/>
            <a:ext cx="7581900" cy="1701758"/>
          </a:xfrm>
        </p:spPr>
        <p:txBody>
          <a:bodyPr>
            <a:noAutofit/>
          </a:bodyPr>
          <a:lstStyle/>
          <a:p>
            <a:pPr algn="r"/>
            <a:r>
              <a:rPr lang="en-US" altLang="zh-CN" sz="3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Classroom Management – </a:t>
            </a:r>
            <a:br>
              <a:rPr lang="en-US" altLang="zh-CN" sz="3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altLang="zh-CN" sz="4400" b="1" dirty="0">
                <a:solidFill>
                  <a:schemeClr val="tx2"/>
                </a:solidFill>
              </a:rPr>
              <a:t>Android </a:t>
            </a:r>
            <a:r>
              <a:rPr lang="en-US" altLang="zh-CN" sz="4400" b="1" dirty="0" smtClean="0">
                <a:solidFill>
                  <a:schemeClr val="tx2"/>
                </a:solidFill>
              </a:rPr>
              <a:t>Client</a:t>
            </a:r>
            <a:r>
              <a:rPr lang="en-US" altLang="zh-CN" sz="40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4400" b="1" dirty="0" smtClean="0">
                <a:solidFill>
                  <a:schemeClr val="tx2"/>
                </a:solidFill>
              </a:rPr>
              <a:t>UI Design</a:t>
            </a:r>
            <a:br>
              <a:rPr lang="en-US" altLang="zh-CN" sz="4400" b="1" dirty="0" smtClean="0">
                <a:solidFill>
                  <a:schemeClr val="tx2"/>
                </a:solidFill>
              </a:rPr>
            </a:br>
            <a:r>
              <a:rPr lang="en-US" altLang="zh-CN" sz="3200" dirty="0" smtClean="0">
                <a:solidFill>
                  <a:schemeClr val="tx2"/>
                </a:solidFill>
              </a:rPr>
              <a:t>(UX feedbacks)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6201311"/>
            <a:ext cx="6477000" cy="1287896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en-US" altLang="zh-CN" dirty="0" smtClean="0">
                <a:solidFill>
                  <a:schemeClr val="tx2"/>
                </a:solidFill>
              </a:rPr>
              <a:t>Alone, Sandra, Judy</a:t>
            </a:r>
            <a:endParaRPr lang="en-US" altLang="zh-CN" dirty="0" smtClean="0">
              <a:solidFill>
                <a:schemeClr val="tx2"/>
              </a:solidFill>
              <a:latin typeface="+mj-lt"/>
            </a:endParaRPr>
          </a:p>
          <a:p>
            <a:pPr algn="r">
              <a:spcBef>
                <a:spcPts val="0"/>
              </a:spcBef>
            </a:pPr>
            <a:r>
              <a:rPr lang="en-US" altLang="zh-CN" sz="1600" dirty="0" smtClean="0">
                <a:solidFill>
                  <a:schemeClr val="tx2"/>
                </a:solidFill>
                <a:latin typeface="+mj-lt"/>
              </a:rPr>
              <a:t>WW43.4,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288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Net Movie / Screen Broadcast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10</a:t>
            </a:fld>
            <a:endParaRPr lang="en-US" dirty="0">
              <a:latin typeface="+mj-lt"/>
            </a:endParaRPr>
          </a:p>
        </p:txBody>
      </p:sp>
      <p:pic>
        <p:nvPicPr>
          <p:cNvPr id="6" name="图片 5" descr="net movie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07218"/>
            <a:ext cx="9144000" cy="68580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254240" y="502920"/>
            <a:ext cx="1661160" cy="533400"/>
          </a:xfrm>
          <a:prstGeom prst="round2DiagRect">
            <a:avLst>
              <a:gd name="adj1" fmla="val 22381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Phase 2</a:t>
            </a:r>
            <a:endParaRPr lang="zh-CN" altLang="en-US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759200" y="5628640"/>
            <a:ext cx="4124960" cy="1252378"/>
          </a:xfrm>
          <a:prstGeom prst="wedgeRoundRectCallout">
            <a:avLst>
              <a:gd name="adj1" fmla="val 61385"/>
              <a:gd name="adj2" fmla="val -1628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Improve the </a:t>
            </a:r>
            <a:r>
              <a:rPr lang="en-US" altLang="zh-CN" sz="1600" dirty="0"/>
              <a:t>full screen button design and </a:t>
            </a:r>
            <a:r>
              <a:rPr lang="en-US" altLang="zh-CN" sz="1600" dirty="0" smtClean="0"/>
              <a:t>enlarge the button size. 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Put it </a:t>
            </a:r>
            <a:r>
              <a:rPr lang="en-US" altLang="zh-CN" sz="1600" dirty="0"/>
              <a:t>either on the top right or bottom right of the screen (follow windows design)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798320" y="2529840"/>
            <a:ext cx="2773680" cy="843280"/>
          </a:xfrm>
          <a:prstGeom prst="wedgeRoundRectCallout">
            <a:avLst>
              <a:gd name="adj1" fmla="val -62066"/>
              <a:gd name="adj2" fmla="val 102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Change the name to “Movie Broadcast”.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7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288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File Submission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  <p:pic>
        <p:nvPicPr>
          <p:cNvPr id="6" name="图片 5" descr="file submit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6743"/>
            <a:ext cx="9144000" cy="6858001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213360" y="3901440"/>
            <a:ext cx="4894580" cy="2021839"/>
          </a:xfrm>
          <a:prstGeom prst="wedgeRoundRectCallout">
            <a:avLst>
              <a:gd name="adj1" fmla="val 30956"/>
              <a:gd name="adj2" fmla="val -7337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The </a:t>
            </a:r>
            <a:r>
              <a:rPr lang="en-US" altLang="zh-CN" sz="1600" dirty="0">
                <a:solidFill>
                  <a:schemeClr val="bg1"/>
                </a:solidFill>
              </a:rPr>
              <a:t>newly added files should be put on the bottom</a:t>
            </a:r>
            <a:r>
              <a:rPr lang="en-US" altLang="zh-CN" sz="1600" dirty="0" smtClean="0">
                <a:solidFill>
                  <a:schemeClr val="bg1"/>
                </a:solidFill>
              </a:rPr>
              <a:t>.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Remove file format which is not needed. 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Use 2 line design for better touch and enlarge the progress bar. 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Allow user to sort the file list by file name, type, submitted time </a:t>
            </a:r>
            <a:r>
              <a:rPr lang="en-US" altLang="zh-CN" sz="1600" b="1" dirty="0" smtClean="0">
                <a:solidFill>
                  <a:srgbClr val="FFFF66"/>
                </a:solidFill>
              </a:rPr>
              <a:t>(see </a:t>
            </a:r>
            <a:r>
              <a:rPr lang="en-US" altLang="zh-CN" sz="1600" b="1" dirty="0">
                <a:solidFill>
                  <a:srgbClr val="FFFF66"/>
                </a:solidFill>
              </a:rPr>
              <a:t>ref design</a:t>
            </a:r>
            <a:r>
              <a:rPr lang="en-US" altLang="zh-CN" sz="1600" b="1" dirty="0" smtClean="0">
                <a:solidFill>
                  <a:srgbClr val="FFFF66"/>
                </a:solidFill>
              </a:rPr>
              <a:t>).</a:t>
            </a:r>
            <a:endParaRPr lang="en-US" altLang="zh-CN" sz="1600" b="1" dirty="0">
              <a:solidFill>
                <a:srgbClr val="FFFF66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897120" y="2328703"/>
            <a:ext cx="3779520" cy="1455262"/>
          </a:xfrm>
          <a:prstGeom prst="wedgeRoundRectCallout">
            <a:avLst>
              <a:gd name="adj1" fmla="val 45637"/>
              <a:gd name="adj2" fmla="val -70247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/>
              <a:t>Some buttons/controllers are too small. 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Make sure that all buttons/controllers are touch friendly </a:t>
            </a:r>
            <a:r>
              <a:rPr lang="en-US" altLang="zh-CN" sz="1600" dirty="0"/>
              <a:t>on a 7 inch screen with 1024x600 resolution.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13360" y="6647339"/>
            <a:ext cx="3606800" cy="1114901"/>
          </a:xfrm>
          <a:prstGeom prst="wedgeRoundRectCallout">
            <a:avLst>
              <a:gd name="adj1" fmla="val 31277"/>
              <a:gd name="adj2" fmla="val -740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Move the buttons to the top.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Remove Clear History if file submission is only for this class.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937000" y="6553200"/>
            <a:ext cx="4119880" cy="1206499"/>
          </a:xfrm>
          <a:prstGeom prst="wedgeRoundRectCallout">
            <a:avLst>
              <a:gd name="adj1" fmla="val 32204"/>
              <a:gd name="adj2" fmla="val -7715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Pop up file </a:t>
            </a:r>
            <a:r>
              <a:rPr lang="en-US" altLang="zh-CN" sz="1600" dirty="0">
                <a:solidFill>
                  <a:schemeClr val="bg1"/>
                </a:solidFill>
              </a:rPr>
              <a:t>browser? Select a file to </a:t>
            </a:r>
            <a:r>
              <a:rPr lang="en-US" altLang="zh-CN" sz="1600" dirty="0" smtClean="0">
                <a:solidFill>
                  <a:schemeClr val="bg1"/>
                </a:solidFill>
              </a:rPr>
              <a:t>add to the list? Is multiple selection allowed?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Or </a:t>
            </a:r>
            <a:r>
              <a:rPr lang="en-US" altLang="zh-CN" sz="1600" dirty="0" smtClean="0">
                <a:solidFill>
                  <a:schemeClr val="bg1"/>
                </a:solidFill>
              </a:rPr>
              <a:t>user can directly select a file and send? Only show status in the page.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489960" y="424338"/>
            <a:ext cx="3235960" cy="815182"/>
          </a:xfrm>
          <a:prstGeom prst="wedgeRoundRectCallout">
            <a:avLst>
              <a:gd name="adj1" fmla="val 58586"/>
              <a:gd name="adj2" fmla="val 3064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Multiple files can be submitted at the same time?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24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288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File Receiving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  <p:pic>
        <p:nvPicPr>
          <p:cNvPr id="5" name="图片 4" descr="file receive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07218"/>
            <a:ext cx="9144000" cy="685800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4480560" y="294641"/>
            <a:ext cx="3576320" cy="882728"/>
          </a:xfrm>
          <a:prstGeom prst="wedgeRoundRectCallout">
            <a:avLst>
              <a:gd name="adj1" fmla="val 6591"/>
              <a:gd name="adj2" fmla="val 5911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vl="0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prstClr val="white"/>
                </a:solidFill>
              </a:rPr>
              <a:t>Keep the consistency of UI layout between file submission &amp; receiving. </a:t>
            </a:r>
            <a:r>
              <a:rPr lang="en-US" altLang="zh-CN" sz="1600" b="1" dirty="0" smtClean="0">
                <a:solidFill>
                  <a:srgbClr val="FFFF66"/>
                </a:solidFill>
              </a:rPr>
              <a:t>(See ref design)</a:t>
            </a:r>
            <a:endParaRPr lang="en-US" altLang="zh-CN" sz="1600" b="1" dirty="0">
              <a:solidFill>
                <a:srgbClr val="FFFF66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33680" y="6278880"/>
            <a:ext cx="3383280" cy="1033150"/>
          </a:xfrm>
          <a:prstGeom prst="wedgeRoundRectCallout">
            <a:avLst>
              <a:gd name="adj1" fmla="val 35727"/>
              <a:gd name="adj2" fmla="val -8404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Tap a line to open the file</a:t>
            </a:r>
            <a:r>
              <a:rPr lang="en-US" altLang="zh-CN" sz="1600" dirty="0" smtClean="0">
                <a:solidFill>
                  <a:schemeClr val="bg1"/>
                </a:solidFill>
              </a:rPr>
              <a:t>? E.g. click a image to open photo viewer? Can use get back by the global Back button?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130800" y="2651920"/>
            <a:ext cx="3159760" cy="701040"/>
          </a:xfrm>
          <a:prstGeom prst="wedgeRoundRectCallout">
            <a:avLst>
              <a:gd name="adj1" fmla="val 56627"/>
              <a:gd name="adj2" fmla="val -43999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Can student remove the file that is being received?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595120" y="1283828"/>
            <a:ext cx="3271520" cy="865540"/>
          </a:xfrm>
          <a:prstGeom prst="wedgeRoundRectCallout">
            <a:avLst>
              <a:gd name="adj1" fmla="val 60160"/>
              <a:gd name="adj2" fmla="val -23418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If user clear history, where to view the files? Shall we provide a Open Folder button?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972560" y="6534710"/>
            <a:ext cx="3627120" cy="1052632"/>
          </a:xfrm>
          <a:prstGeom prst="wedgeRoundRectCallout">
            <a:avLst>
              <a:gd name="adj1" fmla="val 1"/>
              <a:gd name="adj2" fmla="val -8004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Allow user to sort the file list by file name, type, received time, teacher. </a:t>
            </a:r>
            <a:r>
              <a:rPr lang="en-US" altLang="zh-CN" sz="1600" b="1" dirty="0">
                <a:solidFill>
                  <a:srgbClr val="FFFF66"/>
                </a:solidFill>
              </a:rPr>
              <a:t>(See ref design</a:t>
            </a:r>
            <a:r>
              <a:rPr lang="en-US" altLang="zh-CN" sz="1600" b="1" dirty="0" smtClean="0">
                <a:solidFill>
                  <a:srgbClr val="FFFF66"/>
                </a:solidFill>
              </a:rPr>
              <a:t>)</a:t>
            </a:r>
            <a:endParaRPr lang="en-US" altLang="zh-CN" sz="1600" b="1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358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288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Quiz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图片 4" descr="quiz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97693"/>
            <a:ext cx="9144000" cy="6858001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3098800" y="3330098"/>
            <a:ext cx="3891280" cy="1201262"/>
          </a:xfrm>
          <a:prstGeom prst="wedgeRoundRectCallout">
            <a:avLst>
              <a:gd name="adj1" fmla="val -59506"/>
              <a:gd name="adj2" fmla="val 3126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/>
              <a:t>Controllers (checkbox, radio button, etc.) are too small for touch. </a:t>
            </a:r>
            <a:endParaRPr lang="en-US" altLang="zh-CN" sz="1600" dirty="0" smtClean="0"/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prstClr val="white"/>
                </a:solidFill>
              </a:rPr>
              <a:t>Enlarge </a:t>
            </a:r>
            <a:r>
              <a:rPr lang="en-US" altLang="zh-CN" sz="1600" dirty="0">
                <a:solidFill>
                  <a:prstClr val="white"/>
                </a:solidFill>
              </a:rPr>
              <a:t>the controllers and allow user to tap the whole item to select</a:t>
            </a:r>
            <a:r>
              <a:rPr lang="en-US" altLang="zh-CN" sz="1600" dirty="0" smtClean="0">
                <a:solidFill>
                  <a:prstClr val="white"/>
                </a:solidFill>
              </a:rPr>
              <a:t>.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235200" y="1166018"/>
            <a:ext cx="3891280" cy="1201262"/>
          </a:xfrm>
          <a:prstGeom prst="wedgeRoundRectCallout">
            <a:avLst>
              <a:gd name="adj1" fmla="val -37835"/>
              <a:gd name="adj2" fmla="val -6938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/>
              <a:t>Zoom in/out buttons little small and too obvious.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prstClr val="white"/>
                </a:solidFill>
              </a:rPr>
              <a:t>Use low profile graphic design and enlarge the button for easier touch.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7428196"/>
            <a:ext cx="533400" cy="42268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098800" y="6906418"/>
            <a:ext cx="3190240" cy="774542"/>
          </a:xfrm>
          <a:prstGeom prst="wedgeRoundRectCallout">
            <a:avLst>
              <a:gd name="adj1" fmla="val 11847"/>
              <a:gd name="adj2" fmla="val -79881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prstClr val="white"/>
                </a:solidFill>
              </a:rPr>
              <a:t>Need UI for student to view test results. (See ref design).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90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28825"/>
          </a:xfrm>
          <a:noFill/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Survey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图片 4" descr="survey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6743"/>
            <a:ext cx="9144000" cy="68580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7428196"/>
            <a:ext cx="533400" cy="42268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08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28825"/>
          </a:xfrm>
          <a:noFill/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Register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图片 3" descr="student register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07218"/>
            <a:ext cx="9144000" cy="68580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254240" y="502920"/>
            <a:ext cx="1661160" cy="533400"/>
          </a:xfrm>
          <a:prstGeom prst="round2DiagRect">
            <a:avLst>
              <a:gd name="adj1" fmla="val 22381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Phase 2</a:t>
            </a:r>
            <a:endParaRPr lang="zh-CN" altLang="en-US" sz="24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7428196"/>
            <a:ext cx="533400" cy="42268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566160" y="4381500"/>
            <a:ext cx="5120640" cy="1775460"/>
          </a:xfrm>
          <a:prstGeom prst="wedgeRoundRectCallout">
            <a:avLst>
              <a:gd name="adj1" fmla="val -33115"/>
              <a:gd name="adj2" fmla="val -7648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/>
              <a:t>Current set name &amp; registration features are really confusing.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Combine these 2 features and UI. These student information should be visible at teacher side for teacher to better identify the student </a:t>
            </a:r>
            <a:r>
              <a:rPr lang="en-US" altLang="zh-CN" sz="1600" b="1" dirty="0" smtClean="0">
                <a:solidFill>
                  <a:srgbClr val="FFFF66"/>
                </a:solidFill>
              </a:rPr>
              <a:t>(see ref design).</a:t>
            </a:r>
            <a:endParaRPr lang="en-US" altLang="zh-CN" sz="1600" b="1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08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28825"/>
          </a:xfrm>
          <a:noFill/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Help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图片 4" descr="help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88168"/>
            <a:ext cx="9144000" cy="6858001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3870960" y="3563620"/>
            <a:ext cx="3362960" cy="1252220"/>
          </a:xfrm>
          <a:prstGeom prst="wedgeRoundRectCallout">
            <a:avLst>
              <a:gd name="adj1" fmla="val -64989"/>
              <a:gd name="adj2" fmla="val -2456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prstClr val="white"/>
                </a:solidFill>
              </a:rPr>
              <a:t>Help </a:t>
            </a:r>
            <a:r>
              <a:rPr lang="en-US" altLang="zh-CN" sz="1600" dirty="0">
                <a:solidFill>
                  <a:prstClr val="white"/>
                </a:solidFill>
              </a:rPr>
              <a:t>document </a:t>
            </a:r>
            <a:r>
              <a:rPr lang="en-US" altLang="zh-CN" sz="1600" dirty="0" smtClean="0">
                <a:solidFill>
                  <a:prstClr val="white"/>
                </a:solidFill>
              </a:rPr>
              <a:t>format (text font &amp; size, page layout, etc.) need </a:t>
            </a:r>
            <a:r>
              <a:rPr lang="en-US" altLang="zh-CN" sz="1600" dirty="0">
                <a:solidFill>
                  <a:prstClr val="white"/>
                </a:solidFill>
              </a:rPr>
              <a:t>to be improved.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7428196"/>
            <a:ext cx="533400" cy="42268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08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28825"/>
          </a:xfrm>
          <a:noFill/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About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图片 4" descr="about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97693"/>
            <a:ext cx="9144000" cy="6858001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3870960" y="1981200"/>
            <a:ext cx="3616960" cy="1148080"/>
          </a:xfrm>
          <a:prstGeom prst="wedgeRoundRectCallout">
            <a:avLst>
              <a:gd name="adj1" fmla="val -39007"/>
              <a:gd name="adj2" fmla="val 768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prstClr val="white"/>
                </a:solidFill>
              </a:rPr>
              <a:t>Should follow Intel(R) Learning Series About format and ensure the text readability.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7428196"/>
            <a:ext cx="533400" cy="42268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08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28825"/>
          </a:xfrm>
          <a:noFill/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Monitor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6" name="图片 5" descr="monitor-01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07218"/>
            <a:ext cx="9144000" cy="68580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7428196"/>
            <a:ext cx="533400" cy="42268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621280" y="3983352"/>
            <a:ext cx="4886960" cy="1808480"/>
          </a:xfrm>
          <a:prstGeom prst="wedgeRoundRectCallout">
            <a:avLst>
              <a:gd name="adj1" fmla="val 36437"/>
              <a:gd name="adj2" fmla="val 610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vl="0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Title bar too tall. Once the balloon is dismissed, user won’t know the status.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Use Android native balloon style.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Show a intuitive notification icon on the bottom bar when the student is being monitored/demoed. Student can click it to view corresponding message.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08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28825"/>
          </a:xfrm>
          <a:noFill/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Demonstration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图片 3" descr="demonstrate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97693"/>
            <a:ext cx="9144000" cy="6858001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236720" y="4612640"/>
            <a:ext cx="3403600" cy="1209040"/>
          </a:xfrm>
          <a:prstGeom prst="wedgeRoundRectCallout">
            <a:avLst>
              <a:gd name="adj1" fmla="val 36485"/>
              <a:gd name="adj2" fmla="val 6615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vl="0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>
                <a:solidFill>
                  <a:prstClr val="white"/>
                </a:solidFill>
              </a:rPr>
              <a:t>The message is same as screen </a:t>
            </a:r>
            <a:r>
              <a:rPr lang="en-US" altLang="zh-CN" sz="1600" dirty="0" smtClean="0">
                <a:solidFill>
                  <a:prstClr val="white"/>
                </a:solidFill>
              </a:rPr>
              <a:t>monitor, which </a:t>
            </a:r>
            <a:r>
              <a:rPr lang="en-US" altLang="zh-CN" sz="1600" dirty="0">
                <a:solidFill>
                  <a:prstClr val="white"/>
                </a:solidFill>
              </a:rPr>
              <a:t>is </a:t>
            </a:r>
            <a:r>
              <a:rPr lang="en-US" altLang="zh-CN" sz="1600" dirty="0" smtClean="0">
                <a:solidFill>
                  <a:prstClr val="white"/>
                </a:solidFill>
              </a:rPr>
              <a:t>confusing. 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prstClr val="white"/>
                </a:solidFill>
              </a:rPr>
              <a:t>Should  use specific message for student demo.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7428196"/>
            <a:ext cx="533400" cy="42268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083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" y="0"/>
            <a:ext cx="8056880" cy="828825"/>
          </a:xfrm>
          <a:noFill/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Feedback Legend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930400" y="2776378"/>
            <a:ext cx="4328160" cy="891382"/>
          </a:xfrm>
          <a:prstGeom prst="wedgeRoundRectCallout">
            <a:avLst>
              <a:gd name="adj1" fmla="val 36822"/>
              <a:gd name="adj2" fmla="val -8860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/>
              <a:t>UI/UX issue description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UI/UX improvement recommendations by Intel</a:t>
            </a:r>
            <a:endParaRPr lang="zh-CN" altLang="en-US" sz="16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79780" y="1574800"/>
            <a:ext cx="4018280" cy="833120"/>
          </a:xfrm>
          <a:prstGeom prst="wedgeRoundRectCallout">
            <a:avLst>
              <a:gd name="adj1" fmla="val 37709"/>
              <a:gd name="adj2" fmla="val -112583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/>
              <a:t>Open/questions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340100" y="3976450"/>
            <a:ext cx="4493260" cy="1022270"/>
          </a:xfrm>
          <a:prstGeom prst="wedgeRoundRectCallout">
            <a:avLst>
              <a:gd name="adj1" fmla="val 33810"/>
              <a:gd name="adj2" fmla="val -81129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vl="0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prstClr val="white"/>
                </a:solidFill>
              </a:rPr>
              <a:t>General UI/UX issues across application</a:t>
            </a:r>
            <a:endParaRPr lang="en-US" altLang="zh-CN" sz="1600" dirty="0" smtClean="0"/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UI/UX improvement recommendations by Intel</a:t>
            </a:r>
            <a:endParaRPr lang="en-US" altLang="zh-CN" sz="16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488180" y="5496560"/>
            <a:ext cx="4018280" cy="863599"/>
          </a:xfrm>
          <a:prstGeom prst="wedgeRoundRectCallout">
            <a:avLst>
              <a:gd name="adj1" fmla="val 35186"/>
              <a:gd name="adj2" fmla="val -9025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prstClr val="white"/>
                </a:solidFill>
              </a:rPr>
              <a:t>Reference design by Intel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30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2199640"/>
            <a:ext cx="8229600" cy="2639060"/>
          </a:xfrm>
          <a:noFill/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sz="6600" b="1" dirty="0" smtClean="0">
                <a:solidFill>
                  <a:schemeClr val="accent1">
                    <a:lumMod val="75000"/>
                  </a:schemeClr>
                </a:solidFill>
              </a:rPr>
              <a:t>Reference Design</a:t>
            </a:r>
            <a:br>
              <a:rPr lang="en-US" altLang="zh-CN" sz="6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dirty="0" smtClean="0">
                <a:solidFill>
                  <a:srgbClr val="C00000"/>
                </a:solidFill>
              </a:rPr>
              <a:t>Note: The graphic design in the following slides should be designed by </a:t>
            </a:r>
            <a:r>
              <a:rPr lang="en-US" altLang="zh-CN" dirty="0" err="1" smtClean="0">
                <a:solidFill>
                  <a:srgbClr val="C00000"/>
                </a:solidFill>
              </a:rPr>
              <a:t>Mythware</a:t>
            </a:r>
            <a:r>
              <a:rPr lang="en-US" altLang="zh-CN" dirty="0" smtClean="0">
                <a:solidFill>
                  <a:srgbClr val="C00000"/>
                </a:solidFill>
              </a:rPr>
              <a:t> to be consistent within the app as well as with the android OS.</a:t>
            </a:r>
            <a:endParaRPr lang="zh-CN" alt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7428196"/>
            <a:ext cx="533400" cy="42268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623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wang101\Desktop\Mythware\Android\Main UI not conn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2233"/>
            <a:ext cx="9144000" cy="535798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60960"/>
            <a:ext cx="8229600" cy="7620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Reference Design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– Home Page (Not Connected)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7298" y="3346847"/>
            <a:ext cx="2959101" cy="843280"/>
          </a:xfrm>
          <a:prstGeom prst="wedgeRoundRectCallout">
            <a:avLst>
              <a:gd name="adj1" fmla="val -19678"/>
              <a:gd name="adj2" fmla="val -7853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Allow user to view received files &amp; quiz results offline.</a:t>
            </a:r>
            <a:endParaRPr lang="en-US" altLang="zh-CN" sz="16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882641" y="3634741"/>
            <a:ext cx="2860040" cy="711199"/>
          </a:xfrm>
          <a:prstGeom prst="wedgeRoundRectCallout">
            <a:avLst>
              <a:gd name="adj1" fmla="val -15154"/>
              <a:gd name="adj2" fmla="val 9320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Allow user change user info offline (for shared usage).</a:t>
            </a:r>
            <a:endParaRPr lang="en-US" altLang="zh-CN" sz="16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1666240" y="6050280"/>
            <a:ext cx="3962400" cy="1005839"/>
          </a:xfrm>
          <a:prstGeom prst="wedgeRoundRectCallout">
            <a:avLst>
              <a:gd name="adj1" fmla="val -7206"/>
              <a:gd name="adj2" fmla="val -84771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When user launch CM, he/she will enter Home page (offline mode).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Tap Connect to enter select teacher UI.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16351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wang101\Desktop\Mythware\Android\Main UI connect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67694"/>
            <a:ext cx="9144000" cy="535798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60960"/>
            <a:ext cx="8229600" cy="7620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Reference Design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– Home Page (Connected)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47320" y="4504369"/>
            <a:ext cx="2230120" cy="595951"/>
          </a:xfrm>
          <a:prstGeom prst="wedgeRoundRectCallout">
            <a:avLst>
              <a:gd name="adj1" fmla="val 43981"/>
              <a:gd name="adj2" fmla="val -9877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Improve the layout of Home page.</a:t>
            </a:r>
            <a:endParaRPr lang="en-US" altLang="zh-CN" sz="1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354320" y="5914068"/>
            <a:ext cx="3464560" cy="1238572"/>
          </a:xfrm>
          <a:prstGeom prst="wedgeRoundRectCallout">
            <a:avLst>
              <a:gd name="adj1" fmla="val -5261"/>
              <a:gd name="adj2" fmla="val -7147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Combine set user name, class &amp; student ID together.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Change to “Edit” for user to edit all user information.</a:t>
            </a:r>
            <a:endParaRPr lang="en-US" altLang="zh-CN" sz="16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297680" y="655794"/>
            <a:ext cx="3525520" cy="943917"/>
          </a:xfrm>
          <a:prstGeom prst="wedgeRoundRectCallout">
            <a:avLst>
              <a:gd name="adj1" fmla="val 56063"/>
              <a:gd name="adj2" fmla="val 3304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Move Help &amp; About buttons here. Tap Help to open a new screen; tap About to pop up About dialog.</a:t>
            </a:r>
            <a:endParaRPr lang="en-US" altLang="zh-CN" sz="16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147320" y="6241727"/>
            <a:ext cx="2636520" cy="910913"/>
          </a:xfrm>
          <a:prstGeom prst="wedgeRoundRectCallout">
            <a:avLst>
              <a:gd name="adj1" fmla="val -36839"/>
              <a:gd name="adj2" fmla="val -80999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Provide a retract button for user to retract to icon only view.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30572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" y="30480"/>
            <a:ext cx="8229600" cy="828825"/>
          </a:xfrm>
          <a:noFill/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Reference Design – Student Registration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23</a:t>
            </a:fld>
            <a:endParaRPr lang="en-US" dirty="0">
              <a:latin typeface="+mj-lt"/>
            </a:endParaRPr>
          </a:p>
        </p:txBody>
      </p:sp>
      <p:pic>
        <p:nvPicPr>
          <p:cNvPr id="5" name="图片 4" descr="ui110822-2-01.png"/>
          <p:cNvPicPr>
            <a:picLocks noChangeAspect="1"/>
          </p:cNvPicPr>
          <p:nvPr/>
        </p:nvPicPr>
        <p:blipFill rotWithShape="1">
          <a:blip r:embed="rId3" cstate="print"/>
          <a:srcRect b="25002"/>
          <a:stretch/>
        </p:blipFill>
        <p:spPr>
          <a:xfrm>
            <a:off x="0" y="1297052"/>
            <a:ext cx="9144000" cy="514334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489200" y="3553014"/>
            <a:ext cx="4175760" cy="1199331"/>
          </a:xfrm>
          <a:prstGeom prst="rect">
            <a:avLst/>
          </a:prstGeom>
          <a:solidFill>
            <a:srgbClr val="7B8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cshi6\Documents\Work\SPA\Slate\UXRD &amp; UI Spec\Graphic Design\Android Sample\Create a contact_keyboard_scroll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7256"/>
          <a:stretch/>
        </p:blipFill>
        <p:spPr bwMode="auto">
          <a:xfrm>
            <a:off x="-22837" y="3728432"/>
            <a:ext cx="9138874" cy="271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738120" y="1442694"/>
            <a:ext cx="4038600" cy="223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endParaRPr lang="en-US" altLang="zh-CN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829560" y="1826077"/>
            <a:ext cx="383540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60040" y="1489923"/>
            <a:ext cx="2672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Enter your information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839720" y="3243397"/>
            <a:ext cx="382524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790440" y="3299277"/>
            <a:ext cx="0" cy="324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632200" y="3299277"/>
            <a:ext cx="307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                           Cancel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77360" y="1975176"/>
            <a:ext cx="212852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50800">
              <a:srgbClr val="0070C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5341620" y="274294"/>
            <a:ext cx="3586480" cy="1217091"/>
          </a:xfrm>
          <a:prstGeom prst="wedgeRoundRectCallout">
            <a:avLst>
              <a:gd name="adj1" fmla="val -35836"/>
              <a:gd name="adj2" fmla="val 68878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Combine Set Name &amp; Register features. These info should be visible at teacher side (e.g. when teacher hover on a student thumbnail).</a:t>
            </a:r>
          </a:p>
        </p:txBody>
      </p:sp>
      <p:sp>
        <p:nvSpPr>
          <p:cNvPr id="3" name="Rectangle 2"/>
          <p:cNvSpPr/>
          <p:nvPr/>
        </p:nvSpPr>
        <p:spPr>
          <a:xfrm>
            <a:off x="2944245" y="1964456"/>
            <a:ext cx="1202573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* Name:</a:t>
            </a:r>
          </a:p>
          <a:p>
            <a:pPr>
              <a:spcAft>
                <a:spcPts val="1800"/>
              </a:spcAft>
            </a:pPr>
            <a:r>
              <a:rPr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Class:</a:t>
            </a:r>
          </a:p>
          <a:p>
            <a:pPr>
              <a:spcAft>
                <a:spcPts val="1800"/>
              </a:spcAft>
            </a:pPr>
            <a:r>
              <a:rPr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Student ID:</a:t>
            </a:r>
            <a:endParaRPr lang="en-US" altLang="zh-CN" sz="13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77360" y="2384588"/>
            <a:ext cx="212852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4277360" y="2806173"/>
            <a:ext cx="2128520" cy="28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106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cshi6\Documents\Work\SPA\2011 SW Core Stack\Mythware\Android &amp; Meego UI\Ref Design\File Submiss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32837"/>
            <a:ext cx="9144000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" y="30480"/>
            <a:ext cx="8229600" cy="828825"/>
          </a:xfrm>
          <a:noFill/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Reference Design – File Submission (Ready to Submit) 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24</a:t>
            </a:fld>
            <a:endParaRPr lang="en-US" dirty="0">
              <a:latin typeface="+mj-lt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576320" y="1887098"/>
            <a:ext cx="3708400" cy="1486022"/>
          </a:xfrm>
          <a:prstGeom prst="wedgeRoundRectCallout">
            <a:avLst>
              <a:gd name="adj1" fmla="val -34915"/>
              <a:gd name="adj2" fmla="val -73736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Move the buttons to top &amp; improve the layout.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>
                <a:solidFill>
                  <a:schemeClr val="bg1"/>
                </a:solidFill>
              </a:rPr>
              <a:t>Allow user to sort the file list by file name, type, submitted </a:t>
            </a:r>
            <a:r>
              <a:rPr lang="en-US" altLang="zh-CN" sz="1600" dirty="0" smtClean="0">
                <a:solidFill>
                  <a:schemeClr val="bg1"/>
                </a:solidFill>
              </a:rPr>
              <a:t>time. Sort by time by default (latest on the bottom)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2087880" y="4803017"/>
            <a:ext cx="2727960" cy="713863"/>
          </a:xfrm>
          <a:prstGeom prst="wedgeRoundRectCallout">
            <a:avLst>
              <a:gd name="adj1" fmla="val -16440"/>
              <a:gd name="adj2" fmla="val -87605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Use 2 line for 1 file item (Android style).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791200" y="4711577"/>
            <a:ext cx="3190240" cy="713863"/>
          </a:xfrm>
          <a:prstGeom prst="wedgeRoundRectCallout">
            <a:avLst>
              <a:gd name="adj1" fmla="val 11585"/>
              <a:gd name="adj2" fmla="val -96144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Change “Pending” (to be submitted) to “Ready to submit”.</a:t>
            </a:r>
          </a:p>
        </p:txBody>
      </p:sp>
    </p:spTree>
    <p:extLst>
      <p:ext uri="{BB962C8B-B14F-4D97-AF65-F5344CB8AC3E}">
        <p14:creationId xmlns:p14="http://schemas.microsoft.com/office/powerpoint/2010/main" xmlns="" val="22562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shi6\Documents\Work\SPA\2011 SW Core Stack\Mythware\Android &amp; Meego UI\Ref Design\File Submission_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" y="1132837"/>
            <a:ext cx="9144001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" y="30480"/>
            <a:ext cx="8229600" cy="828825"/>
          </a:xfrm>
          <a:noFill/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Reference Design – File Submission (Submitting…) 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25</a:t>
            </a:fld>
            <a:endParaRPr lang="en-US" dirty="0">
              <a:latin typeface="+mj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791200" y="4711577"/>
            <a:ext cx="3190240" cy="713863"/>
          </a:xfrm>
          <a:prstGeom prst="wedgeRoundRectCallout">
            <a:avLst>
              <a:gd name="adj1" fmla="val 11585"/>
              <a:gd name="adj2" fmla="val -96144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Change “Pending” (waiting in queue) to “Waiting”.</a:t>
            </a:r>
          </a:p>
        </p:txBody>
      </p:sp>
    </p:spTree>
    <p:extLst>
      <p:ext uri="{BB962C8B-B14F-4D97-AF65-F5344CB8AC3E}">
        <p14:creationId xmlns:p14="http://schemas.microsoft.com/office/powerpoint/2010/main" xmlns="" val="24909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shi6\Documents\Work\SPA\2011 SW Core Stack\Mythware\Android &amp; Meego UI\Ref Design\File Receiv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32837"/>
            <a:ext cx="9144000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" y="30480"/>
            <a:ext cx="8229600" cy="828825"/>
          </a:xfrm>
          <a:noFill/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Reference Design – File Receiving 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26</a:t>
            </a:fld>
            <a:endParaRPr lang="en-US" dirty="0">
              <a:latin typeface="+mj-lt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232400" y="4803018"/>
            <a:ext cx="3556000" cy="1160902"/>
          </a:xfrm>
          <a:prstGeom prst="wedgeRoundRectCallout">
            <a:avLst>
              <a:gd name="adj1" fmla="val 32044"/>
              <a:gd name="adj2" fmla="val -8813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>
                <a:solidFill>
                  <a:schemeClr val="bg1"/>
                </a:solidFill>
              </a:rPr>
              <a:t>Allow user to sort the file list by file name, type, received time, teacher. </a:t>
            </a:r>
            <a:r>
              <a:rPr lang="en-US" altLang="zh-CN" sz="1600" dirty="0" smtClean="0">
                <a:solidFill>
                  <a:schemeClr val="bg1"/>
                </a:solidFill>
              </a:rPr>
              <a:t>Sort by time by default (latest on the bottom)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497840" y="4803018"/>
            <a:ext cx="3261360" cy="754502"/>
          </a:xfrm>
          <a:prstGeom prst="wedgeRoundRectCallout">
            <a:avLst>
              <a:gd name="adj1" fmla="val 32044"/>
              <a:gd name="adj2" fmla="val -8813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Add teacher info for user to know who sent these files.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0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shi6\Documents\Work\SPA\2011 SW Core Stack\Mythware\Android &amp; Meego UI\Ref Design\Quiz Resu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32836"/>
            <a:ext cx="9144000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" y="30480"/>
            <a:ext cx="8229600" cy="828825"/>
          </a:xfrm>
          <a:noFill/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Reference Design – Quiz Result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27</a:t>
            </a:fld>
            <a:endParaRPr lang="en-US" dirty="0">
              <a:latin typeface="+mj-lt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110480" y="4325496"/>
            <a:ext cx="3647440" cy="1272663"/>
          </a:xfrm>
          <a:prstGeom prst="wedgeRoundRectCallout">
            <a:avLst>
              <a:gd name="adj1" fmla="val 32044"/>
              <a:gd name="adj2" fmla="val -88130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>
                <a:solidFill>
                  <a:schemeClr val="bg1"/>
                </a:solidFill>
              </a:rPr>
              <a:t>Allow user to sort the </a:t>
            </a:r>
            <a:r>
              <a:rPr lang="en-US" altLang="zh-CN" sz="1600" dirty="0" smtClean="0">
                <a:solidFill>
                  <a:schemeClr val="bg1"/>
                </a:solidFill>
              </a:rPr>
              <a:t>quiz </a:t>
            </a:r>
            <a:r>
              <a:rPr lang="en-US" altLang="zh-CN" sz="1600" dirty="0">
                <a:solidFill>
                  <a:schemeClr val="bg1"/>
                </a:solidFill>
              </a:rPr>
              <a:t>list by </a:t>
            </a:r>
            <a:r>
              <a:rPr lang="en-US" altLang="zh-CN" sz="1600" dirty="0" smtClean="0">
                <a:solidFill>
                  <a:schemeClr val="bg1"/>
                </a:solidFill>
              </a:rPr>
              <a:t>quiz </a:t>
            </a:r>
            <a:r>
              <a:rPr lang="en-US" altLang="zh-CN" sz="1600" dirty="0">
                <a:solidFill>
                  <a:schemeClr val="bg1"/>
                </a:solidFill>
              </a:rPr>
              <a:t>name, </a:t>
            </a:r>
            <a:r>
              <a:rPr lang="en-US" altLang="zh-CN" sz="1600" dirty="0" smtClean="0">
                <a:solidFill>
                  <a:schemeClr val="bg1"/>
                </a:solidFill>
              </a:rPr>
              <a:t>quiz complete </a:t>
            </a:r>
            <a:r>
              <a:rPr lang="en-US" altLang="zh-CN" sz="1600" dirty="0">
                <a:solidFill>
                  <a:schemeClr val="bg1"/>
                </a:solidFill>
              </a:rPr>
              <a:t>time, </a:t>
            </a:r>
            <a:r>
              <a:rPr lang="en-US" altLang="zh-CN" sz="1600" dirty="0" smtClean="0">
                <a:solidFill>
                  <a:schemeClr val="bg1"/>
                </a:solidFill>
              </a:rPr>
              <a:t>teacher, quiz score. Sort by time by default (latest on the TOP).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14960" y="4628966"/>
            <a:ext cx="3332480" cy="969193"/>
          </a:xfrm>
          <a:prstGeom prst="wedgeRoundRectCallout">
            <a:avLst>
              <a:gd name="adj1" fmla="val -36479"/>
              <a:gd name="adj2" fmla="val -84073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Add “Quiz Result” main tab for user to view test results sent by teacher.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08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" y="0"/>
            <a:ext cx="8229600" cy="828825"/>
          </a:xfrm>
          <a:noFill/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General Guidelines/ Recommendations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080" y="773534"/>
            <a:ext cx="81635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 smtClean="0"/>
              <a:t>Text Description: </a:t>
            </a:r>
            <a:r>
              <a:rPr lang="en-US" altLang="zh-CN" dirty="0" smtClean="0"/>
              <a:t>Simplify </a:t>
            </a:r>
            <a:r>
              <a:rPr lang="en-US" altLang="zh-CN" dirty="0"/>
              <a:t>the description </a:t>
            </a:r>
            <a:r>
              <a:rPr lang="en-US" altLang="zh-CN" dirty="0" smtClean="0"/>
              <a:t>in dialogs and ensure </a:t>
            </a:r>
            <a:r>
              <a:rPr lang="en-US" altLang="zh-CN" dirty="0"/>
              <a:t>the text readability on a 7 inch screen with 1024x600 resolution. </a:t>
            </a:r>
            <a:endParaRPr lang="en-US" altLang="zh-CN" dirty="0" smtClean="0"/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 smtClean="0">
                <a:solidFill>
                  <a:prstClr val="black"/>
                </a:solidFill>
              </a:rPr>
              <a:t>Visual Design: </a:t>
            </a:r>
            <a:r>
              <a:rPr lang="en-US" altLang="zh-CN" dirty="0" smtClean="0">
                <a:solidFill>
                  <a:prstClr val="black"/>
                </a:solidFill>
              </a:rPr>
              <a:t>The </a:t>
            </a:r>
            <a:r>
              <a:rPr lang="en-US" altLang="zh-CN" dirty="0">
                <a:solidFill>
                  <a:prstClr val="black"/>
                </a:solidFill>
              </a:rPr>
              <a:t>visual </a:t>
            </a:r>
            <a:r>
              <a:rPr lang="en-US" altLang="zh-CN" dirty="0" smtClean="0">
                <a:solidFill>
                  <a:prstClr val="black"/>
                </a:solidFill>
              </a:rPr>
              <a:t>design of popup dialogs </a:t>
            </a:r>
            <a:r>
              <a:rPr lang="en-US" altLang="zh-CN" dirty="0">
                <a:solidFill>
                  <a:prstClr val="black"/>
                </a:solidFill>
              </a:rPr>
              <a:t>is too heavy for a simple dialog</a:t>
            </a:r>
            <a:r>
              <a:rPr lang="en-US" altLang="zh-CN" dirty="0" smtClean="0">
                <a:solidFill>
                  <a:prstClr val="black"/>
                </a:solidFill>
              </a:rPr>
              <a:t>. </a:t>
            </a:r>
            <a:r>
              <a:rPr lang="en-US" altLang="zh-CN" dirty="0" smtClean="0"/>
              <a:t>Use </a:t>
            </a:r>
            <a:r>
              <a:rPr lang="en-US" altLang="zh-CN" dirty="0"/>
              <a:t>visually light design – may use Android native </a:t>
            </a:r>
            <a:r>
              <a:rPr lang="en-US" altLang="zh-CN" dirty="0" smtClean="0"/>
              <a:t>dialog style.</a:t>
            </a:r>
            <a:endParaRPr lang="en-US" altLang="zh-CN" dirty="0"/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 smtClean="0">
                <a:solidFill>
                  <a:prstClr val="black"/>
                </a:solidFill>
              </a:rPr>
              <a:t>Screen Rotation: </a:t>
            </a:r>
            <a:r>
              <a:rPr lang="en-US" altLang="zh-CN" dirty="0" smtClean="0">
                <a:solidFill>
                  <a:prstClr val="black"/>
                </a:solidFill>
              </a:rPr>
              <a:t>When Classroom Management UI is active, lock </a:t>
            </a:r>
            <a:r>
              <a:rPr lang="en-US" altLang="zh-CN" dirty="0">
                <a:solidFill>
                  <a:prstClr val="black"/>
                </a:solidFill>
              </a:rPr>
              <a:t>screen at landscape mode. When user get back to OS </a:t>
            </a:r>
            <a:r>
              <a:rPr lang="en-US" altLang="zh-CN" dirty="0" smtClean="0">
                <a:solidFill>
                  <a:prstClr val="black"/>
                </a:solidFill>
              </a:rPr>
              <a:t>desktop or other apps, </a:t>
            </a:r>
            <a:r>
              <a:rPr lang="en-US" altLang="zh-CN" dirty="0">
                <a:solidFill>
                  <a:prstClr val="black"/>
                </a:solidFill>
              </a:rPr>
              <a:t>screen rotation should still </a:t>
            </a:r>
            <a:r>
              <a:rPr lang="en-US" altLang="zh-CN" dirty="0" smtClean="0">
                <a:solidFill>
                  <a:prstClr val="black"/>
                </a:solidFill>
              </a:rPr>
              <a:t>be workable. If </a:t>
            </a:r>
            <a:r>
              <a:rPr lang="en-US" altLang="zh-CN" dirty="0">
                <a:solidFill>
                  <a:prstClr val="black"/>
                </a:solidFill>
              </a:rPr>
              <a:t>student rotate to portrait mode, </a:t>
            </a:r>
            <a:r>
              <a:rPr lang="en-US" altLang="zh-CN" dirty="0" smtClean="0">
                <a:solidFill>
                  <a:prstClr val="black"/>
                </a:solidFill>
              </a:rPr>
              <a:t>teacher </a:t>
            </a:r>
            <a:r>
              <a:rPr lang="en-US" altLang="zh-CN" dirty="0">
                <a:solidFill>
                  <a:prstClr val="black"/>
                </a:solidFill>
              </a:rPr>
              <a:t>will see portrait thumbnail.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 smtClean="0">
                <a:solidFill>
                  <a:prstClr val="black"/>
                </a:solidFill>
              </a:rPr>
              <a:t>Software Keyboard: </a:t>
            </a:r>
            <a:r>
              <a:rPr lang="en-US" altLang="zh-CN" dirty="0" smtClean="0">
                <a:solidFill>
                  <a:prstClr val="black"/>
                </a:solidFill>
              </a:rPr>
              <a:t>If </a:t>
            </a:r>
            <a:r>
              <a:rPr lang="en-US" altLang="zh-CN" dirty="0">
                <a:solidFill>
                  <a:prstClr val="black"/>
                </a:solidFill>
              </a:rPr>
              <a:t>text field is covered by software keyboard, the UI should automatically scroll up for user to input (follow Android native behavior).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 smtClean="0">
                <a:solidFill>
                  <a:prstClr val="black"/>
                </a:solidFill>
              </a:rPr>
              <a:t>Back Behavior: </a:t>
            </a:r>
            <a:r>
              <a:rPr lang="en-US" altLang="zh-CN" dirty="0" smtClean="0">
                <a:solidFill>
                  <a:prstClr val="black"/>
                </a:solidFill>
              </a:rPr>
              <a:t>User </a:t>
            </a:r>
            <a:r>
              <a:rPr lang="en-US" altLang="zh-CN" dirty="0">
                <a:solidFill>
                  <a:prstClr val="black"/>
                </a:solidFill>
              </a:rPr>
              <a:t>should be able to tap global Back button to </a:t>
            </a:r>
            <a:r>
              <a:rPr lang="en-US" altLang="zh-CN" dirty="0" smtClean="0">
                <a:solidFill>
                  <a:prstClr val="black"/>
                </a:solidFill>
              </a:rPr>
              <a:t>go to previous screen within this application. During connecting status, user can tap Back button to cancel connecting.</a:t>
            </a:r>
            <a:endParaRPr lang="en-US" altLang="zh-CN" dirty="0">
              <a:solidFill>
                <a:prstClr val="black"/>
              </a:solidFill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 smtClean="0"/>
              <a:t>Quiz Results: </a:t>
            </a:r>
            <a:r>
              <a:rPr lang="en-US" altLang="zh-CN" dirty="0" smtClean="0"/>
              <a:t>Student should be able to view quiz results when connected or offline (see ref design).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 smtClean="0"/>
              <a:t>Status Notification: </a:t>
            </a:r>
            <a:r>
              <a:rPr lang="en-US" altLang="zh-CN" dirty="0" smtClean="0"/>
              <a:t>Need a notification to indicate student is connected to teacher.</a:t>
            </a:r>
          </a:p>
        </p:txBody>
      </p:sp>
    </p:spTree>
    <p:extLst>
      <p:ext uri="{BB962C8B-B14F-4D97-AF65-F5344CB8AC3E}">
        <p14:creationId xmlns:p14="http://schemas.microsoft.com/office/powerpoint/2010/main" xmlns="" val="42493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" y="0"/>
            <a:ext cx="8229600" cy="828825"/>
          </a:xfrm>
          <a:noFill/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General Opens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080" y="773534"/>
            <a:ext cx="816356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 smtClean="0"/>
              <a:t>File Browser: </a:t>
            </a:r>
            <a:r>
              <a:rPr lang="en-US" altLang="zh-CN" dirty="0" smtClean="0"/>
              <a:t>what’s the native file system structure of Android. We need to deliver a very simple file browser for user to  select files.</a:t>
            </a:r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 smtClean="0">
                <a:solidFill>
                  <a:prstClr val="black"/>
                </a:solidFill>
              </a:rPr>
              <a:t>Received Files: </a:t>
            </a:r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Where </a:t>
            </a:r>
            <a:r>
              <a:rPr lang="en-US" altLang="zh-CN" dirty="0" smtClean="0">
                <a:solidFill>
                  <a:prstClr val="black"/>
                </a:solidFill>
              </a:rPr>
              <a:t>are the </a:t>
            </a:r>
            <a:r>
              <a:rPr lang="en-US" altLang="zh-CN" dirty="0">
                <a:solidFill>
                  <a:prstClr val="black"/>
                </a:solidFill>
              </a:rPr>
              <a:t>received files saved by default? In a fixed application folder or in system library </a:t>
            </a:r>
            <a:r>
              <a:rPr lang="en-US" altLang="zh-CN" dirty="0" smtClean="0">
                <a:solidFill>
                  <a:prstClr val="black"/>
                </a:solidFill>
              </a:rPr>
              <a:t>folders according </a:t>
            </a:r>
            <a:r>
              <a:rPr lang="en-US" altLang="zh-CN" dirty="0">
                <a:solidFill>
                  <a:prstClr val="black"/>
                </a:solidFill>
              </a:rPr>
              <a:t>to the file format?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Can user access these received files when he/she is offline?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How can user access them outside of CM application</a:t>
            </a:r>
            <a:r>
              <a:rPr lang="en-US" altLang="zh-CN" dirty="0" smtClean="0">
                <a:solidFill>
                  <a:prstClr val="black"/>
                </a:solidFill>
              </a:rPr>
              <a:t>?</a:t>
            </a:r>
            <a:endParaRPr lang="en-US" altLang="zh-CN" dirty="0"/>
          </a:p>
          <a:p>
            <a:pPr marL="342900" lvl="0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1" dirty="0">
                <a:solidFill>
                  <a:prstClr val="black"/>
                </a:solidFill>
              </a:rPr>
              <a:t>File </a:t>
            </a:r>
            <a:r>
              <a:rPr lang="en-US" altLang="zh-CN" b="1" dirty="0" smtClean="0">
                <a:solidFill>
                  <a:prstClr val="black"/>
                </a:solidFill>
              </a:rPr>
              <a:t>Transfer Behavior: </a:t>
            </a:r>
            <a:r>
              <a:rPr lang="en-US" altLang="zh-CN" dirty="0" smtClean="0">
                <a:solidFill>
                  <a:prstClr val="black"/>
                </a:solidFill>
              </a:rPr>
              <a:t>What’s the behavior of file transfer? Can user transfer multiple files at the same time? What’s the transfer sequence? (see File Submission  page for details)</a:t>
            </a:r>
            <a:endParaRPr lang="en-US" altLang="zh-CN" dirty="0">
              <a:solidFill>
                <a:prstClr val="black"/>
              </a:solidFill>
            </a:endParaRP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080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ui110822-1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07217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" y="0"/>
            <a:ext cx="8229600" cy="828825"/>
          </a:xfrm>
          <a:noFill/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Login – Connect to Class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156198" y="5709920"/>
            <a:ext cx="3535680" cy="1084422"/>
          </a:xfrm>
          <a:prstGeom prst="wedgeRoundRectCallout">
            <a:avLst>
              <a:gd name="adj1" fmla="val -37787"/>
              <a:gd name="adj2" fmla="val -7829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/>
              <a:t>Selecting an item &amp; clicking a button</a:t>
            </a:r>
            <a:r>
              <a:rPr lang="zh-CN" altLang="en-US" sz="1600" dirty="0"/>
              <a:t> </a:t>
            </a:r>
            <a:r>
              <a:rPr lang="en-US" altLang="zh-CN" sz="1600" dirty="0"/>
              <a:t>is not standard behavior of </a:t>
            </a:r>
            <a:r>
              <a:rPr lang="en-US" altLang="zh-CN" sz="1600" dirty="0" smtClean="0"/>
              <a:t>Android. 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Should </a:t>
            </a:r>
            <a:r>
              <a:rPr lang="en-US" altLang="zh-CN" sz="1600" dirty="0"/>
              <a:t>tap to connect directly. </a:t>
            </a:r>
            <a:endParaRPr lang="zh-CN" altLang="en-US" sz="16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70120" y="1239520"/>
            <a:ext cx="3749040" cy="773034"/>
          </a:xfrm>
          <a:prstGeom prst="wedgeRoundRectCallout">
            <a:avLst>
              <a:gd name="adj1" fmla="val -36196"/>
              <a:gd name="adj2" fmla="val 81705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/>
              <a:t>Show message if there is no teacher available. May need a Refresh </a:t>
            </a:r>
            <a:r>
              <a:rPr lang="en-US" altLang="zh-CN" sz="1600" dirty="0" smtClean="0"/>
              <a:t>button?</a:t>
            </a:r>
            <a:endParaRPr lang="en-US" altLang="zh-CN" sz="16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125718" y="4036217"/>
            <a:ext cx="3393442" cy="874634"/>
          </a:xfrm>
          <a:prstGeom prst="wedgeRoundRectCallout">
            <a:avLst>
              <a:gd name="adj1" fmla="val -37787"/>
              <a:gd name="adj2" fmla="val -78298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IP Address needed for both teacher &amp; student</a:t>
            </a:r>
            <a:r>
              <a:rPr lang="en-US" altLang="zh-CN" sz="1600" dirty="0" smtClean="0">
                <a:solidFill>
                  <a:schemeClr val="bg1"/>
                </a:solidFill>
              </a:rPr>
              <a:t>?  Recommend to remove it for simplicity.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68960" y="4036217"/>
            <a:ext cx="2976880" cy="701914"/>
          </a:xfrm>
          <a:prstGeom prst="wedgeRoundRectCallout">
            <a:avLst>
              <a:gd name="adj1" fmla="val -19037"/>
              <a:gd name="adj2" fmla="val -10724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User consistent teacher icon as the one at Teacher side.</a:t>
            </a:r>
            <a:endParaRPr lang="zh-CN" altLang="en-US" sz="1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68960" y="1036320"/>
            <a:ext cx="2611120" cy="701914"/>
          </a:xfrm>
          <a:prstGeom prst="wedgeRoundRectCallout">
            <a:avLst>
              <a:gd name="adj1" fmla="val 65946"/>
              <a:gd name="adj2" fmla="val 1578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Add simple instruction in this page.</a:t>
            </a:r>
            <a:endParaRPr lang="zh-CN" altLang="en-US" sz="16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08940" y="5627291"/>
            <a:ext cx="4048760" cy="1249680"/>
          </a:xfrm>
          <a:prstGeom prst="wedgeRoundRectCallout">
            <a:avLst>
              <a:gd name="adj1" fmla="val -9847"/>
              <a:gd name="adj2" fmla="val -88483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/>
              <a:t>Can </a:t>
            </a:r>
            <a:r>
              <a:rPr lang="en-US" altLang="zh-CN" sz="1600" dirty="0"/>
              <a:t>student access files received offline</a:t>
            </a:r>
            <a:r>
              <a:rPr lang="en-US" altLang="zh-CN" sz="1600" dirty="0" smtClean="0"/>
              <a:t>? </a:t>
            </a:r>
          </a:p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/>
              <a:t>May need </a:t>
            </a:r>
            <a:r>
              <a:rPr lang="en-US" altLang="zh-CN" sz="1600" dirty="0"/>
              <a:t>a UI for user to view received files &amp; quiz </a:t>
            </a:r>
            <a:r>
              <a:rPr lang="en-US" altLang="zh-CN" sz="1600" dirty="0" smtClean="0"/>
              <a:t>results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if not in a class </a:t>
            </a:r>
            <a:r>
              <a:rPr lang="en-US" altLang="zh-CN" sz="1600" b="1" dirty="0" smtClean="0">
                <a:solidFill>
                  <a:srgbClr val="FFFF66"/>
                </a:solidFill>
              </a:rPr>
              <a:t>(see ref design)</a:t>
            </a:r>
            <a:r>
              <a:rPr lang="en-US" altLang="zh-CN" sz="1600" dirty="0" smtClean="0"/>
              <a:t>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5729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" y="0"/>
            <a:ext cx="8229600" cy="828825"/>
          </a:xfrm>
          <a:noFill/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Login – Provide Name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6</a:t>
            </a:fld>
            <a:endParaRPr lang="en-US" dirty="0">
              <a:latin typeface="+mj-lt"/>
            </a:endParaRPr>
          </a:p>
        </p:txBody>
      </p:sp>
      <p:pic>
        <p:nvPicPr>
          <p:cNvPr id="5" name="图片 4" descr="ui110822-2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07218"/>
            <a:ext cx="9144000" cy="685800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901440" y="4618036"/>
            <a:ext cx="4185920" cy="1671004"/>
          </a:xfrm>
          <a:prstGeom prst="wedgeRoundRectCallout">
            <a:avLst>
              <a:gd name="adj1" fmla="val -32366"/>
              <a:gd name="adj2" fmla="val -68659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/>
              <a:t>Text descriptions are wordy and text are too small.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>
                <a:solidFill>
                  <a:schemeClr val="bg1"/>
                </a:solidFill>
              </a:rPr>
              <a:t>Simplify the description </a:t>
            </a:r>
            <a:r>
              <a:rPr lang="en-US" altLang="zh-CN" sz="1600" dirty="0" smtClean="0">
                <a:solidFill>
                  <a:schemeClr val="bg1"/>
                </a:solidFill>
              </a:rPr>
              <a:t>and enlarge the </a:t>
            </a:r>
            <a:r>
              <a:rPr lang="en-US" altLang="zh-CN" sz="1600" dirty="0">
                <a:solidFill>
                  <a:schemeClr val="bg1"/>
                </a:solidFill>
              </a:rPr>
              <a:t>text. Ensure the text readability on a 7 inch screen with 1024x600 resolution. 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862320" y="3119120"/>
            <a:ext cx="3083560" cy="1351280"/>
          </a:xfrm>
          <a:prstGeom prst="wedgeRoundRectCallout">
            <a:avLst>
              <a:gd name="adj1" fmla="val -41832"/>
              <a:gd name="adj2" fmla="val -73523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/>
              <a:t>Popup window show up at different places.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All </a:t>
            </a:r>
            <a:r>
              <a:rPr lang="en-US" altLang="zh-CN" sz="1600" dirty="0"/>
              <a:t>pop up window should pop up in the center of the screen. 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43840" y="4218222"/>
            <a:ext cx="3495040" cy="1542498"/>
          </a:xfrm>
          <a:prstGeom prst="wedgeRoundRectCallout">
            <a:avLst>
              <a:gd name="adj1" fmla="val 36066"/>
              <a:gd name="adj2" fmla="val -77357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/>
              <a:t>The visual design is too heavy for a simple dialog.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Use visually light design – may use Android native dialog. </a:t>
            </a:r>
            <a:r>
              <a:rPr lang="en-US" altLang="zh-CN" sz="1600" b="1" dirty="0" smtClean="0">
                <a:solidFill>
                  <a:srgbClr val="FFFF66"/>
                </a:solidFill>
              </a:rPr>
              <a:t>(See Ref Design).</a:t>
            </a:r>
            <a:endParaRPr lang="en-US" altLang="zh-CN" sz="1600" b="1" dirty="0">
              <a:solidFill>
                <a:srgbClr val="FFFF66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460240" y="812958"/>
            <a:ext cx="3627120" cy="1072038"/>
          </a:xfrm>
          <a:prstGeom prst="wedgeRoundRectCallout">
            <a:avLst>
              <a:gd name="adj1" fmla="val -39157"/>
              <a:gd name="adj2" fmla="val 7325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Combine set name &amp; student registration (see feedback on student registration).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32831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" y="0"/>
            <a:ext cx="8229600" cy="8288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Login - Connecting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7</a:t>
            </a:fld>
            <a:endParaRPr lang="en-US" dirty="0">
              <a:latin typeface="+mj-lt"/>
            </a:endParaRPr>
          </a:p>
        </p:txBody>
      </p:sp>
      <p:pic>
        <p:nvPicPr>
          <p:cNvPr id="5" name="图片 4" descr="ui110822-3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6743"/>
            <a:ext cx="9144000" cy="685800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3271520" y="2702560"/>
            <a:ext cx="3667760" cy="1343182"/>
          </a:xfrm>
          <a:prstGeom prst="wedgeRoundRectCallout">
            <a:avLst>
              <a:gd name="adj1" fmla="val 6554"/>
              <a:gd name="adj2" fmla="val 78668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User should be able to tap global Back button to cancel connecting as well.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</a:rPr>
              <a:t>Simplify the graphic design – may use Android native design.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277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288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Home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4" name="图片 3" descr="home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07218"/>
            <a:ext cx="9144000" cy="6858001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5201920" y="3952240"/>
            <a:ext cx="3464560" cy="1026160"/>
          </a:xfrm>
          <a:prstGeom prst="wedgeRoundRectCallout">
            <a:avLst>
              <a:gd name="adj1" fmla="val 33805"/>
              <a:gd name="adj2" fmla="val 8796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Functional buttons should be put on the top and move status to the bottom </a:t>
            </a:r>
            <a:r>
              <a:rPr lang="en-US" altLang="zh-CN" sz="1600" b="1" dirty="0" smtClean="0">
                <a:solidFill>
                  <a:srgbClr val="FFFF66"/>
                </a:solidFill>
              </a:rPr>
              <a:t>(see </a:t>
            </a:r>
            <a:r>
              <a:rPr lang="en-US" altLang="zh-CN" sz="1600" b="1" dirty="0">
                <a:solidFill>
                  <a:srgbClr val="FFFF66"/>
                </a:solidFill>
              </a:rPr>
              <a:t>r</a:t>
            </a:r>
            <a:r>
              <a:rPr lang="en-US" altLang="zh-CN" sz="1600" b="1" dirty="0" smtClean="0">
                <a:solidFill>
                  <a:srgbClr val="FFFF66"/>
                </a:solidFill>
              </a:rPr>
              <a:t>ef </a:t>
            </a:r>
            <a:r>
              <a:rPr lang="en-US" altLang="zh-CN" sz="1600" b="1" dirty="0">
                <a:solidFill>
                  <a:srgbClr val="FFFF66"/>
                </a:solidFill>
              </a:rPr>
              <a:t>d</a:t>
            </a:r>
            <a:r>
              <a:rPr lang="en-US" altLang="zh-CN" sz="1600" b="1" dirty="0" smtClean="0">
                <a:solidFill>
                  <a:srgbClr val="FFFF66"/>
                </a:solidFill>
              </a:rPr>
              <a:t>esign).</a:t>
            </a:r>
            <a:endParaRPr lang="en-US" altLang="zh-CN" sz="1600" b="1" dirty="0">
              <a:solidFill>
                <a:srgbClr val="FFFF66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01600" y="4310538"/>
            <a:ext cx="3454400" cy="1290320"/>
          </a:xfrm>
          <a:prstGeom prst="wedgeRoundRectCallout">
            <a:avLst>
              <a:gd name="adj1" fmla="val -18546"/>
              <a:gd name="adj2" fmla="val -78178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/>
              <a:t>Net movie &amp; screen broadcast will never show up at the same time.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Should </a:t>
            </a:r>
            <a:r>
              <a:rPr lang="en-US" altLang="zh-CN" sz="1600" dirty="0"/>
              <a:t>only show active function tabs on the left panel.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" y="2672080"/>
            <a:ext cx="1300480" cy="1016000"/>
          </a:xfrm>
          <a:prstGeom prst="roundRect">
            <a:avLst>
              <a:gd name="adj" fmla="val 10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201920" y="6807200"/>
            <a:ext cx="3637280" cy="934720"/>
          </a:xfrm>
          <a:prstGeom prst="wedgeRoundRectCallout">
            <a:avLst>
              <a:gd name="adj1" fmla="val 33356"/>
              <a:gd name="adj2" fmla="val -7847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Put low-profile Help &amp; About buttons  together in a corner of the Home page as they are not often used.</a:t>
            </a:r>
            <a:endParaRPr lang="en-US" altLang="zh-CN" sz="16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405120" y="1310640"/>
            <a:ext cx="3185160" cy="957580"/>
          </a:xfrm>
          <a:prstGeom prst="wedgeRoundRectCallout">
            <a:avLst>
              <a:gd name="adj1" fmla="val -1969"/>
              <a:gd name="adj2" fmla="val 741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/>
              <a:t>Current set name &amp; registration features are really confusing.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Combine these 2 features and UI.</a:t>
            </a:r>
            <a:endParaRPr lang="en-US" altLang="zh-CN" sz="16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051560" y="6066790"/>
            <a:ext cx="2646680" cy="842010"/>
          </a:xfrm>
          <a:prstGeom prst="wedgeRoundRectCallout">
            <a:avLst>
              <a:gd name="adj1" fmla="val -62565"/>
              <a:gd name="adj2" fmla="val 1977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Provide a retract button for user to retract to icon only view.</a:t>
            </a:r>
            <a:endParaRPr lang="en-US" altLang="zh-CN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1828800" y="812800"/>
            <a:ext cx="1300480" cy="2367280"/>
          </a:xfrm>
          <a:prstGeom prst="roundRect">
            <a:avLst>
              <a:gd name="adj" fmla="val 10667"/>
            </a:avLst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1828800" y="3239848"/>
            <a:ext cx="3119120" cy="896463"/>
          </a:xfrm>
          <a:prstGeom prst="wedgeRoundRectCallout">
            <a:avLst>
              <a:gd name="adj1" fmla="val -15970"/>
              <a:gd name="adj2" fmla="val -7436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>
                <a:solidFill>
                  <a:prstClr val="white"/>
                </a:solidFill>
              </a:rPr>
              <a:t>The icon is too gender specific. Should use more abstract icon for both student &amp; teacher.</a:t>
            </a:r>
            <a:endParaRPr lang="en-US" altLang="zh-CN" sz="1600" dirty="0">
              <a:solidFill>
                <a:prstClr val="white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098800" y="1781175"/>
            <a:ext cx="2103120" cy="605790"/>
          </a:xfrm>
          <a:prstGeom prst="wedgeRoundRectCallout">
            <a:avLst>
              <a:gd name="adj1" fmla="val -2055"/>
              <a:gd name="adj2" fmla="val 7174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 smtClean="0"/>
              <a:t>Remove IP if not necessary.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39923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288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Message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9</a:t>
            </a:fld>
            <a:endParaRPr lang="en-US" dirty="0">
              <a:latin typeface="+mj-lt"/>
            </a:endParaRPr>
          </a:p>
        </p:txBody>
      </p:sp>
      <p:pic>
        <p:nvPicPr>
          <p:cNvPr id="7" name="图片 6" descr="message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07218"/>
            <a:ext cx="9144000" cy="6858001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7254240" y="502920"/>
            <a:ext cx="1661160" cy="533400"/>
          </a:xfrm>
          <a:prstGeom prst="round2DiagRect">
            <a:avLst>
              <a:gd name="adj1" fmla="val 22381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Phase 2</a:t>
            </a:r>
            <a:endParaRPr lang="zh-CN" altLang="en-US" sz="2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068320" y="4178458"/>
            <a:ext cx="4511040" cy="1849120"/>
          </a:xfrm>
          <a:prstGeom prst="wedgeRoundRectCallout">
            <a:avLst>
              <a:gd name="adj1" fmla="val -13851"/>
              <a:gd name="adj2" fmla="val 6743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indent="-182563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sz="1600" dirty="0" smtClean="0"/>
              <a:t>Text input area is too tall, esp. for a 7 inch widescreen.</a:t>
            </a:r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/>
              <a:t>Reduce the height of the input area 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pPr marL="182563" indent="-182563"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1600" dirty="0"/>
              <a:t>When software keyboard shows up, the whole page should scroll up for user to </a:t>
            </a:r>
            <a:r>
              <a:rPr lang="en-US" altLang="zh-CN" sz="1600" dirty="0" smtClean="0"/>
              <a:t>access </a:t>
            </a:r>
            <a:r>
              <a:rPr lang="en-US" altLang="zh-CN" sz="1600" dirty="0"/>
              <a:t>the input area.</a:t>
            </a:r>
          </a:p>
        </p:txBody>
      </p:sp>
    </p:spTree>
    <p:extLst>
      <p:ext uri="{BB962C8B-B14F-4D97-AF65-F5344CB8AC3E}">
        <p14:creationId xmlns:p14="http://schemas.microsoft.com/office/powerpoint/2010/main" xmlns="" val="39319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32202</TotalTime>
  <Words>2030</Words>
  <Application>Microsoft Office PowerPoint</Application>
  <PresentationFormat>Custom</PresentationFormat>
  <Paragraphs>205</Paragraphs>
  <Slides>27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Classroom Management –  Android Client UI Design (UX feedbacks)</vt:lpstr>
      <vt:lpstr>Feedback Legend</vt:lpstr>
      <vt:lpstr>General Guidelines/ Recommendations</vt:lpstr>
      <vt:lpstr>General Opens</vt:lpstr>
      <vt:lpstr>Login – Connect to Class</vt:lpstr>
      <vt:lpstr>Login – Provide Name</vt:lpstr>
      <vt:lpstr>Login - Connecting</vt:lpstr>
      <vt:lpstr>Home</vt:lpstr>
      <vt:lpstr>Message</vt:lpstr>
      <vt:lpstr>Net Movie / Screen Broadcast</vt:lpstr>
      <vt:lpstr>File Submission</vt:lpstr>
      <vt:lpstr>File Receiving</vt:lpstr>
      <vt:lpstr>Quiz</vt:lpstr>
      <vt:lpstr>Survey</vt:lpstr>
      <vt:lpstr>Register</vt:lpstr>
      <vt:lpstr>Help</vt:lpstr>
      <vt:lpstr>About</vt:lpstr>
      <vt:lpstr>Monitor</vt:lpstr>
      <vt:lpstr>Demonstration</vt:lpstr>
      <vt:lpstr>Reference Design Note: The graphic design in the following slides should be designed by Mythware to be consistent within the app as well as with the android OS.</vt:lpstr>
      <vt:lpstr>Reference Design – Home Page (Not Connected)</vt:lpstr>
      <vt:lpstr>Reference Design – Home Page (Connected)</vt:lpstr>
      <vt:lpstr>Reference Design – Student Registration</vt:lpstr>
      <vt:lpstr>Reference Design – File Submission (Ready to Submit) </vt:lpstr>
      <vt:lpstr>Reference Design – File Submission (Submitting…) </vt:lpstr>
      <vt:lpstr>Reference Design – File Receiving </vt:lpstr>
      <vt:lpstr>Reference Design – Quiz 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Shi, Sandra</dc:creator>
  <cp:lastModifiedBy>mwang101</cp:lastModifiedBy>
  <cp:revision>2312</cp:revision>
  <dcterms:created xsi:type="dcterms:W3CDTF">2006-08-16T00:00:00Z</dcterms:created>
  <dcterms:modified xsi:type="dcterms:W3CDTF">2011-10-20T05:50:49Z</dcterms:modified>
</cp:coreProperties>
</file>