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73" r:id="rId7"/>
    <p:sldId id="276" r:id="rId8"/>
    <p:sldId id="267" r:id="rId9"/>
    <p:sldId id="277" r:id="rId10"/>
    <p:sldId id="274" r:id="rId11"/>
    <p:sldId id="272" r:id="rId12"/>
    <p:sldId id="268" r:id="rId13"/>
    <p:sldId id="269" r:id="rId14"/>
    <p:sldId id="275" r:id="rId15"/>
    <p:sldId id="260" r:id="rId16"/>
    <p:sldId id="261" r:id="rId17"/>
    <p:sldId id="263" r:id="rId18"/>
    <p:sldId id="264" r:id="rId19"/>
    <p:sldId id="262" r:id="rId20"/>
    <p:sldId id="27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rket.android.com/publis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smtClean="0"/>
              <a:t>平台开发概览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7584" y="1556792"/>
            <a:ext cx="6400800" cy="504056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sz="2400" b="1" smtClean="0">
                <a:solidFill>
                  <a:schemeClr val="tx1"/>
                </a:solidFill>
                <a:latin typeface="+mn-ea"/>
              </a:rPr>
              <a:t>什么是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Android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Android</a:t>
            </a:r>
            <a:r>
              <a:rPr lang="zh-CN" altLang="en-US" sz="2400" b="1" smtClean="0">
                <a:solidFill>
                  <a:schemeClr val="tx1"/>
                </a:solidFill>
                <a:latin typeface="+mn-ea"/>
              </a:rPr>
              <a:t>基础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smtClean="0">
                <a:solidFill>
                  <a:schemeClr val="tx1"/>
                </a:solidFill>
                <a:latin typeface="+mn-ea"/>
              </a:rPr>
              <a:t>开发环境搭建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Hello world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smtClean="0">
                <a:solidFill>
                  <a:schemeClr val="tx1"/>
                </a:solidFill>
                <a:latin typeface="+mn-ea"/>
              </a:rPr>
              <a:t>工程目录结构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smtClean="0">
                <a:solidFill>
                  <a:schemeClr val="tx1"/>
                </a:solidFill>
                <a:latin typeface="+mn-ea"/>
              </a:rPr>
              <a:t>调试方法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smtClean="0">
                <a:solidFill>
                  <a:schemeClr val="tx1"/>
                </a:solidFill>
                <a:latin typeface="+mn-ea"/>
              </a:rPr>
              <a:t>软件</a:t>
            </a:r>
            <a:r>
              <a:rPr lang="zh-CN" altLang="en-US" sz="2400" b="1" smtClean="0">
                <a:solidFill>
                  <a:schemeClr val="tx1"/>
                </a:solidFill>
                <a:latin typeface="+mn-ea"/>
              </a:rPr>
              <a:t>发布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l"/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8. </a:t>
            </a:r>
            <a:r>
              <a:rPr lang="zh-CN" altLang="en-US" sz="2400" b="1" smtClean="0">
                <a:solidFill>
                  <a:schemeClr val="tx1"/>
                </a:solidFill>
                <a:latin typeface="+mn-ea"/>
              </a:rPr>
              <a:t>参考文档</a:t>
            </a:r>
            <a:endParaRPr lang="zh-CN" altLang="en-US" sz="2400" b="1" smtClean="0">
              <a:solidFill>
                <a:schemeClr val="tx1"/>
              </a:solidFill>
              <a:latin typeface="+mn-ea"/>
            </a:endParaRPr>
          </a:p>
          <a:p>
            <a:pPr marL="457200" indent="-457200" algn="l"/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Hello world</a:t>
            </a: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23528" y="112474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ArrayList&lt;HashMap&lt;String, String&gt;&gt; list = new ArrayList&lt;HashMap&lt;String, String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&gt;&gt;();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HashMap&lt;String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, String&gt; map = null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map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= new HashMap&lt;String, String&gt;();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map.put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"itemTitle"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, "+");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map.put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"itemContent"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, getText(R.string.add).toString());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list.add(map);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…………………….</a:t>
            </a:r>
          </a:p>
          <a:p>
            <a:endParaRPr lang="en-US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SimpleAdapter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adapter = new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SimpleAdapter(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dlg.getContext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, </a:t>
            </a:r>
            <a:endParaRPr lang="en-US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R.layout.simple_list_item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String[] {</a:t>
            </a:r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"itemTitle", "itemContent"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int[] {</a:t>
            </a: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R.id.itemTitle</a:t>
            </a: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R.id.itemContent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});  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ListView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listOpts = (ListView)dlg.findViewById(R.id.listOpts);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listOpts.setAdapter(adapter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Hello world</a:t>
            </a: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48245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11247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使用</a:t>
            </a:r>
            <a:r>
              <a:rPr lang="en-US" altLang="zh-CN" b="1" smtClean="0"/>
              <a:t>ndk/jni</a:t>
            </a:r>
            <a:r>
              <a:rPr lang="zh-CN" altLang="en-US" b="1" smtClean="0"/>
              <a:t>提高</a:t>
            </a:r>
            <a:r>
              <a:rPr lang="zh-CN" altLang="en-US" b="1" smtClean="0"/>
              <a:t>性能</a:t>
            </a:r>
            <a:endParaRPr lang="zh-CN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0" y="558924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//hello.java</a:t>
            </a:r>
          </a:p>
          <a:p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native double addto(int a, int b);</a:t>
            </a:r>
          </a:p>
          <a:p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native double multiplyto(int a, int b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);    </a:t>
            </a:r>
            <a:endParaRPr lang="en-US" altLang="zh-CN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   System.loadLibrary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("testjni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");  //System.load(path);</a:t>
            </a:r>
            <a:endParaRPr lang="en-US" altLang="zh-CN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92494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//testjni.cpp</a:t>
            </a:r>
          </a:p>
          <a:p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"C" {</a:t>
            </a:r>
          </a:p>
          <a:p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JNIEXPORT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jdouble 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JNICALL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zh-CN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com_example_hello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zh-CN" sz="1200" b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_addto(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JNIEnv* env, jobject thiz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, jint a, jint b);</a:t>
            </a:r>
          </a:p>
          <a:p>
            <a:r>
              <a:rPr lang="en-US" altLang="zh-CN" sz="12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JNIEXPORT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err="1" smtClean="0">
                <a:latin typeface="Courier New" pitchFamily="49" charset="0"/>
                <a:cs typeface="Courier New" pitchFamily="49" charset="0"/>
              </a:rPr>
              <a:t>jdouble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JNICALL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zh-CN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com_example_hello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zh-CN" sz="1200" b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_multiplyto(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JNIEnv* env, jobject thiz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, jint a, jint b);</a:t>
            </a:r>
          </a:p>
          <a:p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JNIEXPORT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jdouble 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JNICALL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zh-CN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com_example_hello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zh-CN" sz="1200" b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_addto(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JNIEnv* env, jobject thiz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, jint a, jint b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) {……}</a:t>
            </a:r>
            <a:endParaRPr lang="en-US" altLang="zh-CN" sz="1200" b="1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sz="1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JNIEXPORT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jdouble 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JNICALL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zh-CN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com_example_hello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altLang="zh-CN" sz="1200" b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_multiplyto(</a:t>
            </a:r>
            <a:r>
              <a:rPr lang="en-US" altLang="zh-CN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JNIEnv* env, jobject thiz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, jint a, jint b</a:t>
            </a:r>
            <a:r>
              <a:rPr lang="en-US" altLang="zh-CN" sz="1200" b="1" smtClean="0">
                <a:latin typeface="Courier New" pitchFamily="49" charset="0"/>
                <a:cs typeface="Courier New" pitchFamily="49" charset="0"/>
              </a:rPr>
              <a:t>) {……}</a:t>
            </a:r>
            <a:endParaRPr lang="zh-CN" altLang="en-US" sz="12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Hello world</a:t>
            </a: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3384376" cy="88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上下箭头 8"/>
          <p:cNvSpPr/>
          <p:nvPr/>
        </p:nvSpPr>
        <p:spPr>
          <a:xfrm>
            <a:off x="1403648" y="2636912"/>
            <a:ext cx="504056" cy="2304256"/>
          </a:xfrm>
          <a:prstGeom prst="upDownArrow">
            <a:avLst>
              <a:gd name="adj1" fmla="val 35039"/>
              <a:gd name="adj2" fmla="val 3036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85184"/>
            <a:ext cx="3419872" cy="82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23528" y="11247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在</a:t>
            </a:r>
            <a:r>
              <a:rPr lang="en-US" altLang="zh-CN" b="1" smtClean="0"/>
              <a:t>Activity</a:t>
            </a:r>
            <a:r>
              <a:rPr lang="zh-CN" altLang="en-US" b="1" smtClean="0"/>
              <a:t>之间切换</a:t>
            </a:r>
            <a:endParaRPr lang="zh-CN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419872" y="1628800"/>
            <a:ext cx="5724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btnPref.setOnClickListener(new View.OnClickListener() </a:t>
            </a:r>
            <a:r>
              <a:rPr lang="en-US" altLang="zh-CN" smtClean="0"/>
              <a:t>{ </a:t>
            </a:r>
          </a:p>
          <a:p>
            <a:r>
              <a:rPr lang="en-US" altLang="zh-CN" smtClean="0"/>
              <a:t> </a:t>
            </a:r>
            <a:r>
              <a:rPr lang="en-US" altLang="zh-CN" smtClean="0"/>
              <a:t>   public  void  onClick(View </a:t>
            </a:r>
            <a:r>
              <a:rPr lang="en-US" altLang="zh-CN" smtClean="0"/>
              <a:t>v) {</a:t>
            </a:r>
          </a:p>
          <a:p>
            <a:r>
              <a:rPr lang="en-US" altLang="zh-CN" smtClean="0"/>
              <a:t>	Intent </a:t>
            </a:r>
            <a:r>
              <a:rPr lang="en-US" altLang="zh-CN" smtClean="0"/>
              <a:t>intent = new Intent();</a:t>
            </a:r>
          </a:p>
          <a:p>
            <a:r>
              <a:rPr lang="en-US" altLang="zh-CN" smtClean="0"/>
              <a:t>	intent.setClass(hello.this</a:t>
            </a:r>
            <a:r>
              <a:rPr lang="en-US" altLang="zh-CN" smtClean="0"/>
              <a:t>, preference.class);</a:t>
            </a:r>
          </a:p>
          <a:p>
            <a:r>
              <a:rPr lang="en-US" altLang="zh-CN" smtClean="0"/>
              <a:t>	startActivity(intent</a:t>
            </a:r>
            <a:r>
              <a:rPr lang="en-US" altLang="zh-CN" smtClean="0"/>
              <a:t>);</a:t>
            </a:r>
          </a:p>
          <a:p>
            <a:pPr lvl="1"/>
            <a:r>
              <a:rPr lang="en-US" altLang="zh-CN" smtClean="0"/>
              <a:t>	finish</a:t>
            </a:r>
            <a:r>
              <a:rPr lang="en-US" altLang="zh-CN" smtClean="0"/>
              <a:t>();</a:t>
            </a:r>
          </a:p>
          <a:p>
            <a:r>
              <a:rPr lang="en-US" altLang="zh-CN" smtClean="0"/>
              <a:t>	</a:t>
            </a:r>
            <a:r>
              <a:rPr lang="en-US" altLang="zh-CN" smtClean="0"/>
              <a:t>}</a:t>
            </a:r>
            <a:endParaRPr lang="en-US" altLang="zh-CN" smtClean="0"/>
          </a:p>
          <a:p>
            <a:r>
              <a:rPr lang="en-US" altLang="zh-CN" smtClean="0"/>
              <a:t>});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4365104"/>
            <a:ext cx="5508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btnBack.setOnClickListener(new View.OnClickListener</a:t>
            </a:r>
            <a:r>
              <a:rPr lang="en-US" altLang="zh-CN" smtClean="0"/>
              <a:t>() {</a:t>
            </a:r>
          </a:p>
          <a:p>
            <a:r>
              <a:rPr lang="en-US" altLang="zh-CN" smtClean="0"/>
              <a:t>    public </a:t>
            </a:r>
            <a:r>
              <a:rPr lang="en-US" altLang="zh-CN" smtClean="0"/>
              <a:t>void onClick(View v) {</a:t>
            </a:r>
          </a:p>
          <a:p>
            <a:r>
              <a:rPr lang="en-US" altLang="zh-CN" smtClean="0"/>
              <a:t>	</a:t>
            </a:r>
            <a:r>
              <a:rPr lang="en-US" altLang="zh-CN" smtClean="0"/>
              <a:t>Intent </a:t>
            </a:r>
            <a:r>
              <a:rPr lang="en-US" altLang="zh-CN" smtClean="0"/>
              <a:t>intent = new Intent();</a:t>
            </a:r>
          </a:p>
          <a:p>
            <a:r>
              <a:rPr lang="en-US" altLang="zh-CN" smtClean="0"/>
              <a:t>	</a:t>
            </a:r>
            <a:r>
              <a:rPr lang="en-US" altLang="zh-CN" smtClean="0"/>
              <a:t>intent.setClass(preference.this</a:t>
            </a:r>
            <a:r>
              <a:rPr lang="en-US" altLang="zh-CN" smtClean="0"/>
              <a:t>, hello.class);</a:t>
            </a:r>
          </a:p>
          <a:p>
            <a:r>
              <a:rPr lang="en-US" altLang="zh-CN" smtClean="0"/>
              <a:t>	</a:t>
            </a:r>
            <a:r>
              <a:rPr lang="en-US" altLang="zh-CN" smtClean="0"/>
              <a:t>startActivity(intent</a:t>
            </a:r>
            <a:r>
              <a:rPr lang="en-US" altLang="zh-CN" smtClean="0"/>
              <a:t>);</a:t>
            </a:r>
          </a:p>
          <a:p>
            <a:r>
              <a:rPr lang="en-US" altLang="zh-CN" smtClean="0"/>
              <a:t>	</a:t>
            </a:r>
            <a:r>
              <a:rPr lang="en-US" altLang="zh-CN" smtClean="0"/>
              <a:t>finish</a:t>
            </a:r>
            <a:r>
              <a:rPr lang="en-US" altLang="zh-CN" smtClean="0"/>
              <a:t>();</a:t>
            </a:r>
          </a:p>
          <a:p>
            <a:r>
              <a:rPr lang="en-US" altLang="zh-CN" smtClean="0"/>
              <a:t>	</a:t>
            </a:r>
            <a:r>
              <a:rPr lang="en-US" altLang="zh-CN" smtClean="0"/>
              <a:t>}</a:t>
            </a:r>
            <a:endParaRPr lang="en-US" altLang="zh-CN" smtClean="0"/>
          </a:p>
          <a:p>
            <a:r>
              <a:rPr lang="en-US" altLang="zh-CN" smtClean="0"/>
              <a:t>});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Hello world</a:t>
            </a: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512" y="9807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支持多语言</a:t>
            </a:r>
            <a:endParaRPr lang="zh-CN" altLang="en-US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642082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69160"/>
            <a:ext cx="4464496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365104"/>
            <a:ext cx="3693046" cy="24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Hello world</a:t>
            </a: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512" y="9807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支持多语言</a:t>
            </a:r>
            <a:endParaRPr lang="zh-CN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251520" y="1628800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&lt;resources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&gt;  </a:t>
            </a: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    ………………………</a:t>
            </a:r>
            <a:endParaRPr lang="en-US" altLang="zh-CN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    &lt;string name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btn_pref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"&gt;preference&lt;/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string&gt;</a:t>
            </a: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………………………</a:t>
            </a:r>
            <a:endParaRPr lang="en-US" altLang="zh-CN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resources&gt;</a:t>
            </a:r>
            <a:endParaRPr lang="zh-CN" alt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3356992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&lt;resources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&gt;  </a:t>
            </a: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    ………………………</a:t>
            </a:r>
            <a:endParaRPr lang="en-US" altLang="zh-CN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    &lt;string name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zh-CN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btn_pref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”&gt;</a:t>
            </a:r>
            <a:r>
              <a:rPr lang="zh-CN" altLang="en-US" sz="1400" smtClean="0">
                <a:latin typeface="Courier New" pitchFamily="49" charset="0"/>
                <a:cs typeface="Courier New" pitchFamily="49" charset="0"/>
              </a:rPr>
              <a:t>设置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string&gt;</a:t>
            </a: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………………………</a:t>
            </a:r>
            <a:endParaRPr lang="en-US" altLang="zh-CN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resources&gt;</a:t>
            </a:r>
            <a:endParaRPr lang="zh-CN" altLang="en-US" sz="14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484784"/>
            <a:ext cx="18192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箭头连接符 11"/>
          <p:cNvCxnSpPr/>
          <p:nvPr/>
        </p:nvCxnSpPr>
        <p:spPr>
          <a:xfrm rot="10800000">
            <a:off x="5292080" y="2564904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V="1">
            <a:off x="4499992" y="3501008"/>
            <a:ext cx="165618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948264" y="2060848"/>
            <a:ext cx="11521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6300192" y="3861048"/>
            <a:ext cx="3600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20" y="5085184"/>
            <a:ext cx="8568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&lt;Button </a:t>
            </a:r>
            <a:endParaRPr lang="en-US" altLang="zh-CN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    android:id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="@+id/btnPref"</a:t>
            </a: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altLang="zh-CN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btn_pref</a:t>
            </a:r>
            <a:r>
              <a:rPr lang="en-US" altLang="zh-CN" sz="1400" b="1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="wrap_content" </a:t>
            </a:r>
          </a:p>
          <a:p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altLang="zh-CN" sz="1400" smtClean="0">
                <a:latin typeface="Courier New" pitchFamily="49" charset="0"/>
                <a:cs typeface="Courier New" pitchFamily="49" charset="0"/>
              </a:rPr>
              <a:t>="match_parent"/&gt;</a:t>
            </a:r>
            <a:endParaRPr lang="zh-CN" altLang="en-US" sz="14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10800000">
            <a:off x="4355976" y="5661248"/>
            <a:ext cx="37444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zh-CN" altLang="en-US" smtClean="0">
                <a:latin typeface="+mn-ea"/>
              </a:rPr>
              <a:t>工程目录结构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556792"/>
            <a:ext cx="8712968" cy="5040560"/>
          </a:xfrm>
        </p:spPr>
        <p:txBody>
          <a:bodyPr>
            <a:normAutofit/>
          </a:bodyPr>
          <a:lstStyle/>
          <a:p>
            <a:pPr algn="l"/>
            <a:endParaRPr lang="en-US" altLang="zh-CN" sz="2000" smtClean="0">
              <a:solidFill>
                <a:schemeClr val="tx1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  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src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	  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源代码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  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gen		  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自动生成的代码</a:t>
            </a:r>
            <a:endParaRPr lang="en-US" altLang="zh-CN" sz="200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	  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Android 3.0 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可使用的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API</a:t>
            </a: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assets	  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资源文件（图片，视频等），无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ID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，用路径访问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hello   res         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资源文件（字符，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UI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等），通过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ID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访问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AndroidManifest.xml  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项目总配置文件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200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default.properties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自动生成的文件</a:t>
            </a:r>
            <a:endParaRPr lang="en-US" altLang="zh-CN" sz="200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proguard.cfg	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配置文件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。用于优化，防止逆向工程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等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        jni		  C/C++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ea typeface="微软雅黑" pitchFamily="34" charset="-122"/>
                <a:cs typeface="Courier New" pitchFamily="49" charset="0"/>
              </a:rPr>
              <a:t>源代码与构建脚本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187624" y="2060848"/>
            <a:ext cx="288032" cy="3096344"/>
          </a:xfrm>
          <a:prstGeom prst="leftBrace">
            <a:avLst>
              <a:gd name="adj1" fmla="val 81821"/>
              <a:gd name="adj2" fmla="val 496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zh-CN" altLang="en-US" smtClean="0">
                <a:latin typeface="+mn-ea"/>
              </a:rPr>
              <a:t>调试方法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4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zh-CN" altLang="en-US" sz="2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（内含多种调试工具）</a:t>
            </a:r>
            <a:endParaRPr lang="en-US" altLang="zh-CN" sz="24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shell 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进入命令行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可执行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kill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等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Linux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命令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打印日志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(Log.INFO, “tag1”, “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Log.i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(“tag1”, “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shell</a:t>
            </a: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logcat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–s tag1:i</a:t>
            </a:r>
          </a:p>
          <a:p>
            <a:pPr algn="l"/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push/pull</a:t>
            </a:r>
          </a:p>
          <a:p>
            <a:pPr algn="l"/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上传、下载文件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help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了解更多命令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zh-CN" altLang="en-US" smtClean="0">
                <a:latin typeface="+mn-ea"/>
              </a:rPr>
              <a:t>调试方法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traceview</a:t>
            </a:r>
            <a:r>
              <a:rPr lang="zh-CN" altLang="en-US" sz="2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（性能分析工具）</a:t>
            </a:r>
            <a:endParaRPr lang="en-US" altLang="zh-CN" sz="24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编辑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avd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硬件设置，添加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卡支持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将镜像挂载到本地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sdcard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#mount –o loop ~/.android/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avd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/&lt;image&gt;/sdcard.img  \ /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sdcard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程序中添加如下代码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Debug.startMethodTracing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hello.trace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algn="l"/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Debug.stopMethodTracing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</a:t>
            </a:r>
            <a:r>
              <a:rPr lang="zh-CN" alt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命令行执行</a:t>
            </a:r>
            <a:endParaRPr lang="en-US" altLang="zh-CN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traceview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sdcard</a:t>
            </a:r>
            <a:r>
              <a:rPr lang="en-US" altLang="zh-CN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00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hello.trace</a:t>
            </a:r>
            <a:endParaRPr lang="zh-CN" altLang="en-US" sz="2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zh-CN" altLang="en-US" smtClean="0">
                <a:latin typeface="+mn-ea"/>
              </a:rPr>
              <a:t>调试方法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Dev Tools</a:t>
            </a:r>
            <a:r>
              <a:rPr lang="zh-CN" altLang="en-US" sz="24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（位于模拟器内，用于设置调试选项）</a:t>
            </a:r>
            <a:endParaRPr lang="en-US" altLang="zh-CN" sz="24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zh-CN" altLang="en-US" sz="2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2826246" cy="432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zh-CN" altLang="en-US" smtClean="0">
                <a:latin typeface="+mn-ea"/>
              </a:rPr>
              <a:t>发布应用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352928" cy="504056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1.</a:t>
            </a: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注册</a:t>
            </a:r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Android Market</a:t>
            </a: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账号</a:t>
            </a:r>
            <a:endParaRPr lang="en-US" altLang="zh-CN" sz="240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400" smtClean="0">
                <a:hlinkClick r:id="rId2"/>
              </a:rPr>
              <a:t>http://market.android.com/publish</a:t>
            </a:r>
            <a:endParaRPr lang="en-US" altLang="zh-CN" sz="2400" smtClean="0"/>
          </a:p>
          <a:p>
            <a:pPr algn="l"/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2.</a:t>
            </a: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将工程导出为带有签名的</a:t>
            </a:r>
            <a:r>
              <a:rPr lang="en-US" altLang="zh-CN" sz="2400" err="1" smtClean="0">
                <a:solidFill>
                  <a:schemeClr val="tx1"/>
                </a:solidFill>
                <a:latin typeface="+mn-ea"/>
              </a:rPr>
              <a:t>apk</a:t>
            </a: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文件</a:t>
            </a:r>
            <a:endParaRPr lang="en-US" altLang="zh-CN" sz="240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3.</a:t>
            </a: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上传应用</a:t>
            </a:r>
            <a:endParaRPr lang="zh-CN" altLang="en-US" sz="2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zh-CN" altLang="en-US" smtClean="0">
                <a:latin typeface="+mn-ea"/>
              </a:rPr>
              <a:t>什么是</a:t>
            </a:r>
            <a:r>
              <a:rPr lang="en-US" altLang="zh-CN" dirty="0" smtClean="0">
                <a:latin typeface="+mn-ea"/>
              </a:rPr>
              <a:t>Android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412777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000" b="1" smtClean="0">
                <a:latin typeface="+mn-ea"/>
              </a:rPr>
              <a:t>简介：</a:t>
            </a:r>
            <a:endParaRPr lang="en-US" altLang="zh-CN" sz="2000" b="1" dirty="0" smtClean="0">
              <a:latin typeface="+mn-ea"/>
            </a:endParaRPr>
          </a:p>
          <a:p>
            <a:pPr marL="342900" indent="-342900"/>
            <a:r>
              <a:rPr lang="en-US" altLang="zh-CN" sz="2000" dirty="0" smtClean="0">
                <a:latin typeface="+mn-ea"/>
              </a:rPr>
              <a:t>Android </a:t>
            </a:r>
            <a:r>
              <a:rPr lang="en-US" altLang="zh-CN" dirty="0" smtClean="0">
                <a:latin typeface="Verdana" pitchFamily="34" charset="0"/>
                <a:cs typeface="Arial" pitchFamily="34" charset="0"/>
              </a:rPr>
              <a:t>[</a:t>
            </a:r>
            <a:r>
              <a:rPr lang="en-US" altLang="zh-CN" dirty="0" smtClean="0">
                <a:latin typeface="Verdana" pitchFamily="34" charset="0"/>
                <a:cs typeface="Arial" pitchFamily="34" charset="0"/>
              </a:rPr>
              <a:t>`</a:t>
            </a:r>
            <a:r>
              <a:rPr lang="en-US" altLang="zh-CN" dirty="0" err="1" smtClean="0">
                <a:latin typeface="Verdana" pitchFamily="34" charset="0"/>
                <a:cs typeface="Arial" pitchFamily="34" charset="0"/>
              </a:rPr>
              <a:t>æn,drɔɪd</a:t>
            </a:r>
            <a:r>
              <a:rPr lang="en-US" altLang="zh-CN" smtClean="0">
                <a:latin typeface="Verdana" pitchFamily="34" charset="0"/>
                <a:cs typeface="Arial" pitchFamily="34" charset="0"/>
              </a:rPr>
              <a:t>]</a:t>
            </a:r>
            <a:r>
              <a:rPr lang="zh-CN" altLang="en-US" sz="2000" smtClean="0">
                <a:latin typeface="+mn-ea"/>
              </a:rPr>
              <a:t>是</a:t>
            </a:r>
            <a:r>
              <a:rPr lang="zh-CN" altLang="en-US" sz="2000" smtClean="0">
                <a:latin typeface="+mn-ea"/>
              </a:rPr>
              <a:t>由</a:t>
            </a:r>
            <a:r>
              <a:rPr lang="en-US" altLang="zh-CN" sz="2000" smtClean="0">
                <a:latin typeface="+mn-ea"/>
              </a:rPr>
              <a:t>Google</a:t>
            </a:r>
            <a:r>
              <a:rPr lang="zh-CN" altLang="en-US" sz="2000" smtClean="0">
                <a:latin typeface="+mn-ea"/>
              </a:rPr>
              <a:t>开发的以</a:t>
            </a:r>
            <a:r>
              <a:rPr lang="en-US" altLang="zh-CN" sz="2000" smtClean="0">
                <a:latin typeface="+mn-ea"/>
              </a:rPr>
              <a:t>Linux</a:t>
            </a:r>
            <a:r>
              <a:rPr lang="zh-CN" altLang="en-US" sz="2000" smtClean="0">
                <a:latin typeface="+mn-ea"/>
              </a:rPr>
              <a:t>为基础的开源操作系统，</a:t>
            </a:r>
            <a:endParaRPr lang="en-US" altLang="zh-CN" sz="2000" smtClean="0">
              <a:latin typeface="+mn-ea"/>
            </a:endParaRPr>
          </a:p>
          <a:p>
            <a:pPr marL="342900" indent="-342900"/>
            <a:r>
              <a:rPr lang="zh-CN" altLang="en-US" sz="2000" smtClean="0">
                <a:latin typeface="+mn-ea"/>
              </a:rPr>
              <a:t>主要用于移动设备，例如手机、平板电脑等。中文一般称之为安卓或安致。</a:t>
            </a:r>
            <a:endParaRPr lang="en-US" altLang="zh-CN" sz="2000" smtClean="0">
              <a:latin typeface="+mn-ea"/>
            </a:endParaRPr>
          </a:p>
          <a:p>
            <a:pPr marL="342900" indent="-342900"/>
            <a:endParaRPr lang="en-US" altLang="zh-CN" sz="2000" smtClean="0">
              <a:latin typeface="+mn-ea"/>
            </a:endParaRPr>
          </a:p>
          <a:p>
            <a:pPr marL="342900" indent="-342900"/>
            <a:r>
              <a:rPr lang="zh-CN" altLang="en-US" sz="2000" b="1" smtClean="0">
                <a:latin typeface="+mn-ea"/>
              </a:rPr>
              <a:t>版本：</a:t>
            </a:r>
            <a:endParaRPr lang="en-US" altLang="zh-CN" sz="2000" b="1" smtClean="0">
              <a:latin typeface="+mn-ea"/>
            </a:endParaRPr>
          </a:p>
          <a:p>
            <a:pPr marL="342900" indent="-342900"/>
            <a:r>
              <a:rPr lang="en-US" altLang="zh-CN" sz="2000" smtClean="0">
                <a:latin typeface="+mn-ea"/>
              </a:rPr>
              <a:t>Android</a:t>
            </a:r>
            <a:r>
              <a:rPr lang="zh-CN" altLang="en-US" sz="2000" smtClean="0">
                <a:latin typeface="+mn-ea"/>
              </a:rPr>
              <a:t>更新周期为半年左右。</a:t>
            </a:r>
            <a:endParaRPr lang="en-US" altLang="zh-CN" sz="2000" smtClean="0">
              <a:latin typeface="+mn-ea"/>
            </a:endParaRPr>
          </a:p>
          <a:p>
            <a:pPr marL="342900" indent="-342900"/>
            <a:r>
              <a:rPr lang="zh-CN" altLang="en-US" sz="2000" smtClean="0">
                <a:latin typeface="+mn-ea"/>
              </a:rPr>
              <a:t>目前</a:t>
            </a:r>
            <a:r>
              <a:rPr lang="zh-CN" altLang="en-US" sz="2000" smtClean="0">
                <a:latin typeface="+mn-ea"/>
              </a:rPr>
              <a:t>已推出</a:t>
            </a:r>
            <a:r>
              <a:rPr lang="en-US" altLang="zh-CN" sz="2000" smtClean="0">
                <a:latin typeface="+mn-ea"/>
              </a:rPr>
              <a:t>1.5</a:t>
            </a:r>
            <a:r>
              <a:rPr lang="zh-CN" altLang="en-US" sz="2000" smtClean="0">
                <a:latin typeface="+mn-ea"/>
              </a:rPr>
              <a:t>、</a:t>
            </a:r>
            <a:r>
              <a:rPr lang="en-US" altLang="zh-CN" sz="2000" smtClean="0">
                <a:latin typeface="+mn-ea"/>
              </a:rPr>
              <a:t>1.6</a:t>
            </a:r>
            <a:r>
              <a:rPr lang="zh-CN" altLang="en-US" sz="2000" smtClean="0">
                <a:latin typeface="+mn-ea"/>
              </a:rPr>
              <a:t>、</a:t>
            </a:r>
            <a:r>
              <a:rPr lang="en-US" altLang="zh-CN" sz="2000" smtClean="0">
                <a:latin typeface="+mn-ea"/>
              </a:rPr>
              <a:t>2.1</a:t>
            </a:r>
            <a:r>
              <a:rPr lang="zh-CN" altLang="en-US" sz="2000" smtClean="0">
                <a:latin typeface="+mn-ea"/>
              </a:rPr>
              <a:t>、</a:t>
            </a:r>
            <a:r>
              <a:rPr lang="en-US" altLang="zh-CN" sz="2000" smtClean="0">
                <a:latin typeface="+mn-ea"/>
              </a:rPr>
              <a:t>2.2</a:t>
            </a:r>
            <a:r>
              <a:rPr lang="zh-CN" altLang="en-US" sz="2000" smtClean="0">
                <a:latin typeface="+mn-ea"/>
              </a:rPr>
              <a:t>、</a:t>
            </a:r>
            <a:r>
              <a:rPr lang="en-US" altLang="zh-CN" sz="2000" smtClean="0">
                <a:latin typeface="+mn-ea"/>
              </a:rPr>
              <a:t>2.3</a:t>
            </a:r>
            <a:r>
              <a:rPr lang="zh-CN" altLang="en-US" sz="2000" smtClean="0">
                <a:latin typeface="+mn-ea"/>
              </a:rPr>
              <a:t>、</a:t>
            </a:r>
            <a:r>
              <a:rPr lang="en-US" altLang="zh-CN" sz="2000" smtClean="0">
                <a:latin typeface="+mn-ea"/>
              </a:rPr>
              <a:t>3.0</a:t>
            </a:r>
            <a:r>
              <a:rPr lang="zh-CN" altLang="en-US" sz="2000" smtClean="0">
                <a:latin typeface="+mn-ea"/>
              </a:rPr>
              <a:t>等版本。</a:t>
            </a:r>
            <a:endParaRPr lang="en-US" altLang="zh-CN" sz="2000" smtClean="0">
              <a:latin typeface="+mn-ea"/>
            </a:endParaRPr>
          </a:p>
          <a:p>
            <a:pPr marL="342900" indent="-342900"/>
            <a:r>
              <a:rPr lang="zh-CN" altLang="en-US" sz="2000" smtClean="0">
                <a:latin typeface="+mn-ea"/>
              </a:rPr>
              <a:t>其中最新发布的</a:t>
            </a:r>
            <a:r>
              <a:rPr lang="en-US" altLang="zh-CN" sz="2000" smtClean="0">
                <a:latin typeface="+mn-ea"/>
              </a:rPr>
              <a:t>3.0</a:t>
            </a:r>
            <a:r>
              <a:rPr lang="zh-CN" altLang="en-US" sz="2000" smtClean="0">
                <a:latin typeface="+mn-ea"/>
              </a:rPr>
              <a:t>是专门为平板电脑优化的。</a:t>
            </a:r>
            <a:endParaRPr lang="en-US" altLang="zh-CN" sz="2000" smtClean="0">
              <a:latin typeface="+mn-ea"/>
            </a:endParaRPr>
          </a:p>
          <a:p>
            <a:pPr marL="342900" indent="-342900"/>
            <a:r>
              <a:rPr lang="zh-CN" altLang="en-US" sz="2000" smtClean="0">
                <a:latin typeface="+mn-ea"/>
              </a:rPr>
              <a:t>从用户数量来看，</a:t>
            </a:r>
            <a:r>
              <a:rPr lang="en-US" altLang="zh-CN" sz="2000" smtClean="0">
                <a:latin typeface="+mn-ea"/>
              </a:rPr>
              <a:t>2.2/2.3</a:t>
            </a:r>
            <a:r>
              <a:rPr lang="zh-CN" altLang="en-US" sz="2000" smtClean="0">
                <a:latin typeface="+mn-ea"/>
              </a:rPr>
              <a:t>居多。</a:t>
            </a:r>
            <a:endParaRPr lang="en-US" altLang="zh-CN" sz="2000" smtClean="0">
              <a:latin typeface="+mn-ea"/>
            </a:endParaRPr>
          </a:p>
          <a:p>
            <a:pPr marL="342900" indent="-342900"/>
            <a:endParaRPr lang="en-US" altLang="zh-CN" sz="2000" smtClean="0">
              <a:latin typeface="+mn-ea"/>
            </a:endParaRPr>
          </a:p>
          <a:p>
            <a:pPr marL="342900" indent="-342900"/>
            <a:r>
              <a:rPr lang="zh-CN" altLang="en-US" sz="2000" b="1" smtClean="0">
                <a:latin typeface="+mn-ea"/>
              </a:rPr>
              <a:t>终端：</a:t>
            </a:r>
            <a:endParaRPr lang="en-US" altLang="zh-CN" sz="2000" b="1" smtClean="0">
              <a:latin typeface="+mn-ea"/>
            </a:endParaRPr>
          </a:p>
          <a:p>
            <a:pPr marL="342900" indent="-342900"/>
            <a:r>
              <a:rPr lang="zh-CN" altLang="en-US" sz="2000" smtClean="0">
                <a:latin typeface="+mn-ea"/>
              </a:rPr>
              <a:t>制造商有</a:t>
            </a:r>
            <a:r>
              <a:rPr lang="en-US" altLang="zh-CN" sz="2000" smtClean="0">
                <a:latin typeface="+mn-ea"/>
              </a:rPr>
              <a:t>HTC</a:t>
            </a:r>
            <a:r>
              <a:rPr lang="zh-CN" altLang="en-US" sz="2000" smtClean="0">
                <a:latin typeface="+mn-ea"/>
              </a:rPr>
              <a:t>、摩托罗拉、三星等。</a:t>
            </a:r>
            <a:endParaRPr lang="en-US" altLang="zh-CN" sz="2000" smtClean="0">
              <a:latin typeface="+mn-ea"/>
            </a:endParaRPr>
          </a:p>
          <a:p>
            <a:pPr marL="342900" indent="-342900"/>
            <a:r>
              <a:rPr lang="zh-CN" altLang="en-US" sz="2000" smtClean="0">
                <a:latin typeface="+mn-ea"/>
              </a:rPr>
              <a:t>其中平板电脑有摩托罗拉</a:t>
            </a:r>
            <a:r>
              <a:rPr lang="en-US" altLang="zh-CN" sz="2000" err="1" smtClean="0">
                <a:latin typeface="+mn-ea"/>
              </a:rPr>
              <a:t>Xoom</a:t>
            </a:r>
            <a:r>
              <a:rPr lang="zh-CN" altLang="en-US" sz="2000" smtClean="0">
                <a:latin typeface="+mn-ea"/>
              </a:rPr>
              <a:t>，华硕</a:t>
            </a:r>
            <a:r>
              <a:rPr lang="en-US" altLang="zh-CN" sz="2000" err="1" smtClean="0">
                <a:latin typeface="+mn-ea"/>
              </a:rPr>
              <a:t>EeePad</a:t>
            </a:r>
            <a:r>
              <a:rPr lang="zh-CN" altLang="en-US" sz="2000" smtClean="0">
                <a:latin typeface="+mn-ea"/>
              </a:rPr>
              <a:t>，三星</a:t>
            </a:r>
            <a:r>
              <a:rPr lang="en-US" altLang="zh-CN" sz="2000" err="1" smtClean="0">
                <a:latin typeface="+mn-ea"/>
              </a:rPr>
              <a:t>GalaxyTab</a:t>
            </a:r>
            <a:r>
              <a:rPr lang="zh-CN" altLang="en-US" sz="2000" smtClean="0">
                <a:latin typeface="+mn-ea"/>
              </a:rPr>
              <a:t>，</a:t>
            </a:r>
            <a:r>
              <a:rPr lang="zh-CN" altLang="en-US" sz="2000" smtClean="0">
                <a:latin typeface="+mn-ea"/>
              </a:rPr>
              <a:t>联想乐</a:t>
            </a:r>
            <a:r>
              <a:rPr lang="en-US" altLang="zh-CN" sz="2000" smtClean="0">
                <a:latin typeface="+mn-ea"/>
              </a:rPr>
              <a:t>Pad</a:t>
            </a:r>
            <a:r>
              <a:rPr lang="zh-CN" altLang="en-US" sz="2000" smtClean="0">
                <a:latin typeface="+mn-ea"/>
              </a:rPr>
              <a:t>。</a:t>
            </a:r>
            <a:endParaRPr lang="en-US" altLang="zh-CN" sz="2000" smtClean="0">
              <a:latin typeface="+mn-ea"/>
            </a:endParaRPr>
          </a:p>
          <a:p>
            <a:pPr marL="342900" indent="-342900"/>
            <a:endParaRPr lang="en-US" altLang="zh-CN" sz="2000" b="1" smtClean="0">
              <a:latin typeface="+mn-ea"/>
            </a:endParaRPr>
          </a:p>
          <a:p>
            <a:pPr marL="342900" indent="-342900"/>
            <a:r>
              <a:rPr lang="zh-CN" altLang="en-US" sz="2000" b="1" smtClean="0">
                <a:latin typeface="+mn-ea"/>
              </a:rPr>
              <a:t>市场：</a:t>
            </a:r>
            <a:endParaRPr lang="en-US" altLang="zh-CN" sz="2000" b="1" smtClean="0">
              <a:latin typeface="+mn-ea"/>
            </a:endParaRPr>
          </a:p>
          <a:p>
            <a:pPr marL="342900" indent="-342900"/>
            <a:r>
              <a:rPr lang="en-US" altLang="zh-CN" sz="2000" smtClean="0">
                <a:latin typeface="+mn-ea"/>
              </a:rPr>
              <a:t>Android</a:t>
            </a:r>
            <a:r>
              <a:rPr lang="zh-CN" altLang="en-US" sz="2000" smtClean="0">
                <a:latin typeface="+mn-ea"/>
              </a:rPr>
              <a:t>的竞争对手有</a:t>
            </a:r>
            <a:r>
              <a:rPr lang="en-US" altLang="zh-CN" sz="2000" err="1" smtClean="0">
                <a:latin typeface="+mn-ea"/>
              </a:rPr>
              <a:t>iOS</a:t>
            </a:r>
            <a:r>
              <a:rPr lang="zh-CN" altLang="en-US" sz="2000" smtClean="0">
                <a:latin typeface="+mn-ea"/>
              </a:rPr>
              <a:t>、</a:t>
            </a:r>
            <a:r>
              <a:rPr lang="en-US" altLang="zh-CN" sz="2000" smtClean="0">
                <a:latin typeface="+mn-ea"/>
              </a:rPr>
              <a:t> Windows Phone 7</a:t>
            </a:r>
            <a:r>
              <a:rPr lang="zh-CN" altLang="en-US" sz="2000" smtClean="0">
                <a:latin typeface="+mn-ea"/>
              </a:rPr>
              <a:t>、</a:t>
            </a:r>
            <a:r>
              <a:rPr lang="en-US" altLang="zh-CN" sz="2000" err="1" smtClean="0">
                <a:latin typeface="+mn-ea"/>
              </a:rPr>
              <a:t>Symbian</a:t>
            </a:r>
            <a:r>
              <a:rPr lang="zh-CN" altLang="en-US" sz="2000" smtClean="0">
                <a:latin typeface="+mn-ea"/>
              </a:rPr>
              <a:t>。</a:t>
            </a:r>
            <a:endParaRPr lang="en-US" altLang="zh-CN" sz="2000" smtClean="0">
              <a:latin typeface="+mn-ea"/>
            </a:endParaRPr>
          </a:p>
          <a:p>
            <a:pPr marL="342900" indent="-342900"/>
            <a:r>
              <a:rPr lang="zh-CN" altLang="en-US" sz="2000" smtClean="0">
                <a:latin typeface="+mn-ea"/>
              </a:rPr>
              <a:t>而平板电脑领域的竞争对手主要为</a:t>
            </a:r>
            <a:r>
              <a:rPr lang="en-US" altLang="zh-CN" sz="2000" err="1" smtClean="0">
                <a:latin typeface="+mn-ea"/>
              </a:rPr>
              <a:t>iOS</a:t>
            </a:r>
            <a:r>
              <a:rPr lang="en-US" altLang="zh-CN" sz="2000" smtClean="0">
                <a:latin typeface="+mn-ea"/>
              </a:rPr>
              <a:t>(</a:t>
            </a:r>
            <a:r>
              <a:rPr lang="zh-CN" altLang="en-US" sz="2000" smtClean="0">
                <a:latin typeface="+mn-ea"/>
              </a:rPr>
              <a:t>运行于</a:t>
            </a:r>
            <a:r>
              <a:rPr lang="en-US" altLang="zh-CN" sz="2000" smtClean="0">
                <a:latin typeface="+mn-ea"/>
              </a:rPr>
              <a:t>Apple </a:t>
            </a:r>
            <a:r>
              <a:rPr lang="en-US" altLang="zh-CN" sz="2000" err="1" smtClean="0">
                <a:latin typeface="+mn-ea"/>
              </a:rPr>
              <a:t>iPad</a:t>
            </a:r>
            <a:r>
              <a:rPr lang="en-US" altLang="zh-CN" sz="2000" smtClean="0">
                <a:latin typeface="+mn-ea"/>
              </a:rPr>
              <a:t>)</a:t>
            </a:r>
            <a:r>
              <a:rPr lang="zh-CN" altLang="en-US" sz="2000" smtClean="0">
                <a:latin typeface="+mn-ea"/>
              </a:rPr>
              <a:t>。</a:t>
            </a:r>
            <a:endParaRPr lang="en-US" altLang="zh-CN" sz="2000" smtClean="0">
              <a:latin typeface="+mn-ea"/>
            </a:endParaRPr>
          </a:p>
          <a:p>
            <a:pPr marL="342900" indent="-342900"/>
            <a:endParaRPr lang="zh-CN" altLang="en-US" sz="2000">
              <a:latin typeface="+mn-ea"/>
            </a:endParaRPr>
          </a:p>
        </p:txBody>
      </p:sp>
      <p:pic>
        <p:nvPicPr>
          <p:cNvPr id="9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zh-CN" altLang="en-US" smtClean="0">
                <a:latin typeface="+mn-ea"/>
              </a:rPr>
              <a:t>参考文档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352928" cy="504056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1.</a:t>
            </a: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官方开发文档</a:t>
            </a:r>
            <a:endParaRPr lang="en-US" altLang="zh-CN" sz="240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http://developer.android.com.nyud.net</a:t>
            </a:r>
          </a:p>
          <a:p>
            <a:pPr algn="l"/>
            <a:endParaRPr lang="en-US" altLang="zh-CN" sz="240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2.</a:t>
            </a: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用</a:t>
            </a:r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Eclipse</a:t>
            </a: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开发</a:t>
            </a:r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Android</a:t>
            </a: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应用</a:t>
            </a:r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http://www.ibm.com/developerworks/cn/education/opensource/os-eclipse-android/index.html</a:t>
            </a:r>
          </a:p>
          <a:p>
            <a:pPr algn="l"/>
            <a:endParaRPr lang="en-US" altLang="zh-CN" sz="240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.Activity</a:t>
            </a: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详解</a:t>
            </a:r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http</a:t>
            </a:r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://www.ibm.com/developerworks/cn/opensource/os-cn-android-actvt</a:t>
            </a:r>
            <a:r>
              <a:rPr lang="en-US" altLang="zh-CN" sz="2400" smtClean="0">
                <a:solidFill>
                  <a:schemeClr val="tx1"/>
                </a:solidFill>
                <a:latin typeface="+mn-ea"/>
              </a:rPr>
              <a:t>/</a:t>
            </a:r>
          </a:p>
          <a:p>
            <a:pPr algn="l"/>
            <a:endParaRPr lang="en-US" altLang="zh-CN" sz="240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Android</a:t>
            </a:r>
            <a:r>
              <a:rPr lang="zh-CN" altLang="en-US" smtClean="0">
                <a:latin typeface="+mn-ea"/>
              </a:rPr>
              <a:t>基础</a:t>
            </a:r>
            <a:endParaRPr lang="en-US" altLang="zh-CN" smtClean="0"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453" y="1196752"/>
            <a:ext cx="644761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Android</a:t>
            </a:r>
            <a:r>
              <a:rPr lang="zh-CN" altLang="en-US" smtClean="0">
                <a:latin typeface="+mn-ea"/>
              </a:rPr>
              <a:t>基础</a:t>
            </a:r>
            <a:endParaRPr lang="en-US" altLang="zh-CN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496973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000" smtClean="0">
                <a:latin typeface="+mn-ea"/>
              </a:rPr>
              <a:t>四</a:t>
            </a:r>
            <a:r>
              <a:rPr lang="zh-CN" altLang="en-US" sz="2000" smtClean="0">
                <a:latin typeface="+mn-ea"/>
              </a:rPr>
              <a:t>大应用组件（</a:t>
            </a:r>
            <a:r>
              <a:rPr lang="en-US" altLang="zh-CN" sz="2000" smtClean="0">
                <a:latin typeface="+mn-ea"/>
              </a:rPr>
              <a:t>Application </a:t>
            </a:r>
            <a:r>
              <a:rPr lang="en-US" altLang="zh-CN" sz="2000" smtClean="0">
                <a:latin typeface="+mn-ea"/>
              </a:rPr>
              <a:t>Components</a:t>
            </a:r>
            <a:r>
              <a:rPr lang="zh-CN" altLang="en-US" sz="2000" smtClean="0">
                <a:latin typeface="+mn-ea"/>
              </a:rPr>
              <a:t>）</a:t>
            </a:r>
            <a:endParaRPr lang="en-US" altLang="zh-CN" sz="2000" smtClean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smtClean="0">
                <a:latin typeface="+mn-ea"/>
              </a:rPr>
              <a:t>Activities</a:t>
            </a:r>
          </a:p>
          <a:p>
            <a:pPr marL="342900" indent="-342900"/>
            <a:r>
              <a:rPr lang="zh-CN" altLang="en-US" sz="1600" smtClean="0">
                <a:latin typeface="+mn-ea"/>
              </a:rPr>
              <a:t>简单来说</a:t>
            </a:r>
            <a:r>
              <a:rPr lang="en-US" altLang="zh-CN" sz="1600" smtClean="0">
                <a:latin typeface="+mn-ea"/>
              </a:rPr>
              <a:t>Activity</a:t>
            </a:r>
            <a:r>
              <a:rPr lang="zh-CN" altLang="en-US" sz="1600" smtClean="0">
                <a:latin typeface="+mn-ea"/>
              </a:rPr>
              <a:t>是一个窗口，用户可以与之交互。</a:t>
            </a:r>
            <a:endParaRPr lang="en-US" altLang="zh-CN" sz="1600" smtClean="0">
              <a:latin typeface="+mn-ea"/>
            </a:endParaRPr>
          </a:p>
          <a:p>
            <a:pPr marL="342900" indent="-342900"/>
            <a:r>
              <a:rPr lang="zh-CN" altLang="en-US" sz="1600" smtClean="0">
                <a:latin typeface="+mn-ea"/>
              </a:rPr>
              <a:t>它的生命周期为</a:t>
            </a:r>
            <a:r>
              <a:rPr lang="en-US" altLang="zh-CN" sz="1600" smtClean="0">
                <a:latin typeface="+mn-ea"/>
              </a:rPr>
              <a:t>create,start,resume,pause,stop,destroy</a:t>
            </a:r>
            <a:r>
              <a:rPr lang="zh-CN" altLang="en-US" sz="1600" smtClean="0">
                <a:latin typeface="+mn-ea"/>
              </a:rPr>
              <a:t>，开发者可重载相应的接口。</a:t>
            </a:r>
            <a:endParaRPr lang="en-US" altLang="zh-CN" sz="1600" smtClean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smtClean="0">
                <a:latin typeface="+mn-ea"/>
              </a:rPr>
              <a:t>Services</a:t>
            </a:r>
          </a:p>
          <a:p>
            <a:pPr marL="342900" indent="-342900"/>
            <a:r>
              <a:rPr lang="en-US" altLang="zh-CN" sz="1600" smtClean="0">
                <a:latin typeface="+mn-ea"/>
              </a:rPr>
              <a:t>Service</a:t>
            </a:r>
            <a:r>
              <a:rPr lang="zh-CN" altLang="en-US" sz="1600" smtClean="0">
                <a:latin typeface="+mn-ea"/>
              </a:rPr>
              <a:t>是没有界面的后台服务。</a:t>
            </a:r>
            <a:endParaRPr lang="en-US" altLang="zh-CN" sz="1600" smtClean="0">
              <a:latin typeface="+mn-ea"/>
            </a:endParaRPr>
          </a:p>
          <a:p>
            <a:pPr marL="342900" indent="-342900"/>
            <a:r>
              <a:rPr lang="zh-CN" altLang="en-US" sz="1600" smtClean="0">
                <a:latin typeface="+mn-ea"/>
              </a:rPr>
              <a:t>例如</a:t>
            </a:r>
            <a:r>
              <a:rPr lang="zh-CN" altLang="en-US" sz="1600" smtClean="0">
                <a:latin typeface="+mn-ea"/>
              </a:rPr>
              <a:t>后台音乐播放，网络下载等功能通常用</a:t>
            </a:r>
            <a:r>
              <a:rPr lang="en-US" altLang="zh-CN" sz="1600" smtClean="0">
                <a:latin typeface="+mn-ea"/>
              </a:rPr>
              <a:t>Service</a:t>
            </a:r>
            <a:r>
              <a:rPr lang="zh-CN" altLang="en-US" sz="1600" smtClean="0">
                <a:latin typeface="+mn-ea"/>
              </a:rPr>
              <a:t>来实现。</a:t>
            </a:r>
            <a:endParaRPr lang="en-US" altLang="zh-CN" sz="1600" smtClean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smtClean="0">
                <a:latin typeface="+mn-ea"/>
              </a:rPr>
              <a:t>Broadcast </a:t>
            </a:r>
            <a:r>
              <a:rPr lang="en-US" altLang="zh-CN" sz="2000" b="1" smtClean="0">
                <a:latin typeface="+mn-ea"/>
              </a:rPr>
              <a:t>receivers</a:t>
            </a:r>
          </a:p>
          <a:p>
            <a:pPr marL="342900" indent="-342900"/>
            <a:r>
              <a:rPr lang="zh-CN" altLang="en-US" sz="1600" smtClean="0">
                <a:latin typeface="+mn-ea"/>
              </a:rPr>
              <a:t>它可以对系统范围内的事件做出响应，比如屏幕电源关闭，电池电量不足等。</a:t>
            </a:r>
            <a:endParaRPr lang="en-US" altLang="zh-CN" sz="1600" smtClean="0">
              <a:latin typeface="+mn-ea"/>
            </a:endParaRPr>
          </a:p>
          <a:p>
            <a:pPr marL="342900" indent="-342900"/>
            <a:r>
              <a:rPr lang="zh-CN" altLang="en-US" sz="1600" smtClean="0">
                <a:latin typeface="+mn-ea"/>
              </a:rPr>
              <a:t>广播接收者没有界面，但可以使用状态栏提示用户。</a:t>
            </a:r>
            <a:endParaRPr lang="en-US" altLang="zh-CN" sz="1600" smtClean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smtClean="0">
                <a:latin typeface="+mn-ea"/>
              </a:rPr>
              <a:t>Content prividers</a:t>
            </a:r>
          </a:p>
          <a:p>
            <a:pPr marL="342900" indent="-342900"/>
            <a:r>
              <a:rPr lang="zh-CN" altLang="en-US" sz="1600" smtClean="0">
                <a:latin typeface="+mn-ea"/>
              </a:rPr>
              <a:t>它相当于数据库，可以方便的存储、查找数据。</a:t>
            </a:r>
            <a:endParaRPr lang="en-US" altLang="zh-CN" sz="1600" smtClean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smtClean="0">
              <a:latin typeface="+mn-ea"/>
            </a:endParaRPr>
          </a:p>
          <a:p>
            <a:pPr marL="342900" indent="-342900"/>
            <a:r>
              <a:rPr lang="zh-CN" altLang="en-US" sz="2000" smtClean="0">
                <a:latin typeface="+mn-ea"/>
              </a:rPr>
              <a:t>组件间通信</a:t>
            </a:r>
            <a:endParaRPr lang="en-US" altLang="zh-CN" sz="2000" smtClean="0">
              <a:latin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smtClean="0">
                <a:latin typeface="+mn-ea"/>
              </a:rPr>
              <a:t>Intent</a:t>
            </a:r>
          </a:p>
          <a:p>
            <a:pPr marL="342900" indent="-342900"/>
            <a:r>
              <a:rPr lang="en-US" altLang="zh-CN" sz="1600" smtClean="0">
                <a:latin typeface="+mn-ea"/>
              </a:rPr>
              <a:t>Intent</a:t>
            </a:r>
            <a:r>
              <a:rPr lang="zh-CN" altLang="en-US" sz="1600" smtClean="0">
                <a:latin typeface="+mn-ea"/>
              </a:rPr>
              <a:t>是连接</a:t>
            </a:r>
            <a:r>
              <a:rPr lang="en-US" altLang="zh-CN" sz="1600" smtClean="0">
                <a:latin typeface="+mn-ea"/>
              </a:rPr>
              <a:t>Activities</a:t>
            </a:r>
            <a:r>
              <a:rPr lang="zh-CN" altLang="en-US" sz="1600" smtClean="0">
                <a:latin typeface="+mn-ea"/>
              </a:rPr>
              <a:t>，</a:t>
            </a:r>
            <a:r>
              <a:rPr lang="en-US" altLang="zh-CN" sz="1600" smtClean="0">
                <a:latin typeface="+mn-ea"/>
              </a:rPr>
              <a:t>Services</a:t>
            </a:r>
            <a:r>
              <a:rPr lang="zh-CN" altLang="en-US" sz="1600" smtClean="0">
                <a:latin typeface="+mn-ea"/>
              </a:rPr>
              <a:t>，</a:t>
            </a:r>
            <a:r>
              <a:rPr lang="en-US" altLang="zh-CN" sz="1600" smtClean="0">
                <a:latin typeface="+mn-ea"/>
              </a:rPr>
              <a:t>Broadcast receivers</a:t>
            </a:r>
            <a:r>
              <a:rPr lang="zh-CN" altLang="en-US" sz="1600" smtClean="0">
                <a:latin typeface="+mn-ea"/>
              </a:rPr>
              <a:t>三者的桥梁。</a:t>
            </a:r>
            <a:endParaRPr lang="en-US" altLang="zh-CN" sz="1600" smtClean="0">
              <a:latin typeface="+mn-ea"/>
            </a:endParaRPr>
          </a:p>
        </p:txBody>
      </p:sp>
      <p:pic>
        <p:nvPicPr>
          <p:cNvPr id="7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zh-CN" altLang="en-US" smtClean="0">
                <a:latin typeface="+mn-ea"/>
              </a:rPr>
              <a:t>开发环境搭建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568952" cy="504056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步骤：</a:t>
            </a:r>
            <a:endParaRPr lang="en-US" altLang="zh-CN" sz="280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280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1.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选择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Windows/Linux/OSX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平台</a:t>
            </a:r>
            <a:endParaRPr lang="en-US" altLang="zh-CN" sz="280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安装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JDK/</a:t>
            </a:r>
            <a:r>
              <a:rPr lang="en-US" altLang="zh-CN" sz="2800" err="1" smtClean="0">
                <a:solidFill>
                  <a:schemeClr val="tx1"/>
                </a:solidFill>
                <a:latin typeface="+mn-ea"/>
              </a:rPr>
              <a:t>OpenJDK</a:t>
            </a:r>
            <a:endParaRPr lang="en-US" altLang="zh-CN" sz="280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安装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Android SDK</a:t>
            </a:r>
          </a:p>
          <a:p>
            <a:pPr algn="l"/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安装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Eclipse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与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ADT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插件</a:t>
            </a:r>
            <a:endParaRPr lang="en-US" altLang="zh-CN" sz="280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创建</a:t>
            </a:r>
            <a:r>
              <a:rPr lang="en-US" altLang="zh-CN" sz="2800" err="1" smtClean="0">
                <a:solidFill>
                  <a:schemeClr val="tx1"/>
                </a:solidFill>
                <a:latin typeface="+mn-ea"/>
              </a:rPr>
              <a:t>avd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800" smtClean="0">
                <a:solidFill>
                  <a:schemeClr val="tx1"/>
                </a:solidFill>
                <a:latin typeface="+mn-ea"/>
              </a:rPr>
              <a:t>Android</a:t>
            </a:r>
            <a:r>
              <a:rPr lang="zh-CN" altLang="en-US" sz="2800" smtClean="0">
                <a:solidFill>
                  <a:schemeClr val="tx1"/>
                </a:solidFill>
                <a:latin typeface="+mn-ea"/>
              </a:rPr>
              <a:t>虚拟设备）</a:t>
            </a:r>
            <a:endParaRPr lang="zh-CN" altLang="en-US" sz="28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Hello world</a:t>
            </a: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23528" y="1916832"/>
            <a:ext cx="8244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com.example.hello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import ………</a:t>
            </a:r>
          </a:p>
          <a:p>
            <a:endParaRPr lang="en-US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public class hello extends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Activity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void onCreate(Bundle savedInstanceState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super.onCreate(savedInstanceState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setContentView(R.layout.main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………………………………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3407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程序概览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Hello world</a:t>
            </a: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48965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79512" y="11154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err="1" smtClean="0"/>
              <a:t>EditText</a:t>
            </a:r>
            <a:r>
              <a:rPr lang="zh-CN" altLang="en-US" b="1" smtClean="0"/>
              <a:t>事件</a:t>
            </a:r>
            <a:endParaRPr lang="zh-CN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0" y="324200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TextWatcher textWatcher = new TextWatcher()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{ //</a:t>
            </a:r>
            <a:r>
              <a:rPr lang="zh-CN" altLang="en-US" b="1" smtClean="0">
                <a:latin typeface="Courier New" pitchFamily="49" charset="0"/>
                <a:cs typeface="Courier New" pitchFamily="49" charset="0"/>
              </a:rPr>
              <a:t>匿名内部类</a:t>
            </a:r>
            <a:endParaRPr lang="en-US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afterTextChanged(Editable s) {</a:t>
            </a:r>
          </a:p>
          <a:p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calculate</a:t>
            </a:r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void beforeTextChanged(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CharSequence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s, int start, int count, int after)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void onTextChanged(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CharSequence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s, int start, int before, int count) {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Hello world</a:t>
            </a: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88840"/>
            <a:ext cx="5976664" cy="383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7504" y="11247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模态对话框与</a:t>
            </a:r>
            <a:r>
              <a:rPr lang="en-US" altLang="zh-CN" b="1" smtClean="0"/>
              <a:t>ListView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CN" smtClean="0">
                <a:latin typeface="+mn-ea"/>
              </a:rPr>
              <a:t>Hello world</a:t>
            </a:r>
          </a:p>
        </p:txBody>
      </p:sp>
      <p:pic>
        <p:nvPicPr>
          <p:cNvPr id="5" name="Picture 4" descr="C:\Documents and Settings\syh\桌面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59836" cy="64807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51520" y="2996952"/>
            <a:ext cx="84249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simple_list_item.xml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xml version="1.0" encoding="utf-8"?&gt;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&lt;LinearLayout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xmlns:android="http://schemas.android.com/apk/res/android"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android:layout_width="match_parent"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android:layout_height="match_parent" 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android:orientation="vertical"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android:paddingBottom="3dip"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android:paddingLeft="10dip"&gt;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&lt;TextView 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android:id="@+id/</a:t>
            </a:r>
            <a:r>
              <a:rPr lang="en-US" altLang="zh-CN" sz="11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itemTitle</a:t>
            </a:r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android:text="TextView" 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android:layout_width="match_parent"    	 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android:layout_height="wrap_content" 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android:layout_gravity="fill"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android:textSize="30dip"/&gt;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&lt;TextView 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android:id="@+id/</a:t>
            </a:r>
            <a:r>
              <a:rPr lang="en-US" altLang="zh-CN" sz="11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itemContent</a:t>
            </a:r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android:text="TextView"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android:layout_height="wrap_content" 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android:layout_width="match_parent"/&gt;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&lt;/LinearLayout&gt;</a:t>
            </a:r>
            <a:endParaRPr lang="zh-CN" altLang="en-US" sz="11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8072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dialog_opt.xml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xml version="1.0" encoding="utf-8"?&gt;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&lt;LinearLayout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xmlns:android="http://schemas.android.com/apk/res/android"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android:layout_width="match_parent"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android:layout_height="match_parent"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android:orientation="vertical"&gt;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&lt;ListView 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android:id="@+id/</a:t>
            </a:r>
            <a:r>
              <a:rPr lang="en-US" altLang="zh-CN" sz="11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listOpts</a:t>
            </a:r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android:layout_width="match_parent" 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    	android:layout_height="match_parent"/&gt;</a:t>
            </a:r>
          </a:p>
          <a:p>
            <a:r>
              <a:rPr lang="en-US" altLang="zh-CN" sz="1100" b="1" smtClean="0">
                <a:latin typeface="Courier New" pitchFamily="49" charset="0"/>
                <a:cs typeface="Courier New" pitchFamily="49" charset="0"/>
              </a:rPr>
              <a:t>&lt;/LinearLayout&gt;</a:t>
            </a:r>
            <a:endParaRPr lang="zh-CN" altLang="en-US" sz="11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980</Words>
  <Application>Microsoft Office PowerPoint</Application>
  <PresentationFormat>全屏显示(4:3)</PresentationFormat>
  <Paragraphs>242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Android 平台开发概览</vt:lpstr>
      <vt:lpstr>什么是Android</vt:lpstr>
      <vt:lpstr>Android基础</vt:lpstr>
      <vt:lpstr>Android基础</vt:lpstr>
      <vt:lpstr>开发环境搭建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工程目录结构</vt:lpstr>
      <vt:lpstr>调试方法</vt:lpstr>
      <vt:lpstr>调试方法</vt:lpstr>
      <vt:lpstr>调试方法</vt:lpstr>
      <vt:lpstr>发布应用</vt:lpstr>
      <vt:lpstr>参考文档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平台开发概览</dc:title>
  <cp:lastModifiedBy>Frank.Shen</cp:lastModifiedBy>
  <cp:revision>318</cp:revision>
  <dcterms:modified xsi:type="dcterms:W3CDTF">2011-03-24T07:13:01Z</dcterms:modified>
</cp:coreProperties>
</file>