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9200" y="237600"/>
            <a:ext cx="6886440" cy="114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/>
              <a:t>Qt介绍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20000" y="2013840"/>
            <a:ext cx="2951640" cy="464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/>
              <a:t>（一）QT信号槽机制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520000" y="3204000"/>
            <a:ext cx="3239640" cy="464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/>
              <a:t>（二）自定义外观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2520000" y="4320000"/>
            <a:ext cx="2663640" cy="464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/>
              <a:t>（三）国际化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200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4560" y="716040"/>
            <a:ext cx="8028720" cy="5026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在QT中提供了三种更改程序外观的方法: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1)子类化个别的窗口部件类，并且重新实现它的绘制和鼠标事件。绘制是在paintEvent函数中。这种方法给我们以完全的可控性，但却需要付出大量的工作。这意味着必须遍历所有的代码和Qt设计师的窗体，把Qt所有相关的类都改成子类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2)子类化Qstyle或者一个预定义的风格，例如QWindowStyle。这种方法很好用，Qt本身就是用这种方法为它所支持的不同平台提供native的外观的。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3)从Qt4.2开始，可以使用QT样式表，这是一种从HTML CSS(层叠样式表)获得灵感的机制。因为样式表是一种在运行时解释的普通文本文件，使用它们不需要具备专业的编程知识。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对于第一种方法比较简单只要重写paintEvent函数就够了，这里不做介绍，以下主要介绍后两种方法。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6150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23640" y="-27360"/>
            <a:ext cx="7847280" cy="6964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子类化QStyle: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</a:t>
            </a:r>
            <a:r>
              <a:rPr lang="en-US" sz="1600">
                <a:solidFill>
                  <a:srgbClr val="2F2B20"/>
                </a:solidFill>
                <a:latin typeface="Calibri"/>
              </a:rPr>
              <a:t>QStyle类是在Qt 2.0中引入的，它提供了一种包装应用程序外观的方法。例如QWindowsStyle、QMotifStyle和QCDEStyle，这些类为Qt运行的平台和桌面系统实现了外观。对于Qt开发者来说，在继承现有的QSyle类(比如QWindowStyle)的基础上，通过重载少量的函数，即可快速的定义自己所需要的风格，并应用到相应的控件上去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#ifndef ARTHURSTYLE_H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#define ARTHURSTYLE_H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#include &lt;QWindowsStyle&gt;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QT_USE_NAMESPACE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class ArthurStyle : public QWindowsStyle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public:   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    ArthurStyle();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    void drawHoverRect(QPainter *painter, const QRect &amp;rect) const;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    void drawPrimitive(PrimitiveElement element, const QStyleOption *option,                       	QPainter *painter, const QWidget *widget = 0) const;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    void drawComplexControl(ComplexControl control, const QStyleOptionComplex *option,                            	QPainter *painter, const QWidget *widget) const;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B050"/>
                </a:solidFill>
                <a:latin typeface="Calibri"/>
              </a:rPr>
              <a:t>//……….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B050"/>
                </a:solidFill>
                <a:latin typeface="Calibri"/>
              </a:rPr>
              <a:t>//……….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B050"/>
                </a:solidFill>
                <a:latin typeface="Calibri"/>
              </a:rPr>
              <a:t>//……….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void unpolish(QWidget *widget);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#endif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161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1602720"/>
            <a:ext cx="2874600" cy="5065200"/>
          </a:xfrm>
          <a:prstGeom prst="rect">
            <a:avLst/>
          </a:prstGeom>
        </p:spPr>
      </p:pic>
      <p:pic>
        <p:nvPicPr>
          <p:cNvPr id="89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8320" y="1602720"/>
            <a:ext cx="2874600" cy="5065200"/>
          </a:xfrm>
          <a:prstGeom prst="rect">
            <a:avLst/>
          </a:prstGeom>
        </p:spPr>
      </p:pic>
      <p:sp>
        <p:nvSpPr>
          <p:cNvPr id="90" name="CustomShape 1"/>
          <p:cNvSpPr/>
          <p:nvPr/>
        </p:nvSpPr>
        <p:spPr>
          <a:xfrm>
            <a:off x="611640" y="1187640"/>
            <a:ext cx="3018600" cy="363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使用系统默认的Style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08320" y="1196640"/>
            <a:ext cx="3094920" cy="363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使用自定义的Style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611640" y="188640"/>
            <a:ext cx="6767280" cy="912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应用自定义的style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F0"/>
                </a:solidFill>
                <a:latin typeface="Calibri"/>
              </a:rPr>
              <a:t>QStyle *arthurStyle = new ArthurStyle();    QApplication::setStyle(arthurStyle);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67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24000" y="576000"/>
            <a:ext cx="7667640" cy="5399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使用QT样式表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       Qt的样式表主要是受到了CSS的启发，但同时也适用于窗口部件。这些规则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是普通文本。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F2B20"/>
                </a:solidFill>
                <a:latin typeface="Calibri"/>
              </a:rPr>
              <a:t>应用样式表函数原型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DCFF"/>
                </a:solidFill>
                <a:latin typeface="Calibri"/>
              </a:rPr>
              <a:t>void	setStyleSheet ( const QString &amp; sheet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i="1">
                <a:solidFill>
                  <a:srgbClr val="FF0000"/>
                </a:solidFill>
                <a:latin typeface="Calibri"/>
              </a:rPr>
              <a:t>Sheet</a:t>
            </a:r>
            <a:r>
              <a:rPr lang="en-US" sz="1600" i="1">
                <a:solidFill>
                  <a:srgbClr val="00B8FF"/>
                </a:solidFill>
                <a:latin typeface="Calibri"/>
              </a:rPr>
              <a:t>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: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参数是个QString类型，可以直接写入CSS类型的字符串，也可以从.qss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文件中读入内容到sheet中。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例如：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setStyleSheet("QFrame 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{background-image:url(:/image/frame.png); 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border:0px solid black;}");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或者: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QFile file(":/qss/candy.qss");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file.open(QFile::ReadOnly);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app.setStyleSheet(file.readAll());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candy.qss为已加载如资源中的.qss文件。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下面以一个例子表示一下，应用样式表前后的变化。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0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008000"/>
            <a:ext cx="2375640" cy="397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未使用样式表的效果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824000" y="1008000"/>
            <a:ext cx="2591640" cy="397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使用样式表之后的效果</a:t>
            </a:r>
            <a:endParaRPr/>
          </a:p>
        </p:txBody>
      </p:sp>
      <p:pic>
        <p:nvPicPr>
          <p:cNvPr id="96" name="图片 95"/>
          <p:cNvPicPr/>
          <p:nvPr/>
        </p:nvPicPr>
        <p:blipFill>
          <a:blip r:embed="rId2"/>
          <a:stretch>
            <a:fillRect/>
          </a:stretch>
        </p:blipFill>
        <p:spPr>
          <a:xfrm>
            <a:off x="516960" y="1719000"/>
            <a:ext cx="3285360" cy="3894840"/>
          </a:xfrm>
          <a:prstGeom prst="rect">
            <a:avLst/>
          </a:prstGeom>
        </p:spPr>
      </p:pic>
      <p:pic>
        <p:nvPicPr>
          <p:cNvPr id="97" name="图片 96"/>
          <p:cNvPicPr/>
          <p:nvPr/>
        </p:nvPicPr>
        <p:blipFill>
          <a:blip r:embed="rId3"/>
          <a:stretch>
            <a:fillRect/>
          </a:stretch>
        </p:blipFill>
        <p:spPr>
          <a:xfrm>
            <a:off x="4512960" y="1730880"/>
            <a:ext cx="3285360" cy="39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8000" y="216000"/>
            <a:ext cx="6335640" cy="397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candy.qss文件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96000" y="720000"/>
            <a:ext cx="6839640" cy="147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324000" y="576000"/>
            <a:ext cx="6983640" cy="6136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050"/>
              <a:t>/* R1 */</a:t>
            </a:r>
            <a:endParaRPr/>
          </a:p>
          <a:p>
            <a:r>
              <a:rPr lang="en-US" sz="1050"/>
              <a:t>QDialog {</a:t>
            </a:r>
            <a:endParaRPr/>
          </a:p>
          <a:p>
            <a:r>
              <a:rPr lang="en-US" sz="1050"/>
              <a:t>    background-image: url(:/images/background.png);</a:t>
            </a:r>
            <a:endParaRPr/>
          </a:p>
          <a:p>
            <a:r>
              <a:rPr lang="en-US" sz="1050"/>
              <a:t>}</a:t>
            </a:r>
            <a:endParaRPr/>
          </a:p>
          <a:p>
            <a:r>
              <a:rPr lang="en-US" sz="1050"/>
              <a:t>/* R2 */</a:t>
            </a:r>
            <a:endParaRPr/>
          </a:p>
          <a:p>
            <a:r>
              <a:rPr lang="en-US" sz="1050"/>
              <a:t>QLabel {</a:t>
            </a:r>
            <a:endParaRPr/>
          </a:p>
          <a:p>
            <a:r>
              <a:rPr lang="en-US" sz="1050"/>
              <a:t>    font: 9pt;</a:t>
            </a:r>
            <a:endParaRPr/>
          </a:p>
          <a:p>
            <a:r>
              <a:rPr lang="en-US" sz="1050"/>
              <a:t>    color: rgb(0, 0, 127);</a:t>
            </a:r>
            <a:endParaRPr/>
          </a:p>
          <a:p>
            <a:r>
              <a:rPr lang="en-US" sz="1050"/>
              <a:t>}</a:t>
            </a:r>
            <a:endParaRPr/>
          </a:p>
          <a:p>
            <a:r>
              <a:rPr lang="en-US" sz="1050"/>
              <a:t>/* R3 */</a:t>
            </a:r>
            <a:endParaRPr/>
          </a:p>
          <a:p>
            <a:r>
              <a:rPr lang="en-US" sz="1050"/>
              <a:t>QComboBox:editable,</a:t>
            </a:r>
            <a:endParaRPr/>
          </a:p>
          <a:p>
            <a:r>
              <a:rPr lang="en-US" sz="1050"/>
              <a:t>QLineEdit,</a:t>
            </a:r>
            <a:endParaRPr/>
          </a:p>
          <a:p>
            <a:r>
              <a:rPr lang="en-US" sz="1050"/>
              <a:t>QListView {</a:t>
            </a:r>
            <a:endParaRPr/>
          </a:p>
          <a:p>
            <a:r>
              <a:rPr lang="en-US" sz="1050"/>
              <a:t>    color: rgb(127, 0, 63);</a:t>
            </a:r>
            <a:endParaRPr/>
          </a:p>
          <a:p>
            <a:r>
              <a:rPr lang="en-US" sz="1050"/>
              <a:t>    background-color: rgb(255, 255, 241);</a:t>
            </a:r>
            <a:endParaRPr/>
          </a:p>
          <a:p>
            <a:r>
              <a:rPr lang="en-US" sz="1050"/>
              <a:t>    selection-color: white;</a:t>
            </a:r>
            <a:endParaRPr/>
          </a:p>
          <a:p>
            <a:r>
              <a:rPr lang="en-US" sz="1050"/>
              <a:t>    selection-background-color: rgb(191, 31, 127);</a:t>
            </a:r>
            <a:endParaRPr/>
          </a:p>
          <a:p>
            <a:r>
              <a:rPr lang="en-US" sz="1050"/>
              <a:t>    border: 2px groove gray;</a:t>
            </a:r>
            <a:endParaRPr/>
          </a:p>
          <a:p>
            <a:r>
              <a:rPr lang="en-US" sz="1050"/>
              <a:t>    border-radius: 10px;</a:t>
            </a:r>
            <a:endParaRPr/>
          </a:p>
          <a:p>
            <a:r>
              <a:rPr lang="en-US" sz="1050"/>
              <a:t>    padding: 2px 4px;</a:t>
            </a:r>
            <a:endParaRPr/>
          </a:p>
          <a:p>
            <a:r>
              <a:rPr lang="en-US" sz="1050"/>
              <a:t>}</a:t>
            </a:r>
            <a:endParaRPr/>
          </a:p>
          <a:p>
            <a:r>
              <a:rPr lang="en-US" sz="1050"/>
              <a:t>/* R4 */</a:t>
            </a:r>
            <a:endParaRPr/>
          </a:p>
          <a:p>
            <a:r>
              <a:rPr lang="en-US" sz="1050"/>
              <a:t>QListView {</a:t>
            </a:r>
            <a:endParaRPr/>
          </a:p>
          <a:p>
            <a:r>
              <a:rPr lang="en-US" sz="1050"/>
              <a:t>    padding: 5px 4px;</a:t>
            </a:r>
            <a:endParaRPr/>
          </a:p>
          <a:p>
            <a:r>
              <a:rPr lang="en-US" sz="1050"/>
              <a:t>}</a:t>
            </a:r>
            <a:endParaRPr/>
          </a:p>
          <a:p>
            <a:r>
              <a:rPr lang="en-US" sz="1050"/>
              <a:t>/* R5 */</a:t>
            </a:r>
            <a:endParaRPr/>
          </a:p>
          <a:p>
            <a:r>
              <a:rPr lang="en-US" sz="1050"/>
              <a:t>QComboBox:!editable,</a:t>
            </a:r>
            <a:endParaRPr/>
          </a:p>
          <a:p>
            <a:r>
              <a:rPr lang="en-US" sz="1050"/>
              <a:t>QPushButton {</a:t>
            </a:r>
            <a:endParaRPr/>
          </a:p>
          <a:p>
            <a:r>
              <a:rPr lang="en-US" sz="1050"/>
              <a:t>    color: white;</a:t>
            </a:r>
            <a:endParaRPr/>
          </a:p>
          <a:p>
            <a:r>
              <a:rPr lang="en-US" sz="1050"/>
              <a:t>    font: bold 10pt;</a:t>
            </a:r>
            <a:endParaRPr/>
          </a:p>
          <a:p>
            <a:r>
              <a:rPr lang="en-US" sz="1050"/>
              <a:t>    border-image: url(:/images/button.png) 16;</a:t>
            </a:r>
            <a:endParaRPr/>
          </a:p>
          <a:p>
            <a:r>
              <a:rPr lang="en-US" sz="1050"/>
              <a:t>    border-width: 16px;</a:t>
            </a:r>
            <a:endParaRPr/>
          </a:p>
          <a:p>
            <a:r>
              <a:rPr lang="en-US" sz="1050"/>
              <a:t>    padding: -16px 0px;</a:t>
            </a:r>
            <a:endParaRPr/>
          </a:p>
          <a:p>
            <a:r>
              <a:rPr lang="en-US" sz="1050"/>
              <a:t>    min-height: 32px;</a:t>
            </a:r>
            <a:endParaRPr/>
          </a:p>
          <a:p>
            <a:r>
              <a:rPr lang="en-US" sz="1050"/>
              <a:t>    min-width: 60px;</a:t>
            </a:r>
            <a:endParaRPr/>
          </a:p>
          <a:p>
            <a:r>
              <a:rPr lang="en-US" sz="1050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0494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1905120"/>
            <a:ext cx="7542360" cy="2592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600">
                <a:solidFill>
                  <a:srgbClr val="675E47"/>
                </a:solidFill>
                <a:latin typeface="Cambria"/>
              </a:rPr>
              <a:t>国际化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3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1640" y="1319760"/>
            <a:ext cx="6911280" cy="3929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2F2B20"/>
                </a:solidFill>
                <a:latin typeface="Calibri"/>
              </a:rPr>
              <a:t>除了采用英语和许多欧洲语系中的拉丁字符之外，QT也为世界上的其他文字提供了广泛的支持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F2B20"/>
                </a:solidFill>
                <a:latin typeface="Calibri"/>
              </a:rPr>
              <a:t>1)Qt在整个应用程序编程接口及其内部都使用Unicode。无论用于用户接口的是何种语言，应用程序都可以为所有的用户提供类似的支持。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F2B20"/>
                </a:solidFill>
                <a:latin typeface="Calibri"/>
              </a:rPr>
              <a:t>2)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Qt的文本引擎可以处理所有主要的非拉丁文字文字系统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F2B20"/>
                </a:solidFill>
                <a:latin typeface="Calibri"/>
              </a:rPr>
              <a:t>3)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Qt的布局引擎支持从右到左的布局支持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F2B20"/>
                </a:solidFill>
                <a:latin typeface="Calibri"/>
              </a:rPr>
              <a:t>4)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支持特定的语言的输入法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2F2B20"/>
                </a:solidFill>
                <a:latin typeface="Calibri"/>
              </a:rPr>
              <a:t>通过使用tr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()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函数把用户在程序中使用的字符串封装起来，并且使用QT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Linguist工具即可轻松的对字符串进行进行翻译，并生成相应语言版本的字典文件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(.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qm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)，</a:t>
            </a:r>
            <a:r>
              <a:rPr lang="en-US" dirty="0" err="1">
                <a:solidFill>
                  <a:srgbClr val="2F2B20"/>
                </a:solidFill>
                <a:latin typeface="Calibri"/>
              </a:rPr>
              <a:t>在程序中可以轻松的实现语言的切换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0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27640" y="116640"/>
            <a:ext cx="6695280" cy="6398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void MainWindow::openFile()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QFileDialog *fileDialog = new QFileDialog(this);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fileDialog-&gt;setWindowTitle(</a:t>
            </a:r>
            <a:r>
              <a:rPr lang="en-US">
                <a:solidFill>
                  <a:srgbClr val="00B0F0"/>
                </a:solidFill>
                <a:latin typeface="Calibri"/>
              </a:rPr>
              <a:t>tr("Open File")</a:t>
            </a:r>
            <a:r>
              <a:rPr lang="en-US">
                <a:solidFill>
                  <a:srgbClr val="2F2B2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fileDialog-&gt;setDirectory(".");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if(fileDialog-&gt;exec() == QDialog::Accepted)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QString path = fileDialog-&gt;selectedFiles()[0];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QMessageBox::information(NULL, </a:t>
            </a:r>
            <a:r>
              <a:rPr lang="en-US">
                <a:solidFill>
                  <a:srgbClr val="00B0F0"/>
                </a:solidFill>
                <a:latin typeface="Calibri"/>
              </a:rPr>
              <a:t>tr("Path")</a:t>
            </a:r>
            <a:r>
              <a:rPr lang="en-US">
                <a:solidFill>
                  <a:srgbClr val="2F2B20"/>
                </a:solidFill>
                <a:latin typeface="Calibri"/>
              </a:rPr>
              <a:t>, </a:t>
            </a:r>
            <a:r>
              <a:rPr lang="en-US">
                <a:solidFill>
                  <a:srgbClr val="00B0F0"/>
                </a:solidFill>
                <a:latin typeface="Calibri"/>
              </a:rPr>
              <a:t>tr("You 					     selected\n%1")</a:t>
            </a:r>
            <a:r>
              <a:rPr lang="en-US">
                <a:solidFill>
                  <a:srgbClr val="2F2B20"/>
                </a:solidFill>
                <a:latin typeface="Calibri"/>
              </a:rPr>
              <a:t>.arg(path));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else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{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QMessageBox::information(NULL, </a:t>
            </a:r>
            <a:r>
              <a:rPr lang="en-US">
                <a:solidFill>
                  <a:srgbClr val="00B0F0"/>
                </a:solidFill>
                <a:latin typeface="Calibri"/>
              </a:rPr>
              <a:t>tr("Path")</a:t>
            </a:r>
            <a:r>
              <a:rPr lang="en-US">
                <a:solidFill>
                  <a:srgbClr val="2F2B20"/>
                </a:solidFill>
                <a:latin typeface="Calibri"/>
              </a:rPr>
              <a:t>, </a:t>
            </a:r>
            <a:r>
              <a:rPr lang="en-US">
                <a:solidFill>
                  <a:srgbClr val="00B0F0"/>
                </a:solidFill>
                <a:latin typeface="Calibri"/>
              </a:rPr>
              <a:t>tr("You didn't select        			     any files.")</a:t>
            </a:r>
            <a:r>
              <a:rPr lang="en-US">
                <a:solidFill>
                  <a:srgbClr val="2F2B2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//….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24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7640" y="836640"/>
            <a:ext cx="5008680" cy="2141640"/>
          </a:xfrm>
          <a:prstGeom prst="rect">
            <a:avLst/>
          </a:prstGeom>
        </p:spPr>
      </p:pic>
      <p:sp>
        <p:nvSpPr>
          <p:cNvPr id="105" name="CustomShape 1"/>
          <p:cNvSpPr/>
          <p:nvPr/>
        </p:nvSpPr>
        <p:spPr>
          <a:xfrm>
            <a:off x="755640" y="260640"/>
            <a:ext cx="2806920" cy="363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F0"/>
                </a:solidFill>
                <a:latin typeface="Calibri"/>
              </a:rPr>
              <a:t>英文界面: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827640" y="3285000"/>
            <a:ext cx="1798920" cy="363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F0"/>
                </a:solidFill>
                <a:latin typeface="Calibri"/>
              </a:rPr>
              <a:t>中文界面:</a:t>
            </a:r>
            <a:endParaRPr/>
          </a:p>
        </p:txBody>
      </p:sp>
      <p:pic>
        <p:nvPicPr>
          <p:cNvPr id="107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899640" y="3933000"/>
            <a:ext cx="4970160" cy="21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205000"/>
            <a:ext cx="7770960" cy="1468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600">
                <a:solidFill>
                  <a:srgbClr val="675E47"/>
                </a:solidFill>
                <a:latin typeface="Cambria"/>
              </a:rPr>
              <a:t>QT信号槽机制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31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23640" y="810000"/>
            <a:ext cx="7775280" cy="5301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 信号与槽机制是QT编程的基础，它可以让应用程序编程人员把这些互不了解的对象绑定在一起。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 在以往的编程中，对象与对象之间的交互方式很多时候是通过回调函数的方式，这些回调函数通常是一个指向某个函数的指针。在QT中使用信号与槽取代了这些凌乱的函数指针。信号与槽能携带任意类型的参数，他们是类型安全的。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 所有从 QObject 或其子类 ( 例如 Qwidget) 派生的类都能够包含信号和槽。当对象改变其状态时，信号就由该对象发射 (emit) 出去，这就是对象所要做的全部事情，它不知道另一端是谁在接收这个信号。这就是真正的信息封装，它确保对象被当作一个真正的软件组件来使用。槽用于接收信号，但它们是普通的对象成员函数。一个槽并不知道是否有任何信号与自己相连接。而且，对象并不了解具体的通信机制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你可以将很多信号与单个的槽进行连接，也可以将单个的信号与很多的槽进行连接，甚至于将一个信号与另外一个信号相连接也是可能的，这时无论第一个信号什么时候发射系统都将立刻发射第二个信号。总之，信号与槽构造了一个强大的部件编程机制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下面以一个简单的例子来说明一下:(在这个例子中类A负责发送信号，类B负责定义槽接收信号)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398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3640" y="73080"/>
            <a:ext cx="7127280" cy="6672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//a.h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#ifndef A_H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#define A_H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&lt;QObject&gt;class A : public Qobject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Q_OBJECT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explicit A(QObject *parent = 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void  start(QString);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signals: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void sendHello(QString);</a:t>
            </a:r>
            <a:r>
              <a:rPr lang="en-US">
                <a:solidFill>
                  <a:srgbClr val="00B050"/>
                </a:solidFill>
                <a:latin typeface="Calibri"/>
              </a:rPr>
              <a:t>//要发送的信号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public slots: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};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#endif // A_H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//a.cpp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"a.h“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A::A(QObject *parent)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QObject(parent)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void A::start(QString str)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emit sendHello(str);</a:t>
            </a:r>
            <a:r>
              <a:rPr lang="en-US">
                <a:solidFill>
                  <a:srgbClr val="00B050"/>
                </a:solidFill>
                <a:latin typeface="Calibri"/>
              </a:rPr>
              <a:t>//发送信号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0581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3640" y="73080"/>
            <a:ext cx="7199280" cy="6672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//b.h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#ifndef B_H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#define B_H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&lt;QObject&gt;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class B : public Qobject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Q_OBJECT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explicit B(QObject *parent = 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signals: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public slots: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void recevHello(QString);</a:t>
            </a:r>
            <a:r>
              <a:rPr lang="en-US">
                <a:solidFill>
                  <a:srgbClr val="00B050"/>
                </a:solidFill>
                <a:latin typeface="Calibri"/>
              </a:rPr>
              <a:t>//槽的定义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#endif // B_H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//b.cpp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"b.h“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&lt;QDebug&gt;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B::B(QObject *parent)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:    QObject(parent)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void B::recevHello(QString str)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qDebug("recev %s", str.toStdString().data());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34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8680" y="239760"/>
            <a:ext cx="6859800" cy="3655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&lt;QCoreApplication&gt;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"a.h“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#include "b.h“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int main(int argc, char *argv[])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QCoreApplication a(argc, argv);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A objectA;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B objectB;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objectB.connect(&amp;objectA, SIGNAL(sendHello(QString)),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		&amp;objectB, SLOT(recevHello(QString)));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objectA.start("Hello World!");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return a.exec();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}</a:t>
            </a:r>
            <a:endParaRPr/>
          </a:p>
        </p:txBody>
      </p:sp>
      <p:pic>
        <p:nvPicPr>
          <p:cNvPr id="81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4541040"/>
            <a:ext cx="5313600" cy="2198880"/>
          </a:xfrm>
          <a:prstGeom prst="rect">
            <a:avLst/>
          </a:prstGeom>
        </p:spPr>
      </p:pic>
      <p:sp>
        <p:nvSpPr>
          <p:cNvPr id="82" name="CustomShape 2"/>
          <p:cNvSpPr/>
          <p:nvPr/>
        </p:nvSpPr>
        <p:spPr>
          <a:xfrm>
            <a:off x="467640" y="3995640"/>
            <a:ext cx="3238920" cy="363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B050"/>
                </a:solidFill>
                <a:latin typeface="Calibri"/>
              </a:rPr>
              <a:t>输出结果: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412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7640" y="451080"/>
            <a:ext cx="8207640" cy="5858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2F2B20"/>
                </a:solidFill>
                <a:latin typeface="Calibri"/>
              </a:rPr>
              <a:t>相关规范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：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alibri"/>
              </a:rPr>
              <a:t>(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信号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) signals 是 QT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的关键字，而非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 C/C++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的。从形式上讲信号的声明与普通的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 C++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函数是一样的，但是信号却没有函数体定义，另外，信号的返回类型都是void，不要指望能从信号返回什么有用信息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alibri"/>
              </a:rPr>
              <a:t>(槽) slots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同样也是QT的关键字。槽是普通的C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++ 成员函数，可以被正常调用，它们唯一的特殊性就是很多信号可以与其相关联。当与其关联的信号被发射时，这个槽就会被调用。槽可以有参数，但槽的参数不能有缺省值。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alibri"/>
              </a:rPr>
              <a:t>(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信号与槽之间的关联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2F2B20"/>
                </a:solidFill>
                <a:latin typeface="Calibri"/>
              </a:rPr>
              <a:t>通过调用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对象的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 connect </a:t>
            </a:r>
            <a:r>
              <a:rPr lang="en-US" sz="1600" dirty="0" err="1">
                <a:solidFill>
                  <a:srgbClr val="2F2B20"/>
                </a:solidFill>
                <a:latin typeface="Calibri"/>
              </a:rPr>
              <a:t>函数来将某个对象的信号与另外一个对象的槽函数相关联，以及disconnect函数来取消关联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2F2B20"/>
                </a:solidFill>
                <a:latin typeface="Calibri"/>
              </a:rPr>
              <a:t>connect和disconnect的常用原型如下</a:t>
            </a:r>
            <a:r>
              <a:rPr lang="en-US" sz="1600" dirty="0">
                <a:solidFill>
                  <a:srgbClr val="2F2B20"/>
                </a:solidFill>
                <a:latin typeface="Calibri"/>
              </a:rPr>
              <a:t>：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B0F0"/>
                </a:solidFill>
                <a:latin typeface="Calibri"/>
              </a:rPr>
              <a:t>bool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::connect (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* sender, 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		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char * signal,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 		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* receiver,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 		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char * member ) [static]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B0F0"/>
                </a:solidFill>
                <a:latin typeface="Calibri"/>
              </a:rPr>
              <a:t>bool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::disconnect (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QObject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* sender,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		     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char * signal,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		     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Object * receiver,</a:t>
            </a:r>
            <a:endParaRPr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  <a:latin typeface="Calibri"/>
              </a:rPr>
              <a:t>		         </a:t>
            </a:r>
            <a:r>
              <a:rPr lang="en-US" sz="1600" dirty="0" err="1">
                <a:solidFill>
                  <a:srgbClr val="00B0F0"/>
                </a:solidFill>
                <a:latin typeface="Calibri"/>
              </a:rPr>
              <a:t>const</a:t>
            </a:r>
            <a:r>
              <a:rPr lang="en-US" sz="1600" dirty="0">
                <a:solidFill>
                  <a:srgbClr val="00B0F0"/>
                </a:solidFill>
                <a:latin typeface="Calibri"/>
              </a:rPr>
              <a:t> char * member ) [static]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1640" y="260640"/>
            <a:ext cx="7559280" cy="4204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原理: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 元对象编译器moc（meta object compiler）对C++文件中的类声明进行分析并产生用于初始化元对象的C++代码，元对象包含全部信号和槽的名字以及指向这些函数的指针。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  moc读C++源文件，如果发现有Q_OBJECT宏声明的类，它就会生成另外一个C++源文件，这个新生成的文件中包含有该类的元对象代码。例如，在上例中我们有一个头文件a.h，在这个文件中包含有信号和槽的声明，那么在编译之前 moc 工具就会根据该文件自动生成一个名为a.moc.h的C++源文件并将其提交给编译器；类似地，对应于a.cpp文件moc工具将自动生成一个名为a.moc.cpp文件提交给编译器。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F2B20"/>
                </a:solidFill>
                <a:latin typeface="Calibri"/>
              </a:rPr>
              <a:t>      元对象代码是signal/slot机制所必须的。用moc产生的C++源文件必须与类实现一起进行编译和连接，或者用#include语句将其包含到类的源文件中。moc并不扩展#include或者#define宏定义,它只是简单的跳过所遇到的任何预处理指令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2679120"/>
            <a:ext cx="7770960" cy="1468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600">
                <a:solidFill>
                  <a:srgbClr val="675E47"/>
                </a:solidFill>
                <a:latin typeface="Cambria"/>
              </a:rPr>
              <a:t>自定义外观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3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953</Words>
  <Application>Microsoft Office PowerPoint</Application>
  <PresentationFormat>全屏显示(4:3)</PresentationFormat>
  <Paragraphs>227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相邻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彭水明</dc:creator>
  <cp:lastModifiedBy>彭水明</cp:lastModifiedBy>
  <cp:revision>1</cp:revision>
  <dcterms:created xsi:type="dcterms:W3CDTF">2013-01-05T02:30:30Z</dcterms:created>
  <dcterms:modified xsi:type="dcterms:W3CDTF">2013-01-05T02:34:44Z</dcterms:modified>
</cp:coreProperties>
</file>