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3" r:id="rId4"/>
    <p:sldId id="264" r:id="rId5"/>
    <p:sldId id="271" r:id="rId6"/>
    <p:sldId id="270" r:id="rId7"/>
    <p:sldId id="268" r:id="rId8"/>
    <p:sldId id="269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5F0"/>
    <a:srgbClr val="E4F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3"/>
    <p:restoredTop sz="94660"/>
  </p:normalViewPr>
  <p:slideViewPr>
    <p:cSldViewPr snapToGrid="0" snapToObjects="1">
      <p:cViewPr>
        <p:scale>
          <a:sx n="97" d="100"/>
          <a:sy n="97" d="100"/>
        </p:scale>
        <p:origin x="440" y="18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0CC-0BC4-6E46-A322-852A3AAC4F7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0186-697C-F245-8E42-A3C37693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0CC-0BC4-6E46-A322-852A3AAC4F7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0186-697C-F245-8E42-A3C37693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0CC-0BC4-6E46-A322-852A3AAC4F7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0186-697C-F245-8E42-A3C37693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0CC-0BC4-6E46-A322-852A3AAC4F7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0186-697C-F245-8E42-A3C37693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0CC-0BC4-6E46-A322-852A3AAC4F7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0186-697C-F245-8E42-A3C37693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0CC-0BC4-6E46-A322-852A3AAC4F7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0186-697C-F245-8E42-A3C37693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1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0CC-0BC4-6E46-A322-852A3AAC4F7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0186-697C-F245-8E42-A3C37693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0CC-0BC4-6E46-A322-852A3AAC4F7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0186-697C-F245-8E42-A3C37693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0CC-0BC4-6E46-A322-852A3AAC4F7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0186-697C-F245-8E42-A3C37693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0CC-0BC4-6E46-A322-852A3AAC4F7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0186-697C-F245-8E42-A3C37693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10CC-0BC4-6E46-A322-852A3AAC4F7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0186-697C-F245-8E42-A3C37693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10CC-0BC4-6E46-A322-852A3AAC4F7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0186-697C-F245-8E42-A3C37693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2887" y="1742302"/>
            <a:ext cx="5165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PET Processing Pipeline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520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130" y="345989"/>
            <a:ext cx="187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Controls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76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130" y="345989"/>
            <a:ext cx="233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Directions – 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3373" y="1458098"/>
            <a:ext cx="5344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Overview of current PET processing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43373" y="2200704"/>
            <a:ext cx="3621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Batch processing layout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43373" y="2943310"/>
            <a:ext cx="528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Demonstration of batch processing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43373" y="3685916"/>
            <a:ext cx="211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User controls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43373" y="4428522"/>
            <a:ext cx="4807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Future directions &amp; Suggestions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11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130" y="345989"/>
            <a:ext cx="1371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Overview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797655" y="2121037"/>
            <a:ext cx="2865538" cy="5131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dirty="0" smtClean="0"/>
              <a:t>Create </a:t>
            </a:r>
            <a:r>
              <a:rPr lang="en-US" b="1" i="1" dirty="0" smtClean="0"/>
              <a:t>Acquisition Times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1474" y="2121037"/>
            <a:ext cx="2865538" cy="5131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700" dirty="0" smtClean="0"/>
              <a:t>Create </a:t>
            </a:r>
            <a:r>
              <a:rPr lang="en-US" sz="1700" b="1" i="1" dirty="0" smtClean="0"/>
              <a:t>4-D </a:t>
            </a:r>
            <a:r>
              <a:rPr lang="en-US" sz="1700" b="1" i="1" dirty="0" err="1" smtClean="0"/>
              <a:t>NIfTI</a:t>
            </a:r>
            <a:r>
              <a:rPr lang="en-US" sz="1700" dirty="0" smtClean="0"/>
              <a:t> file</a:t>
            </a:r>
            <a:endParaRPr lang="en-US" sz="1700" dirty="0"/>
          </a:p>
        </p:txBody>
      </p:sp>
      <p:sp>
        <p:nvSpPr>
          <p:cNvPr id="7" name="Rounded Rectangle 6"/>
          <p:cNvSpPr/>
          <p:nvPr/>
        </p:nvSpPr>
        <p:spPr>
          <a:xfrm>
            <a:off x="561474" y="3313007"/>
            <a:ext cx="2865538" cy="5131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700" dirty="0" smtClean="0"/>
              <a:t>Apply </a:t>
            </a:r>
            <a:r>
              <a:rPr lang="en-US" sz="1700" b="1" i="1" dirty="0" smtClean="0"/>
              <a:t>Decay Correction </a:t>
            </a:r>
            <a:endParaRPr lang="en-US" sz="1700" b="1" i="1" dirty="0"/>
          </a:p>
        </p:txBody>
      </p:sp>
      <p:sp>
        <p:nvSpPr>
          <p:cNvPr id="8" name="Rounded Rectangle 7"/>
          <p:cNvSpPr/>
          <p:nvPr/>
        </p:nvSpPr>
        <p:spPr>
          <a:xfrm>
            <a:off x="561474" y="4504977"/>
            <a:ext cx="2865538" cy="5131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700" dirty="0" smtClean="0"/>
              <a:t>Apply </a:t>
            </a:r>
            <a:r>
              <a:rPr lang="en-US" sz="1700" b="1" i="1" dirty="0" smtClean="0"/>
              <a:t>Motion Correction </a:t>
            </a:r>
            <a:endParaRPr lang="en-US" sz="1700" b="1" i="1" dirty="0"/>
          </a:p>
        </p:txBody>
      </p:sp>
      <p:sp>
        <p:nvSpPr>
          <p:cNvPr id="9" name="Rounded Rectangle 8"/>
          <p:cNvSpPr/>
          <p:nvPr/>
        </p:nvSpPr>
        <p:spPr>
          <a:xfrm>
            <a:off x="561474" y="5696948"/>
            <a:ext cx="2865538" cy="5131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700" dirty="0" smtClean="0"/>
              <a:t>Apply </a:t>
            </a:r>
            <a:r>
              <a:rPr lang="en-US" sz="1700" b="1" i="1" dirty="0" err="1" smtClean="0"/>
              <a:t>Coregister</a:t>
            </a:r>
            <a:r>
              <a:rPr lang="en-US" sz="1700" b="1" i="1" dirty="0" smtClean="0"/>
              <a:t> PET with T1 </a:t>
            </a:r>
            <a:endParaRPr lang="en-US" sz="1700" b="1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561474" y="929067"/>
            <a:ext cx="2865538" cy="5131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700" dirty="0" smtClean="0"/>
              <a:t>Subject </a:t>
            </a:r>
            <a:r>
              <a:rPr lang="en-US" sz="1700" b="1" i="1" dirty="0" smtClean="0"/>
              <a:t>DICOM</a:t>
            </a:r>
            <a:r>
              <a:rPr lang="en-US" sz="1700" dirty="0" smtClean="0"/>
              <a:t> files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525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365" y="160459"/>
            <a:ext cx="19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Batch Process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7365" y="714889"/>
            <a:ext cx="44036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Define parameters for PET study:</a:t>
            </a:r>
            <a:endParaRPr lang="en-US" sz="2400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   study default </a:t>
            </a:r>
            <a:r>
              <a:rPr lang="en-US" sz="2400" i="0" u="none" strike="noStrike" baseline="0" dirty="0" smtClean="0">
                <a:solidFill>
                  <a:srgbClr val="FF0000"/>
                </a:solidFill>
              </a:rPr>
              <a:t>parameters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subject default parameters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subject exception parameters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0294" y="160459"/>
            <a:ext cx="719593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err="1" smtClean="0">
                <a:solidFill>
                  <a:srgbClr val="000000"/>
                </a:solidFill>
              </a:rPr>
              <a:t>defaults.numberOfVols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= 35;    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defaults.countsToBacquerel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</a:t>
            </a:r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false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defaults.doDecayCorrection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=</a:t>
            </a:r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true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defaults.decayConstant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109.77;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defaults.decayCorrectionFileSuffix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=</a:t>
            </a:r>
            <a:r>
              <a:rPr lang="de-DE" sz="2000" b="0" i="0" u="none" strike="noStrike" baseline="0" dirty="0" smtClean="0">
                <a:solidFill>
                  <a:srgbClr val="A020F0"/>
                </a:solidFill>
              </a:rPr>
              <a:t>'_dc'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defaults.decayCorrectionVolSets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{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 {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'vol0028'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'vol0029'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'vol0030'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'vol0031'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}  </a:t>
            </a:r>
            <a:r>
              <a:rPr lang="en-US" sz="2000" b="0" i="0" u="none" strike="noStrike" baseline="0" dirty="0" smtClean="0">
                <a:solidFill>
                  <a:srgbClr val="228B22"/>
                </a:solidFill>
              </a:rPr>
              <a:t>% DY2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 {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'vol0032'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'vol0033'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'vol0034'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}            </a:t>
            </a:r>
            <a:r>
              <a:rPr lang="en-US" sz="2000" b="0" i="0" u="none" strike="noStrike" baseline="0" dirty="0" smtClean="0">
                <a:solidFill>
                  <a:srgbClr val="228B22"/>
                </a:solidFill>
              </a:rPr>
              <a:t>% DY3</a:t>
            </a:r>
          </a:p>
          <a:p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};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defaults.motionCorrectionRefVol</a:t>
            </a:r>
            <a:r>
              <a:rPr lang="en-US" sz="2000" dirty="0"/>
              <a:t> = 'vol0019';</a:t>
            </a:r>
          </a:p>
          <a:p>
            <a:r>
              <a:rPr lang="en-US" sz="2000" dirty="0" err="1" smtClean="0"/>
              <a:t>defaults.motionCorrectionVolSetsToExclude</a:t>
            </a:r>
            <a:r>
              <a:rPr lang="en-US" sz="2000" dirty="0"/>
              <a:t>={</a:t>
            </a:r>
          </a:p>
          <a:p>
            <a:r>
              <a:rPr lang="en-US" sz="2000" dirty="0"/>
              <a:t>        {'vol0000</a:t>
            </a:r>
            <a:r>
              <a:rPr lang="en-US" sz="2000" dirty="0" smtClean="0"/>
              <a:t>'},{</a:t>
            </a:r>
            <a:r>
              <a:rPr lang="en-US" sz="2000" dirty="0"/>
              <a:t>'vol0000' 'vol0001'} </a:t>
            </a:r>
            <a:r>
              <a:rPr lang="de-DE" sz="2000" dirty="0" smtClean="0"/>
              <a:t>};</a:t>
            </a:r>
            <a:endParaRPr lang="de-DE" sz="2000" dirty="0"/>
          </a:p>
          <a:p>
            <a:r>
              <a:rPr lang="de-DE" sz="2000" dirty="0" err="1" smtClean="0"/>
              <a:t>defaults.mniBaseDir</a:t>
            </a:r>
            <a:r>
              <a:rPr lang="de-DE" sz="2000" dirty="0"/>
              <a:t>='T1_2_MNI';</a:t>
            </a:r>
          </a:p>
          <a:p>
            <a:r>
              <a:rPr lang="de-DE" sz="2000" dirty="0"/>
              <a:t> </a:t>
            </a:r>
            <a:r>
              <a:rPr lang="de-DE" sz="2000" dirty="0" smtClean="0"/>
              <a:t>defaults.coWipT1Sense = 'coWIPT1W3DTFESENSEs002a001.nii</a:t>
            </a:r>
            <a:r>
              <a:rPr lang="de-DE" sz="2000" dirty="0"/>
              <a:t>';</a:t>
            </a:r>
          </a:p>
          <a:p>
            <a:r>
              <a:rPr lang="it-IT" sz="2000" dirty="0" smtClean="0"/>
              <a:t>defaults.t1Bet </a:t>
            </a:r>
            <a:r>
              <a:rPr lang="it-IT" sz="2000" dirty="0"/>
              <a:t>= [0, 0.4, 0.5];</a:t>
            </a:r>
          </a:p>
          <a:p>
            <a:r>
              <a:rPr lang="it-IT" sz="2000" dirty="0" smtClean="0"/>
              <a:t>defaults.brainT1Rois </a:t>
            </a:r>
            <a:r>
              <a:rPr lang="it-IT" sz="2000" dirty="0"/>
              <a:t>= {</a:t>
            </a:r>
          </a:p>
          <a:p>
            <a:r>
              <a:rPr lang="it-IT" sz="2000" dirty="0"/>
              <a:t>        'cerebellum_T1space.nii.gz'</a:t>
            </a:r>
          </a:p>
          <a:p>
            <a:r>
              <a:rPr lang="it-IT" sz="2000" dirty="0"/>
              <a:t>        'putamen_T1space.nii.gz'</a:t>
            </a:r>
          </a:p>
          <a:p>
            <a:r>
              <a:rPr lang="de-DE" sz="2000" dirty="0"/>
              <a:t>        };</a:t>
            </a:r>
          </a:p>
          <a:p>
            <a:r>
              <a:rPr lang="de-DE" sz="2000" dirty="0" err="1" smtClean="0"/>
              <a:t>defaults.roiThresholds</a:t>
            </a:r>
            <a:r>
              <a:rPr lang="de-DE" sz="2000" dirty="0" smtClean="0"/>
              <a:t> </a:t>
            </a:r>
            <a:r>
              <a:rPr lang="de-DE" sz="2000" dirty="0"/>
              <a:t>= [1 0.99];</a:t>
            </a:r>
          </a:p>
          <a:p>
            <a:r>
              <a:rPr lang="ro-RO" sz="2000" dirty="0" err="1" smtClean="0"/>
              <a:t>defaults.petBet</a:t>
            </a:r>
            <a:r>
              <a:rPr lang="ro-RO" sz="2000" dirty="0" smtClean="0"/>
              <a:t> </a:t>
            </a:r>
            <a:r>
              <a:rPr lang="ro-RO" sz="2000" dirty="0"/>
              <a:t>= [0, 0.3,0.4,0.5,0.6];</a:t>
            </a:r>
            <a:endParaRPr lang="de-DE" sz="2000" b="0" i="0" u="none" strike="noStrike" baseline="0" dirty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4148" y="8979279"/>
            <a:ext cx="53975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err="1" smtClean="0">
                <a:solidFill>
                  <a:srgbClr val="000000"/>
                </a:solidFill>
              </a:rPr>
              <a:t>defaults.numberOfVols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= 28;    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defaults.countsToBacquerel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</a:t>
            </a:r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false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defaults.doDecayCorrection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=</a:t>
            </a:r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false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defaults.decayConstant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0;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defaults.decayCorrectionFileSuffix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=</a:t>
            </a:r>
            <a:r>
              <a:rPr lang="de-DE" sz="2000" b="0" i="0" u="none" strike="noStrike" baseline="0" dirty="0" smtClean="0">
                <a:solidFill>
                  <a:srgbClr val="A020F0"/>
                </a:solidFill>
              </a:rPr>
              <a:t>''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defaults.decayCorrectionVolSets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{};</a:t>
            </a:r>
            <a:endParaRPr lang="de-DE" sz="2000" b="0" i="0" u="none" strike="noStrike" baseline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365" y="160459"/>
            <a:ext cx="19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Batch Process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7365" y="714889"/>
            <a:ext cx="44036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Define parameters for PET study:</a:t>
            </a:r>
            <a:endParaRPr lang="en-US" sz="2400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   study default </a:t>
            </a:r>
            <a:r>
              <a:rPr lang="en-US" sz="2400" i="0" u="none" strike="noStrike" baseline="0" dirty="0" smtClean="0">
                <a:solidFill>
                  <a:srgbClr val="FF0000"/>
                </a:solidFill>
              </a:rPr>
              <a:t>parameters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subject default parameters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subject exception parameters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0294" y="160459"/>
            <a:ext cx="719593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err="1" smtClean="0">
                <a:solidFill>
                  <a:srgbClr val="000000"/>
                </a:solidFill>
              </a:rPr>
              <a:t>defaults.numberOfVols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= 35;    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defaults.countsToBacquerel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</a:t>
            </a:r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false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defaults.doDecayCorrection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=</a:t>
            </a:r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true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defaults.decayConstant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109.77;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defaults.decayCorrectionFileSuffix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=</a:t>
            </a:r>
            <a:r>
              <a:rPr lang="de-DE" sz="2000" b="0" i="0" u="none" strike="noStrike" baseline="0" dirty="0" smtClean="0">
                <a:solidFill>
                  <a:srgbClr val="A020F0"/>
                </a:solidFill>
              </a:rPr>
              <a:t>'_dc'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defaults.decayCorrectionVolSets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{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 {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'vol0028'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'vol0029'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'vol0030'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'vol0031'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}  </a:t>
            </a:r>
            <a:r>
              <a:rPr lang="en-US" sz="2000" b="0" i="0" u="none" strike="noStrike" baseline="0" dirty="0" smtClean="0">
                <a:solidFill>
                  <a:srgbClr val="228B22"/>
                </a:solidFill>
              </a:rPr>
              <a:t>% DY2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 {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'vol0032'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'vol0033'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'vol0034'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}            </a:t>
            </a:r>
            <a:r>
              <a:rPr lang="en-US" sz="2000" b="0" i="0" u="none" strike="noStrike" baseline="0" dirty="0" smtClean="0">
                <a:solidFill>
                  <a:srgbClr val="228B22"/>
                </a:solidFill>
              </a:rPr>
              <a:t>% DY3</a:t>
            </a:r>
          </a:p>
          <a:p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};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defaults.motionCorrectionRefVol</a:t>
            </a:r>
            <a:r>
              <a:rPr lang="en-US" sz="2000" dirty="0"/>
              <a:t> = 'vol0019';</a:t>
            </a:r>
          </a:p>
          <a:p>
            <a:r>
              <a:rPr lang="en-US" sz="2000" dirty="0" err="1" smtClean="0"/>
              <a:t>defaults.motionCorrectionVolSetsToExclude</a:t>
            </a:r>
            <a:r>
              <a:rPr lang="en-US" sz="2000" dirty="0"/>
              <a:t>={</a:t>
            </a:r>
          </a:p>
          <a:p>
            <a:r>
              <a:rPr lang="en-US" sz="2000" dirty="0"/>
              <a:t>        {'vol0000</a:t>
            </a:r>
            <a:r>
              <a:rPr lang="en-US" sz="2000" dirty="0" smtClean="0"/>
              <a:t>'},{</a:t>
            </a:r>
            <a:r>
              <a:rPr lang="en-US" sz="2000" dirty="0"/>
              <a:t>'vol0000' 'vol0001'} </a:t>
            </a:r>
            <a:r>
              <a:rPr lang="de-DE" sz="2000" dirty="0" smtClean="0"/>
              <a:t>};</a:t>
            </a:r>
            <a:endParaRPr lang="de-DE" sz="2000" dirty="0"/>
          </a:p>
          <a:p>
            <a:r>
              <a:rPr lang="de-DE" sz="2000" dirty="0" err="1" smtClean="0"/>
              <a:t>defaults.mniBaseDir</a:t>
            </a:r>
            <a:r>
              <a:rPr lang="de-DE" sz="2000" dirty="0"/>
              <a:t>='T1_2_MNI';</a:t>
            </a:r>
          </a:p>
          <a:p>
            <a:r>
              <a:rPr lang="de-DE" sz="2000" dirty="0"/>
              <a:t> </a:t>
            </a:r>
            <a:r>
              <a:rPr lang="de-DE" sz="2000" dirty="0" smtClean="0"/>
              <a:t>defaults.coWipT1Sense = 'coWIPT1W3DTFESENSEs002a001.nii</a:t>
            </a:r>
            <a:r>
              <a:rPr lang="de-DE" sz="2000" dirty="0"/>
              <a:t>';</a:t>
            </a:r>
          </a:p>
          <a:p>
            <a:r>
              <a:rPr lang="it-IT" sz="2000" dirty="0" smtClean="0"/>
              <a:t>defaults.t1Bet </a:t>
            </a:r>
            <a:r>
              <a:rPr lang="it-IT" sz="2000" dirty="0"/>
              <a:t>= [0, 0.4, 0.5];</a:t>
            </a:r>
          </a:p>
          <a:p>
            <a:r>
              <a:rPr lang="it-IT" sz="2000" dirty="0" smtClean="0"/>
              <a:t>defaults.brainT1Rois </a:t>
            </a:r>
            <a:r>
              <a:rPr lang="it-IT" sz="2000" dirty="0"/>
              <a:t>= {</a:t>
            </a:r>
          </a:p>
          <a:p>
            <a:r>
              <a:rPr lang="it-IT" sz="2000" dirty="0"/>
              <a:t>        'cerebellum_T1space.nii.gz'</a:t>
            </a:r>
          </a:p>
          <a:p>
            <a:r>
              <a:rPr lang="it-IT" sz="2000" dirty="0"/>
              <a:t>        'putamen_T1space.nii.gz'</a:t>
            </a:r>
          </a:p>
          <a:p>
            <a:r>
              <a:rPr lang="de-DE" sz="2000" dirty="0"/>
              <a:t>        };</a:t>
            </a:r>
          </a:p>
          <a:p>
            <a:r>
              <a:rPr lang="de-DE" sz="2000" dirty="0" err="1" smtClean="0"/>
              <a:t>defaults.roiThresholds</a:t>
            </a:r>
            <a:r>
              <a:rPr lang="de-DE" sz="2000" dirty="0" smtClean="0"/>
              <a:t> </a:t>
            </a:r>
            <a:r>
              <a:rPr lang="de-DE" sz="2000" dirty="0"/>
              <a:t>= [1 0.99];</a:t>
            </a:r>
          </a:p>
          <a:p>
            <a:r>
              <a:rPr lang="ro-RO" sz="2000" dirty="0" err="1" smtClean="0"/>
              <a:t>defaults.petBet</a:t>
            </a:r>
            <a:r>
              <a:rPr lang="ro-RO" sz="2000" dirty="0" smtClean="0"/>
              <a:t> </a:t>
            </a:r>
            <a:r>
              <a:rPr lang="ro-RO" sz="2000" dirty="0"/>
              <a:t>= [0, 0.3,0.4,0.5,0.6];</a:t>
            </a:r>
            <a:endParaRPr lang="de-DE" sz="2000" b="0" i="0" u="none" strike="noStrike" baseline="0" dirty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4148" y="8979279"/>
            <a:ext cx="53975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err="1" smtClean="0">
                <a:solidFill>
                  <a:srgbClr val="000000"/>
                </a:solidFill>
              </a:rPr>
              <a:t>defaults.numberOfVols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= 28;    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defaults.countsToBacquerel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</a:t>
            </a:r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false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defaults.doDecayCorrection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=</a:t>
            </a:r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false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defaults.decayConstant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0;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defaults.decayCorrectionFileSuffix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=</a:t>
            </a:r>
            <a:r>
              <a:rPr lang="de-DE" sz="2000" b="0" i="0" u="none" strike="noStrike" baseline="0" dirty="0" smtClean="0">
                <a:solidFill>
                  <a:srgbClr val="A020F0"/>
                </a:solidFill>
              </a:rPr>
              <a:t>''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defaults.decayCorrectionVolSets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{};</a:t>
            </a:r>
            <a:endParaRPr lang="de-DE" sz="2000" b="0" i="0" u="none" strike="noStrike" baseline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130" y="345989"/>
            <a:ext cx="19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Batch Process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0130" y="807654"/>
            <a:ext cx="67890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For a PET study: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define study default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parameters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define subject default parameters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define subject exception parameters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853" y="2817018"/>
            <a:ext cx="53975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err="1" smtClean="0">
                <a:solidFill>
                  <a:srgbClr val="000000"/>
                </a:solidFill>
              </a:rPr>
              <a:t>defaults.numberOfVols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= 35;    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defaults.countsToBacquerel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</a:t>
            </a:r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false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defaults.doDecayCorrection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=</a:t>
            </a:r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true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defaults.decayConstant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109.77;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defaults.decayCorrectionFileSuffix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=</a:t>
            </a:r>
            <a:r>
              <a:rPr lang="de-DE" sz="2000" b="0" i="0" u="none" strike="noStrike" baseline="0" dirty="0" smtClean="0">
                <a:solidFill>
                  <a:srgbClr val="A020F0"/>
                </a:solidFill>
              </a:rPr>
              <a:t>'_dc'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defaults.decayCorrectionVolSets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{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 {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'vol0028'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'vol0029'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'vol0030'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'vol0031'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}  </a:t>
            </a:r>
            <a:r>
              <a:rPr lang="en-US" sz="2000" b="0" i="0" u="none" strike="noStrike" baseline="0" dirty="0" smtClean="0">
                <a:solidFill>
                  <a:srgbClr val="228B22"/>
                </a:solidFill>
              </a:rPr>
              <a:t>% DY2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 {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'vol0032'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'vol0033'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smtClean="0">
                <a:solidFill>
                  <a:srgbClr val="A020F0"/>
                </a:solidFill>
              </a:rPr>
              <a:t>'vol0034'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}            </a:t>
            </a:r>
            <a:r>
              <a:rPr lang="en-US" sz="2000" b="0" i="0" u="none" strike="noStrike" baseline="0" dirty="0" smtClean="0">
                <a:solidFill>
                  <a:srgbClr val="228B22"/>
                </a:solidFill>
              </a:rPr>
              <a:t>% DY3</a:t>
            </a:r>
          </a:p>
          <a:p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};</a:t>
            </a:r>
            <a:endParaRPr lang="de-DE" sz="2000" b="0" i="0" u="none" strike="noStrike" baseline="0" dirty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8844" y="3872869"/>
            <a:ext cx="53975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err="1" smtClean="0">
                <a:solidFill>
                  <a:srgbClr val="000000"/>
                </a:solidFill>
              </a:rPr>
              <a:t>defaults.numberOfVols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 = 28;    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defaults.countsToBacquerel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</a:t>
            </a:r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false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defaults.doDecayCorrection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=</a:t>
            </a:r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false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defaults.decayConstant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0;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defaults.decayCorrectionFileSuffix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=</a:t>
            </a:r>
            <a:r>
              <a:rPr lang="de-DE" sz="2000" b="0" i="0" u="none" strike="noStrike" baseline="0" dirty="0" smtClean="0">
                <a:solidFill>
                  <a:srgbClr val="A020F0"/>
                </a:solidFill>
              </a:rPr>
              <a:t>''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;</a:t>
            </a:r>
          </a:p>
          <a:p>
            <a:r>
              <a:rPr lang="de-DE" sz="2000" b="0" i="0" u="none" strike="noStrike" baseline="0" dirty="0" err="1" smtClean="0">
                <a:solidFill>
                  <a:srgbClr val="000000"/>
                </a:solidFill>
              </a:rPr>
              <a:t>defaults.decayCorrectionVolSets</a:t>
            </a:r>
            <a:r>
              <a:rPr lang="de-DE" sz="2000" b="0" i="0" u="none" strike="noStrike" baseline="0" dirty="0" smtClean="0">
                <a:solidFill>
                  <a:srgbClr val="000000"/>
                </a:solidFill>
              </a:rPr>
              <a:t> = {};</a:t>
            </a:r>
            <a:endParaRPr lang="de-DE" sz="2000" b="0" i="0" u="none" strike="noStrike" baseline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8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130" y="345989"/>
            <a:ext cx="19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Batch Process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20130" y="4002154"/>
            <a:ext cx="67890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Parallelize for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 each subject: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	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extractNiiFromPmod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params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	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extractAcqTimesFromPmod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params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	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decayCorrectNiiVolumes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params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	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realignEstimateReslice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params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	coregisterMeanPetWithT1(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params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);</a:t>
            </a:r>
            <a:endParaRPr lang="en-US" sz="2400" b="0" i="0" u="none" strike="noStrike" baseline="0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0130" y="1027506"/>
            <a:ext cx="67890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For a PET study: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define study default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parameters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define subject default parameters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define subject exception parameters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130" y="2817019"/>
            <a:ext cx="6789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For each subject: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	</a:t>
            </a:r>
            <a:r>
              <a:rPr lang="en-US" sz="2400" dirty="0" smtClean="0"/>
              <a:t>validate(</a:t>
            </a:r>
            <a:r>
              <a:rPr lang="en-US" sz="2400" dirty="0" err="1" smtClean="0"/>
              <a:t>params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62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130" y="345989"/>
            <a:ext cx="19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Batch Process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20130" y="4002154"/>
            <a:ext cx="67890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Parallelize for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 each subject: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	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extractNiiFromPmod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params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	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extractAcqTimesFromPmod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params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	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decayCorrectNiiVolumes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params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	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realignEstimateReslice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params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	coregisterMeanPetWithT1(</a:t>
            </a:r>
            <a:r>
              <a:rPr lang="en-US" sz="2400" b="0" i="0" u="none" strike="noStrike" baseline="0" dirty="0" err="1" smtClean="0">
                <a:solidFill>
                  <a:srgbClr val="000000"/>
                </a:solidFill>
              </a:rPr>
              <a:t>params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);</a:t>
            </a:r>
            <a:endParaRPr lang="en-US" sz="2400" b="0" i="0" u="none" strike="noStrike" baseline="0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0130" y="1027506"/>
            <a:ext cx="67890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For a PET study: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define study default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parameters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define subject default parameters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define subject exception parameters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130" y="2817019"/>
            <a:ext cx="6789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For each subject: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	</a:t>
            </a:r>
            <a:r>
              <a:rPr lang="en-US" sz="2400" dirty="0" smtClean="0"/>
              <a:t>validate(</a:t>
            </a:r>
            <a:r>
              <a:rPr lang="en-US" sz="2400" dirty="0" err="1" smtClean="0"/>
              <a:t>params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11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130" y="345989"/>
            <a:ext cx="205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Demonstration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2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</TotalTime>
  <Words>437</Words>
  <Application>Microsoft Macintosh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Chenchal Subraveti</dc:creator>
  <cp:lastModifiedBy>Chenchal Subraveti</cp:lastModifiedBy>
  <cp:revision>22</cp:revision>
  <dcterms:created xsi:type="dcterms:W3CDTF">2017-04-29T22:20:07Z</dcterms:created>
  <dcterms:modified xsi:type="dcterms:W3CDTF">2017-04-30T12:53:53Z</dcterms:modified>
</cp:coreProperties>
</file>