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1"/>
  </p:notesMasterIdLst>
  <p:sldIdLst>
    <p:sldId id="256" r:id="rId2"/>
    <p:sldId id="297" r:id="rId3"/>
    <p:sldId id="334" r:id="rId4"/>
    <p:sldId id="335" r:id="rId5"/>
    <p:sldId id="371" r:id="rId6"/>
    <p:sldId id="369" r:id="rId7"/>
    <p:sldId id="372" r:id="rId8"/>
    <p:sldId id="309" r:id="rId9"/>
    <p:sldId id="352" r:id="rId10"/>
    <p:sldId id="362" r:id="rId11"/>
    <p:sldId id="355" r:id="rId12"/>
    <p:sldId id="365" r:id="rId13"/>
    <p:sldId id="366" r:id="rId14"/>
    <p:sldId id="367" r:id="rId15"/>
    <p:sldId id="368" r:id="rId16"/>
    <p:sldId id="353" r:id="rId17"/>
    <p:sldId id="363" r:id="rId18"/>
    <p:sldId id="364" r:id="rId19"/>
    <p:sldId id="32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kuan Jia" initials="YJ" lastIdx="1" clrIdx="0">
    <p:extLst>
      <p:ext uri="{19B8F6BF-5375-455C-9EA6-DF929625EA0E}">
        <p15:presenceInfo xmlns:p15="http://schemas.microsoft.com/office/powerpoint/2012/main" userId="2a8fabefaecabf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0" autoAdjust="0"/>
    <p:restoredTop sz="94660"/>
  </p:normalViewPr>
  <p:slideViewPr>
    <p:cSldViewPr snapToGrid="0">
      <p:cViewPr>
        <p:scale>
          <a:sx n="200" d="100"/>
          <a:sy n="200" d="100"/>
        </p:scale>
        <p:origin x="-2900" y="-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10ED2-232B-3C46-9469-525C015F0442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0A61A-A52D-E140-AC3B-F080F0050B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12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spcBef>
                <a:spcPts val="600"/>
              </a:spcBef>
              <a:defRPr/>
            </a:lvl1pPr>
            <a:lvl2pPr>
              <a:lnSpc>
                <a:spcPts val="3000"/>
              </a:lnSpc>
              <a:spcBef>
                <a:spcPts val="600"/>
              </a:spcBef>
              <a:defRPr/>
            </a:lvl2pPr>
            <a:lvl3pPr>
              <a:lnSpc>
                <a:spcPts val="3000"/>
              </a:lnSpc>
              <a:spcBef>
                <a:spcPts val="600"/>
              </a:spcBef>
              <a:defRPr/>
            </a:lvl3pPr>
            <a:lvl4pPr>
              <a:lnSpc>
                <a:spcPts val="3000"/>
              </a:lnSpc>
              <a:spcBef>
                <a:spcPts val="600"/>
              </a:spcBef>
              <a:defRPr/>
            </a:lvl4pPr>
            <a:lvl5pPr>
              <a:lnSpc>
                <a:spcPts val="3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5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4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8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FB22-FB05-4478-A624-560BE89FB5A3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600" kern="1200" dirty="0" smtClean="0">
          <a:solidFill>
            <a:srgbClr val="3333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通信与网络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实验六</a:t>
            </a:r>
            <a:b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电平判决实验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480176"/>
            <a:ext cx="6858000" cy="77762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684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8558"/>
            <a:ext cx="7886700" cy="4351338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AWGN</a:t>
            </a:r>
            <a:r>
              <a:rPr lang="zh-CN" altLang="en-US" dirty="0"/>
              <a:t>信道对二元电平信号的影响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测量信号、噪声功率和误符号率并计算信噪比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BEB21BE-C9F0-656D-4ED6-C9D029FBC787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AWGN</a:t>
            </a:r>
            <a:r>
              <a:rPr lang="zh-CN" altLang="en-US" dirty="0"/>
              <a:t>电平信道与二元符号判决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512BB83-0970-BC5B-51C9-DCC3B21DD5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781041"/>
                  </p:ext>
                </p:extLst>
              </p:nvPr>
            </p:nvGraphicFramePr>
            <p:xfrm>
              <a:off x="1166813" y="4918662"/>
              <a:ext cx="7205979" cy="1761204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1350686">
                      <a:extLst>
                        <a:ext uri="{9D8B030D-6E8A-4147-A177-3AD203B41FA5}">
                          <a16:colId xmlns:a16="http://schemas.microsoft.com/office/drawing/2014/main" val="86608601"/>
                        </a:ext>
                      </a:extLst>
                    </a:gridCol>
                    <a:gridCol w="1044068">
                      <a:extLst>
                        <a:ext uri="{9D8B030D-6E8A-4147-A177-3AD203B41FA5}">
                          <a16:colId xmlns:a16="http://schemas.microsoft.com/office/drawing/2014/main" val="1126282678"/>
                        </a:ext>
                      </a:extLst>
                    </a:gridCol>
                    <a:gridCol w="1204761">
                      <a:extLst>
                        <a:ext uri="{9D8B030D-6E8A-4147-A177-3AD203B41FA5}">
                          <a16:colId xmlns:a16="http://schemas.microsoft.com/office/drawing/2014/main" val="1714130303"/>
                        </a:ext>
                      </a:extLst>
                    </a:gridCol>
                    <a:gridCol w="1228213">
                      <a:extLst>
                        <a:ext uri="{9D8B030D-6E8A-4147-A177-3AD203B41FA5}">
                          <a16:colId xmlns:a16="http://schemas.microsoft.com/office/drawing/2014/main" val="1652868606"/>
                        </a:ext>
                      </a:extLst>
                    </a:gridCol>
                    <a:gridCol w="1229082">
                      <a:extLst>
                        <a:ext uri="{9D8B030D-6E8A-4147-A177-3AD203B41FA5}">
                          <a16:colId xmlns:a16="http://schemas.microsoft.com/office/drawing/2014/main" val="3835113716"/>
                        </a:ext>
                      </a:extLst>
                    </a:gridCol>
                    <a:gridCol w="1149169">
                      <a:extLst>
                        <a:ext uri="{9D8B030D-6E8A-4147-A177-3AD203B41FA5}">
                          <a16:colId xmlns:a16="http://schemas.microsoft.com/office/drawing/2014/main" val="4104129214"/>
                        </a:ext>
                      </a:extLst>
                    </a:gridCol>
                  </a:tblGrid>
                  <a:tr h="435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信号功率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22151714"/>
                      </a:ext>
                    </a:extLst>
                  </a:tr>
                  <a:tr h="4453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噪声功率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8363657"/>
                      </a:ext>
                    </a:extLst>
                  </a:tr>
                  <a:tr h="4453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 dirty="0">
                              <a:effectLst/>
                            </a:rPr>
                            <a:t>信噪比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 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35475610"/>
                      </a:ext>
                    </a:extLst>
                  </a:tr>
                  <a:tr h="435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 dirty="0">
                              <a:effectLst/>
                            </a:rPr>
                            <a:t>误符号率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oMath>
                          </a14:m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98816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512BB83-0970-BC5B-51C9-DCC3B21DD5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781041"/>
                  </p:ext>
                </p:extLst>
              </p:nvPr>
            </p:nvGraphicFramePr>
            <p:xfrm>
              <a:off x="1166813" y="4918662"/>
              <a:ext cx="7205979" cy="1761204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1350686">
                      <a:extLst>
                        <a:ext uri="{9D8B030D-6E8A-4147-A177-3AD203B41FA5}">
                          <a16:colId xmlns:a16="http://schemas.microsoft.com/office/drawing/2014/main" val="86608601"/>
                        </a:ext>
                      </a:extLst>
                    </a:gridCol>
                    <a:gridCol w="1044068">
                      <a:extLst>
                        <a:ext uri="{9D8B030D-6E8A-4147-A177-3AD203B41FA5}">
                          <a16:colId xmlns:a16="http://schemas.microsoft.com/office/drawing/2014/main" val="1126282678"/>
                        </a:ext>
                      </a:extLst>
                    </a:gridCol>
                    <a:gridCol w="1204761">
                      <a:extLst>
                        <a:ext uri="{9D8B030D-6E8A-4147-A177-3AD203B41FA5}">
                          <a16:colId xmlns:a16="http://schemas.microsoft.com/office/drawing/2014/main" val="1714130303"/>
                        </a:ext>
                      </a:extLst>
                    </a:gridCol>
                    <a:gridCol w="1228213">
                      <a:extLst>
                        <a:ext uri="{9D8B030D-6E8A-4147-A177-3AD203B41FA5}">
                          <a16:colId xmlns:a16="http://schemas.microsoft.com/office/drawing/2014/main" val="1652868606"/>
                        </a:ext>
                      </a:extLst>
                    </a:gridCol>
                    <a:gridCol w="1229082">
                      <a:extLst>
                        <a:ext uri="{9D8B030D-6E8A-4147-A177-3AD203B41FA5}">
                          <a16:colId xmlns:a16="http://schemas.microsoft.com/office/drawing/2014/main" val="3835113716"/>
                        </a:ext>
                      </a:extLst>
                    </a:gridCol>
                    <a:gridCol w="1149169">
                      <a:extLst>
                        <a:ext uri="{9D8B030D-6E8A-4147-A177-3AD203B41FA5}">
                          <a16:colId xmlns:a16="http://schemas.microsoft.com/office/drawing/2014/main" val="4104129214"/>
                        </a:ext>
                      </a:extLst>
                    </a:gridCol>
                  </a:tblGrid>
                  <a:tr h="435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50" t="-1389" r="-433784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22151714"/>
                      </a:ext>
                    </a:extLst>
                  </a:tr>
                  <a:tr h="4453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50" t="-100000" r="-433784" b="-2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8363657"/>
                      </a:ext>
                    </a:extLst>
                  </a:tr>
                  <a:tr h="4453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50" t="-200000" r="-433784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35475610"/>
                      </a:ext>
                    </a:extLst>
                  </a:tr>
                  <a:tr h="435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50" t="-304167" r="-43378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988162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BC6579F-0BFF-8989-B7E7-957CBB6E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711" y="2105847"/>
            <a:ext cx="5890578" cy="20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12357"/>
            <a:ext cx="8168841" cy="5091641"/>
          </a:xfrm>
        </p:spPr>
        <p:txBody>
          <a:bodyPr>
            <a:normAutofit/>
          </a:bodyPr>
          <a:lstStyle/>
          <a:p>
            <a:r>
              <a:rPr lang="zh-CN" altLang="en-US" dirty="0"/>
              <a:t>采样判决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/>
              <a:t>AWGN</a:t>
            </a:r>
            <a:r>
              <a:rPr lang="zh-CN" altLang="en-US" dirty="0"/>
              <a:t>信道对波形影响</a:t>
            </a:r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BF6A9D9-34A0-874F-3AAF-22B2DE61374B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AWGN</a:t>
            </a:r>
            <a:r>
              <a:rPr lang="zh-CN" altLang="en-US" dirty="0"/>
              <a:t>波形信道预习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9562B9-A962-E598-AAF4-310B1E0A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70" y="4290130"/>
            <a:ext cx="5694680" cy="24832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23C4C5-F2FD-4D51-F982-F5F17D29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" y="1989715"/>
            <a:ext cx="8214837" cy="18603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B8312B-6F4E-975C-187B-43C3DB6FCAE5}"/>
              </a:ext>
            </a:extLst>
          </p:cNvPr>
          <p:cNvSpPr/>
          <p:nvPr/>
        </p:nvSpPr>
        <p:spPr>
          <a:xfrm>
            <a:off x="4181475" y="2159164"/>
            <a:ext cx="2209800" cy="12698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7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88557"/>
            <a:ext cx="8334376" cy="5091641"/>
          </a:xfrm>
        </p:spPr>
        <p:txBody>
          <a:bodyPr>
            <a:normAutofit/>
          </a:bodyPr>
          <a:lstStyle/>
          <a:p>
            <a:r>
              <a:rPr lang="zh-CN" altLang="en-US" dirty="0"/>
              <a:t>硬判决</a:t>
            </a:r>
            <a:r>
              <a:rPr lang="en-US" altLang="zh-CN" dirty="0"/>
              <a:t>(Hard Decision)</a:t>
            </a:r>
          </a:p>
          <a:p>
            <a:pPr lvl="1"/>
            <a:r>
              <a:rPr lang="zh-CN" altLang="en-US" dirty="0"/>
              <a:t>对高速率信号的每个采样进行判决后，取判决结果最多的符号作为最终判决，等价于汉明距离最小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BF6A9D9-34A0-874F-3AAF-22B2DE61374B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AWGN</a:t>
            </a:r>
            <a:r>
              <a:rPr lang="zh-CN" altLang="en-US" dirty="0"/>
              <a:t>波形信道预习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5F288A-F315-C578-C648-791AECBF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200426"/>
            <a:ext cx="8782050" cy="22214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6DFB14-57B9-242B-9AD5-1196EF6B285C}"/>
              </a:ext>
            </a:extLst>
          </p:cNvPr>
          <p:cNvSpPr/>
          <p:nvPr/>
        </p:nvSpPr>
        <p:spPr>
          <a:xfrm>
            <a:off x="4572000" y="4716997"/>
            <a:ext cx="2257425" cy="7048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3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88557"/>
            <a:ext cx="8168841" cy="5091641"/>
          </a:xfrm>
        </p:spPr>
        <p:txBody>
          <a:bodyPr>
            <a:normAutofit/>
          </a:bodyPr>
          <a:lstStyle/>
          <a:p>
            <a:r>
              <a:rPr lang="zh-CN" altLang="en-US" dirty="0"/>
              <a:t>软判决</a:t>
            </a:r>
            <a:r>
              <a:rPr lang="en-US" altLang="zh-CN" dirty="0"/>
              <a:t>(Hard Decision)</a:t>
            </a:r>
          </a:p>
          <a:p>
            <a:pPr lvl="1"/>
            <a:r>
              <a:rPr lang="zh-CN" altLang="en-US" dirty="0"/>
              <a:t>计算整个采样序列的似然比，进行最大似然判决</a:t>
            </a:r>
            <a:r>
              <a:rPr lang="en-US" altLang="zh-CN" dirty="0"/>
              <a:t>(ML, Maximum Likelihood)</a:t>
            </a:r>
          </a:p>
          <a:p>
            <a:pPr lvl="1"/>
            <a:r>
              <a:rPr lang="zh-CN" altLang="en-US" dirty="0"/>
              <a:t>最大似然判决等同于采样平均值的最小距离</a:t>
            </a:r>
            <a:r>
              <a:rPr lang="en-US" altLang="zh-CN" dirty="0"/>
              <a:t>(MD)</a:t>
            </a:r>
            <a:r>
              <a:rPr lang="zh-CN" altLang="en-US" dirty="0"/>
              <a:t>判决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BF6A9D9-34A0-874F-3AAF-22B2DE61374B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AWGN</a:t>
            </a:r>
            <a:r>
              <a:rPr lang="zh-CN" altLang="en-US" dirty="0"/>
              <a:t>波形信道预习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B7CAA0-6D44-25B1-4181-553FF4ED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0" y="3601718"/>
            <a:ext cx="8463016" cy="29578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1D06E3-D8B2-6CF2-C1B5-8B77B358E130}"/>
              </a:ext>
            </a:extLst>
          </p:cNvPr>
          <p:cNvSpPr/>
          <p:nvPr/>
        </p:nvSpPr>
        <p:spPr>
          <a:xfrm>
            <a:off x="4352925" y="5861076"/>
            <a:ext cx="2305050" cy="7048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588557"/>
                <a:ext cx="8168841" cy="50916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研究采样次数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与抗噪声性能的关系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改变</a:t>
                </a:r>
                <a:r>
                  <a:rPr lang="en-US" altLang="zh-CN" dirty="0"/>
                  <a:t>AWGN</a:t>
                </a:r>
                <a:r>
                  <a:rPr lang="zh-CN" altLang="en-US" dirty="0"/>
                  <a:t>信道的噪声方差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写出信号功率和信噪比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运行仿真并记录三种判决方法的误比特率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588557"/>
                <a:ext cx="8168841" cy="5091641"/>
              </a:xfrm>
              <a:blipFill>
                <a:blip r:embed="rId2"/>
                <a:stretch>
                  <a:fillRect l="-1343" t="-2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CBF6A9D9-34A0-874F-3AAF-22B2DE61374B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AWGN</a:t>
            </a:r>
            <a:r>
              <a:rPr lang="zh-CN" altLang="en-US" dirty="0"/>
              <a:t>波形信道预习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6C98749-F1E0-45D1-3880-FD63BAC9BEA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3643" y="3076045"/>
              <a:ext cx="6879472" cy="35626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5039">
                      <a:extLst>
                        <a:ext uri="{9D8B030D-6E8A-4147-A177-3AD203B41FA5}">
                          <a16:colId xmlns:a16="http://schemas.microsoft.com/office/drawing/2014/main" val="358612176"/>
                        </a:ext>
                      </a:extLst>
                    </a:gridCol>
                    <a:gridCol w="1518048">
                      <a:extLst>
                        <a:ext uri="{9D8B030D-6E8A-4147-A177-3AD203B41FA5}">
                          <a16:colId xmlns:a16="http://schemas.microsoft.com/office/drawing/2014/main" val="3339184500"/>
                        </a:ext>
                      </a:extLst>
                    </a:gridCol>
                    <a:gridCol w="2138337">
                      <a:extLst>
                        <a:ext uri="{9D8B030D-6E8A-4147-A177-3AD203B41FA5}">
                          <a16:colId xmlns:a16="http://schemas.microsoft.com/office/drawing/2014/main" val="1713861505"/>
                        </a:ext>
                      </a:extLst>
                    </a:gridCol>
                    <a:gridCol w="1518048">
                      <a:extLst>
                        <a:ext uri="{9D8B030D-6E8A-4147-A177-3AD203B41FA5}">
                          <a16:colId xmlns:a16="http://schemas.microsoft.com/office/drawing/2014/main" val="3055574503"/>
                        </a:ext>
                      </a:extLst>
                    </a:gridCol>
                  </a:tblGrid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 dirty="0">
                              <a:effectLst/>
                            </a:rPr>
                            <a:t>信号功率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236447"/>
                      </a:ext>
                    </a:extLst>
                  </a:tr>
                  <a:tr h="329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噪声功率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4.0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1.0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0.25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07242110"/>
                      </a:ext>
                    </a:extLst>
                  </a:tr>
                  <a:tr h="329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信噪比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6270560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 dirty="0">
                              <a:effectLst/>
                            </a:rPr>
                            <a:t>采样速率 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9087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采样判决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55676710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硬判决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7874779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软判决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84944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采样速率 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7414044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采样判决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50280500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硬判决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35369668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软判决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oMath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 dirty="0">
                              <a:effectLst/>
                            </a:rPr>
                            <a:t> 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144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6C98749-F1E0-45D1-3880-FD63BAC9BE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48468"/>
                  </p:ext>
                </p:extLst>
              </p:nvPr>
            </p:nvGraphicFramePr>
            <p:xfrm>
              <a:off x="1203643" y="3076045"/>
              <a:ext cx="6879472" cy="35626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5039">
                      <a:extLst>
                        <a:ext uri="{9D8B030D-6E8A-4147-A177-3AD203B41FA5}">
                          <a16:colId xmlns:a16="http://schemas.microsoft.com/office/drawing/2014/main" val="358612176"/>
                        </a:ext>
                      </a:extLst>
                    </a:gridCol>
                    <a:gridCol w="1518048">
                      <a:extLst>
                        <a:ext uri="{9D8B030D-6E8A-4147-A177-3AD203B41FA5}">
                          <a16:colId xmlns:a16="http://schemas.microsoft.com/office/drawing/2014/main" val="3339184500"/>
                        </a:ext>
                      </a:extLst>
                    </a:gridCol>
                    <a:gridCol w="2138337">
                      <a:extLst>
                        <a:ext uri="{9D8B030D-6E8A-4147-A177-3AD203B41FA5}">
                          <a16:colId xmlns:a16="http://schemas.microsoft.com/office/drawing/2014/main" val="1713861505"/>
                        </a:ext>
                      </a:extLst>
                    </a:gridCol>
                    <a:gridCol w="1518048">
                      <a:extLst>
                        <a:ext uri="{9D8B030D-6E8A-4147-A177-3AD203B41FA5}">
                          <a16:colId xmlns:a16="http://schemas.microsoft.com/office/drawing/2014/main" val="3055574503"/>
                        </a:ext>
                      </a:extLst>
                    </a:gridCol>
                  </a:tblGrid>
                  <a:tr h="3225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1887" r="-305000" b="-1020755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236447"/>
                      </a:ext>
                    </a:extLst>
                  </a:tr>
                  <a:tr h="3299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100000" r="-305000" b="-9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4.0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1.0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0.25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07242110"/>
                      </a:ext>
                    </a:extLst>
                  </a:tr>
                  <a:tr h="3299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196364" r="-305000" b="-7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6270560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 dirty="0">
                              <a:effectLst/>
                            </a:rPr>
                            <a:t>采样速率 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98" t="-307547" r="-589" b="-7150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9087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407547" r="-3050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55676710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507547" r="-3050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7874779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607547" r="-3050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84944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400" kern="100">
                              <a:effectLst/>
                            </a:rPr>
                            <a:t>采样速率 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98" t="-707547" r="-589" b="-3150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7414044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807547" r="-305000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50280500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907547" r="-30500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35369668"/>
                      </a:ext>
                    </a:extLst>
                  </a:tr>
                  <a:tr h="3225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7" t="-1007547" r="-305000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 dirty="0">
                              <a:effectLst/>
                            </a:rPr>
                            <a:t> 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1448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699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88557"/>
            <a:ext cx="8115301" cy="5091641"/>
          </a:xfrm>
        </p:spPr>
        <p:txBody>
          <a:bodyPr>
            <a:normAutofit/>
          </a:bodyPr>
          <a:lstStyle/>
          <a:p>
            <a:r>
              <a:rPr lang="zh-CN" altLang="en-US" dirty="0"/>
              <a:t>三种判决方法的误比特率曲线绘制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3</a:t>
            </a:r>
            <a:r>
              <a:rPr lang="zh-CN" altLang="en-US" dirty="0"/>
              <a:t>种采样速率</a:t>
            </a:r>
            <a:r>
              <a:rPr lang="en-US" altLang="zh-CN" dirty="0"/>
              <a:t>(Ns=5, 10, 20)</a:t>
            </a:r>
            <a:r>
              <a:rPr lang="zh-CN" altLang="en-US" dirty="0"/>
              <a:t>和</a:t>
            </a:r>
            <a:r>
              <a:rPr lang="en-US" altLang="zh-CN" dirty="0"/>
              <a:t>11</a:t>
            </a:r>
            <a:r>
              <a:rPr lang="zh-CN" altLang="en-US" dirty="0"/>
              <a:t>种信噪比取值下对比不同的判决方法</a:t>
            </a:r>
            <a:endParaRPr lang="en-US" altLang="zh-CN" dirty="0"/>
          </a:p>
          <a:p>
            <a:pPr lvl="1"/>
            <a:r>
              <a:rPr lang="zh-CN" altLang="en-US" dirty="0"/>
              <a:t>确定误比特率</a:t>
            </a:r>
            <a:r>
              <a:rPr lang="en-US" altLang="zh-CN" dirty="0"/>
              <a:t>(BER)</a:t>
            </a:r>
            <a:r>
              <a:rPr lang="zh-CN" altLang="en-US" dirty="0"/>
              <a:t>在</a:t>
            </a:r>
            <a:r>
              <a:rPr lang="en-US" altLang="zh-CN" dirty="0"/>
              <a:t>0.01</a:t>
            </a:r>
            <a:r>
              <a:rPr lang="zh-CN" altLang="en-US" dirty="0"/>
              <a:t>时三种判决方法所需的最低信噪比，并写出软判决相比于硬判决和采样判决的“信噪比增益”。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BF6A9D9-34A0-874F-3AAF-22B2DE61374B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AWGN</a:t>
            </a:r>
            <a:r>
              <a:rPr lang="zh-CN" altLang="en-US" dirty="0"/>
              <a:t>波形信道预习</a:t>
            </a:r>
          </a:p>
        </p:txBody>
      </p:sp>
    </p:spTree>
    <p:extLst>
      <p:ext uri="{BB962C8B-B14F-4D97-AF65-F5344CB8AC3E}">
        <p14:creationId xmlns:p14="http://schemas.microsoft.com/office/powerpoint/2010/main" val="229502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588557"/>
                <a:ext cx="8201025" cy="53801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搭建</a:t>
                </a:r>
                <a:r>
                  <a:rPr lang="en-US" altLang="zh-CN" dirty="0"/>
                  <a:t>Bit to Symbol</a:t>
                </a:r>
                <a:r>
                  <a:rPr lang="zh-CN" altLang="en-US" dirty="0"/>
                  <a:t>模块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元符号表示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个比特的信息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Mapper</a:t>
                </a:r>
                <a:r>
                  <a:rPr lang="zh-CN" altLang="en-US" dirty="0"/>
                  <a:t>进行格雷映射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符号取值：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创建子系统并封装为模块以便重复使用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588557"/>
                <a:ext cx="8201025" cy="5380134"/>
              </a:xfrm>
              <a:blipFill>
                <a:blip r:embed="rId2"/>
                <a:stretch>
                  <a:fillRect l="-1338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F262421-5717-C329-6442-1C039681EAA1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多元符号判决（选做）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4B0E65-F7C9-C3E6-6312-261318DF1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9"/>
          <a:stretch/>
        </p:blipFill>
        <p:spPr bwMode="auto">
          <a:xfrm>
            <a:off x="1321498" y="2258381"/>
            <a:ext cx="6660769" cy="1056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AD1864-97DB-A0BC-BCC4-2BAE1B615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31"/>
          <a:stretch/>
        </p:blipFill>
        <p:spPr>
          <a:xfrm>
            <a:off x="1013534" y="4813804"/>
            <a:ext cx="7816140" cy="9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2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88557"/>
            <a:ext cx="8201025" cy="5380134"/>
          </a:xfrm>
        </p:spPr>
        <p:txBody>
          <a:bodyPr>
            <a:normAutofit/>
          </a:bodyPr>
          <a:lstStyle/>
          <a:p>
            <a:r>
              <a:rPr lang="zh-CN" altLang="en-US" dirty="0"/>
              <a:t>编写自定义</a:t>
            </a:r>
            <a:r>
              <a:rPr lang="en-US" altLang="zh-CN" dirty="0"/>
              <a:t>Matlab</a:t>
            </a:r>
            <a:r>
              <a:rPr lang="zh-CN" altLang="en-US" dirty="0"/>
              <a:t>函数实现最小距离判决</a:t>
            </a:r>
            <a:endParaRPr lang="en-US" altLang="zh-CN" sz="1800" kern="0" dirty="0">
              <a:solidFill>
                <a:srgbClr val="0E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1800" kern="0" dirty="0">
                <a:solidFill>
                  <a:srgbClr val="0E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function 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 = decision(x, A, k)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altLang="zh-C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% TODO: y = ?</a:t>
            </a:r>
            <a:endParaRPr lang="en-US" altLang="zh-CN" dirty="0"/>
          </a:p>
          <a:p>
            <a:pPr lvl="1"/>
            <a:r>
              <a:rPr lang="zh-CN" altLang="en-US" dirty="0"/>
              <a:t>提示：线性变换后利用</a:t>
            </a:r>
            <a:r>
              <a:rPr lang="en-US" altLang="zh-CN" dirty="0"/>
              <a:t>round()</a:t>
            </a:r>
            <a:r>
              <a:rPr lang="zh-CN" altLang="en-US" dirty="0"/>
              <a:t>函数进行判决，需注意两端的判决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/>
              <a:t>Symbol to Bit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F262421-5717-C329-6442-1C039681EAA1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多元符号判决（选做）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B7E73C-E724-5CFD-9D66-6EB9074D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6" y="4815324"/>
            <a:ext cx="6274594" cy="1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9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88557"/>
            <a:ext cx="8201025" cy="5380134"/>
          </a:xfrm>
        </p:spPr>
        <p:txBody>
          <a:bodyPr>
            <a:normAutofit/>
          </a:bodyPr>
          <a:lstStyle/>
          <a:p>
            <a:r>
              <a:rPr lang="zh-CN" altLang="en-US" dirty="0"/>
              <a:t>最终模型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绘制</a:t>
            </a:r>
            <a:r>
              <a:rPr lang="en-US" altLang="zh-CN" dirty="0"/>
              <a:t>M</a:t>
            </a:r>
            <a:r>
              <a:rPr lang="zh-CN" altLang="en-US" dirty="0"/>
              <a:t>元符号</a:t>
            </a:r>
            <a:r>
              <a:rPr lang="en-US" altLang="zh-CN" dirty="0"/>
              <a:t>AWGN</a:t>
            </a:r>
            <a:r>
              <a:rPr lang="zh-CN" altLang="en-US" dirty="0"/>
              <a:t>信道曲线</a:t>
            </a:r>
            <a:endParaRPr lang="en-US" altLang="zh-CN" dirty="0"/>
          </a:p>
          <a:p>
            <a:pPr lvl="1"/>
            <a:r>
              <a:rPr lang="zh-CN" altLang="en-US" dirty="0"/>
              <a:t>计算填写噪声功率</a:t>
            </a:r>
            <a:r>
              <a:rPr lang="en-US" altLang="zh-CN" dirty="0"/>
              <a:t>sigma2</a:t>
            </a:r>
          </a:p>
          <a:p>
            <a:pPr lvl="1"/>
            <a:r>
              <a:rPr lang="zh-CN" altLang="en-US" dirty="0"/>
              <a:t>计算填写误符号率和误比特率的理论值</a:t>
            </a:r>
            <a:endParaRPr lang="en-US" altLang="zh-CN" dirty="0"/>
          </a:p>
          <a:p>
            <a:pPr lvl="1"/>
            <a:r>
              <a:rPr lang="zh-CN" altLang="en-US" dirty="0"/>
              <a:t>分析实验结果和理论的符合关系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F262421-5717-C329-6442-1C039681EAA1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多元符号判决（选做）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0CD35-177D-A0CB-73B9-852492FC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62" y="2232583"/>
            <a:ext cx="8035757" cy="26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3089"/>
            <a:ext cx="7886700" cy="4351338"/>
          </a:xfrm>
        </p:spPr>
        <p:txBody>
          <a:bodyPr/>
          <a:lstStyle/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提交实验报告至网络学堂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实验报告需包括代码、实验流程记录、思考题回答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811BD9E-3E4F-28B7-4372-7B55E0D7B8F3}"/>
              </a:ext>
            </a:extLst>
          </p:cNvPr>
          <p:cNvSpPr txBox="1">
            <a:spLocks/>
          </p:cNvSpPr>
          <p:nvPr/>
        </p:nvSpPr>
        <p:spPr>
          <a:xfrm>
            <a:off x="628650" y="41275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注意事项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75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CF981-E14A-F838-5A79-B2E2E9DB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B536F-9D5B-8E50-021A-DE47EC0B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141536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电平信道与判决回顾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实验内容和流程</a:t>
            </a:r>
          </a:p>
        </p:txBody>
      </p:sp>
    </p:spTree>
    <p:extLst>
      <p:ext uri="{BB962C8B-B14F-4D97-AF65-F5344CB8AC3E}">
        <p14:creationId xmlns:p14="http://schemas.microsoft.com/office/powerpoint/2010/main" val="25470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8590" y="2238444"/>
            <a:ext cx="7744860" cy="139992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一、电平信道与判决回顾</a:t>
            </a:r>
          </a:p>
        </p:txBody>
      </p:sp>
    </p:spTree>
    <p:extLst>
      <p:ext uri="{BB962C8B-B14F-4D97-AF65-F5344CB8AC3E}">
        <p14:creationId xmlns:p14="http://schemas.microsoft.com/office/powerpoint/2010/main" val="289414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电平信道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4B0B69-B939-1B47-2BB5-F70A325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39100" cy="4351338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为了传输“逻辑”符号</a:t>
            </a:r>
            <a:r>
              <a:rPr lang="en-US" altLang="zh-CN" dirty="0">
                <a:ea typeface="黑体" panose="02010609060101010101" pitchFamily="49" charset="-122"/>
              </a:rPr>
              <a:t>{0,1}</a:t>
            </a:r>
            <a:r>
              <a:rPr lang="zh-CN" altLang="en-US" dirty="0">
                <a:ea typeface="黑体" panose="02010609060101010101" pitchFamily="49" charset="-122"/>
              </a:rPr>
              <a:t>，我们用物理量“电平</a:t>
            </a:r>
            <a:r>
              <a:rPr lang="en-US" altLang="zh-CN" dirty="0">
                <a:ea typeface="黑体" panose="02010609060101010101" pitchFamily="49" charset="-122"/>
              </a:rPr>
              <a:t>”</a:t>
            </a:r>
            <a:r>
              <a:rPr lang="zh-CN" altLang="en-US" dirty="0">
                <a:ea typeface="黑体" panose="02010609060101010101" pitchFamily="49" charset="-122"/>
              </a:rPr>
              <a:t>承载符号。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对于不同的符号发送不同幅度的电平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格雷映射</a:t>
            </a:r>
            <a:r>
              <a:rPr lang="en-US" altLang="zh-CN" dirty="0">
                <a:ea typeface="黑体" panose="02010609060101010101" pitchFamily="49" charset="-122"/>
              </a:rPr>
              <a:t>(Gray Mapping)</a:t>
            </a: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例：</a:t>
            </a:r>
            <a:r>
              <a:rPr lang="en-US" altLang="zh-CN" dirty="0">
                <a:ea typeface="黑体" panose="02010609060101010101" pitchFamily="49" charset="-122"/>
              </a:rPr>
              <a:t>M=8</a:t>
            </a:r>
            <a:r>
              <a:rPr lang="zh-CN" altLang="en-US" dirty="0">
                <a:ea typeface="黑体" panose="02010609060101010101" pitchFamily="49" charset="-122"/>
              </a:rPr>
              <a:t>时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5C95CB-64C2-795F-0FCB-8FD48C2A8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01"/>
          <a:stretch/>
        </p:blipFill>
        <p:spPr>
          <a:xfrm>
            <a:off x="890475" y="3695700"/>
            <a:ext cx="7515450" cy="781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222BA2-B0A0-26D7-D3B2-69AF206EB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5385734"/>
            <a:ext cx="6038850" cy="11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电平信道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F09E7B-16EF-37DB-4C74-0A7E66D5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46" y="2494840"/>
            <a:ext cx="6291307" cy="2173119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4B0B69-B939-1B47-2BB5-F70A325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39100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信道：加性高斯噪声信道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49" charset="-122"/>
              </a:rPr>
              <a:t>信噪比（</a:t>
            </a:r>
            <a:r>
              <a:rPr lang="en-US" altLang="zh-CN" dirty="0">
                <a:ea typeface="黑体" panose="02010609060101010101" pitchFamily="49" charset="-122"/>
              </a:rPr>
              <a:t>SNR</a:t>
            </a:r>
            <a:r>
              <a:rPr lang="zh-CN" altLang="en-US" dirty="0">
                <a:ea typeface="黑体" panose="02010609060101010101" pitchFamily="49" charset="-122"/>
              </a:rPr>
              <a:t>）：符号功率与噪声功率的比值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10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判决方法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4B0B69-B939-1B47-2BB5-F70A325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48650" cy="4351338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接收机根据接收电平进行符号判决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>
                <a:ea typeface="黑体" panose="02010609060101010101" pitchFamily="49" charset="-122"/>
              </a:rPr>
              <a:t>最大后验概率判决</a:t>
            </a:r>
            <a:r>
              <a:rPr lang="en-US" altLang="zh-CN" dirty="0">
                <a:ea typeface="黑体" panose="02010609060101010101" pitchFamily="49" charset="-122"/>
              </a:rPr>
              <a:t>(MAP)</a:t>
            </a:r>
          </a:p>
          <a:p>
            <a:pPr marL="0" indent="0" algn="ctr">
              <a:buNone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>
                <a:ea typeface="黑体" panose="02010609060101010101" pitchFamily="49" charset="-122"/>
              </a:rPr>
              <a:t>最大似然判决</a:t>
            </a:r>
            <a:r>
              <a:rPr lang="en-US" altLang="zh-CN" dirty="0">
                <a:ea typeface="黑体" panose="02010609060101010101" pitchFamily="49" charset="-122"/>
              </a:rPr>
              <a:t>(ML)</a:t>
            </a:r>
          </a:p>
          <a:p>
            <a:pPr marL="0" indent="0" algn="ctr">
              <a:buNone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>
                <a:ea typeface="黑体" panose="02010609060101010101" pitchFamily="49" charset="-122"/>
              </a:rPr>
              <a:t>最小欧氏距离判决</a:t>
            </a:r>
            <a:r>
              <a:rPr lang="en-US" altLang="zh-CN" dirty="0">
                <a:ea typeface="黑体" panose="02010609060101010101" pitchFamily="49" charset="-122"/>
              </a:rPr>
              <a:t>(MED)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72DC1-C563-6018-7354-C01EBC604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8"/>
          <a:stretch/>
        </p:blipFill>
        <p:spPr bwMode="auto">
          <a:xfrm>
            <a:off x="3001248" y="5006501"/>
            <a:ext cx="3503454" cy="1851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4BD8C6-8269-A9D1-EEEB-1E186A25251C}"/>
              </a:ext>
            </a:extLst>
          </p:cNvPr>
          <p:cNvSpPr txBox="1"/>
          <p:nvPr/>
        </p:nvSpPr>
        <p:spPr>
          <a:xfrm>
            <a:off x="4791075" y="3226377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符号等概率发送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A4695A-5F32-8EE8-B42C-57C93446A247}"/>
              </a:ext>
            </a:extLst>
          </p:cNvPr>
          <p:cNvSpPr txBox="1"/>
          <p:nvPr/>
        </p:nvSpPr>
        <p:spPr>
          <a:xfrm>
            <a:off x="4818777" y="4120655"/>
            <a:ext cx="196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高斯分布的性质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A16A5DDE-70E1-4EF4-C576-AE61F06EA645}"/>
              </a:ext>
            </a:extLst>
          </p:cNvPr>
          <p:cNvSpPr/>
          <p:nvPr/>
        </p:nvSpPr>
        <p:spPr>
          <a:xfrm>
            <a:off x="4381500" y="3162300"/>
            <a:ext cx="361950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361D3BB-0985-E070-F391-B5D617D4C6A9}"/>
              </a:ext>
            </a:extLst>
          </p:cNvPr>
          <p:cNvSpPr/>
          <p:nvPr/>
        </p:nvSpPr>
        <p:spPr>
          <a:xfrm>
            <a:off x="4391025" y="4068289"/>
            <a:ext cx="361950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4B0B69-B939-1B47-2BB5-F70A32559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0391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误符号率</a:t>
                </a:r>
                <a:r>
                  <a:rPr lang="en-US" altLang="zh-CN" dirty="0">
                    <a:ea typeface="黑体" panose="02010609060101010101" pitchFamily="49" charset="-122"/>
                  </a:rPr>
                  <a:t>(SER, Symbol Error Rate):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𝒆</m:t>
                        </m:r>
                      </m:sub>
                    </m:sSub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endParaRPr lang="en-US" altLang="zh-CN" dirty="0"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ea typeface="黑体" panose="02010609060101010101" pitchFamily="49" charset="-122"/>
                  </a:rPr>
                  <a:t>误比特率</a:t>
                </a:r>
                <a:r>
                  <a:rPr lang="en-US" altLang="zh-CN" dirty="0">
                    <a:ea typeface="黑体" panose="02010609060101010101" pitchFamily="49" charset="-122"/>
                  </a:rPr>
                  <a:t>(BER, Bit Error Rate):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在格雷映射下：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𝒃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4B0B69-B939-1B47-2BB5-F70A32559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039100" cy="5032375"/>
              </a:xfrm>
              <a:blipFill>
                <a:blip r:embed="rId2"/>
                <a:stretch>
                  <a:fillRect l="-1365" t="-2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7ACCC92-9DAB-281D-ACCE-8871EC24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348065"/>
            <a:ext cx="795448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1905" y="2076519"/>
            <a:ext cx="6812803" cy="1399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二、实验内容介绍</a:t>
            </a:r>
          </a:p>
        </p:txBody>
      </p:sp>
    </p:spTree>
    <p:extLst>
      <p:ext uri="{BB962C8B-B14F-4D97-AF65-F5344CB8AC3E}">
        <p14:creationId xmlns:p14="http://schemas.microsoft.com/office/powerpoint/2010/main" val="396824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8558"/>
            <a:ext cx="7886700" cy="4351338"/>
          </a:xfrm>
        </p:spPr>
        <p:txBody>
          <a:bodyPr/>
          <a:lstStyle/>
          <a:p>
            <a:r>
              <a:rPr lang="zh-CN" altLang="en-US" dirty="0"/>
              <a:t>搭建模型</a:t>
            </a:r>
            <a:endParaRPr lang="en-US" altLang="zh-CN" dirty="0"/>
          </a:p>
          <a:p>
            <a:pPr lvl="1"/>
            <a:r>
              <a:rPr lang="zh-CN" altLang="en-US" dirty="0"/>
              <a:t>发送电平符号</a:t>
            </a:r>
            <a:r>
              <a:rPr lang="en-US" altLang="zh-CN" dirty="0"/>
              <a:t>{-1</a:t>
            </a:r>
            <a:r>
              <a:rPr lang="zh-CN" altLang="en-US" dirty="0"/>
              <a:t>，</a:t>
            </a:r>
            <a:r>
              <a:rPr lang="en-US" altLang="zh-CN" dirty="0"/>
              <a:t>1}</a:t>
            </a:r>
          </a:p>
          <a:p>
            <a:pPr lvl="1"/>
            <a:r>
              <a:rPr lang="zh-CN" altLang="en-US" dirty="0"/>
              <a:t>判决：根据接收电平的正负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BEB21BE-C9F0-656D-4ED6-C9D029FBC787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AWGN</a:t>
            </a:r>
            <a:r>
              <a:rPr lang="zh-CN" altLang="en-US" dirty="0"/>
              <a:t>电平信道与二元符号判决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DC2027-37CE-60A6-09B0-233535B5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8" y="3190346"/>
            <a:ext cx="8561304" cy="3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6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8283</TotalTime>
  <Words>682</Words>
  <Application>Microsoft Office PowerPoint</Application>
  <PresentationFormat>全屏显示(4:3)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SimHei</vt:lpstr>
      <vt:lpstr>SimHei</vt:lpstr>
      <vt:lpstr>Microsoft YaHei</vt:lpstr>
      <vt:lpstr>Arial</vt:lpstr>
      <vt:lpstr>Calibri</vt:lpstr>
      <vt:lpstr>Cambria Math</vt:lpstr>
      <vt:lpstr>Consolas</vt:lpstr>
      <vt:lpstr>Office 主题​​</vt:lpstr>
      <vt:lpstr>《通信与网络》实验六 电平判决实验</vt:lpstr>
      <vt:lpstr>目录</vt:lpstr>
      <vt:lpstr>一、电平信道与判决回顾</vt:lpstr>
      <vt:lpstr>电平信道</vt:lpstr>
      <vt:lpstr>电平信道</vt:lpstr>
      <vt:lpstr>判决方法</vt:lpstr>
      <vt:lpstr>评价方法</vt:lpstr>
      <vt:lpstr>二、实验内容介绍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通信与网络课件模板 （黑体）</dc:title>
  <dc:creator>wei chen</dc:creator>
  <cp:lastModifiedBy>Yukuan Jia</cp:lastModifiedBy>
  <cp:revision>374</cp:revision>
  <dcterms:created xsi:type="dcterms:W3CDTF">2021-05-30T08:07:30Z</dcterms:created>
  <dcterms:modified xsi:type="dcterms:W3CDTF">2022-11-18T05:27:03Z</dcterms:modified>
</cp:coreProperties>
</file>