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sldIdLst>
    <p:sldId id="256" r:id="rId2"/>
    <p:sldId id="297" r:id="rId3"/>
    <p:sldId id="334" r:id="rId4"/>
    <p:sldId id="335" r:id="rId5"/>
    <p:sldId id="383" r:id="rId6"/>
    <p:sldId id="371" r:id="rId7"/>
    <p:sldId id="373" r:id="rId8"/>
    <p:sldId id="309" r:id="rId9"/>
    <p:sldId id="379" r:id="rId10"/>
    <p:sldId id="352" r:id="rId11"/>
    <p:sldId id="380" r:id="rId12"/>
    <p:sldId id="32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kuan Jia" initials="YJ" lastIdx="1" clrIdx="0">
    <p:extLst>
      <p:ext uri="{19B8F6BF-5375-455C-9EA6-DF929625EA0E}">
        <p15:presenceInfo xmlns:p15="http://schemas.microsoft.com/office/powerpoint/2012/main" userId="2a8fabefaecabf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10ED2-232B-3C46-9469-525C015F0442}" type="datetimeFigureOut">
              <a:rPr kumimoji="1" lang="zh-CN" altLang="en-US" smtClean="0"/>
              <a:t>2022/12/16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0A61A-A52D-E140-AC3B-F080F0050B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12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4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spcBef>
                <a:spcPts val="600"/>
              </a:spcBef>
              <a:defRPr/>
            </a:lvl1pPr>
            <a:lvl2pPr>
              <a:lnSpc>
                <a:spcPts val="3000"/>
              </a:lnSpc>
              <a:spcBef>
                <a:spcPts val="600"/>
              </a:spcBef>
              <a:defRPr/>
            </a:lvl2pPr>
            <a:lvl3pPr>
              <a:lnSpc>
                <a:spcPts val="3000"/>
              </a:lnSpc>
              <a:spcBef>
                <a:spcPts val="600"/>
              </a:spcBef>
              <a:defRPr/>
            </a:lvl3pPr>
            <a:lvl4pPr>
              <a:lnSpc>
                <a:spcPts val="3000"/>
              </a:lnSpc>
              <a:spcBef>
                <a:spcPts val="600"/>
              </a:spcBef>
              <a:defRPr/>
            </a:lvl4pPr>
            <a:lvl5pPr>
              <a:lnSpc>
                <a:spcPts val="3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9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5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4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8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2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FB22-FB05-4478-A624-560BE89FB5A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B239-0899-4DBA-A978-3EC79524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600" kern="1200" dirty="0" smtClean="0">
          <a:solidFill>
            <a:srgbClr val="3333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通信与网络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dirty="0">
                <a:solidFill>
                  <a:schemeClr val="tx1"/>
                </a:solidFill>
              </a:rPr>
              <a:t>八</a:t>
            </a:r>
            <a:b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载波传输实验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480176"/>
            <a:ext cx="6858000" cy="77762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6844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8557"/>
            <a:ext cx="7886700" cy="5062497"/>
          </a:xfrm>
        </p:spPr>
        <p:txBody>
          <a:bodyPr>
            <a:normAutofit/>
          </a:bodyPr>
          <a:lstStyle/>
          <a:p>
            <a:r>
              <a:rPr lang="zh-CN" altLang="en-US" dirty="0"/>
              <a:t>搭建模型</a:t>
            </a:r>
            <a:endParaRPr lang="en-US" altLang="zh-CN" dirty="0"/>
          </a:p>
          <a:p>
            <a:pPr lvl="1"/>
            <a:r>
              <a:rPr lang="zh-CN" altLang="en-US" dirty="0"/>
              <a:t>复电平符号映射</a:t>
            </a:r>
            <a:r>
              <a:rPr lang="en-US" altLang="zh-CN" dirty="0"/>
              <a:t>+</a:t>
            </a:r>
            <a:r>
              <a:rPr lang="zh-CN" altLang="en-US" dirty="0"/>
              <a:t>判决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观察记录不同噪声下的接收星座图</a:t>
            </a:r>
            <a:endParaRPr lang="en-US" altLang="zh-CN" dirty="0"/>
          </a:p>
          <a:p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运行脚本</a:t>
            </a:r>
            <a:r>
              <a:rPr lang="en-US" altLang="zh-CN" dirty="0">
                <a:effectLst/>
                <a:latin typeface="Arial Narrow" panose="020B0606020202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exp8.m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绘制误符号率</a:t>
            </a:r>
            <a:r>
              <a:rPr lang="en-US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信噪比曲线</a:t>
            </a:r>
            <a:endParaRPr lang="en-US" altLang="zh-CN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对比理论结果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38338" y="264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BEB21BE-C9F0-656D-4ED6-C9D029FBC787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复电平映射方式对比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9DD6CE-2D53-CDAB-14E5-FB30AE164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57" y="2470150"/>
            <a:ext cx="7153593" cy="25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3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5769" y="1623967"/>
                <a:ext cx="8784857" cy="506249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设计</a:t>
                </a:r>
                <a:r>
                  <a:rPr lang="zh-CN" altLang="en-US" i="0" dirty="0">
                    <a:latin typeface="+mj-lt"/>
                    <a:ea typeface="等线" panose="02010600030101010101" pitchFamily="2" charset="-122"/>
                    <a:cs typeface="Times New Roman" panose="02020603050405020304" pitchFamily="18" charset="0"/>
                  </a:rPr>
                  <a:t>要求</a:t>
                </a:r>
              </a:p>
              <a:p>
                <a:pPr lvl="1"/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比特率不低于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2.5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𝑘𝑏𝑝𝑠</m:t>
                    </m:r>
                  </m:oMath>
                </a14:m>
                <a:endParaRPr lang="en-US" altLang="zh-CN" sz="20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≥7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𝑑𝐵</m:t>
                    </m:r>
                  </m:oMath>
                </a14:m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lang="zh-CN" altLang="en-US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误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比特</a:t>
                </a:r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率不超过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0.01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设计方法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000" dirty="0"/>
                  <a:t>信道编码：可选重复码和</a:t>
                </a:r>
                <a:r>
                  <a:rPr lang="en-US" altLang="zh-CN" sz="2000" dirty="0">
                    <a:latin typeface="Arial Narrow" panose="020B0606020202030204" pitchFamily="34" charset="0"/>
                  </a:rPr>
                  <a:t>Hamming</a:t>
                </a:r>
                <a:r>
                  <a:rPr lang="zh-CN" altLang="en-US" sz="2000" dirty="0"/>
                  <a:t>码，参数自选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符号映射：可选</a:t>
                </a:r>
                <a:r>
                  <a:rPr lang="en-US" altLang="zh-CN" sz="2000" dirty="0">
                    <a:latin typeface="Arial Narrow" panose="020B0606020202030204" pitchFamily="34" charset="0"/>
                  </a:rPr>
                  <a:t>M-QAM</a:t>
                </a:r>
                <a:r>
                  <a:rPr lang="zh-CN" altLang="en-US" sz="2000" dirty="0">
                    <a:latin typeface="Arial Narrow" panose="020B0606020202030204" pitchFamily="34" charset="0"/>
                  </a:rPr>
                  <a:t>或</a:t>
                </a:r>
                <a:r>
                  <a:rPr lang="en-US" altLang="zh-CN" sz="2000" dirty="0">
                    <a:latin typeface="Arial Narrow" panose="020B0606020202030204" pitchFamily="34" charset="0"/>
                  </a:rPr>
                  <a:t>M-PSK</a:t>
                </a:r>
                <a:r>
                  <a:rPr lang="zh-CN" altLang="en-US" sz="2000" dirty="0">
                    <a:latin typeface="Arial Narrow" panose="020B0606020202030204" pitchFamily="34" charset="0"/>
                  </a:rPr>
                  <a:t>，</a:t>
                </a:r>
                <a:r>
                  <a:rPr lang="en-US" altLang="zh-CN" sz="2000" dirty="0">
                    <a:latin typeface="Arial Narrow" panose="020B0606020202030204" pitchFamily="34" charset="0"/>
                  </a:rPr>
                  <a:t>M</a:t>
                </a:r>
                <a:r>
                  <a:rPr lang="zh-CN" altLang="en-US" sz="2000" dirty="0">
                    <a:latin typeface="Arial Narrow" panose="020B0606020202030204" pitchFamily="34" charset="0"/>
                  </a:rPr>
                  <a:t>自选</a:t>
                </a:r>
                <a:endParaRPr lang="en-US" altLang="zh-CN" sz="2000" dirty="0">
                  <a:latin typeface="Arial Narrow" panose="020B0606020202030204" pitchFamily="34" charset="0"/>
                </a:endParaRPr>
              </a:p>
              <a:p>
                <a:pPr lvl="1"/>
                <a:r>
                  <a:rPr lang="zh-CN" altLang="en-US" sz="2000" dirty="0"/>
                  <a:t>基带：根号升余弦滤波器作为发送调制和接收，滚降系数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，符号率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alt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kHz</m:t>
                    </m:r>
                  </m:oMath>
                </a14:m>
                <a:r>
                  <a:rPr lang="zh-CN" altLang="zh-CN" sz="2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，带宽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=0.75</m:t>
                    </m:r>
                    <m:r>
                      <m:rPr>
                        <m:sty m:val="p"/>
                      </m:rPr>
                      <a:rPr lang="en-US" alt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kHz</m:t>
                    </m:r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000" dirty="0"/>
                  <a:t>载波：</a:t>
                </a:r>
                <a:r>
                  <a:rPr lang="zh-CN" altLang="zh-CN" sz="2000" dirty="0">
                    <a:effectLst/>
                    <a:latin typeface="Arial Narrow" panose="020B0606020202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分成</a:t>
                </a:r>
                <a:r>
                  <a:rPr lang="en-US" altLang="zh-CN" sz="2000" dirty="0">
                    <a:effectLst/>
                    <a:latin typeface="Arial Narrow" panose="020B0606020202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000" dirty="0">
                    <a:effectLst/>
                    <a:latin typeface="Arial Narrow" panose="020B0606020202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路和</a:t>
                </a:r>
                <a:r>
                  <a:rPr lang="en-US" altLang="zh-CN" sz="2000" dirty="0">
                    <a:effectLst/>
                    <a:latin typeface="Arial Narrow" panose="020B0606020202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000" dirty="0">
                    <a:effectLst/>
                    <a:latin typeface="Arial Narrow" panose="020B0606020202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路调制到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=10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𝑘𝐻𝑧</m:t>
                    </m:r>
                  </m:oMath>
                </a14:m>
                <a:r>
                  <a:rPr lang="zh-CN" altLang="zh-CN" sz="2000" dirty="0">
                    <a:effectLst/>
                    <a:latin typeface="Arial Narrow" panose="020B0606020202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的载波上，占用频段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9.25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𝑘𝐻𝑧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 10.75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𝑘𝐻𝑧</m:t>
                        </m:r>
                      </m:e>
                    </m:d>
                  </m:oMath>
                </a14:m>
                <a:r>
                  <a:rPr lang="zh-CN" altLang="en-US" sz="2000" dirty="0"/>
                  <a:t>，信号采样率为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dirty="0"/>
                  <a:t>观察波形、功率谱，记录误比特率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769" y="1623967"/>
                <a:ext cx="8784857" cy="5062497"/>
              </a:xfrm>
              <a:blipFill>
                <a:blip r:embed="rId2"/>
                <a:stretch>
                  <a:fillRect l="-1249" t="-2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2BEB21BE-C9F0-656D-4ED6-C9D029FBC787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综合实验：完整通信系统搭建</a:t>
            </a:r>
          </a:p>
        </p:txBody>
      </p:sp>
    </p:spTree>
    <p:extLst>
      <p:ext uri="{BB962C8B-B14F-4D97-AF65-F5344CB8AC3E}">
        <p14:creationId xmlns:p14="http://schemas.microsoft.com/office/powerpoint/2010/main" val="264268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43089"/>
            <a:ext cx="7886700" cy="4351338"/>
          </a:xfrm>
        </p:spPr>
        <p:txBody>
          <a:bodyPr/>
          <a:lstStyle/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提交实验报告至网络学堂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实验报告需包括代码、实验流程记录、思考题回答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811BD9E-3E4F-28B7-4372-7B55E0D7B8F3}"/>
              </a:ext>
            </a:extLst>
          </p:cNvPr>
          <p:cNvSpPr txBox="1">
            <a:spLocks/>
          </p:cNvSpPr>
          <p:nvPr/>
        </p:nvSpPr>
        <p:spPr>
          <a:xfrm>
            <a:off x="628650" y="41275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注意事项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875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CF981-E14A-F838-5A79-B2E2E9DB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B536F-9D5B-8E50-021A-DE47EC0B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141536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载波传输重点回顾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实验内容和流程</a:t>
            </a:r>
          </a:p>
        </p:txBody>
      </p:sp>
    </p:spTree>
    <p:extLst>
      <p:ext uri="{BB962C8B-B14F-4D97-AF65-F5344CB8AC3E}">
        <p14:creationId xmlns:p14="http://schemas.microsoft.com/office/powerpoint/2010/main" val="254706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8590" y="2238444"/>
            <a:ext cx="7744860" cy="139992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一、载波传输重点回顾</a:t>
            </a:r>
          </a:p>
        </p:txBody>
      </p:sp>
    </p:spTree>
    <p:extLst>
      <p:ext uri="{BB962C8B-B14F-4D97-AF65-F5344CB8AC3E}">
        <p14:creationId xmlns:p14="http://schemas.microsoft.com/office/powerpoint/2010/main" val="289414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载波传输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4B0B69-B939-1B47-2BB5-F70A32559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772400" cy="4351338"/>
              </a:xfrm>
            </p:spPr>
            <p:txBody>
              <a:bodyPr/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为什么调制到载波？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dirty="0">
                    <a:ea typeface="黑体" panose="02010609060101010101" pitchFamily="49" charset="-122"/>
                  </a:rPr>
                  <a:t>由于通信信道往往是带通的，待传输基带信号需要乘以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altLang="zh-CN" sz="24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(2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𝜋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搬移到频带上再进行传输，其中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为高频载波的频率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4B0B69-B939-1B47-2BB5-F70A32559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772400" cy="4351338"/>
              </a:xfrm>
              <a:blipFill>
                <a:blip r:embed="rId2"/>
                <a:stretch>
                  <a:fillRect l="-1412" t="-2381" r="-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3AD2F22-54F2-29FA-95DC-41D2C582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05" y="4165599"/>
            <a:ext cx="8678645" cy="20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1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5D83FE2-0077-1541-4200-C8920C57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4349783"/>
            <a:ext cx="6048375" cy="22573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8FC345-9F81-521F-60D6-374519C0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1592723"/>
            <a:ext cx="6181725" cy="21799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载波传输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4B0B69-B939-1B47-2BB5-F70A325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1150"/>
            <a:ext cx="7772400" cy="527685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收发机设计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发送机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用正交的</a:t>
            </a:r>
            <a:r>
              <a:rPr lang="en-US" altLang="zh-CN" dirty="0">
                <a:latin typeface="Arial Narrow" panose="020B0606020202030204" pitchFamily="34" charset="0"/>
                <a:ea typeface="黑体" panose="02010609060101010101" pitchFamily="49" charset="-122"/>
              </a:rPr>
              <a:t>cos, sin</a:t>
            </a:r>
            <a:r>
              <a:rPr lang="zh-CN" altLang="en-US" dirty="0">
                <a:ea typeface="黑体" panose="02010609060101010101" pitchFamily="49" charset="-122"/>
              </a:rPr>
              <a:t>各自承载</a:t>
            </a:r>
            <a:r>
              <a:rPr lang="en-US" altLang="zh-CN" dirty="0">
                <a:latin typeface="Arial Narrow" panose="020B0606020202030204" pitchFamily="34" charset="0"/>
                <a:ea typeface="黑体" panose="02010609060101010101" pitchFamily="49" charset="-122"/>
              </a:rPr>
              <a:t>I, Q</a:t>
            </a:r>
            <a:r>
              <a:rPr lang="zh-CN" altLang="en-US" dirty="0">
                <a:ea typeface="黑体" panose="02010609060101010101" pitchFamily="49" charset="-122"/>
              </a:rPr>
              <a:t>两路信号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接收机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endParaRPr lang="en-US" altLang="zh-CN" dirty="0"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23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等效复电平模型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4B0B69-B939-1B47-2BB5-F70A32559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677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频带传输 </a:t>
                </a:r>
                <a:r>
                  <a:rPr lang="en-US" altLang="zh-CN" dirty="0"/>
                  <a:t>=&gt; </a:t>
                </a:r>
                <a:r>
                  <a:rPr lang="zh-CN" altLang="en-US" dirty="0"/>
                  <a:t>等效复电平模型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理想的载波传输过程可等效为复电平信道，等效于发送复数电平，信道为复高斯噪声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4B0B69-B939-1B47-2BB5-F70A32559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7700" cy="5032375"/>
              </a:xfrm>
              <a:blipFill>
                <a:blip r:embed="rId2"/>
                <a:stretch>
                  <a:fillRect l="-1327" t="-2058" r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465779F-1B30-B3FB-8377-FE93F448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17" y="3162300"/>
            <a:ext cx="6426766" cy="36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0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典型载波传输方式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4B0B69-B939-1B47-2BB5-F70A325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086725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相位偏移调制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Arial Narrow" panose="020B0606020202030204" pitchFamily="34" charset="0"/>
                <a:ea typeface="黑体" panose="02010609060101010101" pitchFamily="49" charset="-122"/>
              </a:rPr>
              <a:t>PSK: Phase Shift Keying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通过改变载波的频率调制信息。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正交幅度调制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Arial Narrow" panose="020B0606020202030204" pitchFamily="34" charset="0"/>
                <a:ea typeface="黑体" panose="02010609060101010101" pitchFamily="49" charset="-122"/>
              </a:rPr>
              <a:t>QAM: Quadrature Amplitude Modulation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通过改变载波的相位和幅度调制基带信息。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850871-FC4D-60B6-32F8-C0B545D0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626494"/>
            <a:ext cx="2143125" cy="21124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5A9E65-C3F3-5B6E-76AE-D95F0A36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4519611"/>
            <a:ext cx="250888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1905" y="2076519"/>
            <a:ext cx="6812803" cy="1399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二、实验内容介绍</a:t>
            </a:r>
          </a:p>
        </p:txBody>
      </p:sp>
    </p:spTree>
    <p:extLst>
      <p:ext uri="{BB962C8B-B14F-4D97-AF65-F5344CB8AC3E}">
        <p14:creationId xmlns:p14="http://schemas.microsoft.com/office/powerpoint/2010/main" val="396824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66ED82-E621-F4DF-4BB5-665FD5D9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75" y="2914120"/>
            <a:ext cx="8448675" cy="23876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8557"/>
                <a:ext cx="8039100" cy="5269442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搭建模型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基带调制：理想矩形脉冲滤波器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匹配滤波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载波调制：</a:t>
                </a:r>
                <a:r>
                  <a:rPr lang="en-US" altLang="zh-CN" dirty="0">
                    <a:latin typeface="Arial Narrow" panose="020B0606020202030204" pitchFamily="34" charset="0"/>
                    <a:ea typeface="黑体" panose="02010609060101010101" pitchFamily="49" charset="-122"/>
                  </a:rPr>
                  <a:t>cos, sin</a:t>
                </a:r>
                <a:r>
                  <a:rPr lang="zh-CN" altLang="en-US" dirty="0">
                    <a:ea typeface="黑体" panose="02010609060101010101" pitchFamily="49" charset="-122"/>
                  </a:rPr>
                  <a:t>各自承载</a:t>
                </a:r>
                <a:r>
                  <a:rPr lang="en-US" altLang="zh-CN" dirty="0">
                    <a:latin typeface="Arial Narrow" panose="020B0606020202030204" pitchFamily="34" charset="0"/>
                    <a:ea typeface="黑体" panose="02010609060101010101" pitchFamily="49" charset="-122"/>
                  </a:rPr>
                  <a:t>I, Q</a:t>
                </a:r>
                <a:r>
                  <a:rPr lang="zh-CN" altLang="en-US" dirty="0">
                    <a:ea typeface="黑体" panose="02010609060101010101" pitchFamily="49" charset="-122"/>
                  </a:rPr>
                  <a:t>两路信号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观察载波调制与解调过程</a:t>
                </a:r>
                <a:endParaRPr lang="en-US" altLang="zh-CN" dirty="0"/>
              </a:p>
              <a:p>
                <a:pPr lvl="1"/>
                <a:r>
                  <a:rPr lang="zh-CN" altLang="en-US"/>
                  <a:t>波形、频谱、载波相位与复电平对应关系</a:t>
                </a:r>
                <a:endParaRPr lang="en-US" altLang="zh-CN" dirty="0"/>
              </a:p>
              <a:p>
                <a:r>
                  <a:rPr lang="zh-CN" altLang="zh-CN" dirty="0"/>
                  <a:t>记录误符号率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关系</m:t>
                    </m:r>
                  </m:oMath>
                </a14:m>
                <a:r>
                  <a:rPr lang="zh-CN" altLang="en-US" dirty="0"/>
                  <a:t>，并</a:t>
                </a:r>
                <a:r>
                  <a:rPr lang="zh-CN" altLang="zh-CN" dirty="0"/>
                  <a:t>对比复电平等效信道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8557"/>
                <a:ext cx="8039100" cy="5269442"/>
              </a:xfrm>
              <a:blipFill>
                <a:blip r:embed="rId3"/>
                <a:stretch>
                  <a:fillRect l="-1137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938338" y="264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BEB21BE-C9F0-656D-4ED6-C9D029FBC787}"/>
              </a:ext>
            </a:extLst>
          </p:cNvPr>
          <p:cNvSpPr txBox="1">
            <a:spLocks/>
          </p:cNvSpPr>
          <p:nvPr/>
        </p:nvSpPr>
        <p:spPr>
          <a:xfrm>
            <a:off x="628650" y="29840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1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多进制相位偏移调制</a:t>
            </a:r>
          </a:p>
        </p:txBody>
      </p:sp>
    </p:spTree>
    <p:extLst>
      <p:ext uri="{BB962C8B-B14F-4D97-AF65-F5344CB8AC3E}">
        <p14:creationId xmlns:p14="http://schemas.microsoft.com/office/powerpoint/2010/main" val="263410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10433</TotalTime>
  <Words>410</Words>
  <Application>Microsoft Office PowerPoint</Application>
  <PresentationFormat>全屏显示(4:3)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SimHei</vt:lpstr>
      <vt:lpstr>SimHei</vt:lpstr>
      <vt:lpstr>Microsoft YaHei</vt:lpstr>
      <vt:lpstr>Arial</vt:lpstr>
      <vt:lpstr>Arial Narrow</vt:lpstr>
      <vt:lpstr>Calibri</vt:lpstr>
      <vt:lpstr>Calibri Light</vt:lpstr>
      <vt:lpstr>Cambria Math</vt:lpstr>
      <vt:lpstr>Office 主题​​</vt:lpstr>
      <vt:lpstr>《通信与网络》实验八 载波传输实验</vt:lpstr>
      <vt:lpstr>目录</vt:lpstr>
      <vt:lpstr>一、载波传输重点回顾</vt:lpstr>
      <vt:lpstr>载波传输</vt:lpstr>
      <vt:lpstr>载波传输</vt:lpstr>
      <vt:lpstr>等效复电平模型</vt:lpstr>
      <vt:lpstr>典型载波传输方式</vt:lpstr>
      <vt:lpstr>二、实验内容介绍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通信与网络课件模板 （黑体）</dc:title>
  <dc:creator>wei chen</dc:creator>
  <cp:lastModifiedBy>Yukuan Jia</cp:lastModifiedBy>
  <cp:revision>404</cp:revision>
  <dcterms:created xsi:type="dcterms:W3CDTF">2021-05-30T08:07:30Z</dcterms:created>
  <dcterms:modified xsi:type="dcterms:W3CDTF">2022-12-16T02:46:53Z</dcterms:modified>
</cp:coreProperties>
</file>