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27"/>
  </p:notesMasterIdLst>
  <p:sldIdLst>
    <p:sldId id="419" r:id="rId3"/>
    <p:sldId id="421" r:id="rId4"/>
    <p:sldId id="429" r:id="rId5"/>
    <p:sldId id="423" r:id="rId6"/>
    <p:sldId id="439" r:id="rId7"/>
    <p:sldId id="279" r:id="rId8"/>
    <p:sldId id="434" r:id="rId9"/>
    <p:sldId id="445" r:id="rId10"/>
    <p:sldId id="446" r:id="rId11"/>
    <p:sldId id="447" r:id="rId12"/>
    <p:sldId id="440" r:id="rId13"/>
    <p:sldId id="441" r:id="rId14"/>
    <p:sldId id="442" r:id="rId15"/>
    <p:sldId id="425" r:id="rId16"/>
    <p:sldId id="443" r:id="rId17"/>
    <p:sldId id="444" r:id="rId18"/>
    <p:sldId id="424" r:id="rId19"/>
    <p:sldId id="433" r:id="rId20"/>
    <p:sldId id="435" r:id="rId21"/>
    <p:sldId id="436" r:id="rId22"/>
    <p:sldId id="437" r:id="rId23"/>
    <p:sldId id="426" r:id="rId24"/>
    <p:sldId id="288" r:id="rId25"/>
    <p:sldId id="428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6745" autoAdjust="0"/>
  </p:normalViewPr>
  <p:slideViewPr>
    <p:cSldViewPr snapToGrid="0">
      <p:cViewPr varScale="1">
        <p:scale>
          <a:sx n="71" d="100"/>
          <a:sy n="71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45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53EC70D-D821-4076-930E-EE14874875B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16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78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18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59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21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1B47D53-14D5-43DF-9D7F-988EEB1949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23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62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3229BD1-FCC7-4CE6-80FD-1D7CDE55C07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94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06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CCD4F8-3EA3-4761-B306-E0814559225A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15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42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11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6" y="273054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558925" y="903928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3000376" y="1702932"/>
            <a:ext cx="67183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SMART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7" name="文本框 26"/>
          <p:cNvSpPr txBox="1">
            <a:spLocks noChangeArrowheads="1"/>
          </p:cNvSpPr>
          <p:nvPr/>
        </p:nvSpPr>
        <p:spPr bwMode="auto">
          <a:xfrm>
            <a:off x="4133851" y="3949700"/>
            <a:ext cx="3727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YOUR WORKDAYS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80401" y="5515064"/>
            <a:ext cx="2187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移动签到</a:t>
            </a:r>
            <a:endParaRPr lang="en-US" altLang="zh-CN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200" dirty="0"/>
              <a:t>李</a:t>
            </a:r>
            <a:r>
              <a:rPr lang="zh-CN" altLang="en-US" sz="1200" dirty="0" smtClean="0"/>
              <a:t>福贺 延兴全 何国庆</a:t>
            </a:r>
            <a:endParaRPr lang="en-US" altLang="zh-CN" sz="1200" dirty="0" smtClean="0"/>
          </a:p>
          <a:p>
            <a:r>
              <a:rPr lang="zh-CN" altLang="en-US" sz="1200" dirty="0"/>
              <a:t>孙</a:t>
            </a:r>
            <a:r>
              <a:rPr lang="zh-CN" altLang="en-US" sz="1200" dirty="0" smtClean="0"/>
              <a:t>瑶 王婷婷</a:t>
            </a:r>
            <a:endParaRPr lang="zh-CN" altLang="en-US" sz="1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2671764" y="1211267"/>
            <a:ext cx="3143251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758952" y="1109667"/>
            <a:ext cx="1217613" cy="12160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2097090" y="1463676"/>
            <a:ext cx="541337" cy="506413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3089276" y="1398591"/>
            <a:ext cx="10077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Android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9194" name="图片 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5" name="文本框 6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196" name="文本框 72"/>
          <p:cNvSpPr txBox="1">
            <a:spLocks noChangeArrowheads="1"/>
          </p:cNvSpPr>
          <p:nvPr/>
        </p:nvSpPr>
        <p:spPr bwMode="auto">
          <a:xfrm>
            <a:off x="356941" y="189675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7825" name="Picture 1" descr="d:\Documents\Tencent Files\859700012\Image\C2C\T8IGPP3FBP~@]3CZ@R9Z`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72" y="2514600"/>
            <a:ext cx="2247900" cy="4343400"/>
          </a:xfrm>
          <a:prstGeom prst="rect">
            <a:avLst/>
          </a:prstGeom>
          <a:noFill/>
        </p:spPr>
      </p:pic>
      <p:pic>
        <p:nvPicPr>
          <p:cNvPr id="77826" name="Picture 2" descr="d:\Documents\Tencent Files\859700012\Image\C2C\61LD0GEXVPCO]YL)1Z]~[`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70120" y="296883"/>
            <a:ext cx="6172200" cy="543877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功能介绍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449388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稻壳儿小白白(http://dwz.cn/Wu2UP)"/>
          <p:cNvSpPr>
            <a:spLocks/>
          </p:cNvSpPr>
          <p:nvPr/>
        </p:nvSpPr>
        <p:spPr bwMode="auto">
          <a:xfrm>
            <a:off x="3709991" y="4344988"/>
            <a:ext cx="2085975" cy="766762"/>
          </a:xfrm>
          <a:custGeom>
            <a:avLst/>
            <a:gdLst>
              <a:gd name="T0" fmla="*/ 0 w 21600"/>
              <a:gd name="T1" fmla="*/ 0 h 21600"/>
              <a:gd name="T2" fmla="*/ 201448690 w 21600"/>
              <a:gd name="T3" fmla="*/ 0 h 21600"/>
              <a:gd name="T4" fmla="*/ 201448690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227139" y="1535113"/>
            <a:ext cx="20240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主要实现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 txBox="1">
            <a:spLocks noChangeArrowheads="1"/>
          </p:cNvSpPr>
          <p:nvPr/>
        </p:nvSpPr>
        <p:spPr bwMode="auto">
          <a:xfrm>
            <a:off x="3792541" y="4440238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基于</a:t>
            </a:r>
            <a:r>
              <a:rPr lang="en-US" altLang="zh-CN" b="1" dirty="0" smtClean="0">
                <a:solidFill>
                  <a:schemeClr val="bg1"/>
                </a:solidFill>
                <a:sym typeface="Arial" panose="020B0604020202020204" pitchFamily="34" charset="0"/>
              </a:rPr>
              <a:t>WIFI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6" name="稻壳儿小白白(http://dwz.cn/Wu2UP)"/>
          <p:cNvSpPr>
            <a:spLocks/>
          </p:cNvSpPr>
          <p:nvPr/>
        </p:nvSpPr>
        <p:spPr bwMode="auto">
          <a:xfrm>
            <a:off x="6269038" y="1449388"/>
            <a:ext cx="2084387" cy="782637"/>
          </a:xfrm>
          <a:custGeom>
            <a:avLst/>
            <a:gdLst>
              <a:gd name="T0" fmla="*/ 0 w 21600"/>
              <a:gd name="T1" fmla="*/ 0 h 21600"/>
              <a:gd name="T2" fmla="*/ 201142091 w 21600"/>
              <a:gd name="T3" fmla="*/ 0 h 21600"/>
              <a:gd name="T4" fmla="*/ 201142091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25400" cap="flat" cmpd="sng">
            <a:solidFill>
              <a:srgbClr val="117A68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6" y="1560513"/>
            <a:ext cx="1989139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服务于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9" name="稻壳儿小白白(http://dwz.cn/Wu2UP)"/>
          <p:cNvSpPr>
            <a:spLocks/>
          </p:cNvSpPr>
          <p:nvPr/>
        </p:nvSpPr>
        <p:spPr bwMode="auto">
          <a:xfrm>
            <a:off x="8826502" y="4344988"/>
            <a:ext cx="3365500" cy="766762"/>
          </a:xfrm>
          <a:custGeom>
            <a:avLst/>
            <a:gdLst>
              <a:gd name="T0" fmla="*/ 0 w 21600"/>
              <a:gd name="T1" fmla="*/ 0 h 21600"/>
              <a:gd name="T2" fmla="*/ 524379178 w 21600"/>
              <a:gd name="T3" fmla="*/ 0 h 21600"/>
              <a:gd name="T4" fmla="*/ 524379178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5" y="4440238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致力于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2" name="稻壳儿小白白(http://dwz.cn/Wu2UP)"/>
          <p:cNvSpPr txBox="1">
            <a:spLocks noChangeArrowheads="1"/>
          </p:cNvSpPr>
          <p:nvPr/>
        </p:nvSpPr>
        <p:spPr bwMode="auto">
          <a:xfrm>
            <a:off x="989015" y="5483227"/>
            <a:ext cx="10558463" cy="32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本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app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是一款签到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app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，基于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WIFI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的辐射范围，服务于广大的企业和学校用户，致力于有效和考勤管理 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7183" name="稻壳儿小白白(http://dwz.cn/Wu2UP)"/>
          <p:cNvSpPr>
            <a:spLocks noChangeArrowheads="1"/>
          </p:cNvSpPr>
          <p:nvPr/>
        </p:nvSpPr>
        <p:spPr bwMode="auto">
          <a:xfrm>
            <a:off x="1179516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4" name="稻壳儿小白白(http://dwz.cn/Wu2UP)"/>
          <p:cNvSpPr>
            <a:spLocks noChangeArrowheads="1"/>
          </p:cNvSpPr>
          <p:nvPr/>
        </p:nvSpPr>
        <p:spPr bwMode="auto">
          <a:xfrm>
            <a:off x="3709988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5" name="稻壳儿小白白(http://dwz.cn/Wu2UP)"/>
          <p:cNvSpPr>
            <a:spLocks noChangeArrowheads="1"/>
          </p:cNvSpPr>
          <p:nvPr/>
        </p:nvSpPr>
        <p:spPr bwMode="auto">
          <a:xfrm>
            <a:off x="6275390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6" name="稻壳儿小白白(http://dwz.cn/Wu2UP)"/>
          <p:cNvSpPr>
            <a:spLocks noChangeArrowheads="1"/>
          </p:cNvSpPr>
          <p:nvPr/>
        </p:nvSpPr>
        <p:spPr bwMode="auto">
          <a:xfrm>
            <a:off x="8839200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6" y="3262313"/>
            <a:ext cx="1333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102644"/>
            <a:ext cx="1587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25" y="3032522"/>
            <a:ext cx="1413212" cy="131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977" y="2204244"/>
            <a:ext cx="1553369" cy="15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91" y="438941"/>
            <a:ext cx="3206434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328" y="1682711"/>
            <a:ext cx="35337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328" y="1052511"/>
            <a:ext cx="349885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4"/>
          <p:cNvGrpSpPr>
            <a:grpSpLocks noChangeAspect="1"/>
          </p:cNvGrpSpPr>
          <p:nvPr/>
        </p:nvGrpSpPr>
        <p:grpSpPr bwMode="auto">
          <a:xfrm>
            <a:off x="514355" y="1862136"/>
            <a:ext cx="3155951" cy="2946400"/>
            <a:chOff x="0" y="0"/>
            <a:chExt cx="6822015" cy="6383223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320800" y="2781467"/>
            <a:ext cx="176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3"/>
                </a:solidFill>
              </a:rPr>
              <a:t>APP</a:t>
            </a:r>
            <a:endParaRPr lang="zh-CN" altLang="en-US" sz="6000" b="1" dirty="0">
              <a:solidFill>
                <a:schemeClr val="accent3"/>
              </a:solidFill>
            </a:endParaRPr>
          </a:p>
        </p:txBody>
      </p:sp>
      <p:pic>
        <p:nvPicPr>
          <p:cNvPr id="9" name="图片 4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4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文本框 4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160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我们的优势</a:t>
            </a:r>
          </a:p>
        </p:txBody>
      </p:sp>
      <p:grpSp>
        <p:nvGrpSpPr>
          <p:cNvPr id="3686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36870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图片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4405" y="1712744"/>
            <a:ext cx="5534026" cy="4484690"/>
            <a:chOff x="992190" y="1576389"/>
            <a:chExt cx="5534026" cy="4484690"/>
          </a:xfrm>
        </p:grpSpPr>
        <p:sp>
          <p:nvSpPr>
            <p:cNvPr id="41986" name="稻壳儿小白白(http://dwz.cn/Wu2UP)"/>
            <p:cNvSpPr>
              <a:spLocks noEditPoints="1"/>
            </p:cNvSpPr>
            <p:nvPr/>
          </p:nvSpPr>
          <p:spPr bwMode="auto">
            <a:xfrm rot="-1550821">
              <a:off x="2386013" y="2041528"/>
              <a:ext cx="1627187" cy="3757613"/>
            </a:xfrm>
            <a:custGeom>
              <a:avLst/>
              <a:gdLst>
                <a:gd name="T0" fmla="*/ 0 w 168"/>
                <a:gd name="T1" fmla="*/ 2147483646 h 392"/>
                <a:gd name="T2" fmla="*/ 2147483646 w 168"/>
                <a:gd name="T3" fmla="*/ 2147483646 h 392"/>
                <a:gd name="T4" fmla="*/ 2147483646 w 168"/>
                <a:gd name="T5" fmla="*/ 2147483646 h 392"/>
                <a:gd name="T6" fmla="*/ 2147483646 w 168"/>
                <a:gd name="T7" fmla="*/ 2147483646 h 392"/>
                <a:gd name="T8" fmla="*/ 2147483646 w 168"/>
                <a:gd name="T9" fmla="*/ 2147483646 h 392"/>
                <a:gd name="T10" fmla="*/ 2147483646 w 168"/>
                <a:gd name="T11" fmla="*/ 2147483646 h 392"/>
                <a:gd name="T12" fmla="*/ 2147483646 w 168"/>
                <a:gd name="T13" fmla="*/ 2147483646 h 392"/>
                <a:gd name="T14" fmla="*/ 2147483646 w 168"/>
                <a:gd name="T15" fmla="*/ 2147483646 h 392"/>
                <a:gd name="T16" fmla="*/ 2147483646 w 168"/>
                <a:gd name="T17" fmla="*/ 2147483646 h 392"/>
                <a:gd name="T18" fmla="*/ 2147483646 w 168"/>
                <a:gd name="T19" fmla="*/ 2147483646 h 392"/>
                <a:gd name="T20" fmla="*/ 2147483646 w 168"/>
                <a:gd name="T21" fmla="*/ 2147483646 h 392"/>
                <a:gd name="T22" fmla="*/ 2147483646 w 168"/>
                <a:gd name="T23" fmla="*/ 2147483646 h 392"/>
                <a:gd name="T24" fmla="*/ 2147483646 w 168"/>
                <a:gd name="T25" fmla="*/ 2147483646 h 392"/>
                <a:gd name="T26" fmla="*/ 2147483646 w 168"/>
                <a:gd name="T27" fmla="*/ 2147483646 h 392"/>
                <a:gd name="T28" fmla="*/ 2147483646 w 168"/>
                <a:gd name="T29" fmla="*/ 2147483646 h 392"/>
                <a:gd name="T30" fmla="*/ 2147483646 w 168"/>
                <a:gd name="T31" fmla="*/ 2147483646 h 392"/>
                <a:gd name="T32" fmla="*/ 2147483646 w 168"/>
                <a:gd name="T33" fmla="*/ 2147483646 h 392"/>
                <a:gd name="T34" fmla="*/ 2147483646 w 168"/>
                <a:gd name="T35" fmla="*/ 2147483646 h 392"/>
                <a:gd name="T36" fmla="*/ 2147483646 w 168"/>
                <a:gd name="T37" fmla="*/ 2147483646 h 392"/>
                <a:gd name="T38" fmla="*/ 2147483646 w 168"/>
                <a:gd name="T39" fmla="*/ 2147483646 h 392"/>
                <a:gd name="T40" fmla="*/ 2147483646 w 168"/>
                <a:gd name="T41" fmla="*/ 2147483646 h 392"/>
                <a:gd name="T42" fmla="*/ 2147483646 w 168"/>
                <a:gd name="T43" fmla="*/ 2147483646 h 392"/>
                <a:gd name="T44" fmla="*/ 2147483646 w 168"/>
                <a:gd name="T45" fmla="*/ 2147483646 h 392"/>
                <a:gd name="T46" fmla="*/ 2147483646 w 168"/>
                <a:gd name="T47" fmla="*/ 2147483646 h 392"/>
                <a:gd name="T48" fmla="*/ 2147483646 w 168"/>
                <a:gd name="T49" fmla="*/ 2147483646 h 392"/>
                <a:gd name="T50" fmla="*/ 2147483646 w 168"/>
                <a:gd name="T51" fmla="*/ 2147483646 h 392"/>
                <a:gd name="T52" fmla="*/ 2147483646 w 168"/>
                <a:gd name="T53" fmla="*/ 2147483646 h 392"/>
                <a:gd name="T54" fmla="*/ 2147483646 w 168"/>
                <a:gd name="T55" fmla="*/ 2147483646 h 392"/>
                <a:gd name="T56" fmla="*/ 2147483646 w 168"/>
                <a:gd name="T57" fmla="*/ 2147483646 h 392"/>
                <a:gd name="T58" fmla="*/ 2147483646 w 168"/>
                <a:gd name="T59" fmla="*/ 0 h 392"/>
                <a:gd name="T60" fmla="*/ 2147483646 w 168"/>
                <a:gd name="T61" fmla="*/ 2147483646 h 392"/>
                <a:gd name="T62" fmla="*/ 0 w 168"/>
                <a:gd name="T63" fmla="*/ 2147483646 h 392"/>
                <a:gd name="T64" fmla="*/ 2147483646 w 168"/>
                <a:gd name="T65" fmla="*/ 2147483646 h 392"/>
                <a:gd name="T66" fmla="*/ 2147483646 w 168"/>
                <a:gd name="T67" fmla="*/ 2147483646 h 392"/>
                <a:gd name="T68" fmla="*/ 2147483646 w 168"/>
                <a:gd name="T69" fmla="*/ 2147483646 h 392"/>
                <a:gd name="T70" fmla="*/ 2147483646 w 168"/>
                <a:gd name="T71" fmla="*/ 2147483646 h 392"/>
                <a:gd name="T72" fmla="*/ 2147483646 w 168"/>
                <a:gd name="T73" fmla="*/ 2147483646 h 392"/>
                <a:gd name="T74" fmla="*/ 2147483646 w 168"/>
                <a:gd name="T75" fmla="*/ 2147483646 h 392"/>
                <a:gd name="T76" fmla="*/ 2147483646 w 168"/>
                <a:gd name="T77" fmla="*/ 2147483646 h 392"/>
                <a:gd name="T78" fmla="*/ 2147483646 w 168"/>
                <a:gd name="T79" fmla="*/ 2147483646 h 392"/>
                <a:gd name="T80" fmla="*/ 2147483646 w 168"/>
                <a:gd name="T81" fmla="*/ 2147483646 h 392"/>
                <a:gd name="T82" fmla="*/ 2147483646 w 168"/>
                <a:gd name="T83" fmla="*/ 2147483646 h 392"/>
                <a:gd name="T84" fmla="*/ 2147483646 w 168"/>
                <a:gd name="T85" fmla="*/ 2147483646 h 392"/>
                <a:gd name="T86" fmla="*/ 2147483646 w 168"/>
                <a:gd name="T87" fmla="*/ 2147483646 h 392"/>
                <a:gd name="T88" fmla="*/ 2147483646 w 168"/>
                <a:gd name="T89" fmla="*/ 2147483646 h 3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8" h="392">
                  <a:moveTo>
                    <a:pt x="0" y="84"/>
                  </a:moveTo>
                  <a:cubicBezTo>
                    <a:pt x="0" y="112"/>
                    <a:pt x="23" y="134"/>
                    <a:pt x="50" y="134"/>
                  </a:cubicBezTo>
                  <a:cubicBezTo>
                    <a:pt x="54" y="134"/>
                    <a:pt x="57" y="134"/>
                    <a:pt x="61" y="133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3" y="278"/>
                    <a:pt x="73" y="278"/>
                    <a:pt x="73" y="278"/>
                  </a:cubicBezTo>
                  <a:cubicBezTo>
                    <a:pt x="61" y="284"/>
                    <a:pt x="61" y="284"/>
                    <a:pt x="61" y="284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1" y="385"/>
                    <a:pt x="67" y="392"/>
                    <a:pt x="75" y="392"/>
                  </a:cubicBezTo>
                  <a:cubicBezTo>
                    <a:pt x="93" y="392"/>
                    <a:pt x="93" y="392"/>
                    <a:pt x="93" y="392"/>
                  </a:cubicBezTo>
                  <a:cubicBezTo>
                    <a:pt x="101" y="392"/>
                    <a:pt x="107" y="385"/>
                    <a:pt x="107" y="377"/>
                  </a:cubicBezTo>
                  <a:cubicBezTo>
                    <a:pt x="107" y="357"/>
                    <a:pt x="107" y="357"/>
                    <a:pt x="107" y="357"/>
                  </a:cubicBezTo>
                  <a:cubicBezTo>
                    <a:pt x="143" y="357"/>
                    <a:pt x="143" y="357"/>
                    <a:pt x="143" y="357"/>
                  </a:cubicBezTo>
                  <a:cubicBezTo>
                    <a:pt x="150" y="357"/>
                    <a:pt x="157" y="350"/>
                    <a:pt x="157" y="343"/>
                  </a:cubicBezTo>
                  <a:cubicBezTo>
                    <a:pt x="157" y="335"/>
                    <a:pt x="150" y="329"/>
                    <a:pt x="143" y="329"/>
                  </a:cubicBezTo>
                  <a:cubicBezTo>
                    <a:pt x="107" y="329"/>
                    <a:pt x="107" y="329"/>
                    <a:pt x="107" y="329"/>
                  </a:cubicBezTo>
                  <a:cubicBezTo>
                    <a:pt x="107" y="321"/>
                    <a:pt x="107" y="321"/>
                    <a:pt x="107" y="321"/>
                  </a:cubicBezTo>
                  <a:cubicBezTo>
                    <a:pt x="143" y="321"/>
                    <a:pt x="143" y="321"/>
                    <a:pt x="143" y="321"/>
                  </a:cubicBezTo>
                  <a:cubicBezTo>
                    <a:pt x="150" y="321"/>
                    <a:pt x="157" y="314"/>
                    <a:pt x="157" y="307"/>
                  </a:cubicBezTo>
                  <a:cubicBezTo>
                    <a:pt x="157" y="299"/>
                    <a:pt x="150" y="293"/>
                    <a:pt x="143" y="293"/>
                  </a:cubicBezTo>
                  <a:cubicBezTo>
                    <a:pt x="107" y="293"/>
                    <a:pt x="107" y="293"/>
                    <a:pt x="107" y="293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95" y="156"/>
                    <a:pt x="95" y="156"/>
                    <a:pt x="95" y="156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0" y="134"/>
                    <a:pt x="114" y="134"/>
                    <a:pt x="117" y="134"/>
                  </a:cubicBezTo>
                  <a:cubicBezTo>
                    <a:pt x="145" y="134"/>
                    <a:pt x="168" y="112"/>
                    <a:pt x="168" y="84"/>
                  </a:cubicBezTo>
                  <a:cubicBezTo>
                    <a:pt x="168" y="61"/>
                    <a:pt x="153" y="42"/>
                    <a:pt x="132" y="36"/>
                  </a:cubicBezTo>
                  <a:cubicBezTo>
                    <a:pt x="126" y="15"/>
                    <a:pt x="107" y="0"/>
                    <a:pt x="84" y="0"/>
                  </a:cubicBezTo>
                  <a:cubicBezTo>
                    <a:pt x="61" y="0"/>
                    <a:pt x="42" y="15"/>
                    <a:pt x="36" y="36"/>
                  </a:cubicBezTo>
                  <a:cubicBezTo>
                    <a:pt x="15" y="42"/>
                    <a:pt x="0" y="61"/>
                    <a:pt x="0" y="84"/>
                  </a:cubicBezTo>
                  <a:close/>
                  <a:moveTo>
                    <a:pt x="84" y="31"/>
                  </a:moveTo>
                  <a:cubicBezTo>
                    <a:pt x="97" y="31"/>
                    <a:pt x="107" y="41"/>
                    <a:pt x="107" y="54"/>
                  </a:cubicBezTo>
                  <a:cubicBezTo>
                    <a:pt x="107" y="57"/>
                    <a:pt x="106" y="59"/>
                    <a:pt x="106" y="62"/>
                  </a:cubicBezTo>
                  <a:cubicBezTo>
                    <a:pt x="119" y="62"/>
                    <a:pt x="129" y="73"/>
                    <a:pt x="129" y="87"/>
                  </a:cubicBezTo>
                  <a:cubicBezTo>
                    <a:pt x="129" y="100"/>
                    <a:pt x="118" y="111"/>
                    <a:pt x="105" y="111"/>
                  </a:cubicBezTo>
                  <a:cubicBezTo>
                    <a:pt x="96" y="111"/>
                    <a:pt x="88" y="107"/>
                    <a:pt x="84" y="100"/>
                  </a:cubicBezTo>
                  <a:cubicBezTo>
                    <a:pt x="79" y="107"/>
                    <a:pt x="72" y="111"/>
                    <a:pt x="63" y="111"/>
                  </a:cubicBezTo>
                  <a:cubicBezTo>
                    <a:pt x="49" y="111"/>
                    <a:pt x="38" y="100"/>
                    <a:pt x="38" y="87"/>
                  </a:cubicBezTo>
                  <a:cubicBezTo>
                    <a:pt x="38" y="73"/>
                    <a:pt x="49" y="62"/>
                    <a:pt x="62" y="62"/>
                  </a:cubicBezTo>
                  <a:cubicBezTo>
                    <a:pt x="61" y="59"/>
                    <a:pt x="61" y="57"/>
                    <a:pt x="61" y="54"/>
                  </a:cubicBezTo>
                  <a:cubicBezTo>
                    <a:pt x="61" y="41"/>
                    <a:pt x="71" y="31"/>
                    <a:pt x="84" y="31"/>
                  </a:cubicBezTo>
                  <a:close/>
                  <a:moveTo>
                    <a:pt x="84" y="31"/>
                  </a:moveTo>
                  <a:cubicBezTo>
                    <a:pt x="84" y="31"/>
                    <a:pt x="84" y="31"/>
                    <a:pt x="84" y="31"/>
                  </a:cubicBezTo>
                </a:path>
              </a:pathLst>
            </a:cu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7" name="稻壳儿小白白(http://dwz.cn/Wu2UP)"/>
            <p:cNvSpPr>
              <a:spLocks noChangeArrowheads="1"/>
            </p:cNvSpPr>
            <p:nvPr/>
          </p:nvSpPr>
          <p:spPr bwMode="auto">
            <a:xfrm rot="1568449">
              <a:off x="3321053" y="3441700"/>
              <a:ext cx="2786063" cy="998538"/>
            </a:xfrm>
            <a:prstGeom prst="roundRect">
              <a:avLst>
                <a:gd name="adj" fmla="val 16667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b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88" name="稻壳儿小白白(http://dwz.cn/Wu2UP)"/>
            <p:cNvSpPr>
              <a:spLocks noChangeArrowheads="1"/>
            </p:cNvSpPr>
            <p:nvPr/>
          </p:nvSpPr>
          <p:spPr bwMode="auto">
            <a:xfrm rot="1568449">
              <a:off x="3306765" y="3367088"/>
              <a:ext cx="2784475" cy="998537"/>
            </a:xfrm>
            <a:prstGeom prst="roundRect">
              <a:avLst>
                <a:gd name="adj" fmla="val 16667"/>
              </a:avLst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WIFI</a:t>
              </a:r>
              <a:r>
                <a:rPr lang="zh-CN" altLang="en-US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优势 </a:t>
              </a:r>
              <a:endParaRPr lang="en-US" altLang="zh-CN" b="1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89" name="稻壳儿小白白(http://dwz.cn/Wu2UP)"/>
            <p:cNvSpPr>
              <a:spLocks noChangeArrowheads="1"/>
            </p:cNvSpPr>
            <p:nvPr/>
          </p:nvSpPr>
          <p:spPr bwMode="auto">
            <a:xfrm rot="-3831552">
              <a:off x="3553621" y="3269460"/>
              <a:ext cx="258763" cy="2603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0" name="稻壳儿小白白(http://dwz.cn/Wu2UP)"/>
            <p:cNvSpPr>
              <a:spLocks noChangeArrowheads="1"/>
            </p:cNvSpPr>
            <p:nvPr/>
          </p:nvSpPr>
          <p:spPr bwMode="auto">
            <a:xfrm rot="-3831552">
              <a:off x="3226594" y="2674146"/>
              <a:ext cx="82550" cy="1042988"/>
            </a:xfrm>
            <a:prstGeom prst="roundRect">
              <a:avLst>
                <a:gd name="adj" fmla="val 38542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1" name="稻壳儿小白白(http://dwz.cn/Wu2UP)"/>
            <p:cNvSpPr>
              <a:spLocks noChangeArrowheads="1"/>
            </p:cNvSpPr>
            <p:nvPr/>
          </p:nvSpPr>
          <p:spPr bwMode="auto">
            <a:xfrm rot="140878">
              <a:off x="3740153" y="2505075"/>
              <a:ext cx="2786063" cy="998538"/>
            </a:xfrm>
            <a:prstGeom prst="roundRect">
              <a:avLst>
                <a:gd name="adj" fmla="val 16667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b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2" name="稻壳儿小白白(http://dwz.cn/Wu2UP)"/>
            <p:cNvSpPr>
              <a:spLocks noChangeArrowheads="1"/>
            </p:cNvSpPr>
            <p:nvPr/>
          </p:nvSpPr>
          <p:spPr bwMode="auto">
            <a:xfrm rot="140878">
              <a:off x="3695703" y="2447925"/>
              <a:ext cx="2786063" cy="998538"/>
            </a:xfrm>
            <a:prstGeom prst="roundRect">
              <a:avLst>
                <a:gd name="adj" fmla="val 16667"/>
              </a:avLst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平台优势</a:t>
              </a:r>
              <a:endParaRPr lang="en-US" altLang="zh-CN" b="1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3" name="稻壳儿小白白(http://dwz.cn/Wu2UP)"/>
            <p:cNvSpPr>
              <a:spLocks noChangeArrowheads="1"/>
            </p:cNvSpPr>
            <p:nvPr/>
          </p:nvSpPr>
          <p:spPr bwMode="auto">
            <a:xfrm rot="-5259122">
              <a:off x="3840164" y="2800353"/>
              <a:ext cx="260350" cy="2603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4" name="稻壳儿小白白(http://dwz.cn/Wu2UP)"/>
            <p:cNvSpPr>
              <a:spLocks noChangeArrowheads="1"/>
            </p:cNvSpPr>
            <p:nvPr/>
          </p:nvSpPr>
          <p:spPr bwMode="auto">
            <a:xfrm rot="-5259122">
              <a:off x="3466308" y="2389983"/>
              <a:ext cx="82550" cy="1042987"/>
            </a:xfrm>
            <a:prstGeom prst="roundRect">
              <a:avLst>
                <a:gd name="adj" fmla="val 38542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5" name="稻壳儿小白白(http://dwz.cn/Wu2UP)"/>
            <p:cNvSpPr>
              <a:spLocks noChangeArrowheads="1"/>
            </p:cNvSpPr>
            <p:nvPr/>
          </p:nvSpPr>
          <p:spPr bwMode="auto">
            <a:xfrm rot="-1053712">
              <a:off x="3568703" y="1614492"/>
              <a:ext cx="2786063" cy="998537"/>
            </a:xfrm>
            <a:prstGeom prst="roundRect">
              <a:avLst>
                <a:gd name="adj" fmla="val 16667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b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6" name="稻壳儿小白白(http://dwz.cn/Wu2UP)"/>
            <p:cNvSpPr>
              <a:spLocks noChangeArrowheads="1"/>
            </p:cNvSpPr>
            <p:nvPr/>
          </p:nvSpPr>
          <p:spPr bwMode="auto">
            <a:xfrm rot="-1053712">
              <a:off x="3505201" y="1576389"/>
              <a:ext cx="2784475" cy="998537"/>
            </a:xfrm>
            <a:prstGeom prst="roundRect">
              <a:avLst>
                <a:gd name="adj" fmla="val 16667"/>
              </a:avLst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应用优势 </a:t>
              </a:r>
              <a:endParaRPr lang="en-US" altLang="zh-CN" b="1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7" name="稻壳儿小白白(http://dwz.cn/Wu2UP)"/>
            <p:cNvSpPr>
              <a:spLocks noChangeArrowheads="1"/>
            </p:cNvSpPr>
            <p:nvPr/>
          </p:nvSpPr>
          <p:spPr bwMode="auto">
            <a:xfrm rot="-6453712">
              <a:off x="3709988" y="2309816"/>
              <a:ext cx="260350" cy="2603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8" name="稻壳儿小白白(http://dwz.cn/Wu2UP)"/>
            <p:cNvSpPr>
              <a:spLocks noChangeArrowheads="1"/>
            </p:cNvSpPr>
            <p:nvPr/>
          </p:nvSpPr>
          <p:spPr bwMode="auto">
            <a:xfrm rot="-6453712">
              <a:off x="3358357" y="2058196"/>
              <a:ext cx="82550" cy="1042987"/>
            </a:xfrm>
            <a:prstGeom prst="roundRect">
              <a:avLst>
                <a:gd name="adj" fmla="val 38542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999" name="稻壳儿小白白(http://dwz.cn/Wu2UP)"/>
            <p:cNvSpPr>
              <a:spLocks noChangeArrowheads="1"/>
            </p:cNvSpPr>
            <p:nvPr/>
          </p:nvSpPr>
          <p:spPr bwMode="auto">
            <a:xfrm rot="18174686" flipH="1">
              <a:off x="123826" y="4168779"/>
              <a:ext cx="2786062" cy="998537"/>
            </a:xfrm>
            <a:prstGeom prst="roundRect">
              <a:avLst>
                <a:gd name="adj" fmla="val 16667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b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2000" name="稻壳儿小白白(http://dwz.cn/Wu2UP)"/>
            <p:cNvSpPr>
              <a:spLocks noChangeArrowheads="1"/>
            </p:cNvSpPr>
            <p:nvPr/>
          </p:nvSpPr>
          <p:spPr bwMode="auto">
            <a:xfrm rot="18174686" flipH="1">
              <a:off x="98427" y="4097342"/>
              <a:ext cx="2786063" cy="998537"/>
            </a:xfrm>
            <a:prstGeom prst="roundRect">
              <a:avLst>
                <a:gd name="adj" fmla="val 16667"/>
              </a:avLst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solidFill>
                    <a:srgbClr val="FFFFFF"/>
                  </a:solidFill>
                  <a:sym typeface="Arial" panose="020B0604020202020204" pitchFamily="34" charset="0"/>
                </a:rPr>
                <a:t>推广优势 </a:t>
              </a:r>
              <a:endParaRPr lang="en-US" altLang="zh-CN" b="1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2001" name="稻壳儿小白白(http://dwz.cn/Wu2UP)"/>
            <p:cNvSpPr>
              <a:spLocks noChangeArrowheads="1"/>
            </p:cNvSpPr>
            <p:nvPr/>
          </p:nvSpPr>
          <p:spPr bwMode="auto">
            <a:xfrm rot="1974686" flipH="1">
              <a:off x="1992315" y="3543300"/>
              <a:ext cx="260351" cy="260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2002" name="稻壳儿小白白(http://dwz.cn/Wu2UP)"/>
            <p:cNvSpPr>
              <a:spLocks noChangeArrowheads="1"/>
            </p:cNvSpPr>
            <p:nvPr/>
          </p:nvSpPr>
          <p:spPr bwMode="auto">
            <a:xfrm rot="1974686" flipH="1">
              <a:off x="2332041" y="2763842"/>
              <a:ext cx="84137" cy="1042987"/>
            </a:xfrm>
            <a:prstGeom prst="roundRect">
              <a:avLst>
                <a:gd name="adj" fmla="val 38542"/>
              </a:avLst>
            </a:pr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16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42025" name="图片 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2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我们的优势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027" name="文本框 61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稻壳儿小白白(http://dwz.cn/Wu2UP)"/>
          <p:cNvSpPr>
            <a:spLocks noChangeArrowheads="1"/>
          </p:cNvSpPr>
          <p:nvPr/>
        </p:nvSpPr>
        <p:spPr bwMode="auto">
          <a:xfrm>
            <a:off x="5699127" y="4451354"/>
            <a:ext cx="774700" cy="3905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1" name="稻壳儿小白白(http://dwz.cn/Wu2UP)"/>
          <p:cNvSpPr>
            <a:spLocks noChangeArrowheads="1"/>
          </p:cNvSpPr>
          <p:nvPr/>
        </p:nvSpPr>
        <p:spPr bwMode="auto">
          <a:xfrm>
            <a:off x="4468815" y="3832225"/>
            <a:ext cx="3246437" cy="1631950"/>
          </a:xfrm>
          <a:prstGeom prst="ellipse">
            <a:avLst/>
          </a:prstGeom>
          <a:noFill/>
          <a:ln w="12700">
            <a:solidFill>
              <a:srgbClr val="117A6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2" name="稻壳儿小白白(http://dwz.cn/Wu2UP)"/>
          <p:cNvSpPr>
            <a:spLocks noChangeArrowheads="1"/>
          </p:cNvSpPr>
          <p:nvPr/>
        </p:nvSpPr>
        <p:spPr bwMode="auto">
          <a:xfrm>
            <a:off x="4406900" y="4611692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3" name="稻壳儿小白白(http://dwz.cn/Wu2UP)"/>
          <p:cNvSpPr>
            <a:spLocks noChangeArrowheads="1"/>
          </p:cNvSpPr>
          <p:nvPr/>
        </p:nvSpPr>
        <p:spPr bwMode="auto">
          <a:xfrm>
            <a:off x="7654925" y="4611692"/>
            <a:ext cx="134939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4" name="稻壳儿小白白(http://dwz.cn/Wu2UP)"/>
          <p:cNvSpPr>
            <a:spLocks noChangeArrowheads="1"/>
          </p:cNvSpPr>
          <p:nvPr/>
        </p:nvSpPr>
        <p:spPr bwMode="auto">
          <a:xfrm>
            <a:off x="6837366" y="3903667"/>
            <a:ext cx="134937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5" name="稻壳儿小白白(http://dwz.cn/Wu2UP)"/>
          <p:cNvSpPr>
            <a:spLocks noChangeArrowheads="1"/>
          </p:cNvSpPr>
          <p:nvPr/>
        </p:nvSpPr>
        <p:spPr bwMode="auto">
          <a:xfrm>
            <a:off x="5226052" y="3903667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6" name="稻壳儿小白白(http://dwz.cn/Wu2UP)"/>
          <p:cNvSpPr>
            <a:spLocks noChangeArrowheads="1"/>
          </p:cNvSpPr>
          <p:nvPr/>
        </p:nvSpPr>
        <p:spPr bwMode="auto">
          <a:xfrm>
            <a:off x="6837366" y="5321300"/>
            <a:ext cx="134937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7" name="稻壳儿小白白(http://dwz.cn/Wu2UP)"/>
          <p:cNvSpPr>
            <a:spLocks noChangeArrowheads="1"/>
          </p:cNvSpPr>
          <p:nvPr/>
        </p:nvSpPr>
        <p:spPr bwMode="auto">
          <a:xfrm>
            <a:off x="5226052" y="5321300"/>
            <a:ext cx="136525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8" name="稻壳儿小白白(http://dwz.cn/Wu2UP)"/>
          <p:cNvSpPr>
            <a:spLocks noChangeArrowheads="1"/>
          </p:cNvSpPr>
          <p:nvPr/>
        </p:nvSpPr>
        <p:spPr bwMode="auto">
          <a:xfrm flipH="1">
            <a:off x="4046540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9" name="稻壳儿小白白(http://dwz.cn/Wu2UP)"/>
          <p:cNvSpPr>
            <a:spLocks noEditPoints="1"/>
          </p:cNvSpPr>
          <p:nvPr/>
        </p:nvSpPr>
        <p:spPr bwMode="auto">
          <a:xfrm>
            <a:off x="4137028" y="2052638"/>
            <a:ext cx="377825" cy="296862"/>
          </a:xfrm>
          <a:custGeom>
            <a:avLst/>
            <a:gdLst>
              <a:gd name="T0" fmla="*/ 635241450 w 106"/>
              <a:gd name="T1" fmla="*/ 140716165 h 83"/>
              <a:gd name="T2" fmla="*/ 647948489 w 106"/>
              <a:gd name="T3" fmla="*/ 140716165 h 83"/>
              <a:gd name="T4" fmla="*/ 647948489 w 106"/>
              <a:gd name="T5" fmla="*/ 550074556 h 83"/>
              <a:gd name="T6" fmla="*/ 241390967 w 106"/>
              <a:gd name="T7" fmla="*/ 345397149 h 83"/>
              <a:gd name="T8" fmla="*/ 241390967 w 106"/>
              <a:gd name="T9" fmla="*/ 332603469 h 83"/>
              <a:gd name="T10" fmla="*/ 698765951 w 106"/>
              <a:gd name="T11" fmla="*/ 537280877 h 83"/>
              <a:gd name="T12" fmla="*/ 711472990 w 106"/>
              <a:gd name="T13" fmla="*/ 550074556 h 83"/>
              <a:gd name="T14" fmla="*/ 1105323473 w 106"/>
              <a:gd name="T15" fmla="*/ 345397149 h 83"/>
              <a:gd name="T16" fmla="*/ 711472990 w 106"/>
              <a:gd name="T17" fmla="*/ 140716165 h 83"/>
              <a:gd name="T18" fmla="*/ 698765951 w 106"/>
              <a:gd name="T19" fmla="*/ 140716165 h 83"/>
              <a:gd name="T20" fmla="*/ 190573504 w 106"/>
              <a:gd name="T21" fmla="*/ 370980930 h 83"/>
              <a:gd name="T22" fmla="*/ 12703475 w 106"/>
              <a:gd name="T23" fmla="*/ 447735852 h 83"/>
              <a:gd name="T24" fmla="*/ 12703475 w 106"/>
              <a:gd name="T25" fmla="*/ 473319634 h 83"/>
              <a:gd name="T26" fmla="*/ 431964471 w 106"/>
              <a:gd name="T27" fmla="*/ 677997041 h 83"/>
              <a:gd name="T28" fmla="*/ 609834501 w 106"/>
              <a:gd name="T29" fmla="*/ 588452017 h 83"/>
              <a:gd name="T30" fmla="*/ 1334010965 w 106"/>
              <a:gd name="T31" fmla="*/ 204677407 h 83"/>
              <a:gd name="T32" fmla="*/ 1334010965 w 106"/>
              <a:gd name="T33" fmla="*/ 230264766 h 83"/>
              <a:gd name="T34" fmla="*/ 1156140936 w 106"/>
              <a:gd name="T35" fmla="*/ 319809790 h 83"/>
              <a:gd name="T36" fmla="*/ 736879939 w 106"/>
              <a:gd name="T37" fmla="*/ 102338704 h 83"/>
              <a:gd name="T38" fmla="*/ 914749969 w 106"/>
              <a:gd name="T39" fmla="*/ 0 h 83"/>
              <a:gd name="T40" fmla="*/ 1334010965 w 106"/>
              <a:gd name="T41" fmla="*/ 204677407 h 83"/>
              <a:gd name="T42" fmla="*/ 1346714440 w 106"/>
              <a:gd name="T43" fmla="*/ 460525955 h 83"/>
              <a:gd name="T44" fmla="*/ 914749969 w 106"/>
              <a:gd name="T45" fmla="*/ 677997041 h 83"/>
              <a:gd name="T46" fmla="*/ 736879939 w 106"/>
              <a:gd name="T47" fmla="*/ 601245696 h 83"/>
              <a:gd name="T48" fmla="*/ 736879939 w 106"/>
              <a:gd name="T49" fmla="*/ 575658338 h 83"/>
              <a:gd name="T50" fmla="*/ 1168847975 w 106"/>
              <a:gd name="T51" fmla="*/ 370980930 h 83"/>
              <a:gd name="T52" fmla="*/ 609834501 w 106"/>
              <a:gd name="T53" fmla="*/ 89548601 h 83"/>
              <a:gd name="T54" fmla="*/ 419260996 w 106"/>
              <a:gd name="T55" fmla="*/ 0 h 83"/>
              <a:gd name="T56" fmla="*/ 0 w 106"/>
              <a:gd name="T57" fmla="*/ 217471087 h 83"/>
              <a:gd name="T58" fmla="*/ 177866465 w 106"/>
              <a:gd name="T59" fmla="*/ 319809790 h 83"/>
              <a:gd name="T60" fmla="*/ 609834501 w 106"/>
              <a:gd name="T61" fmla="*/ 115132383 h 83"/>
              <a:gd name="T62" fmla="*/ 609834501 w 106"/>
              <a:gd name="T63" fmla="*/ 89548601 h 83"/>
              <a:gd name="T64" fmla="*/ 698765951 w 106"/>
              <a:gd name="T65" fmla="*/ 1048977972 h 83"/>
              <a:gd name="T66" fmla="*/ 711472990 w 106"/>
              <a:gd name="T67" fmla="*/ 1061771651 h 83"/>
              <a:gd name="T68" fmla="*/ 1143437461 w 106"/>
              <a:gd name="T69" fmla="*/ 831506885 h 83"/>
              <a:gd name="T70" fmla="*/ 1130730422 w 106"/>
              <a:gd name="T71" fmla="*/ 626829478 h 83"/>
              <a:gd name="T72" fmla="*/ 927453443 w 106"/>
              <a:gd name="T73" fmla="*/ 729168182 h 83"/>
              <a:gd name="T74" fmla="*/ 914749969 w 106"/>
              <a:gd name="T75" fmla="*/ 729168182 h 83"/>
              <a:gd name="T76" fmla="*/ 711472990 w 106"/>
              <a:gd name="T77" fmla="*/ 626829478 h 83"/>
              <a:gd name="T78" fmla="*/ 698765951 w 106"/>
              <a:gd name="T79" fmla="*/ 639623157 h 83"/>
              <a:gd name="T80" fmla="*/ 215984018 w 106"/>
              <a:gd name="T81" fmla="*/ 626829478 h 83"/>
              <a:gd name="T82" fmla="*/ 419260996 w 106"/>
              <a:gd name="T83" fmla="*/ 729168182 h 83"/>
              <a:gd name="T84" fmla="*/ 635241450 w 106"/>
              <a:gd name="T85" fmla="*/ 626829478 h 83"/>
              <a:gd name="T86" fmla="*/ 647948489 w 106"/>
              <a:gd name="T87" fmla="*/ 639623157 h 83"/>
              <a:gd name="T88" fmla="*/ 647948489 w 106"/>
              <a:gd name="T89" fmla="*/ 1061771651 h 83"/>
              <a:gd name="T90" fmla="*/ 215984018 w 106"/>
              <a:gd name="T91" fmla="*/ 844300565 h 83"/>
              <a:gd name="T92" fmla="*/ 203276979 w 106"/>
              <a:gd name="T93" fmla="*/ 639623157 h 8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稻壳儿小白白(http://dwz.cn/Wu2UP)"/>
          <p:cNvSpPr>
            <a:spLocks noChangeArrowheads="1"/>
          </p:cNvSpPr>
          <p:nvPr/>
        </p:nvSpPr>
        <p:spPr bwMode="auto">
          <a:xfrm flipH="1">
            <a:off x="3478213" y="5176055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1" name="稻壳儿小白白(http://dwz.cn/Wu2UP)"/>
          <p:cNvSpPr>
            <a:spLocks noEditPoints="1"/>
          </p:cNvSpPr>
          <p:nvPr/>
        </p:nvSpPr>
        <p:spPr bwMode="auto">
          <a:xfrm>
            <a:off x="3538539" y="5288767"/>
            <a:ext cx="412751" cy="341313"/>
          </a:xfrm>
          <a:custGeom>
            <a:avLst/>
            <a:gdLst>
              <a:gd name="T0" fmla="*/ 1235052152 w 107"/>
              <a:gd name="T1" fmla="*/ 947721480 h 88"/>
              <a:gd name="T2" fmla="*/ 1235052152 w 107"/>
              <a:gd name="T3" fmla="*/ 105302818 h 88"/>
              <a:gd name="T4" fmla="*/ 1235052152 w 107"/>
              <a:gd name="T5" fmla="*/ 45130887 h 88"/>
              <a:gd name="T6" fmla="*/ 1264812584 w 107"/>
              <a:gd name="T7" fmla="*/ 0 h 88"/>
              <a:gd name="T8" fmla="*/ 1294569159 w 107"/>
              <a:gd name="T9" fmla="*/ 0 h 88"/>
              <a:gd name="T10" fmla="*/ 1324329591 w 107"/>
              <a:gd name="T11" fmla="*/ 0 h 88"/>
              <a:gd name="T12" fmla="*/ 1324329591 w 107"/>
              <a:gd name="T13" fmla="*/ 1037979376 h 88"/>
              <a:gd name="T14" fmla="*/ 1294569159 w 107"/>
              <a:gd name="T15" fmla="*/ 1053024298 h 88"/>
              <a:gd name="T16" fmla="*/ 1264812584 w 107"/>
              <a:gd name="T17" fmla="*/ 1037979376 h 88"/>
              <a:gd name="T18" fmla="*/ 1235052152 w 107"/>
              <a:gd name="T19" fmla="*/ 1007893410 h 88"/>
              <a:gd name="T20" fmla="*/ 1235052152 w 107"/>
              <a:gd name="T21" fmla="*/ 947721480 h 88"/>
              <a:gd name="T22" fmla="*/ 357121329 w 107"/>
              <a:gd name="T23" fmla="*/ 947721480 h 88"/>
              <a:gd name="T24" fmla="*/ 357121329 w 107"/>
              <a:gd name="T25" fmla="*/ 105302818 h 88"/>
              <a:gd name="T26" fmla="*/ 357121329 w 107"/>
              <a:gd name="T27" fmla="*/ 45130887 h 88"/>
              <a:gd name="T28" fmla="*/ 327360897 w 107"/>
              <a:gd name="T29" fmla="*/ 0 h 88"/>
              <a:gd name="T30" fmla="*/ 297604322 w 107"/>
              <a:gd name="T31" fmla="*/ 0 h 88"/>
              <a:gd name="T32" fmla="*/ 267843890 w 107"/>
              <a:gd name="T33" fmla="*/ 0 h 88"/>
              <a:gd name="T34" fmla="*/ 267843890 w 107"/>
              <a:gd name="T35" fmla="*/ 1037979376 h 88"/>
              <a:gd name="T36" fmla="*/ 297604322 w 107"/>
              <a:gd name="T37" fmla="*/ 1053024298 h 88"/>
              <a:gd name="T38" fmla="*/ 327360897 w 107"/>
              <a:gd name="T39" fmla="*/ 1037979376 h 88"/>
              <a:gd name="T40" fmla="*/ 357121329 w 107"/>
              <a:gd name="T41" fmla="*/ 1007893410 h 88"/>
              <a:gd name="T42" fmla="*/ 357121329 w 107"/>
              <a:gd name="T43" fmla="*/ 947721480 h 88"/>
              <a:gd name="T44" fmla="*/ 535683923 w 107"/>
              <a:gd name="T45" fmla="*/ 767201810 h 88"/>
              <a:gd name="T46" fmla="*/ 535683923 w 107"/>
              <a:gd name="T47" fmla="*/ 827377619 h 88"/>
              <a:gd name="T48" fmla="*/ 491045203 w 107"/>
              <a:gd name="T49" fmla="*/ 872504628 h 88"/>
              <a:gd name="T50" fmla="*/ 461284771 w 107"/>
              <a:gd name="T51" fmla="*/ 887549549 h 88"/>
              <a:gd name="T52" fmla="*/ 431524339 w 107"/>
              <a:gd name="T53" fmla="*/ 872504628 h 88"/>
              <a:gd name="T54" fmla="*/ 431524339 w 107"/>
              <a:gd name="T55" fmla="*/ 180519670 h 88"/>
              <a:gd name="T56" fmla="*/ 461284771 w 107"/>
              <a:gd name="T57" fmla="*/ 165474748 h 88"/>
              <a:gd name="T58" fmla="*/ 491045203 w 107"/>
              <a:gd name="T59" fmla="*/ 180519670 h 88"/>
              <a:gd name="T60" fmla="*/ 535683923 w 107"/>
              <a:gd name="T61" fmla="*/ 210605635 h 88"/>
              <a:gd name="T62" fmla="*/ 535683923 w 107"/>
              <a:gd name="T63" fmla="*/ 270777566 h 88"/>
              <a:gd name="T64" fmla="*/ 535683923 w 107"/>
              <a:gd name="T65" fmla="*/ 767201810 h 88"/>
              <a:gd name="T66" fmla="*/ 907687397 w 107"/>
              <a:gd name="T67" fmla="*/ 1203458002 h 88"/>
              <a:gd name="T68" fmla="*/ 803527813 w 107"/>
              <a:gd name="T69" fmla="*/ 1323801863 h 88"/>
              <a:gd name="T70" fmla="*/ 684486084 w 107"/>
              <a:gd name="T71" fmla="*/ 1203458002 h 88"/>
              <a:gd name="T72" fmla="*/ 684486084 w 107"/>
              <a:gd name="T73" fmla="*/ 361035461 h 88"/>
              <a:gd name="T74" fmla="*/ 803527813 w 107"/>
              <a:gd name="T75" fmla="*/ 240691600 h 88"/>
              <a:gd name="T76" fmla="*/ 907687397 w 107"/>
              <a:gd name="T77" fmla="*/ 361035461 h 88"/>
              <a:gd name="T78" fmla="*/ 907687397 w 107"/>
              <a:gd name="T79" fmla="*/ 1203458002 h 88"/>
              <a:gd name="T80" fmla="*/ 1056489558 w 107"/>
              <a:gd name="T81" fmla="*/ 767201810 h 88"/>
              <a:gd name="T82" fmla="*/ 1056489558 w 107"/>
              <a:gd name="T83" fmla="*/ 827377619 h 88"/>
              <a:gd name="T84" fmla="*/ 1101128278 w 107"/>
              <a:gd name="T85" fmla="*/ 872504628 h 88"/>
              <a:gd name="T86" fmla="*/ 1130888710 w 107"/>
              <a:gd name="T87" fmla="*/ 887549549 h 88"/>
              <a:gd name="T88" fmla="*/ 1160649143 w 107"/>
              <a:gd name="T89" fmla="*/ 872504628 h 88"/>
              <a:gd name="T90" fmla="*/ 1160649143 w 107"/>
              <a:gd name="T91" fmla="*/ 180519670 h 88"/>
              <a:gd name="T92" fmla="*/ 1130888710 w 107"/>
              <a:gd name="T93" fmla="*/ 165474748 h 88"/>
              <a:gd name="T94" fmla="*/ 1101128278 w 107"/>
              <a:gd name="T95" fmla="*/ 180519670 h 88"/>
              <a:gd name="T96" fmla="*/ 1056489558 w 107"/>
              <a:gd name="T97" fmla="*/ 210605635 h 88"/>
              <a:gd name="T98" fmla="*/ 1056489558 w 107"/>
              <a:gd name="T99" fmla="*/ 270777566 h 88"/>
              <a:gd name="T100" fmla="*/ 1056489558 w 107"/>
              <a:gd name="T101" fmla="*/ 767201810 h 8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3" name="稻壳儿小白白(http://dwz.cn/Wu2UP)"/>
          <p:cNvSpPr>
            <a:spLocks/>
          </p:cNvSpPr>
          <p:nvPr/>
        </p:nvSpPr>
        <p:spPr bwMode="auto">
          <a:xfrm>
            <a:off x="8623300" y="3656013"/>
            <a:ext cx="254000" cy="228600"/>
          </a:xfrm>
          <a:custGeom>
            <a:avLst/>
            <a:gdLst>
              <a:gd name="T0" fmla="*/ 0 w 161"/>
              <a:gd name="T1" fmla="*/ 154101625 h 145"/>
              <a:gd name="T2" fmla="*/ 0 w 161"/>
              <a:gd name="T3" fmla="*/ 360399724 h 145"/>
              <a:gd name="T4" fmla="*/ 77157627 w 161"/>
              <a:gd name="T5" fmla="*/ 360399724 h 145"/>
              <a:gd name="T6" fmla="*/ 323562870 w 161"/>
              <a:gd name="T7" fmla="*/ 360399724 h 145"/>
              <a:gd name="T8" fmla="*/ 400720497 w 161"/>
              <a:gd name="T9" fmla="*/ 360399724 h 145"/>
              <a:gd name="T10" fmla="*/ 400720497 w 161"/>
              <a:gd name="T11" fmla="*/ 154101625 h 145"/>
              <a:gd name="T12" fmla="*/ 201605006 w 161"/>
              <a:gd name="T13" fmla="*/ 0 h 145"/>
              <a:gd name="T14" fmla="*/ 0 w 161"/>
              <a:gd name="T15" fmla="*/ 154101625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稻壳儿小白白(http://dwz.cn/Wu2UP)"/>
          <p:cNvSpPr>
            <a:spLocks/>
          </p:cNvSpPr>
          <p:nvPr/>
        </p:nvSpPr>
        <p:spPr bwMode="auto">
          <a:xfrm>
            <a:off x="8556626" y="3559179"/>
            <a:ext cx="387351" cy="193675"/>
          </a:xfrm>
          <a:custGeom>
            <a:avLst/>
            <a:gdLst>
              <a:gd name="T0" fmla="*/ 557853282 w 246"/>
              <a:gd name="T1" fmla="*/ 198346819 h 123"/>
              <a:gd name="T2" fmla="*/ 557853282 w 246"/>
              <a:gd name="T3" fmla="*/ 52065509 h 123"/>
              <a:gd name="T4" fmla="*/ 451240706 w 246"/>
              <a:gd name="T5" fmla="*/ 52065509 h 123"/>
              <a:gd name="T6" fmla="*/ 451240706 w 246"/>
              <a:gd name="T7" fmla="*/ 116529366 h 123"/>
              <a:gd name="T8" fmla="*/ 304959395 w 246"/>
              <a:gd name="T9" fmla="*/ 0 h 123"/>
              <a:gd name="T10" fmla="*/ 304959395 w 246"/>
              <a:gd name="T11" fmla="*/ 0 h 123"/>
              <a:gd name="T12" fmla="*/ 304959395 w 246"/>
              <a:gd name="T13" fmla="*/ 0 h 123"/>
              <a:gd name="T14" fmla="*/ 304959395 w 246"/>
              <a:gd name="T15" fmla="*/ 0 h 123"/>
              <a:gd name="T16" fmla="*/ 304959395 w 246"/>
              <a:gd name="T17" fmla="*/ 0 h 123"/>
              <a:gd name="T18" fmla="*/ 0 w 246"/>
              <a:gd name="T19" fmla="*/ 240497112 h 123"/>
              <a:gd name="T20" fmla="*/ 52065509 w 246"/>
              <a:gd name="T21" fmla="*/ 304959395 h 123"/>
              <a:gd name="T22" fmla="*/ 304959395 w 246"/>
              <a:gd name="T23" fmla="*/ 104132592 h 123"/>
              <a:gd name="T24" fmla="*/ 557853282 w 246"/>
              <a:gd name="T25" fmla="*/ 304959395 h 123"/>
              <a:gd name="T26" fmla="*/ 609918791 w 246"/>
              <a:gd name="T27" fmla="*/ 240497112 h 123"/>
              <a:gd name="T28" fmla="*/ 557853282 w 246"/>
              <a:gd name="T29" fmla="*/ 198346819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稻壳儿小白白(http://dwz.cn/Wu2UP)"/>
          <p:cNvSpPr>
            <a:spLocks noChangeArrowheads="1"/>
          </p:cNvSpPr>
          <p:nvPr/>
        </p:nvSpPr>
        <p:spPr bwMode="auto">
          <a:xfrm>
            <a:off x="7986713" y="5237167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6" name="稻壳儿小白白(http://dwz.cn/Wu2UP)"/>
          <p:cNvSpPr>
            <a:spLocks noEditPoints="1"/>
          </p:cNvSpPr>
          <p:nvPr/>
        </p:nvSpPr>
        <p:spPr bwMode="auto">
          <a:xfrm>
            <a:off x="8051800" y="5346700"/>
            <a:ext cx="379413" cy="349250"/>
          </a:xfrm>
          <a:custGeom>
            <a:avLst/>
            <a:gdLst>
              <a:gd name="T0" fmla="*/ 1214149498 w 68"/>
              <a:gd name="T1" fmla="*/ 1106351933 h 63"/>
              <a:gd name="T2" fmla="*/ 1276412287 w 68"/>
              <a:gd name="T3" fmla="*/ 1352212845 h 63"/>
              <a:gd name="T4" fmla="*/ 1089618340 w 68"/>
              <a:gd name="T5" fmla="*/ 1536605758 h 63"/>
              <a:gd name="T6" fmla="*/ 840561603 w 68"/>
              <a:gd name="T7" fmla="*/ 1628796671 h 63"/>
              <a:gd name="T8" fmla="*/ 560376262 w 68"/>
              <a:gd name="T9" fmla="*/ 1628796671 h 63"/>
              <a:gd name="T10" fmla="*/ 342453710 w 68"/>
              <a:gd name="T11" fmla="*/ 1536605758 h 63"/>
              <a:gd name="T12" fmla="*/ 124525578 w 68"/>
              <a:gd name="T13" fmla="*/ 1352212845 h 63"/>
              <a:gd name="T14" fmla="*/ 186793947 w 68"/>
              <a:gd name="T15" fmla="*/ 1106351933 h 63"/>
              <a:gd name="T16" fmla="*/ 0 w 68"/>
              <a:gd name="T17" fmla="*/ 860496563 h 63"/>
              <a:gd name="T18" fmla="*/ 217922552 w 68"/>
              <a:gd name="T19" fmla="*/ 706837651 h 63"/>
              <a:gd name="T20" fmla="*/ 124525578 w 68"/>
              <a:gd name="T21" fmla="*/ 553178738 h 63"/>
              <a:gd name="T22" fmla="*/ 466979289 w 68"/>
              <a:gd name="T23" fmla="*/ 491710738 h 63"/>
              <a:gd name="T24" fmla="*/ 591504867 w 68"/>
              <a:gd name="T25" fmla="*/ 245855369 h 63"/>
              <a:gd name="T26" fmla="*/ 871695788 w 68"/>
              <a:gd name="T27" fmla="*/ 460982282 h 63"/>
              <a:gd name="T28" fmla="*/ 1089618340 w 68"/>
              <a:gd name="T29" fmla="*/ 368785825 h 63"/>
              <a:gd name="T30" fmla="*/ 1276412287 w 68"/>
              <a:gd name="T31" fmla="*/ 583907194 h 63"/>
              <a:gd name="T32" fmla="*/ 1400937866 w 68"/>
              <a:gd name="T33" fmla="*/ 829768107 h 63"/>
              <a:gd name="T34" fmla="*/ 716036025 w 68"/>
              <a:gd name="T35" fmla="*/ 676103651 h 63"/>
              <a:gd name="T36" fmla="*/ 996221366 w 68"/>
              <a:gd name="T37" fmla="*/ 952693020 h 63"/>
              <a:gd name="T38" fmla="*/ 1961314128 w 68"/>
              <a:gd name="T39" fmla="*/ 491710738 h 63"/>
              <a:gd name="T40" fmla="*/ 1992448312 w 68"/>
              <a:gd name="T41" fmla="*/ 737571651 h 63"/>
              <a:gd name="T42" fmla="*/ 1712257391 w 68"/>
              <a:gd name="T43" fmla="*/ 676103651 h 63"/>
              <a:gd name="T44" fmla="*/ 1432072050 w 68"/>
              <a:gd name="T45" fmla="*/ 737571651 h 63"/>
              <a:gd name="T46" fmla="*/ 1432072050 w 68"/>
              <a:gd name="T47" fmla="*/ 491710738 h 63"/>
              <a:gd name="T48" fmla="*/ 1432072050 w 68"/>
              <a:gd name="T49" fmla="*/ 276589369 h 63"/>
              <a:gd name="T50" fmla="*/ 1432072050 w 68"/>
              <a:gd name="T51" fmla="*/ 61462456 h 63"/>
              <a:gd name="T52" fmla="*/ 1712257391 w 68"/>
              <a:gd name="T53" fmla="*/ 122930456 h 63"/>
              <a:gd name="T54" fmla="*/ 1836788549 w 68"/>
              <a:gd name="T55" fmla="*/ 0 h 63"/>
              <a:gd name="T56" fmla="*/ 1930179943 w 68"/>
              <a:gd name="T57" fmla="*/ 215126913 h 63"/>
              <a:gd name="T58" fmla="*/ 2116973891 w 68"/>
              <a:gd name="T59" fmla="*/ 460982282 h 63"/>
              <a:gd name="T60" fmla="*/ 1930179943 w 68"/>
              <a:gd name="T61" fmla="*/ 1690264671 h 63"/>
              <a:gd name="T62" fmla="*/ 1836788549 w 68"/>
              <a:gd name="T63" fmla="*/ 1936120040 h 63"/>
              <a:gd name="T64" fmla="*/ 1681128787 w 68"/>
              <a:gd name="T65" fmla="*/ 1813189583 h 63"/>
              <a:gd name="T66" fmla="*/ 1400937866 w 68"/>
              <a:gd name="T67" fmla="*/ 1843923583 h 63"/>
              <a:gd name="T68" fmla="*/ 1276412287 w 68"/>
              <a:gd name="T69" fmla="*/ 1598068214 h 63"/>
              <a:gd name="T70" fmla="*/ 1463200655 w 68"/>
              <a:gd name="T71" fmla="*/ 1352212845 h 63"/>
              <a:gd name="T72" fmla="*/ 1556597629 w 68"/>
              <a:gd name="T73" fmla="*/ 1106351933 h 63"/>
              <a:gd name="T74" fmla="*/ 1743391576 w 68"/>
              <a:gd name="T75" fmla="*/ 1229282389 h 63"/>
              <a:gd name="T76" fmla="*/ 1992448312 w 68"/>
              <a:gd name="T77" fmla="*/ 1198548389 h 63"/>
              <a:gd name="T78" fmla="*/ 1961314128 w 68"/>
              <a:gd name="T79" fmla="*/ 1413675302 h 63"/>
              <a:gd name="T80" fmla="*/ 1712257391 w 68"/>
              <a:gd name="T81" fmla="*/ 245855369 h 63"/>
              <a:gd name="T82" fmla="*/ 1836788549 w 68"/>
              <a:gd name="T83" fmla="*/ 399514282 h 63"/>
              <a:gd name="T84" fmla="*/ 1556597629 w 68"/>
              <a:gd name="T85" fmla="*/ 1505871758 h 63"/>
              <a:gd name="T86" fmla="*/ 1712257391 w 68"/>
              <a:gd name="T87" fmla="*/ 1382941302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907" name="稻壳儿小白白(http://dwz.cn/Wu2UP)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2114550"/>
            <a:ext cx="781051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稻壳儿小白白(http://dwz.cn/Wu2UP)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49" y="2230442"/>
            <a:ext cx="744539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稻壳儿小白白(http://dwz.cn/Wu2UP)"/>
          <p:cNvSpPr>
            <a:spLocks noChangeArrowheads="1"/>
          </p:cNvSpPr>
          <p:nvPr/>
        </p:nvSpPr>
        <p:spPr bwMode="auto">
          <a:xfrm>
            <a:off x="7634289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0" name="稻壳儿小白白(http://dwz.cn/Wu2UP)"/>
          <p:cNvSpPr>
            <a:spLocks noEditPoints="1"/>
          </p:cNvSpPr>
          <p:nvPr/>
        </p:nvSpPr>
        <p:spPr bwMode="auto">
          <a:xfrm>
            <a:off x="7729539" y="2036767"/>
            <a:ext cx="379412" cy="314325"/>
          </a:xfrm>
          <a:custGeom>
            <a:avLst/>
            <a:gdLst>
              <a:gd name="T0" fmla="*/ 454392801 w 287"/>
              <a:gd name="T1" fmla="*/ 137200873 h 237"/>
              <a:gd name="T2" fmla="*/ 426430004 w 287"/>
              <a:gd name="T3" fmla="*/ 165344234 h 237"/>
              <a:gd name="T4" fmla="*/ 454392801 w 287"/>
              <a:gd name="T5" fmla="*/ 195247549 h 237"/>
              <a:gd name="T6" fmla="*/ 484103272 w 287"/>
              <a:gd name="T7" fmla="*/ 165344234 h 237"/>
              <a:gd name="T8" fmla="*/ 454392801 w 287"/>
              <a:gd name="T9" fmla="*/ 137200873 h 237"/>
              <a:gd name="T10" fmla="*/ 47187219 w 287"/>
              <a:gd name="T11" fmla="*/ 137200873 h 237"/>
              <a:gd name="T12" fmla="*/ 19224423 w 287"/>
              <a:gd name="T13" fmla="*/ 165344234 h 237"/>
              <a:gd name="T14" fmla="*/ 47187219 w 287"/>
              <a:gd name="T15" fmla="*/ 195247549 h 237"/>
              <a:gd name="T16" fmla="*/ 75150016 w 287"/>
              <a:gd name="T17" fmla="*/ 165344234 h 237"/>
              <a:gd name="T18" fmla="*/ 47187219 w 287"/>
              <a:gd name="T19" fmla="*/ 137200873 h 237"/>
              <a:gd name="T20" fmla="*/ 370505733 w 287"/>
              <a:gd name="T21" fmla="*/ 86190037 h 237"/>
              <a:gd name="T22" fmla="*/ 328561538 w 287"/>
              <a:gd name="T23" fmla="*/ 128405078 h 237"/>
              <a:gd name="T24" fmla="*/ 370505733 w 287"/>
              <a:gd name="T25" fmla="*/ 170621446 h 237"/>
              <a:gd name="T26" fmla="*/ 412448606 w 287"/>
              <a:gd name="T27" fmla="*/ 128405078 h 237"/>
              <a:gd name="T28" fmla="*/ 370505733 w 287"/>
              <a:gd name="T29" fmla="*/ 86190037 h 237"/>
              <a:gd name="T30" fmla="*/ 501580020 w 287"/>
              <a:gd name="T31" fmla="*/ 344760148 h 237"/>
              <a:gd name="T32" fmla="*/ 452645126 w 287"/>
              <a:gd name="T33" fmla="*/ 344760148 h 237"/>
              <a:gd name="T34" fmla="*/ 452645126 w 287"/>
              <a:gd name="T35" fmla="*/ 255052854 h 237"/>
              <a:gd name="T36" fmla="*/ 442159077 w 287"/>
              <a:gd name="T37" fmla="*/ 212836487 h 237"/>
              <a:gd name="T38" fmla="*/ 454392801 w 287"/>
              <a:gd name="T39" fmla="*/ 211077858 h 237"/>
              <a:gd name="T40" fmla="*/ 501580020 w 287"/>
              <a:gd name="T41" fmla="*/ 258570111 h 237"/>
              <a:gd name="T42" fmla="*/ 501580020 w 287"/>
              <a:gd name="T43" fmla="*/ 344760148 h 237"/>
              <a:gd name="T44" fmla="*/ 131074287 w 287"/>
              <a:gd name="T45" fmla="*/ 86190037 h 237"/>
              <a:gd name="T46" fmla="*/ 89131414 w 287"/>
              <a:gd name="T47" fmla="*/ 128405078 h 237"/>
              <a:gd name="T48" fmla="*/ 131074287 w 287"/>
              <a:gd name="T49" fmla="*/ 170621446 h 237"/>
              <a:gd name="T50" fmla="*/ 173018482 w 287"/>
              <a:gd name="T51" fmla="*/ 128405078 h 237"/>
              <a:gd name="T52" fmla="*/ 131074287 w 287"/>
              <a:gd name="T53" fmla="*/ 86190037 h 237"/>
              <a:gd name="T54" fmla="*/ 47187219 w 287"/>
              <a:gd name="T55" fmla="*/ 211077858 h 237"/>
              <a:gd name="T56" fmla="*/ 59420943 w 287"/>
              <a:gd name="T57" fmla="*/ 212836487 h 237"/>
              <a:gd name="T58" fmla="*/ 48934894 w 287"/>
              <a:gd name="T59" fmla="*/ 255052854 h 237"/>
              <a:gd name="T60" fmla="*/ 48934894 w 287"/>
              <a:gd name="T61" fmla="*/ 344760148 h 237"/>
              <a:gd name="T62" fmla="*/ 0 w 287"/>
              <a:gd name="T63" fmla="*/ 344760148 h 237"/>
              <a:gd name="T64" fmla="*/ 0 w 287"/>
              <a:gd name="T65" fmla="*/ 258570111 h 237"/>
              <a:gd name="T66" fmla="*/ 47187219 w 287"/>
              <a:gd name="T67" fmla="*/ 211077858 h 237"/>
              <a:gd name="T68" fmla="*/ 251663847 w 287"/>
              <a:gd name="T69" fmla="*/ 0 h 237"/>
              <a:gd name="T70" fmla="*/ 188747555 w 287"/>
              <a:gd name="T71" fmla="*/ 63323888 h 237"/>
              <a:gd name="T72" fmla="*/ 251663847 w 287"/>
              <a:gd name="T73" fmla="*/ 126646450 h 237"/>
              <a:gd name="T74" fmla="*/ 312832465 w 287"/>
              <a:gd name="T75" fmla="*/ 63323888 h 237"/>
              <a:gd name="T76" fmla="*/ 251663847 w 287"/>
              <a:gd name="T77" fmla="*/ 0 h 237"/>
              <a:gd name="T78" fmla="*/ 438663728 w 287"/>
              <a:gd name="T79" fmla="*/ 376422092 h 237"/>
              <a:gd name="T80" fmla="*/ 363515034 w 287"/>
              <a:gd name="T81" fmla="*/ 376422092 h 237"/>
              <a:gd name="T82" fmla="*/ 363515034 w 287"/>
              <a:gd name="T83" fmla="*/ 240979847 h 237"/>
              <a:gd name="T84" fmla="*/ 351281310 w 287"/>
              <a:gd name="T85" fmla="*/ 189970338 h 237"/>
              <a:gd name="T86" fmla="*/ 370505733 w 287"/>
              <a:gd name="T87" fmla="*/ 186451754 h 237"/>
              <a:gd name="T88" fmla="*/ 438663728 w 287"/>
              <a:gd name="T89" fmla="*/ 255052854 h 237"/>
              <a:gd name="T90" fmla="*/ 438663728 w 287"/>
              <a:gd name="T91" fmla="*/ 376422092 h 237"/>
              <a:gd name="T92" fmla="*/ 138064986 w 287"/>
              <a:gd name="T93" fmla="*/ 240979847 h 237"/>
              <a:gd name="T94" fmla="*/ 138064986 w 287"/>
              <a:gd name="T95" fmla="*/ 376422092 h 237"/>
              <a:gd name="T96" fmla="*/ 64663967 w 287"/>
              <a:gd name="T97" fmla="*/ 376422092 h 237"/>
              <a:gd name="T98" fmla="*/ 64663967 w 287"/>
              <a:gd name="T99" fmla="*/ 255052854 h 237"/>
              <a:gd name="T100" fmla="*/ 131074287 w 287"/>
              <a:gd name="T101" fmla="*/ 186451754 h 237"/>
              <a:gd name="T102" fmla="*/ 150298710 w 287"/>
              <a:gd name="T103" fmla="*/ 189970338 h 237"/>
              <a:gd name="T104" fmla="*/ 138064986 w 287"/>
              <a:gd name="T105" fmla="*/ 240979847 h 237"/>
              <a:gd name="T106" fmla="*/ 153794059 w 287"/>
              <a:gd name="T107" fmla="*/ 416878505 h 237"/>
              <a:gd name="T108" fmla="*/ 349533635 w 287"/>
              <a:gd name="T109" fmla="*/ 416878505 h 237"/>
              <a:gd name="T110" fmla="*/ 349533635 w 287"/>
              <a:gd name="T111" fmla="*/ 240979847 h 237"/>
              <a:gd name="T112" fmla="*/ 251663847 w 287"/>
              <a:gd name="T113" fmla="*/ 142478085 h 237"/>
              <a:gd name="T114" fmla="*/ 153794059 w 287"/>
              <a:gd name="T115" fmla="*/ 240979847 h 237"/>
              <a:gd name="T116" fmla="*/ 153794059 w 287"/>
              <a:gd name="T117" fmla="*/ 416878505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稻壳儿小白白(http://dwz.cn/Wu2UP)"/>
          <p:cNvSpPr>
            <a:spLocks/>
          </p:cNvSpPr>
          <p:nvPr/>
        </p:nvSpPr>
        <p:spPr bwMode="auto">
          <a:xfrm>
            <a:off x="5122866" y="4935542"/>
            <a:ext cx="414337" cy="414337"/>
          </a:xfrm>
          <a:custGeom>
            <a:avLst/>
            <a:gdLst>
              <a:gd name="T0" fmla="*/ 352357939 w 360"/>
              <a:gd name="T1" fmla="*/ 476875415 h 360"/>
              <a:gd name="T2" fmla="*/ 389448007 w 360"/>
              <a:gd name="T3" fmla="*/ 438460621 h 360"/>
              <a:gd name="T4" fmla="*/ 324539814 w 360"/>
              <a:gd name="T5" fmla="*/ 205321248 h 360"/>
              <a:gd name="T6" fmla="*/ 421240315 w 360"/>
              <a:gd name="T7" fmla="*/ 108621897 h 360"/>
              <a:gd name="T8" fmla="*/ 450382017 w 360"/>
              <a:gd name="T9" fmla="*/ 25168671 h 360"/>
              <a:gd name="T10" fmla="*/ 368253518 w 360"/>
              <a:gd name="T11" fmla="*/ 55635101 h 360"/>
              <a:gd name="T12" fmla="*/ 271554168 w 360"/>
              <a:gd name="T13" fmla="*/ 152335602 h 360"/>
              <a:gd name="T14" fmla="*/ 37090067 w 360"/>
              <a:gd name="T15" fmla="*/ 86102681 h 360"/>
              <a:gd name="T16" fmla="*/ 0 w 360"/>
              <a:gd name="T17" fmla="*/ 124517476 h 360"/>
              <a:gd name="T18" fmla="*/ 196049306 w 360"/>
              <a:gd name="T19" fmla="*/ 227840463 h 360"/>
              <a:gd name="T20" fmla="*/ 129816386 w 360"/>
              <a:gd name="T21" fmla="*/ 294073384 h 360"/>
              <a:gd name="T22" fmla="*/ 50337342 w 360"/>
              <a:gd name="T23" fmla="*/ 299372294 h 360"/>
              <a:gd name="T24" fmla="*/ 11921396 w 360"/>
              <a:gd name="T25" fmla="*/ 336462361 h 360"/>
              <a:gd name="T26" fmla="*/ 105972442 w 360"/>
              <a:gd name="T27" fmla="*/ 370902973 h 360"/>
              <a:gd name="T28" fmla="*/ 139088327 w 360"/>
              <a:gd name="T29" fmla="*/ 463629292 h 360"/>
              <a:gd name="T30" fmla="*/ 177503122 w 360"/>
              <a:gd name="T31" fmla="*/ 426538074 h 360"/>
              <a:gd name="T32" fmla="*/ 181477304 w 360"/>
              <a:gd name="T33" fmla="*/ 347059030 h 360"/>
              <a:gd name="T34" fmla="*/ 249034952 w 360"/>
              <a:gd name="T35" fmla="*/ 279502533 h 360"/>
              <a:gd name="T36" fmla="*/ 352357939 w 360"/>
              <a:gd name="T37" fmla="*/ 476875415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稻壳儿小白白(http://dwz.cn/Wu2UP)"/>
          <p:cNvSpPr>
            <a:spLocks/>
          </p:cNvSpPr>
          <p:nvPr/>
        </p:nvSpPr>
        <p:spPr bwMode="auto">
          <a:xfrm>
            <a:off x="3771903" y="5337179"/>
            <a:ext cx="358775" cy="358775"/>
          </a:xfrm>
          <a:custGeom>
            <a:avLst/>
            <a:gdLst>
              <a:gd name="T0" fmla="*/ 264192941 w 360"/>
              <a:gd name="T1" fmla="*/ 357554168 h 360"/>
              <a:gd name="T2" fmla="*/ 292002986 w 360"/>
              <a:gd name="T3" fmla="*/ 328751512 h 360"/>
              <a:gd name="T4" fmla="*/ 243335157 w 360"/>
              <a:gd name="T5" fmla="*/ 153947363 h 360"/>
              <a:gd name="T6" fmla="*/ 315839598 w 360"/>
              <a:gd name="T7" fmla="*/ 81442922 h 360"/>
              <a:gd name="T8" fmla="*/ 337689993 w 360"/>
              <a:gd name="T9" fmla="*/ 18870568 h 360"/>
              <a:gd name="T10" fmla="*/ 276111247 w 360"/>
              <a:gd name="T11" fmla="*/ 41714570 h 360"/>
              <a:gd name="T12" fmla="*/ 203606806 w 360"/>
              <a:gd name="T13" fmla="*/ 114219011 h 360"/>
              <a:gd name="T14" fmla="*/ 27810045 w 360"/>
              <a:gd name="T15" fmla="*/ 64558571 h 360"/>
              <a:gd name="T16" fmla="*/ 0 w 360"/>
              <a:gd name="T17" fmla="*/ 93361228 h 360"/>
              <a:gd name="T18" fmla="*/ 146994104 w 360"/>
              <a:gd name="T19" fmla="*/ 170831713 h 360"/>
              <a:gd name="T20" fmla="*/ 97334661 w 360"/>
              <a:gd name="T21" fmla="*/ 220492152 h 360"/>
              <a:gd name="T22" fmla="*/ 37742133 w 360"/>
              <a:gd name="T23" fmla="*/ 224464589 h 360"/>
              <a:gd name="T24" fmla="*/ 8938480 w 360"/>
              <a:gd name="T25" fmla="*/ 252274634 h 360"/>
              <a:gd name="T26" fmla="*/ 79456703 w 360"/>
              <a:gd name="T27" fmla="*/ 278097465 h 360"/>
              <a:gd name="T28" fmla="*/ 104286923 w 360"/>
              <a:gd name="T29" fmla="*/ 347622080 h 360"/>
              <a:gd name="T30" fmla="*/ 133089579 w 360"/>
              <a:gd name="T31" fmla="*/ 319812035 h 360"/>
              <a:gd name="T32" fmla="*/ 136069405 w 360"/>
              <a:gd name="T33" fmla="*/ 260219508 h 360"/>
              <a:gd name="T34" fmla="*/ 186722456 w 360"/>
              <a:gd name="T35" fmla="*/ 209566457 h 360"/>
              <a:gd name="T36" fmla="*/ 264192941 w 360"/>
              <a:gd name="T37" fmla="*/ 357554168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4" name="稻壳儿小白白(http://dwz.cn/Wu2UP)"/>
          <p:cNvSpPr txBox="1">
            <a:spLocks noChangeArrowheads="1"/>
          </p:cNvSpPr>
          <p:nvPr/>
        </p:nvSpPr>
        <p:spPr bwMode="auto">
          <a:xfrm>
            <a:off x="1947866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平台优势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5" name="稻壳儿小白白(http://dwz.cn/Wu2UP)"/>
          <p:cNvSpPr txBox="1">
            <a:spLocks noChangeArrowheads="1"/>
          </p:cNvSpPr>
          <p:nvPr/>
        </p:nvSpPr>
        <p:spPr bwMode="auto">
          <a:xfrm>
            <a:off x="987428" y="2208214"/>
            <a:ext cx="29003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200" dirty="0"/>
              <a:t>Android</a:t>
            </a:r>
            <a:r>
              <a:rPr lang="zh-CN" altLang="en-US" sz="1200" dirty="0"/>
              <a:t>相对其他</a:t>
            </a:r>
            <a:r>
              <a:rPr lang="zh-CN" altLang="en-US" sz="1200" dirty="0" smtClean="0"/>
              <a:t>操作系统，首先是</a:t>
            </a:r>
            <a:r>
              <a:rPr lang="zh-CN" altLang="en-US" sz="1200" dirty="0"/>
              <a:t>其开放性</a:t>
            </a:r>
            <a:r>
              <a:rPr lang="en-US" altLang="zh-CN" sz="1200" dirty="0"/>
              <a:t>,</a:t>
            </a:r>
            <a:r>
              <a:rPr lang="zh-CN" altLang="en-US" sz="1200" dirty="0"/>
              <a:t>开发的平台允许任何移动终端厂商加入</a:t>
            </a:r>
            <a:r>
              <a:rPr lang="zh-CN" altLang="en-US" sz="1200" dirty="0" smtClean="0"/>
              <a:t>到其中。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6" name="稻壳儿小白白(http://dwz.cn/Wu2UP)"/>
          <p:cNvSpPr txBox="1">
            <a:spLocks noChangeArrowheads="1"/>
          </p:cNvSpPr>
          <p:nvPr/>
        </p:nvSpPr>
        <p:spPr bwMode="auto">
          <a:xfrm>
            <a:off x="1387478" y="5141126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WIFI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优势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7" name="稻壳儿小白白(http://dwz.cn/Wu2UP)"/>
          <p:cNvSpPr txBox="1">
            <a:spLocks noChangeArrowheads="1"/>
          </p:cNvSpPr>
          <p:nvPr/>
        </p:nvSpPr>
        <p:spPr bwMode="auto">
          <a:xfrm>
            <a:off x="1306512" y="5455451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签到范围可以缩小，提高签到质量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0" name="稻壳儿小白白(http://dwz.cn/Wu2UP)"/>
          <p:cNvSpPr txBox="1">
            <a:spLocks noChangeArrowheads="1"/>
          </p:cNvSpPr>
          <p:nvPr/>
        </p:nvSpPr>
        <p:spPr bwMode="auto">
          <a:xfrm>
            <a:off x="8377241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应用优势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1" name="稻壳儿小白白(http://dwz.cn/Wu2UP)"/>
          <p:cNvSpPr txBox="1">
            <a:spLocks noChangeArrowheads="1"/>
          </p:cNvSpPr>
          <p:nvPr/>
        </p:nvSpPr>
        <p:spPr bwMode="auto">
          <a:xfrm>
            <a:off x="8377241" y="2208214"/>
            <a:ext cx="338295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200" dirty="0"/>
              <a:t>手机客户端是是移动互联网最便捷的入口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拥有一款能在不同手机上</a:t>
            </a:r>
          </a:p>
          <a:p>
            <a:r>
              <a:rPr lang="zh-CN" altLang="en-US" sz="1200" dirty="0"/>
              <a:t>运行的客户端是移动营销制胜的法宝。</a:t>
            </a:r>
          </a:p>
          <a:p>
            <a:endParaRPr lang="zh-CN" altLang="en-US" sz="1200" dirty="0">
              <a:effectLst/>
            </a:endParaRPr>
          </a:p>
        </p:txBody>
      </p:sp>
      <p:sp>
        <p:nvSpPr>
          <p:cNvPr id="37924" name="稻壳儿小白白(http://dwz.cn/Wu2UP)"/>
          <p:cNvSpPr txBox="1">
            <a:spLocks noChangeArrowheads="1"/>
          </p:cNvSpPr>
          <p:nvPr/>
        </p:nvSpPr>
        <p:spPr bwMode="auto">
          <a:xfrm>
            <a:off x="8713790" y="5197475"/>
            <a:ext cx="1954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推广优势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5" name="稻壳儿小白白(http://dwz.cn/Wu2UP)"/>
          <p:cNvSpPr txBox="1">
            <a:spLocks noChangeArrowheads="1"/>
          </p:cNvSpPr>
          <p:nvPr/>
        </p:nvSpPr>
        <p:spPr bwMode="auto">
          <a:xfrm>
            <a:off x="8713791" y="5513389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只需修改服务器地址便可实现多场景签到。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7926" name="图片 7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7" name="文本框 88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我们的优势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928" name="文本框 89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grpSp>
        <p:nvGrpSpPr>
          <p:cNvPr id="26627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26630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图片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 rot="-848703">
            <a:off x="4135441" y="2357440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 rot="4551297">
            <a:off x="4948241" y="1322390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9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 rot="-6248703">
            <a:off x="5184778" y="3160715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 flipH="1">
            <a:off x="4848227" y="3533779"/>
            <a:ext cx="2111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流程概括</a:t>
            </a:r>
            <a:endParaRPr lang="zh-CN" altLang="en-US" sz="24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3" name="稻壳儿小白白(http://dwz.cn/Wu2UP)"/>
          <p:cNvSpPr>
            <a:spLocks noChangeShapeType="1"/>
          </p:cNvSpPr>
          <p:nvPr/>
        </p:nvSpPr>
        <p:spPr bwMode="auto">
          <a:xfrm flipH="1">
            <a:off x="3236916" y="320040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稻壳儿小白白(http://dwz.cn/Wu2UP)"/>
          <p:cNvSpPr>
            <a:spLocks noChangeShapeType="1"/>
          </p:cNvSpPr>
          <p:nvPr/>
        </p:nvSpPr>
        <p:spPr bwMode="auto">
          <a:xfrm flipH="1">
            <a:off x="3983039" y="5343525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稻壳儿小白白(http://dwz.cn/Wu2UP)"/>
          <p:cNvSpPr txBox="1">
            <a:spLocks noChangeArrowheads="1"/>
          </p:cNvSpPr>
          <p:nvPr/>
        </p:nvSpPr>
        <p:spPr bwMode="auto">
          <a:xfrm>
            <a:off x="1066802" y="2886075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1.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注册和登陆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 txBox="1">
            <a:spLocks noChangeArrowheads="1"/>
          </p:cNvSpPr>
          <p:nvPr/>
        </p:nvSpPr>
        <p:spPr bwMode="auto">
          <a:xfrm>
            <a:off x="817565" y="3167064"/>
            <a:ext cx="2201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根据实际情况选择角色分类：主管或员工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7666039" y="1995491"/>
            <a:ext cx="142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2.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发起签到活动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8" name="稻壳儿小白白(http://dwz.cn/Wu2UP)"/>
          <p:cNvSpPr txBox="1">
            <a:spLocks noChangeArrowheads="1"/>
          </p:cNvSpPr>
          <p:nvPr/>
        </p:nvSpPr>
        <p:spPr bwMode="auto">
          <a:xfrm>
            <a:off x="7666041" y="2278064"/>
            <a:ext cx="2384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主管添加新签到活动，系统生成随机的六位数字作为签到密钥，发送广播至员工客户端。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>
            <a:spLocks noChangeArrowheads="1"/>
          </p:cNvSpPr>
          <p:nvPr/>
        </p:nvSpPr>
        <p:spPr bwMode="auto">
          <a:xfrm>
            <a:off x="1817690" y="50974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4.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后台数据库更新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0" name="稻壳儿小白白(http://dwz.cn/Wu2UP)"/>
          <p:cNvSpPr txBox="1">
            <a:spLocks noChangeArrowheads="1"/>
          </p:cNvSpPr>
          <p:nvPr/>
        </p:nvSpPr>
        <p:spPr bwMode="auto">
          <a:xfrm>
            <a:off x="1366840" y="5349875"/>
            <a:ext cx="243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rgbClr val="445469"/>
                </a:solidFill>
                <a:sym typeface="Arial" panose="020B0604020202020204" pitchFamily="34" charset="0"/>
              </a:rPr>
              <a:t>后台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更新各个数据表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>
            <a:spLocks noChangeArrowheads="1"/>
          </p:cNvSpPr>
          <p:nvPr/>
        </p:nvSpPr>
        <p:spPr bwMode="auto">
          <a:xfrm>
            <a:off x="8599490" y="4241804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3.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员</a:t>
            </a: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工签到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2" name="稻壳儿小白白(http://dwz.cn/Wu2UP)"/>
          <p:cNvSpPr txBox="1">
            <a:spLocks noChangeArrowheads="1"/>
          </p:cNvSpPr>
          <p:nvPr/>
        </p:nvSpPr>
        <p:spPr bwMode="auto">
          <a:xfrm>
            <a:off x="8593139" y="4557713"/>
            <a:ext cx="234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员工刷新新的未签到任务，点击进入，输入正确密钥方可签到成功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6427790" y="224155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稻壳儿小白白(http://dwz.cn/Wu2UP)"/>
          <p:cNvSpPr>
            <a:spLocks noChangeShapeType="1"/>
          </p:cNvSpPr>
          <p:nvPr/>
        </p:nvSpPr>
        <p:spPr bwMode="auto">
          <a:xfrm flipH="1">
            <a:off x="7372352" y="4560888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55" name="图片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文本框 36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957" name="文本框 37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445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稻壳儿小白白(http://dwz.cn/Wu2UP)"/>
          <p:cNvSpPr>
            <a:spLocks noChangeArrowheads="1"/>
          </p:cNvSpPr>
          <p:nvPr/>
        </p:nvSpPr>
        <p:spPr bwMode="auto">
          <a:xfrm>
            <a:off x="1346200" y="14081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6" name="稻壳儿小白白(http://dwz.cn/Wu2UP)"/>
          <p:cNvSpPr>
            <a:spLocks noChangeArrowheads="1"/>
          </p:cNvSpPr>
          <p:nvPr/>
        </p:nvSpPr>
        <p:spPr bwMode="auto">
          <a:xfrm>
            <a:off x="827089" y="5224466"/>
            <a:ext cx="9529763" cy="6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登陆与注册界面</a:t>
            </a:r>
            <a:endParaRPr lang="en-US" altLang="zh-CN" sz="1600" b="1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 smtClean="0">
                <a:solidFill>
                  <a:srgbClr val="445469"/>
                </a:solidFill>
                <a:sym typeface="Arial" panose="020B0604020202020204" pitchFamily="34" charset="0"/>
              </a:rPr>
              <a:t>首先以主管为例，示范我们的主管角色流程。</a:t>
            </a:r>
            <a:endParaRPr lang="en-US" altLang="zh-CN" sz="1600" dirty="0" smtClean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8605" y="1257300"/>
            <a:ext cx="2007394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下箭头 11"/>
          <p:cNvSpPr/>
          <p:nvPr/>
        </p:nvSpPr>
        <p:spPr bwMode="auto">
          <a:xfrm>
            <a:off x="2311400" y="4127500"/>
            <a:ext cx="431800" cy="3429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23200" y="1206500"/>
            <a:ext cx="3670300" cy="3454400"/>
            <a:chOff x="7823200" y="1206500"/>
            <a:chExt cx="3670300" cy="3454400"/>
          </a:xfrm>
        </p:grpSpPr>
        <p:sp>
          <p:nvSpPr>
            <p:cNvPr id="30725" name="稻壳儿小白白(http://dwz.cn/Wu2UP)"/>
            <p:cNvSpPr>
              <a:spLocks noChangeArrowheads="1"/>
            </p:cNvSpPr>
            <p:nvPr/>
          </p:nvSpPr>
          <p:spPr bwMode="auto">
            <a:xfrm>
              <a:off x="9055100" y="1230313"/>
              <a:ext cx="2438400" cy="3408362"/>
            </a:xfrm>
            <a:prstGeom prst="rect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FFFFFF"/>
                  </a:solidFill>
                  <a:sym typeface="Arial" panose="020B0604020202020204" pitchFamily="34" charset="0"/>
                </a:rPr>
                <a:t>请插入图片</a:t>
              </a: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7823200" y="2819400"/>
              <a:ext cx="978408" cy="48463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pic>
          <p:nvPicPr>
            <p:cNvPr id="6246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347199" y="1206500"/>
              <a:ext cx="1943100" cy="345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3924300" y="1244600"/>
            <a:ext cx="3568700" cy="3479800"/>
            <a:chOff x="3924300" y="1244600"/>
            <a:chExt cx="3568700" cy="3479800"/>
          </a:xfrm>
        </p:grpSpPr>
        <p:sp>
          <p:nvSpPr>
            <p:cNvPr id="30724" name="稻壳儿小白白(http://dwz.cn/Wu2UP)"/>
            <p:cNvSpPr>
              <a:spLocks noChangeArrowheads="1"/>
            </p:cNvSpPr>
            <p:nvPr/>
          </p:nvSpPr>
          <p:spPr bwMode="auto">
            <a:xfrm>
              <a:off x="5054600" y="1293813"/>
              <a:ext cx="2438400" cy="3408362"/>
            </a:xfrm>
            <a:prstGeom prst="rect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FFFFFF"/>
                  </a:solidFill>
                  <a:sym typeface="Arial" panose="020B0604020202020204" pitchFamily="34" charset="0"/>
                </a:rPr>
                <a:t>请插入图片</a:t>
              </a: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924300" y="2768600"/>
              <a:ext cx="978408" cy="48463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pic>
          <p:nvPicPr>
            <p:cNvPr id="6246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18125" y="1244600"/>
              <a:ext cx="1957388" cy="347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下箭头 15"/>
            <p:cNvSpPr/>
            <p:nvPr/>
          </p:nvSpPr>
          <p:spPr bwMode="auto">
            <a:xfrm>
              <a:off x="6464300" y="1930400"/>
              <a:ext cx="431800" cy="34290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2201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9564" y="2250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313491" y="1776414"/>
            <a:ext cx="521017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17A68"/>
                </a:solidFill>
                <a:sym typeface="Arial" panose="020B0604020202020204" pitchFamily="34" charset="0"/>
              </a:rPr>
              <a:t>前言</a:t>
            </a:r>
            <a:endParaRPr lang="en-US" altLang="zh-CN" sz="2800" b="1" dirty="0" smtClean="0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考勤签到管理是一项工作量大而又十分繁琐的工作，要求工作人员反复查找、登记，不仅耗时耗力，而且可能出错，不便于管理。随着技术的发展，使用眼球识别、指纹识别的签到技术已经出现，但是其部署需要花费大量的人力物力资源，公司和个人往往难以承受。</a:t>
            </a:r>
          </a:p>
          <a:p>
            <a:pPr eaLnBrk="1" hangingPunct="1"/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本次暑期实训要实现的是基于</a:t>
            </a:r>
            <a:r>
              <a:rPr lang="en-US" altLang="zh-CN" dirty="0" smtClean="0">
                <a:solidFill>
                  <a:srgbClr val="7A8EA9"/>
                </a:solidFill>
                <a:sym typeface="Arial" panose="020B0604020202020204" pitchFamily="34" charset="0"/>
              </a:rPr>
              <a:t>Android</a:t>
            </a:r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手机和成熟的</a:t>
            </a:r>
            <a:r>
              <a:rPr lang="en-US" altLang="zh-CN" dirty="0" smtClean="0">
                <a:solidFill>
                  <a:srgbClr val="7A8EA9"/>
                </a:solidFill>
                <a:sym typeface="Arial" panose="020B0604020202020204" pitchFamily="34" charset="0"/>
              </a:rPr>
              <a:t>Android</a:t>
            </a:r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应用开发技术，花费极少的成本，即可获得一个高可靠性的</a:t>
            </a:r>
            <a:r>
              <a:rPr lang="en-US" altLang="zh-CN" dirty="0" smtClean="0">
                <a:solidFill>
                  <a:srgbClr val="7A8EA9"/>
                </a:solidFill>
                <a:sym typeface="Arial" panose="020B0604020202020204" pitchFamily="34" charset="0"/>
              </a:rPr>
              <a:t>WIFI</a:t>
            </a:r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签到</a:t>
            </a:r>
            <a:r>
              <a:rPr lang="en-US" altLang="zh-CN" dirty="0" smtClean="0">
                <a:solidFill>
                  <a:srgbClr val="7A8EA9"/>
                </a:solidFill>
                <a:sym typeface="Arial" panose="020B0604020202020204" pitchFamily="34" charset="0"/>
              </a:rPr>
              <a:t>APP</a:t>
            </a:r>
            <a:r>
              <a:rPr lang="zh-CN" altLang="en-US" dirty="0" smtClean="0">
                <a:solidFill>
                  <a:srgbClr val="7A8EA9"/>
                </a:solidFill>
                <a:sym typeface="Arial" panose="020B0604020202020204" pitchFamily="34" charset="0"/>
              </a:rPr>
              <a:t>。 </a:t>
            </a:r>
            <a:r>
              <a:rPr lang="zh-CN" altLang="en-US" sz="2000" dirty="0">
                <a:solidFill>
                  <a:srgbClr val="7A8EA9"/>
                </a:solidFill>
                <a:sym typeface="Arial" panose="020B0604020202020204" pitchFamily="34" charset="0"/>
              </a:rPr>
              <a:t>　　</a:t>
            </a:r>
            <a:r>
              <a:rPr lang="zh-CN" altLang="en-US" sz="2400" dirty="0">
                <a:solidFill>
                  <a:srgbClr val="7A8EA9"/>
                </a:solidFill>
                <a:sym typeface="Arial" panose="020B0604020202020204" pitchFamily="34" charset="0"/>
              </a:rPr>
              <a:t>　　</a:t>
            </a: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4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250951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PREFACE 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稻壳儿小白白(http://dwz.cn/Wu2UP)"/>
          <p:cNvSpPr>
            <a:spLocks noChangeArrowheads="1"/>
          </p:cNvSpPr>
          <p:nvPr/>
        </p:nvSpPr>
        <p:spPr bwMode="auto">
          <a:xfrm>
            <a:off x="1346200" y="14081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6" name="稻壳儿小白白(http://dwz.cn/Wu2UP)"/>
          <p:cNvSpPr>
            <a:spLocks noChangeArrowheads="1"/>
          </p:cNvSpPr>
          <p:nvPr/>
        </p:nvSpPr>
        <p:spPr bwMode="auto">
          <a:xfrm>
            <a:off x="827089" y="5224466"/>
            <a:ext cx="9529763" cy="6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登陆与注册界面</a:t>
            </a:r>
            <a:endParaRPr lang="en-US" altLang="zh-CN" sz="1600" b="1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 smtClean="0">
                <a:solidFill>
                  <a:srgbClr val="445469"/>
                </a:solidFill>
                <a:sym typeface="Arial" panose="020B0604020202020204" pitchFamily="34" charset="0"/>
              </a:rPr>
              <a:t>首先以主管为例，示范我们的主管角色流程。</a:t>
            </a:r>
            <a:endParaRPr lang="en-US" altLang="zh-CN" sz="1600" dirty="0" smtClean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548605" y="1257300"/>
            <a:ext cx="2007393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稻壳儿小白白(http://dwz.cn/Wu2UP)"/>
          <p:cNvSpPr>
            <a:spLocks noChangeArrowheads="1"/>
          </p:cNvSpPr>
          <p:nvPr/>
        </p:nvSpPr>
        <p:spPr bwMode="auto">
          <a:xfrm>
            <a:off x="9055100" y="12303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7823200" y="2819400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347199" y="1206500"/>
            <a:ext cx="19431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稻壳儿小白白(http://dwz.cn/Wu2UP)"/>
          <p:cNvSpPr>
            <a:spLocks noChangeArrowheads="1"/>
          </p:cNvSpPr>
          <p:nvPr/>
        </p:nvSpPr>
        <p:spPr bwMode="auto">
          <a:xfrm>
            <a:off x="5054600" y="12938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3924300" y="2768600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318125" y="1244600"/>
            <a:ext cx="1957387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下箭头 15"/>
          <p:cNvSpPr/>
          <p:nvPr/>
        </p:nvSpPr>
        <p:spPr bwMode="auto">
          <a:xfrm>
            <a:off x="6464300" y="1930400"/>
            <a:ext cx="431800" cy="3429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6718300" y="1244600"/>
            <a:ext cx="342900" cy="2667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3471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稻壳儿小白白(http://dwz.cn/Wu2UP)"/>
          <p:cNvSpPr>
            <a:spLocks noChangeArrowheads="1"/>
          </p:cNvSpPr>
          <p:nvPr/>
        </p:nvSpPr>
        <p:spPr bwMode="auto">
          <a:xfrm>
            <a:off x="3263900" y="13700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4" name="稻壳儿小白白(http://dwz.cn/Wu2UP)"/>
          <p:cNvSpPr>
            <a:spLocks noChangeArrowheads="1"/>
          </p:cNvSpPr>
          <p:nvPr/>
        </p:nvSpPr>
        <p:spPr bwMode="auto">
          <a:xfrm>
            <a:off x="6184900" y="14208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5" name="稻壳儿小白白(http://dwz.cn/Wu2UP)"/>
          <p:cNvSpPr>
            <a:spLocks noChangeArrowheads="1"/>
          </p:cNvSpPr>
          <p:nvPr/>
        </p:nvSpPr>
        <p:spPr bwMode="auto">
          <a:xfrm>
            <a:off x="9194800" y="14208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6" name="稻壳儿小白白(http://dwz.cn/Wu2UP)"/>
          <p:cNvSpPr>
            <a:spLocks noChangeArrowheads="1"/>
          </p:cNvSpPr>
          <p:nvPr/>
        </p:nvSpPr>
        <p:spPr bwMode="auto">
          <a:xfrm>
            <a:off x="827089" y="5224466"/>
            <a:ext cx="9529763" cy="6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员工操作</a:t>
            </a:r>
            <a:endParaRPr lang="en-US" altLang="zh-CN" sz="1600" b="1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 smtClean="0">
                <a:solidFill>
                  <a:srgbClr val="445469"/>
                </a:solidFill>
                <a:sym typeface="Arial" panose="020B0604020202020204" pitchFamily="34" charset="0"/>
              </a:rPr>
              <a:t>接到通知，显示未签到，点击进入，输入正确的签到密码，提示签到成功，更新数据库。</a:t>
            </a:r>
            <a:endParaRPr lang="en-US" altLang="zh-CN" sz="1600" dirty="0" smtClean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2844800" y="2781300"/>
            <a:ext cx="419100" cy="4445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2311400" y="4127500"/>
            <a:ext cx="431800" cy="3429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7" name="稻壳儿小白白(http://dwz.cn/Wu2UP)"/>
          <p:cNvSpPr>
            <a:spLocks noChangeArrowheads="1"/>
          </p:cNvSpPr>
          <p:nvPr/>
        </p:nvSpPr>
        <p:spPr bwMode="auto">
          <a:xfrm>
            <a:off x="330200" y="13700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18" name="右箭头 17"/>
          <p:cNvSpPr/>
          <p:nvPr/>
        </p:nvSpPr>
        <p:spPr bwMode="auto">
          <a:xfrm>
            <a:off x="5778500" y="2717800"/>
            <a:ext cx="419100" cy="4445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9347200" y="1209326"/>
            <a:ext cx="2184397" cy="38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390900" y="1085149"/>
            <a:ext cx="2197098" cy="390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350000" y="1174049"/>
            <a:ext cx="2197098" cy="390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57200" y="1085149"/>
            <a:ext cx="2197097" cy="390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右箭头 22"/>
          <p:cNvSpPr/>
          <p:nvPr/>
        </p:nvSpPr>
        <p:spPr bwMode="auto">
          <a:xfrm>
            <a:off x="2032000" y="1333500"/>
            <a:ext cx="292100" cy="2032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286000" y="3175000"/>
            <a:ext cx="279400" cy="4572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0" name="下箭头 19"/>
          <p:cNvSpPr/>
          <p:nvPr/>
        </p:nvSpPr>
        <p:spPr bwMode="auto">
          <a:xfrm>
            <a:off x="11176000" y="3276600"/>
            <a:ext cx="279400" cy="4572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8724900" y="2679700"/>
            <a:ext cx="419100" cy="4445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25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24" grpId="0" animBg="1"/>
      <p:bldP spid="30725" grpId="0" animBg="1"/>
      <p:bldP spid="11" grpId="0" animBg="1"/>
      <p:bldP spid="18" grpId="0" animBg="1"/>
      <p:bldP spid="20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我们的感触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4741863" y="3643313"/>
            <a:ext cx="912812" cy="38036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>
            <a:spLocks/>
          </p:cNvSpPr>
          <p:nvPr/>
        </p:nvSpPr>
        <p:spPr bwMode="auto">
          <a:xfrm>
            <a:off x="4284663" y="3116265"/>
            <a:ext cx="457200" cy="1063625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稻壳儿小白白(http://dwz.cn/Wu2UP)"/>
          <p:cNvSpPr>
            <a:spLocks/>
          </p:cNvSpPr>
          <p:nvPr/>
        </p:nvSpPr>
        <p:spPr bwMode="auto">
          <a:xfrm>
            <a:off x="4284663" y="3116263"/>
            <a:ext cx="1370012" cy="527050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3829052" y="4179892"/>
            <a:ext cx="912813" cy="326707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>
            <a:spLocks/>
          </p:cNvSpPr>
          <p:nvPr/>
        </p:nvSpPr>
        <p:spPr bwMode="auto">
          <a:xfrm>
            <a:off x="3373439" y="3652838"/>
            <a:ext cx="455612" cy="1060450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稻壳儿小白白(http://dwz.cn/Wu2UP)"/>
          <p:cNvSpPr>
            <a:spLocks/>
          </p:cNvSpPr>
          <p:nvPr/>
        </p:nvSpPr>
        <p:spPr bwMode="auto">
          <a:xfrm>
            <a:off x="3373441" y="3651250"/>
            <a:ext cx="1368425" cy="527050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稻壳儿小白白(http://dwz.cn/Wu2UP)"/>
          <p:cNvSpPr>
            <a:spLocks/>
          </p:cNvSpPr>
          <p:nvPr/>
        </p:nvSpPr>
        <p:spPr bwMode="auto">
          <a:xfrm>
            <a:off x="2459039" y="4187825"/>
            <a:ext cx="457200" cy="1062038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916240" y="4714875"/>
            <a:ext cx="954087" cy="27320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>
            <a:spLocks/>
          </p:cNvSpPr>
          <p:nvPr/>
        </p:nvSpPr>
        <p:spPr bwMode="auto">
          <a:xfrm>
            <a:off x="2459039" y="4187829"/>
            <a:ext cx="1370012" cy="525463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稻壳儿小白白(http://dwz.cn/Wu2UP)"/>
          <p:cNvSpPr>
            <a:spLocks/>
          </p:cNvSpPr>
          <p:nvPr/>
        </p:nvSpPr>
        <p:spPr bwMode="auto">
          <a:xfrm>
            <a:off x="635000" y="5257800"/>
            <a:ext cx="1370013" cy="528638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1089025" y="5784854"/>
            <a:ext cx="914400" cy="16621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>
            <a:spLocks/>
          </p:cNvSpPr>
          <p:nvPr/>
        </p:nvSpPr>
        <p:spPr bwMode="auto">
          <a:xfrm>
            <a:off x="635002" y="5257804"/>
            <a:ext cx="454025" cy="2189163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2005016" y="5249863"/>
            <a:ext cx="911225" cy="2197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>
            <a:spLocks/>
          </p:cNvSpPr>
          <p:nvPr/>
        </p:nvSpPr>
        <p:spPr bwMode="auto">
          <a:xfrm>
            <a:off x="1547813" y="4722817"/>
            <a:ext cx="457200" cy="1063625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稻壳儿小白白(http://dwz.cn/Wu2UP)"/>
          <p:cNvSpPr>
            <a:spLocks/>
          </p:cNvSpPr>
          <p:nvPr/>
        </p:nvSpPr>
        <p:spPr bwMode="auto">
          <a:xfrm>
            <a:off x="1547816" y="4722813"/>
            <a:ext cx="1368425" cy="527050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762125" y="1612904"/>
            <a:ext cx="1949451" cy="3224213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sym typeface="Arial" panose="020B0604020202020204" pitchFamily="34" charset="0"/>
              </a:rPr>
              <a:t> </a:t>
            </a:r>
          </a:p>
        </p:txBody>
      </p:sp>
      <p:sp>
        <p:nvSpPr>
          <p:cNvPr id="34834" name="稻壳儿小白白(http://dwz.cn/Wu2UP)"/>
          <p:cNvSpPr txBox="1">
            <a:spLocks noChangeArrowheads="1"/>
          </p:cNvSpPr>
          <p:nvPr/>
        </p:nvSpPr>
        <p:spPr bwMode="auto">
          <a:xfrm>
            <a:off x="6694488" y="2039942"/>
            <a:ext cx="51419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 dirty="0">
                <a:solidFill>
                  <a:srgbClr val="445469"/>
                </a:solidFill>
                <a:sym typeface="Arial" panose="020B0604020202020204" pitchFamily="34" charset="0"/>
              </a:rPr>
              <a:t>我们</a:t>
            </a:r>
            <a:r>
              <a:rPr lang="zh-CN" altLang="en-US" sz="4800" dirty="0" smtClean="0">
                <a:solidFill>
                  <a:srgbClr val="445469"/>
                </a:solidFill>
                <a:sym typeface="Arial" panose="020B0604020202020204" pitchFamily="34" charset="0"/>
              </a:rPr>
              <a:t>的</a:t>
            </a:r>
            <a:r>
              <a:rPr lang="zh-CN" altLang="en-US" sz="4800" b="1" dirty="0" smtClean="0">
                <a:solidFill>
                  <a:srgbClr val="117A68"/>
                </a:solidFill>
                <a:sym typeface="Arial" panose="020B0604020202020204" pitchFamily="34" charset="0"/>
              </a:rPr>
              <a:t>感触</a:t>
            </a:r>
            <a:endParaRPr lang="en-US" altLang="zh-CN" sz="4800" b="1" dirty="0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6694490" y="2997200"/>
            <a:ext cx="4503737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 smtClean="0">
                <a:solidFill>
                  <a:srgbClr val="445469"/>
                </a:solidFill>
                <a:sym typeface="Arial" panose="020B0604020202020204" pitchFamily="34" charset="0"/>
              </a:rPr>
              <a:t>这不多不少的十天里，我们集中了所有的经历只为钻研我们之前从未涉及过的领域。十天的绷紧的神经确实不太舒服，但是看到自己的程序可以顺利运行并且与自己的预想出入并不太大，觉得一切都值了。这十天教会我们，沿途阻碍很多，只要学会规避，永不放弃，就一定会有回报。</a:t>
            </a: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4836" name="图片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文本框 34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4838" name="文本框 35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9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6"/>
          <p:cNvSpPr txBox="1">
            <a:spLocks noChangeArrowheads="1"/>
          </p:cNvSpPr>
          <p:nvPr/>
        </p:nvSpPr>
        <p:spPr bwMode="auto">
          <a:xfrm>
            <a:off x="2759078" y="2014542"/>
            <a:ext cx="67484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123507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1338267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819902" y="124777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214630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22494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819902" y="215900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03371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3136904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819902" y="3046417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946529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672388" y="4048129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我们的优势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819902" y="395922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485775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672388" y="4959354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我们的感触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819902" y="487045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4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1" y="2717802"/>
            <a:ext cx="444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90" y="1117600"/>
            <a:ext cx="3155951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7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稻壳儿小白白(http://dwz.cn/Wu2UP)"/>
          <p:cNvSpPr>
            <a:spLocks/>
          </p:cNvSpPr>
          <p:nvPr/>
        </p:nvSpPr>
        <p:spPr bwMode="auto">
          <a:xfrm rot="5400000">
            <a:off x="1986757" y="4075910"/>
            <a:ext cx="1265238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40 w 1265436"/>
              <a:gd name="T7" fmla="*/ 1900527 h 2105657"/>
              <a:gd name="T8" fmla="*/ 1265040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1" name="稻壳儿小白白(http://dwz.cn/Wu2UP)"/>
          <p:cNvSpPr>
            <a:spLocks noChangeArrowheads="1"/>
          </p:cNvSpPr>
          <p:nvPr/>
        </p:nvSpPr>
        <p:spPr bwMode="auto">
          <a:xfrm>
            <a:off x="3317878" y="3921127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2" name="稻壳儿小白白(http://dwz.cn/Wu2UP)"/>
          <p:cNvSpPr>
            <a:spLocks/>
          </p:cNvSpPr>
          <p:nvPr/>
        </p:nvSpPr>
        <p:spPr bwMode="auto">
          <a:xfrm rot="5400000">
            <a:off x="4313241" y="3500442"/>
            <a:ext cx="1266825" cy="2105025"/>
          </a:xfrm>
          <a:custGeom>
            <a:avLst/>
            <a:gdLst>
              <a:gd name="T0" fmla="*/ 0 w 1265436"/>
              <a:gd name="T1" fmla="*/ 0 h 2105657"/>
              <a:gd name="T2" fmla="*/ 204310 w 1265436"/>
              <a:gd name="T3" fmla="*/ 0 h 2105657"/>
              <a:gd name="T4" fmla="*/ 204310 w 1265436"/>
              <a:gd name="T5" fmla="*/ 1900527 h 2105657"/>
              <a:gd name="T6" fmla="*/ 1268216 w 1265436"/>
              <a:gd name="T7" fmla="*/ 1900527 h 2105657"/>
              <a:gd name="T8" fmla="*/ 1268216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稻壳儿小白白(http://dwz.cn/Wu2UP)"/>
          <p:cNvSpPr>
            <a:spLocks noChangeArrowheads="1"/>
          </p:cNvSpPr>
          <p:nvPr/>
        </p:nvSpPr>
        <p:spPr bwMode="auto">
          <a:xfrm>
            <a:off x="5645153" y="3344867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4" name="稻壳儿小白白(http://dwz.cn/Wu2UP)"/>
          <p:cNvSpPr>
            <a:spLocks/>
          </p:cNvSpPr>
          <p:nvPr/>
        </p:nvSpPr>
        <p:spPr bwMode="auto">
          <a:xfrm rot="5400000">
            <a:off x="6641310" y="2924970"/>
            <a:ext cx="1265237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38 w 1265436"/>
              <a:gd name="T7" fmla="*/ 1900527 h 2105657"/>
              <a:gd name="T8" fmla="*/ 1265038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稻壳儿小白白(http://dwz.cn/Wu2UP)"/>
          <p:cNvSpPr>
            <a:spLocks noChangeArrowheads="1"/>
          </p:cNvSpPr>
          <p:nvPr/>
        </p:nvSpPr>
        <p:spPr bwMode="auto">
          <a:xfrm>
            <a:off x="7972427" y="2768604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6" name="稻壳儿小白白(http://dwz.cn/Wu2UP)"/>
          <p:cNvSpPr>
            <a:spLocks/>
          </p:cNvSpPr>
          <p:nvPr/>
        </p:nvSpPr>
        <p:spPr bwMode="auto">
          <a:xfrm rot="5400000">
            <a:off x="8967788" y="2347914"/>
            <a:ext cx="1265238" cy="2106613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3396 h 2105657"/>
              <a:gd name="T6" fmla="*/ 1265040 w 1265436"/>
              <a:gd name="T7" fmla="*/ 1903396 h 2105657"/>
              <a:gd name="T8" fmla="*/ 1265040 w 1265436"/>
              <a:gd name="T9" fmla="*/ 2107569 h 2105657"/>
              <a:gd name="T10" fmla="*/ 0 w 1265436"/>
              <a:gd name="T11" fmla="*/ 2107569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稻壳儿小白白(http://dwz.cn/Wu2UP)"/>
          <p:cNvSpPr txBox="1">
            <a:spLocks noChangeArrowheads="1"/>
          </p:cNvSpPr>
          <p:nvPr/>
        </p:nvSpPr>
        <p:spPr bwMode="auto">
          <a:xfrm>
            <a:off x="1444627" y="4857754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二维码扫描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8" name="稻壳儿小白白(http://dwz.cn/Wu2UP)"/>
          <p:cNvSpPr txBox="1">
            <a:spLocks noChangeArrowheads="1"/>
          </p:cNvSpPr>
          <p:nvPr/>
        </p:nvSpPr>
        <p:spPr bwMode="auto">
          <a:xfrm>
            <a:off x="1995490" y="5207000"/>
            <a:ext cx="1384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管理员生成二维码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9" name="稻壳儿小白白(http://dwz.cn/Wu2UP)"/>
          <p:cNvSpPr txBox="1">
            <a:spLocks noChangeArrowheads="1"/>
          </p:cNvSpPr>
          <p:nvPr/>
        </p:nvSpPr>
        <p:spPr bwMode="auto">
          <a:xfrm>
            <a:off x="3829051" y="4364038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GPS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定位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0" name="稻壳儿小白白(http://dwz.cn/Wu2UP)"/>
          <p:cNvSpPr txBox="1">
            <a:spLocks noChangeArrowheads="1"/>
          </p:cNvSpPr>
          <p:nvPr/>
        </p:nvSpPr>
        <p:spPr bwMode="auto">
          <a:xfrm>
            <a:off x="4378327" y="4714875"/>
            <a:ext cx="1384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合理</a:t>
            </a: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gps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定位之内方可签到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1" name="稻壳儿小白白(http://dwz.cn/Wu2UP)"/>
          <p:cNvSpPr txBox="1">
            <a:spLocks noChangeArrowheads="1"/>
          </p:cNvSpPr>
          <p:nvPr/>
        </p:nvSpPr>
        <p:spPr bwMode="auto">
          <a:xfrm>
            <a:off x="6107113" y="3735388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WiFi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定位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2" name="稻壳儿小白白(http://dwz.cn/Wu2UP)"/>
          <p:cNvSpPr txBox="1">
            <a:spLocks noChangeArrowheads="1"/>
          </p:cNvSpPr>
          <p:nvPr/>
        </p:nvSpPr>
        <p:spPr bwMode="auto">
          <a:xfrm>
            <a:off x="6656390" y="4084639"/>
            <a:ext cx="1384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连接特定的局域网方可定位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3" name="稻壳儿小白白(http://dwz.cn/Wu2UP)"/>
          <p:cNvSpPr txBox="1">
            <a:spLocks noChangeArrowheads="1"/>
          </p:cNvSpPr>
          <p:nvPr/>
        </p:nvSpPr>
        <p:spPr bwMode="auto">
          <a:xfrm>
            <a:off x="8431213" y="3149604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时间限制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4" name="稻壳儿小白白(http://dwz.cn/Wu2UP)"/>
          <p:cNvSpPr txBox="1">
            <a:spLocks noChangeArrowheads="1"/>
          </p:cNvSpPr>
          <p:nvPr/>
        </p:nvSpPr>
        <p:spPr bwMode="auto">
          <a:xfrm>
            <a:off x="8982075" y="3498850"/>
            <a:ext cx="1384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在规定时间内方可签到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53265" name="图片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文本框 23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267" name="文本框 24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76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以往构想</a:t>
            </a: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/>
          </p:cNvSpPr>
          <p:nvPr/>
        </p:nvSpPr>
        <p:spPr bwMode="auto">
          <a:xfrm>
            <a:off x="287339" y="1990729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13315" name="稻壳儿小白白(http://dwz.cn/Wu2UP)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1" y="4017967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稻壳儿小白白(http://dwz.cn/Wu2UP)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40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稻壳儿小白白(http://dwz.cn/Wu2UP)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84300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稻壳儿小白白(http://dwz.cn/Wu2UP)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6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稻壳儿小白白(http://dwz.cn/Wu2UP)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6" y="4322767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稻壳儿小白白(http://dwz.cn/Wu2UP)"/>
          <p:cNvSpPr>
            <a:spLocks noEditPoints="1"/>
          </p:cNvSpPr>
          <p:nvPr/>
        </p:nvSpPr>
        <p:spPr bwMode="auto">
          <a:xfrm>
            <a:off x="2068515" y="1258888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5865815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3509964" y="3186113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3" name="稻壳儿小白白(http://dwz.cn/Wu2UP)"/>
          <p:cNvSpPr>
            <a:spLocks noChangeAspect="1" noEditPoints="1"/>
          </p:cNvSpPr>
          <p:nvPr/>
        </p:nvSpPr>
        <p:spPr bwMode="auto">
          <a:xfrm>
            <a:off x="4881566" y="4303713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4" name="稻壳儿小白白(http://dwz.cn/Wu2UP)"/>
          <p:cNvSpPr>
            <a:spLocks noEditPoints="1"/>
          </p:cNvSpPr>
          <p:nvPr/>
        </p:nvSpPr>
        <p:spPr bwMode="auto">
          <a:xfrm>
            <a:off x="8769351" y="4606925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882902" y="1219205"/>
            <a:ext cx="21208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学习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Android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相关知识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 txBox="1">
            <a:spLocks noChangeArrowheads="1"/>
          </p:cNvSpPr>
          <p:nvPr/>
        </p:nvSpPr>
        <p:spPr bwMode="auto">
          <a:xfrm>
            <a:off x="2895602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初步设计角色、</a:t>
            </a: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UI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、连接</a:t>
            </a: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MySQL 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6808789" y="1524005"/>
            <a:ext cx="1649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GPS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定位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 txBox="1">
            <a:spLocks noChangeArrowheads="1"/>
          </p:cNvSpPr>
          <p:nvPr/>
        </p:nvSpPr>
        <p:spPr bwMode="auto">
          <a:xfrm>
            <a:off x="6808790" y="1809750"/>
            <a:ext cx="2333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定位范围太广、不精确、开发时间长、代码繁琐</a:t>
            </a: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……</a:t>
            </a: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1671637" y="3144838"/>
            <a:ext cx="15732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二维码扫名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 txBox="1">
            <a:spLocks noChangeArrowheads="1"/>
          </p:cNvSpPr>
          <p:nvPr/>
        </p:nvSpPr>
        <p:spPr bwMode="auto">
          <a:xfrm>
            <a:off x="1509715" y="3432175"/>
            <a:ext cx="15382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实用</a:t>
            </a: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zxing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库，该库内容冗杂，清理核心包耗时长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4"/>
            <a:ext cx="1924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WiFi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定位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2" name="稻壳儿小白白(http://dwz.cn/Wu2UP)"/>
          <p:cNvSpPr txBox="1">
            <a:spLocks noChangeArrowheads="1"/>
          </p:cNvSpPr>
          <p:nvPr/>
        </p:nvSpPr>
        <p:spPr bwMode="auto">
          <a:xfrm>
            <a:off x="5911851" y="4621213"/>
            <a:ext cx="153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网络资多，实现更容易，应用也相对合理 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3" name="稻壳儿小白白(http://dwz.cn/Wu2UP)"/>
          <p:cNvSpPr txBox="1">
            <a:spLocks noChangeArrowheads="1"/>
          </p:cNvSpPr>
          <p:nvPr/>
        </p:nvSpPr>
        <p:spPr bwMode="auto">
          <a:xfrm>
            <a:off x="9791702" y="4581529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排除万难 </a:t>
            </a:r>
            <a:endParaRPr lang="zh-CN" altLang="en-US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4" name="稻壳儿小白白(http://dwz.cn/Wu2UP)"/>
          <p:cNvSpPr txBox="1">
            <a:spLocks noChangeArrowheads="1"/>
          </p:cNvSpPr>
          <p:nvPr/>
        </p:nvSpPr>
        <p:spPr bwMode="auto">
          <a:xfrm>
            <a:off x="9793291" y="4865688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……</a:t>
            </a:r>
            <a:r>
              <a:rPr lang="zh-CN" altLang="en-US" sz="1200" dirty="0" smtClean="0">
                <a:solidFill>
                  <a:srgbClr val="445469"/>
                </a:solidFill>
                <a:sym typeface="Arial" panose="020B0604020202020204" pitchFamily="34" charset="0"/>
              </a:rPr>
              <a:t>移动签到</a:t>
            </a:r>
            <a:endParaRPr lang="en-US" altLang="zh-CN" sz="12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3335" name="图片 5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文本框 5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37" name="文本框 60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ShapeType="1"/>
          </p:cNvSpPr>
          <p:nvPr/>
        </p:nvSpPr>
        <p:spPr bwMode="auto">
          <a:xfrm flipV="1">
            <a:off x="1533528" y="3571875"/>
            <a:ext cx="9166225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V="1">
            <a:off x="5872163" y="1700216"/>
            <a:ext cx="0" cy="402113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1506539" y="20415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506539" y="431641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>
            <a:spLocks/>
          </p:cNvSpPr>
          <p:nvPr/>
        </p:nvSpPr>
        <p:spPr bwMode="auto">
          <a:xfrm>
            <a:off x="1778003" y="4627563"/>
            <a:ext cx="347663" cy="349250"/>
          </a:xfrm>
          <a:custGeom>
            <a:avLst/>
            <a:gdLst>
              <a:gd name="T0" fmla="*/ 139895728 w 288"/>
              <a:gd name="T1" fmla="*/ 0 h 288"/>
              <a:gd name="T2" fmla="*/ 209843592 w 288"/>
              <a:gd name="T3" fmla="*/ 58823159 h 288"/>
              <a:gd name="T4" fmla="*/ 279790249 w 288"/>
              <a:gd name="T5" fmla="*/ 0 h 288"/>
              <a:gd name="T6" fmla="*/ 419685978 w 288"/>
              <a:gd name="T7" fmla="*/ 52940479 h 288"/>
              <a:gd name="T8" fmla="*/ 419685978 w 288"/>
              <a:gd name="T9" fmla="*/ 158822650 h 288"/>
              <a:gd name="T10" fmla="*/ 326422964 w 288"/>
              <a:gd name="T11" fmla="*/ 132352411 h 288"/>
              <a:gd name="T12" fmla="*/ 326422964 w 288"/>
              <a:gd name="T13" fmla="*/ 423526259 h 288"/>
              <a:gd name="T14" fmla="*/ 93263014 w 288"/>
              <a:gd name="T15" fmla="*/ 423526259 h 288"/>
              <a:gd name="T16" fmla="*/ 93263014 w 288"/>
              <a:gd name="T17" fmla="*/ 132352411 h 288"/>
              <a:gd name="T18" fmla="*/ 0 w 288"/>
              <a:gd name="T19" fmla="*/ 158822650 h 288"/>
              <a:gd name="T20" fmla="*/ 0 w 288"/>
              <a:gd name="T21" fmla="*/ 52940479 h 288"/>
              <a:gd name="T22" fmla="*/ 139895728 w 2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6545264" y="2286004"/>
            <a:ext cx="365125" cy="341313"/>
          </a:xfrm>
          <a:custGeom>
            <a:avLst/>
            <a:gdLst>
              <a:gd name="T0" fmla="*/ 391410361 w 301"/>
              <a:gd name="T1" fmla="*/ 281260067 h 282"/>
              <a:gd name="T2" fmla="*/ 344322579 w 301"/>
              <a:gd name="T3" fmla="*/ 101078272 h 282"/>
              <a:gd name="T4" fmla="*/ 119188445 w 301"/>
              <a:gd name="T5" fmla="*/ 52736489 h 282"/>
              <a:gd name="T6" fmla="*/ 47086569 w 301"/>
              <a:gd name="T7" fmla="*/ 4394707 h 282"/>
              <a:gd name="T8" fmla="*/ 17657008 w 301"/>
              <a:gd name="T9" fmla="*/ 19043329 h 282"/>
              <a:gd name="T10" fmla="*/ 89758885 w 301"/>
              <a:gd name="T11" fmla="*/ 83499442 h 282"/>
              <a:gd name="T12" fmla="*/ 194233157 w 301"/>
              <a:gd name="T13" fmla="*/ 364759509 h 282"/>
              <a:gd name="T14" fmla="*/ 442911181 w 301"/>
              <a:gd name="T15" fmla="*/ 380873839 h 282"/>
              <a:gd name="T16" fmla="*/ 391410361 w 301"/>
              <a:gd name="T17" fmla="*/ 281260067 h 282"/>
              <a:gd name="T18" fmla="*/ 356095131 w 301"/>
              <a:gd name="T19" fmla="*/ 339856973 h 282"/>
              <a:gd name="T20" fmla="*/ 353152297 w 301"/>
              <a:gd name="T21" fmla="*/ 341321472 h 282"/>
              <a:gd name="T22" fmla="*/ 350208249 w 301"/>
              <a:gd name="T23" fmla="*/ 339856973 h 282"/>
              <a:gd name="T24" fmla="*/ 233962638 w 301"/>
              <a:gd name="T25" fmla="*/ 202156543 h 282"/>
              <a:gd name="T26" fmla="*/ 155975092 w 301"/>
              <a:gd name="T27" fmla="*/ 109867686 h 282"/>
              <a:gd name="T28" fmla="*/ 155975092 w 301"/>
              <a:gd name="T29" fmla="*/ 104007270 h 282"/>
              <a:gd name="T30" fmla="*/ 160389344 w 301"/>
              <a:gd name="T31" fmla="*/ 104007270 h 282"/>
              <a:gd name="T32" fmla="*/ 261920781 w 301"/>
              <a:gd name="T33" fmla="*/ 178717296 h 282"/>
              <a:gd name="T34" fmla="*/ 357566549 w 301"/>
              <a:gd name="T35" fmla="*/ 335462266 h 282"/>
              <a:gd name="T36" fmla="*/ 356095131 w 301"/>
              <a:gd name="T37" fmla="*/ 339856973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6596066" y="4541838"/>
            <a:ext cx="327025" cy="349250"/>
          </a:xfrm>
          <a:custGeom>
            <a:avLst/>
            <a:gdLst>
              <a:gd name="T0" fmla="*/ 370963058 w 269"/>
              <a:gd name="T1" fmla="*/ 282350435 h 288"/>
              <a:gd name="T2" fmla="*/ 345838055 w 269"/>
              <a:gd name="T3" fmla="*/ 307350914 h 288"/>
              <a:gd name="T4" fmla="*/ 345838055 w 269"/>
              <a:gd name="T5" fmla="*/ 310291648 h 288"/>
              <a:gd name="T6" fmla="*/ 297066349 w 269"/>
              <a:gd name="T7" fmla="*/ 342644567 h 288"/>
              <a:gd name="T8" fmla="*/ 236470683 w 269"/>
              <a:gd name="T9" fmla="*/ 352938953 h 288"/>
              <a:gd name="T10" fmla="*/ 218735960 w 269"/>
              <a:gd name="T11" fmla="*/ 274997995 h 288"/>
              <a:gd name="T12" fmla="*/ 215779362 w 269"/>
              <a:gd name="T13" fmla="*/ 177940450 h 288"/>
              <a:gd name="T14" fmla="*/ 285242389 w 269"/>
              <a:gd name="T15" fmla="*/ 177940450 h 288"/>
              <a:gd name="T16" fmla="*/ 311845691 w 269"/>
              <a:gd name="T17" fmla="*/ 172057770 h 288"/>
              <a:gd name="T18" fmla="*/ 328103332 w 269"/>
              <a:gd name="T19" fmla="*/ 180881183 h 288"/>
              <a:gd name="T20" fmla="*/ 348794653 w 269"/>
              <a:gd name="T21" fmla="*/ 160292411 h 288"/>
              <a:gd name="T22" fmla="*/ 328103332 w 269"/>
              <a:gd name="T23" fmla="*/ 139704851 h 288"/>
              <a:gd name="T24" fmla="*/ 310367392 w 269"/>
              <a:gd name="T25" fmla="*/ 148528264 h 288"/>
              <a:gd name="T26" fmla="*/ 214301063 w 269"/>
              <a:gd name="T27" fmla="*/ 148528264 h 288"/>
              <a:gd name="T28" fmla="*/ 212823980 w 269"/>
              <a:gd name="T29" fmla="*/ 99999491 h 288"/>
              <a:gd name="T30" fmla="*/ 249771726 w 269"/>
              <a:gd name="T31" fmla="*/ 51470719 h 288"/>
              <a:gd name="T32" fmla="*/ 198044638 w 269"/>
              <a:gd name="T33" fmla="*/ 0 h 288"/>
              <a:gd name="T34" fmla="*/ 146316334 w 269"/>
              <a:gd name="T35" fmla="*/ 51470719 h 288"/>
              <a:gd name="T36" fmla="*/ 183265296 w 269"/>
              <a:gd name="T37" fmla="*/ 99999491 h 288"/>
              <a:gd name="T38" fmla="*/ 181786997 w 269"/>
              <a:gd name="T39" fmla="*/ 148528264 h 288"/>
              <a:gd name="T40" fmla="*/ 85720668 w 269"/>
              <a:gd name="T41" fmla="*/ 148528264 h 288"/>
              <a:gd name="T42" fmla="*/ 67984729 w 269"/>
              <a:gd name="T43" fmla="*/ 139704851 h 288"/>
              <a:gd name="T44" fmla="*/ 47294623 w 269"/>
              <a:gd name="T45" fmla="*/ 160292411 h 288"/>
              <a:gd name="T46" fmla="*/ 67984729 w 269"/>
              <a:gd name="T47" fmla="*/ 180881183 h 288"/>
              <a:gd name="T48" fmla="*/ 84242369 w 269"/>
              <a:gd name="T49" fmla="*/ 172057770 h 288"/>
              <a:gd name="T50" fmla="*/ 112323970 w 269"/>
              <a:gd name="T51" fmla="*/ 177940450 h 288"/>
              <a:gd name="T52" fmla="*/ 180308699 w 269"/>
              <a:gd name="T53" fmla="*/ 177940450 h 288"/>
              <a:gd name="T54" fmla="*/ 177353316 w 269"/>
              <a:gd name="T55" fmla="*/ 274997995 h 288"/>
              <a:gd name="T56" fmla="*/ 161095676 w 269"/>
              <a:gd name="T57" fmla="*/ 351467980 h 288"/>
              <a:gd name="T58" fmla="*/ 87198967 w 269"/>
              <a:gd name="T59" fmla="*/ 333821154 h 288"/>
              <a:gd name="T60" fmla="*/ 50250005 w 269"/>
              <a:gd name="T61" fmla="*/ 311762621 h 288"/>
              <a:gd name="T62" fmla="*/ 51728304 w 269"/>
              <a:gd name="T63" fmla="*/ 307350914 h 288"/>
              <a:gd name="T64" fmla="*/ 25125003 w 269"/>
              <a:gd name="T65" fmla="*/ 282350435 h 288"/>
              <a:gd name="T66" fmla="*/ 0 w 269"/>
              <a:gd name="T67" fmla="*/ 307350914 h 288"/>
              <a:gd name="T68" fmla="*/ 25125003 w 269"/>
              <a:gd name="T69" fmla="*/ 333821154 h 288"/>
              <a:gd name="T70" fmla="*/ 31036982 w 269"/>
              <a:gd name="T71" fmla="*/ 332350181 h 288"/>
              <a:gd name="T72" fmla="*/ 70941327 w 269"/>
              <a:gd name="T73" fmla="*/ 363232127 h 288"/>
              <a:gd name="T74" fmla="*/ 150750015 w 269"/>
              <a:gd name="T75" fmla="*/ 401467726 h 288"/>
              <a:gd name="T76" fmla="*/ 199521721 w 269"/>
              <a:gd name="T77" fmla="*/ 423526259 h 288"/>
              <a:gd name="T78" fmla="*/ 245338045 w 269"/>
              <a:gd name="T79" fmla="*/ 401467726 h 288"/>
              <a:gd name="T80" fmla="*/ 325146734 w 269"/>
              <a:gd name="T81" fmla="*/ 363232127 h 288"/>
              <a:gd name="T82" fmla="*/ 365051078 w 269"/>
              <a:gd name="T83" fmla="*/ 332350181 h 288"/>
              <a:gd name="T84" fmla="*/ 370963058 w 269"/>
              <a:gd name="T85" fmla="*/ 333821154 h 288"/>
              <a:gd name="T86" fmla="*/ 397566359 w 269"/>
              <a:gd name="T87" fmla="*/ 307350914 h 288"/>
              <a:gd name="T88" fmla="*/ 370963058 w 269"/>
              <a:gd name="T89" fmla="*/ 282350435 h 288"/>
              <a:gd name="T90" fmla="*/ 169963038 w 269"/>
              <a:gd name="T91" fmla="*/ 51470719 h 288"/>
              <a:gd name="T92" fmla="*/ 198044638 w 269"/>
              <a:gd name="T93" fmla="*/ 23529506 h 288"/>
              <a:gd name="T94" fmla="*/ 224646724 w 269"/>
              <a:gd name="T95" fmla="*/ 51470719 h 288"/>
              <a:gd name="T96" fmla="*/ 198044638 w 269"/>
              <a:gd name="T97" fmla="*/ 77940958 h 288"/>
              <a:gd name="T98" fmla="*/ 169963038 w 269"/>
              <a:gd name="T99" fmla="*/ 51470719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5" name="稻壳儿小白白(http://dwz.cn/Wu2UP)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9" y="2322513"/>
            <a:ext cx="3476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稻壳儿小白白(http://dwz.cn/Wu2UP)"/>
          <p:cNvSpPr>
            <a:spLocks noChangeArrowheads="1"/>
          </p:cNvSpPr>
          <p:nvPr/>
        </p:nvSpPr>
        <p:spPr bwMode="auto">
          <a:xfrm>
            <a:off x="2630490" y="2259014"/>
            <a:ext cx="284321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采取简洁主题，以白色、灰色、橙色为主。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630490" y="1878016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UI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设计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8" name="稻壳儿小白白(http://dwz.cn/Wu2UP)"/>
          <p:cNvSpPr>
            <a:spLocks noChangeArrowheads="1"/>
          </p:cNvSpPr>
          <p:nvPr/>
        </p:nvSpPr>
        <p:spPr bwMode="auto">
          <a:xfrm>
            <a:off x="7421563" y="2259014"/>
            <a:ext cx="284321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分为管理员、员工（学生）两个角色。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7421563" y="1878016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角色设计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0" name="稻壳儿小白白(http://dwz.cn/Wu2UP)"/>
          <p:cNvSpPr>
            <a:spLocks noChangeArrowheads="1"/>
          </p:cNvSpPr>
          <p:nvPr/>
        </p:nvSpPr>
        <p:spPr bwMode="auto">
          <a:xfrm>
            <a:off x="2630490" y="4391027"/>
            <a:ext cx="2843212" cy="81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利用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MySQL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构建数据库。</a:t>
            </a:r>
            <a:endParaRPr lang="en-US" altLang="zh-CN" sz="1400" dirty="0" smtClean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建立职员（主管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+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员工）表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/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签到记录表。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2630490" y="4010029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数据库设计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>
            <a:spLocks noChangeArrowheads="1"/>
          </p:cNvSpPr>
          <p:nvPr/>
        </p:nvSpPr>
        <p:spPr bwMode="auto">
          <a:xfrm>
            <a:off x="7421563" y="4391027"/>
            <a:ext cx="284321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多个工作活动，不同的服务等等构成我们的</a:t>
            </a:r>
            <a:r>
              <a:rPr lang="en-US" altLang="zh-CN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app</a:t>
            </a:r>
            <a:r>
              <a:rPr lang="zh-CN" altLang="en-US" sz="1400" dirty="0" smtClean="0">
                <a:solidFill>
                  <a:srgbClr val="445469"/>
                </a:solidFill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7421563" y="4010029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Android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08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2671764" y="1211267"/>
            <a:ext cx="3143251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758952" y="1109667"/>
            <a:ext cx="1217613" cy="12160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2097090" y="1463676"/>
            <a:ext cx="541337" cy="506413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3089276" y="1398591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UI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设计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9194" name="图片 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5" name="文本框 6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196" name="文本框 72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5" name="Picture 1" descr="d:\Documents\Tencent Files\859700012\Image\C2C\GEEEC[]]FMD9HHI[J}J2}$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0911" y="1951676"/>
            <a:ext cx="2800350" cy="410527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2671764" y="1211267"/>
            <a:ext cx="3143251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758952" y="1109667"/>
            <a:ext cx="1217613" cy="12160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2097090" y="1463676"/>
            <a:ext cx="541337" cy="506413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3089276" y="1398591"/>
            <a:ext cx="76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anose="020B0604020202020204" pitchFamily="34" charset="0"/>
              </a:rPr>
              <a:t>数据库 服务器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9194" name="图片 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41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5" name="文本框 69"/>
          <p:cNvSpPr txBox="1">
            <a:spLocks noChangeArrowheads="1"/>
          </p:cNvSpPr>
          <p:nvPr/>
        </p:nvSpPr>
        <p:spPr bwMode="auto">
          <a:xfrm>
            <a:off x="987428" y="266704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程序员之路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196" name="文本框 72"/>
          <p:cNvSpPr txBox="1">
            <a:spLocks noChangeArrowheads="1"/>
          </p:cNvSpPr>
          <p:nvPr/>
        </p:nvSpPr>
        <p:spPr bwMode="auto">
          <a:xfrm>
            <a:off x="261939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9874" name="Picture 2" descr="d:\Documents\Tencent Files\859700012\Image\C2C\(_9I[I[Q$$FBL[J3IBQ6HM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387" y="3087584"/>
            <a:ext cx="3038475" cy="1990725"/>
          </a:xfrm>
          <a:prstGeom prst="rect">
            <a:avLst/>
          </a:prstGeom>
          <a:noFill/>
        </p:spPr>
      </p:pic>
      <p:pic>
        <p:nvPicPr>
          <p:cNvPr id="79875" name="Picture 3" descr="d:\Documents\Tencent Files\859700012\Image\C2C\_BOA~[IUN}~J1]4}%R$WOK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1922" y="2565070"/>
            <a:ext cx="5143500" cy="3143250"/>
          </a:xfrm>
          <a:prstGeom prst="rect">
            <a:avLst/>
          </a:prstGeom>
          <a:noFill/>
        </p:spPr>
      </p:pic>
      <p:pic>
        <p:nvPicPr>
          <p:cNvPr id="79876" name="Picture 4" descr="d:\Documents\Tencent Files\859700012\Image\C2C\}XXBJEE{`TH0}5ZL_RYFN$V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75116" y="534390"/>
            <a:ext cx="4238625" cy="1943100"/>
          </a:xfrm>
          <a:prstGeom prst="rect">
            <a:avLst/>
          </a:prstGeom>
          <a:noFill/>
        </p:spPr>
      </p:pic>
      <p:pic>
        <p:nvPicPr>
          <p:cNvPr id="79877" name="Picture 5" descr="d:\Documents\Tencent Files\859700012\Image\C2C\N~ZB906PKEGOS5A2%8CXV(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2551" y="1056904"/>
            <a:ext cx="8220075" cy="4819650"/>
          </a:xfrm>
          <a:prstGeom prst="rect">
            <a:avLst/>
          </a:prstGeom>
          <a:noFill/>
        </p:spPr>
      </p:pic>
      <p:pic>
        <p:nvPicPr>
          <p:cNvPr id="79878" name="Picture 6" descr="d:\Documents\Tencent Files\859700012\Image\C2C\1G)IR$ABP(%DA_8W8%XOVU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99460" y="1710047"/>
            <a:ext cx="8705850" cy="395287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;WWW.1PPT.COM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Pages>0</Pages>
  <Words>877</Words>
  <Characters>0</Characters>
  <Application>Microsoft Office PowerPoint</Application>
  <DocSecurity>0</DocSecurity>
  <PresentationFormat>宽屏</PresentationFormat>
  <Lines>0</Lines>
  <Paragraphs>167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华文细黑</vt:lpstr>
      <vt:lpstr>微软雅黑</vt:lpstr>
      <vt:lpstr>Arial</vt:lpstr>
      <vt:lpstr>Impact</vt:lpstr>
      <vt:lpstr>第一PPT;WWW.1PPT.COM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wq daughter</cp:lastModifiedBy>
  <cp:revision>541</cp:revision>
  <dcterms:created xsi:type="dcterms:W3CDTF">2015-07-10T05:07:58Z</dcterms:created>
  <dcterms:modified xsi:type="dcterms:W3CDTF">2016-07-07T06:20:38Z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