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0" r:id="rId2"/>
    <p:sldId id="292" r:id="rId3"/>
    <p:sldId id="277" r:id="rId4"/>
    <p:sldId id="351" r:id="rId5"/>
    <p:sldId id="273" r:id="rId6"/>
    <p:sldId id="296" r:id="rId7"/>
    <p:sldId id="265" r:id="rId8"/>
    <p:sldId id="279" r:id="rId9"/>
    <p:sldId id="266" r:id="rId10"/>
    <p:sldId id="285" r:id="rId11"/>
    <p:sldId id="278" r:id="rId12"/>
    <p:sldId id="268" r:id="rId13"/>
    <p:sldId id="349" r:id="rId14"/>
    <p:sldId id="350" r:id="rId15"/>
    <p:sldId id="300" r:id="rId16"/>
    <p:sldId id="299" r:id="rId17"/>
    <p:sldId id="343" r:id="rId18"/>
    <p:sldId id="344" r:id="rId19"/>
    <p:sldId id="342" r:id="rId20"/>
    <p:sldId id="346" r:id="rId21"/>
    <p:sldId id="347" r:id="rId22"/>
    <p:sldId id="274" r:id="rId23"/>
    <p:sldId id="341" r:id="rId24"/>
    <p:sldId id="297" r:id="rId2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6788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1638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463"/>
    <a:srgbClr val="8E3A6E"/>
    <a:srgbClr val="7C546E"/>
    <a:srgbClr val="8B5F7B"/>
    <a:srgbClr val="956584"/>
    <a:srgbClr val="A27692"/>
    <a:srgbClr val="AB849D"/>
    <a:srgbClr val="682A50"/>
    <a:srgbClr val="50203E"/>
    <a:srgbClr val="5A5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87" autoAdjust="0"/>
  </p:normalViewPr>
  <p:slideViewPr>
    <p:cSldViewPr snapToGrid="0" showGuides="1">
      <p:cViewPr varScale="1">
        <p:scale>
          <a:sx n="86" d="100"/>
          <a:sy n="86" d="100"/>
        </p:scale>
        <p:origin x="494" y="53"/>
      </p:cViewPr>
      <p:guideLst>
        <p:guide orient="horz" pos="3929"/>
        <p:guide pos="6788"/>
        <p:guide pos="619"/>
        <p:guide orient="horz" pos="1638"/>
        <p:guide orient="horz" pos="3952"/>
      </p:guideLst>
    </p:cSldViewPr>
  </p:slideViewPr>
  <p:outlineViewPr>
    <p:cViewPr>
      <p:scale>
        <a:sx n="33" d="100"/>
        <a:sy n="33" d="100"/>
      </p:scale>
      <p:origin x="0" y="14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D6B9-4F51-444E-B7F9-94A297AAF03F}" type="datetimeFigureOut">
              <a:rPr lang="zh-HK" altLang="en-US" smtClean="0"/>
              <a:pPr/>
              <a:t>1/7/2016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C678-EC9E-4218-8B69-BD43C415182B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446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1/7/2016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4636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1/7/2016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625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1/7/2016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949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1/7/2016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38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1/7/2016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8034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1/7/2016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631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1/7/2016</a:t>
            </a:fld>
            <a:endParaRPr lang="zh-HK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966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1/7/2016</a:t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4294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1/7/2016</a:t>
            </a:fld>
            <a:endParaRPr lang="zh-HK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2436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1/7/2016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493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1/7/2016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0459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A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1/7/2016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318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-639292" y="1842988"/>
            <a:ext cx="13461385" cy="6391734"/>
            <a:chOff x="-639292" y="1842988"/>
            <a:chExt cx="13461385" cy="6391734"/>
          </a:xfrm>
        </p:grpSpPr>
        <p:sp>
          <p:nvSpPr>
            <p:cNvPr id="4" name="椭圆 3"/>
            <p:cNvSpPr/>
            <p:nvPr/>
          </p:nvSpPr>
          <p:spPr>
            <a:xfrm>
              <a:off x="-639292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10662217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14189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519476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34884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17591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6523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33698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0233921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508182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9125475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825942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2674620" y="3871707"/>
            <a:ext cx="6833562" cy="830921"/>
            <a:chOff x="2674620" y="3958792"/>
            <a:chExt cx="6833562" cy="830921"/>
          </a:xfrm>
        </p:grpSpPr>
        <p:sp>
          <p:nvSpPr>
            <p:cNvPr id="24" name="矩形 23"/>
            <p:cNvSpPr/>
            <p:nvPr/>
          </p:nvSpPr>
          <p:spPr>
            <a:xfrm>
              <a:off x="2674620" y="3958792"/>
              <a:ext cx="6833562" cy="830921"/>
            </a:xfrm>
            <a:prstGeom prst="rect">
              <a:avLst/>
            </a:prstGeom>
            <a:solidFill>
              <a:srgbClr val="00A6BC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831182" y="4081865"/>
              <a:ext cx="38924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i="1" dirty="0" smtClean="0">
                  <a:solidFill>
                    <a:srgbClr val="FFFFFF"/>
                  </a:solidFill>
                  <a:latin typeface="Droid Sans" panose="020B0606030804020204" pitchFamily="34" charset="0"/>
                  <a:cs typeface="Droid Sans" panose="020B0606030804020204" pitchFamily="34" charset="0"/>
                </a:rPr>
                <a:t>信管系校友管理系统</a:t>
              </a:r>
              <a:endParaRPr lang="zh-CN" altLang="en-US" sz="3200" b="1" i="1" dirty="0">
                <a:solidFill>
                  <a:srgbClr val="FFFFFF"/>
                </a:solidFill>
                <a:latin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36464" y="3105553"/>
            <a:ext cx="3518912" cy="486361"/>
            <a:chOff x="4336464" y="3468410"/>
            <a:chExt cx="3518912" cy="486361"/>
          </a:xfrm>
        </p:grpSpPr>
        <p:sp>
          <p:nvSpPr>
            <p:cNvPr id="39" name="矩形 38"/>
            <p:cNvSpPr/>
            <p:nvPr/>
          </p:nvSpPr>
          <p:spPr>
            <a:xfrm>
              <a:off x="4336464" y="3468410"/>
              <a:ext cx="3518912" cy="4863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02136" y="3511535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1" dirty="0" smtClean="0">
                  <a:solidFill>
                    <a:srgbClr val="FFFFFF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系统分析与设计</a:t>
              </a:r>
              <a:endParaRPr lang="zh-CN" altLang="en-US" sz="2000" i="1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100962" y="5039119"/>
            <a:ext cx="3349863" cy="378864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77184" y="5031638"/>
            <a:ext cx="343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成员：谭彩彩 王逸凡 张鹏</a:t>
            </a:r>
            <a:endParaRPr lang="zh-CN" altLang="en-US" sz="2000" b="1" i="1" dirty="0">
              <a:solidFill>
                <a:srgbClr val="FFFFFF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1" name="组合 19"/>
          <p:cNvGrpSpPr/>
          <p:nvPr/>
        </p:nvGrpSpPr>
        <p:grpSpPr>
          <a:xfrm>
            <a:off x="5384167" y="1291533"/>
            <a:ext cx="1423666" cy="1320172"/>
            <a:chOff x="5384167" y="1291533"/>
            <a:chExt cx="1423666" cy="1320172"/>
          </a:xfrm>
        </p:grpSpPr>
        <p:sp>
          <p:nvSpPr>
            <p:cNvPr id="21" name="椭圆 20"/>
            <p:cNvSpPr/>
            <p:nvPr/>
          </p:nvSpPr>
          <p:spPr>
            <a:xfrm>
              <a:off x="5384167" y="1778836"/>
              <a:ext cx="832869" cy="832869"/>
            </a:xfrm>
            <a:prstGeom prst="ellipse">
              <a:avLst/>
            </a:prstGeom>
            <a:solidFill>
              <a:srgbClr val="20BA7C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74964" y="1778836"/>
              <a:ext cx="832869" cy="832869"/>
            </a:xfrm>
            <a:prstGeom prst="ellipse">
              <a:avLst/>
            </a:prstGeom>
            <a:solidFill>
              <a:srgbClr val="FFC000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671442" y="1291533"/>
              <a:ext cx="832869" cy="832869"/>
            </a:xfrm>
            <a:prstGeom prst="ellipse">
              <a:avLst/>
            </a:prstGeom>
            <a:solidFill>
              <a:srgbClr val="00A6BC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8" name="组合 85"/>
            <p:cNvGrpSpPr/>
            <p:nvPr/>
          </p:nvGrpSpPr>
          <p:grpSpPr>
            <a:xfrm>
              <a:off x="5759617" y="1669703"/>
              <a:ext cx="560450" cy="672750"/>
              <a:chOff x="10768191" y="3367088"/>
              <a:chExt cx="847725" cy="1017587"/>
            </a:xfrm>
            <a:solidFill>
              <a:schemeClr val="bg1"/>
            </a:solidFill>
          </p:grpSpPr>
          <p:sp>
            <p:nvSpPr>
              <p:cNvPr id="87" name="Freeform 5"/>
              <p:cNvSpPr>
                <a:spLocks noEditPoints="1"/>
              </p:cNvSpPr>
              <p:nvPr/>
            </p:nvSpPr>
            <p:spPr bwMode="auto">
              <a:xfrm>
                <a:off x="10768191" y="3367088"/>
                <a:ext cx="847725" cy="968375"/>
              </a:xfrm>
              <a:custGeom>
                <a:avLst/>
                <a:gdLst>
                  <a:gd name="T0" fmla="*/ 246 w 325"/>
                  <a:gd name="T1" fmla="*/ 219 h 372"/>
                  <a:gd name="T2" fmla="*/ 310 w 325"/>
                  <a:gd name="T3" fmla="*/ 113 h 372"/>
                  <a:gd name="T4" fmla="*/ 310 w 325"/>
                  <a:gd name="T5" fmla="*/ 113 h 372"/>
                  <a:gd name="T6" fmla="*/ 318 w 325"/>
                  <a:gd name="T7" fmla="*/ 84 h 372"/>
                  <a:gd name="T8" fmla="*/ 318 w 325"/>
                  <a:gd name="T9" fmla="*/ 81 h 372"/>
                  <a:gd name="T10" fmla="*/ 319 w 325"/>
                  <a:gd name="T11" fmla="*/ 76 h 372"/>
                  <a:gd name="T12" fmla="*/ 320 w 325"/>
                  <a:gd name="T13" fmla="*/ 19 h 372"/>
                  <a:gd name="T14" fmla="*/ 322 w 325"/>
                  <a:gd name="T15" fmla="*/ 17 h 372"/>
                  <a:gd name="T16" fmla="*/ 324 w 325"/>
                  <a:gd name="T17" fmla="*/ 10 h 372"/>
                  <a:gd name="T18" fmla="*/ 323 w 325"/>
                  <a:gd name="T19" fmla="*/ 10 h 372"/>
                  <a:gd name="T20" fmla="*/ 325 w 325"/>
                  <a:gd name="T21" fmla="*/ 0 h 372"/>
                  <a:gd name="T22" fmla="*/ 315 w 325"/>
                  <a:gd name="T23" fmla="*/ 3 h 372"/>
                  <a:gd name="T24" fmla="*/ 313 w 325"/>
                  <a:gd name="T25" fmla="*/ 2 h 372"/>
                  <a:gd name="T26" fmla="*/ 308 w 325"/>
                  <a:gd name="T27" fmla="*/ 6 h 372"/>
                  <a:gd name="T28" fmla="*/ 307 w 325"/>
                  <a:gd name="T29" fmla="*/ 7 h 372"/>
                  <a:gd name="T30" fmla="*/ 225 w 325"/>
                  <a:gd name="T31" fmla="*/ 36 h 372"/>
                  <a:gd name="T32" fmla="*/ 225 w 325"/>
                  <a:gd name="T33" fmla="*/ 36 h 372"/>
                  <a:gd name="T34" fmla="*/ 135 w 325"/>
                  <a:gd name="T35" fmla="*/ 134 h 372"/>
                  <a:gd name="T36" fmla="*/ 0 w 325"/>
                  <a:gd name="T37" fmla="*/ 222 h 372"/>
                  <a:gd name="T38" fmla="*/ 186 w 325"/>
                  <a:gd name="T39" fmla="*/ 372 h 372"/>
                  <a:gd name="T40" fmla="*/ 246 w 325"/>
                  <a:gd name="T41" fmla="*/ 219 h 372"/>
                  <a:gd name="T42" fmla="*/ 238 w 325"/>
                  <a:gd name="T43" fmla="*/ 162 h 372"/>
                  <a:gd name="T44" fmla="*/ 199 w 325"/>
                  <a:gd name="T45" fmla="*/ 168 h 372"/>
                  <a:gd name="T46" fmla="*/ 187 w 325"/>
                  <a:gd name="T47" fmla="*/ 125 h 372"/>
                  <a:gd name="T48" fmla="*/ 191 w 325"/>
                  <a:gd name="T49" fmla="*/ 120 h 372"/>
                  <a:gd name="T50" fmla="*/ 230 w 325"/>
                  <a:gd name="T51" fmla="*/ 114 h 372"/>
                  <a:gd name="T52" fmla="*/ 242 w 325"/>
                  <a:gd name="T53" fmla="*/ 157 h 372"/>
                  <a:gd name="T54" fmla="*/ 238 w 325"/>
                  <a:gd name="T55" fmla="*/ 16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5" h="372">
                    <a:moveTo>
                      <a:pt x="246" y="219"/>
                    </a:moveTo>
                    <a:cubicBezTo>
                      <a:pt x="280" y="181"/>
                      <a:pt x="299" y="144"/>
                      <a:pt x="310" y="113"/>
                    </a:cubicBezTo>
                    <a:cubicBezTo>
                      <a:pt x="310" y="113"/>
                      <a:pt x="310" y="113"/>
                      <a:pt x="310" y="113"/>
                    </a:cubicBezTo>
                    <a:cubicBezTo>
                      <a:pt x="310" y="113"/>
                      <a:pt x="314" y="102"/>
                      <a:pt x="318" y="84"/>
                    </a:cubicBezTo>
                    <a:cubicBezTo>
                      <a:pt x="318" y="83"/>
                      <a:pt x="318" y="82"/>
                      <a:pt x="318" y="81"/>
                    </a:cubicBezTo>
                    <a:cubicBezTo>
                      <a:pt x="319" y="79"/>
                      <a:pt x="319" y="78"/>
                      <a:pt x="319" y="76"/>
                    </a:cubicBezTo>
                    <a:cubicBezTo>
                      <a:pt x="323" y="51"/>
                      <a:pt x="322" y="30"/>
                      <a:pt x="320" y="19"/>
                    </a:cubicBezTo>
                    <a:cubicBezTo>
                      <a:pt x="321" y="18"/>
                      <a:pt x="321" y="17"/>
                      <a:pt x="322" y="17"/>
                    </a:cubicBezTo>
                    <a:cubicBezTo>
                      <a:pt x="324" y="14"/>
                      <a:pt x="325" y="11"/>
                      <a:pt x="324" y="10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15" y="3"/>
                      <a:pt x="315" y="3"/>
                      <a:pt x="315" y="3"/>
                    </a:cubicBezTo>
                    <a:cubicBezTo>
                      <a:pt x="313" y="2"/>
                      <a:pt x="313" y="2"/>
                      <a:pt x="313" y="2"/>
                    </a:cubicBezTo>
                    <a:cubicBezTo>
                      <a:pt x="312" y="2"/>
                      <a:pt x="310" y="3"/>
                      <a:pt x="308" y="6"/>
                    </a:cubicBezTo>
                    <a:cubicBezTo>
                      <a:pt x="307" y="6"/>
                      <a:pt x="307" y="7"/>
                      <a:pt x="307" y="7"/>
                    </a:cubicBezTo>
                    <a:cubicBezTo>
                      <a:pt x="307" y="7"/>
                      <a:pt x="269" y="9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164" y="74"/>
                      <a:pt x="135" y="134"/>
                      <a:pt x="135" y="134"/>
                    </a:cubicBezTo>
                    <a:cubicBezTo>
                      <a:pt x="24" y="119"/>
                      <a:pt x="0" y="222"/>
                      <a:pt x="0" y="222"/>
                    </a:cubicBezTo>
                    <a:cubicBezTo>
                      <a:pt x="215" y="209"/>
                      <a:pt x="186" y="372"/>
                      <a:pt x="186" y="372"/>
                    </a:cubicBezTo>
                    <a:cubicBezTo>
                      <a:pt x="281" y="331"/>
                      <a:pt x="246" y="219"/>
                      <a:pt x="246" y="219"/>
                    </a:cubicBezTo>
                    <a:close/>
                    <a:moveTo>
                      <a:pt x="238" y="162"/>
                    </a:moveTo>
                    <a:cubicBezTo>
                      <a:pt x="229" y="173"/>
                      <a:pt x="212" y="176"/>
                      <a:pt x="199" y="168"/>
                    </a:cubicBezTo>
                    <a:cubicBezTo>
                      <a:pt x="184" y="159"/>
                      <a:pt x="178" y="140"/>
                      <a:pt x="187" y="125"/>
                    </a:cubicBezTo>
                    <a:cubicBezTo>
                      <a:pt x="188" y="123"/>
                      <a:pt x="189" y="122"/>
                      <a:pt x="191" y="120"/>
                    </a:cubicBezTo>
                    <a:cubicBezTo>
                      <a:pt x="200" y="109"/>
                      <a:pt x="217" y="107"/>
                      <a:pt x="230" y="114"/>
                    </a:cubicBezTo>
                    <a:cubicBezTo>
                      <a:pt x="245" y="123"/>
                      <a:pt x="251" y="142"/>
                      <a:pt x="242" y="157"/>
                    </a:cubicBezTo>
                    <a:cubicBezTo>
                      <a:pt x="241" y="159"/>
                      <a:pt x="240" y="161"/>
                      <a:pt x="238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6"/>
              <p:cNvSpPr>
                <a:spLocks/>
              </p:cNvSpPr>
              <p:nvPr/>
            </p:nvSpPr>
            <p:spPr bwMode="auto">
              <a:xfrm>
                <a:off x="10945813" y="4137025"/>
                <a:ext cx="187325" cy="231775"/>
              </a:xfrm>
              <a:custGeom>
                <a:avLst/>
                <a:gdLst>
                  <a:gd name="T0" fmla="*/ 0 w 72"/>
                  <a:gd name="T1" fmla="*/ 89 h 89"/>
                  <a:gd name="T2" fmla="*/ 72 w 72"/>
                  <a:gd name="T3" fmla="*/ 0 h 89"/>
                  <a:gd name="T4" fmla="*/ 0 w 72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89">
                    <a:moveTo>
                      <a:pt x="0" y="89"/>
                    </a:moveTo>
                    <a:cubicBezTo>
                      <a:pt x="53" y="70"/>
                      <a:pt x="72" y="0"/>
                      <a:pt x="72" y="0"/>
                    </a:cubicBezTo>
                    <a:cubicBezTo>
                      <a:pt x="16" y="25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10796588" y="4070350"/>
                <a:ext cx="250825" cy="314325"/>
              </a:xfrm>
              <a:custGeom>
                <a:avLst/>
                <a:gdLst>
                  <a:gd name="T0" fmla="*/ 0 w 96"/>
                  <a:gd name="T1" fmla="*/ 121 h 121"/>
                  <a:gd name="T2" fmla="*/ 96 w 96"/>
                  <a:gd name="T3" fmla="*/ 0 h 121"/>
                  <a:gd name="T4" fmla="*/ 0 w 96"/>
                  <a:gd name="T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21">
                    <a:moveTo>
                      <a:pt x="0" y="121"/>
                    </a:moveTo>
                    <a:cubicBezTo>
                      <a:pt x="71" y="95"/>
                      <a:pt x="96" y="0"/>
                      <a:pt x="96" y="0"/>
                    </a:cubicBezTo>
                    <a:cubicBezTo>
                      <a:pt x="21" y="34"/>
                      <a:pt x="0" y="121"/>
                      <a:pt x="0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>
                <a:off x="10771188" y="4002088"/>
                <a:ext cx="190500" cy="231775"/>
              </a:xfrm>
              <a:custGeom>
                <a:avLst/>
                <a:gdLst>
                  <a:gd name="T0" fmla="*/ 0 w 73"/>
                  <a:gd name="T1" fmla="*/ 89 h 89"/>
                  <a:gd name="T2" fmla="*/ 73 w 73"/>
                  <a:gd name="T3" fmla="*/ 0 h 89"/>
                  <a:gd name="T4" fmla="*/ 0 w 73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89">
                    <a:moveTo>
                      <a:pt x="0" y="89"/>
                    </a:moveTo>
                    <a:cubicBezTo>
                      <a:pt x="53" y="70"/>
                      <a:pt x="73" y="0"/>
                      <a:pt x="73" y="0"/>
                    </a:cubicBezTo>
                    <a:cubicBezTo>
                      <a:pt x="16" y="25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6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性能要求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82735" y="1189056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037446" y="2400995"/>
            <a:ext cx="2466914" cy="405061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椭圆 7"/>
          <p:cNvSpPr/>
          <p:nvPr/>
        </p:nvSpPr>
        <p:spPr>
          <a:xfrm>
            <a:off x="1870854" y="2000946"/>
            <a:ext cx="800100" cy="80010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39901" y="1434381"/>
            <a:ext cx="111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01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732800" y="1189056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任意多边形 50"/>
          <p:cNvSpPr/>
          <p:nvPr/>
        </p:nvSpPr>
        <p:spPr>
          <a:xfrm>
            <a:off x="3587511" y="2400995"/>
            <a:ext cx="2466914" cy="405061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椭圆 51"/>
          <p:cNvSpPr/>
          <p:nvPr/>
        </p:nvSpPr>
        <p:spPr>
          <a:xfrm>
            <a:off x="4420919" y="2000946"/>
            <a:ext cx="800100" cy="80010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247101" y="1434381"/>
            <a:ext cx="1193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02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282865" y="1189056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任意多边形 56"/>
          <p:cNvSpPr/>
          <p:nvPr/>
        </p:nvSpPr>
        <p:spPr>
          <a:xfrm>
            <a:off x="6137576" y="2400995"/>
            <a:ext cx="2466914" cy="405061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椭圆 57"/>
          <p:cNvSpPr/>
          <p:nvPr/>
        </p:nvSpPr>
        <p:spPr>
          <a:xfrm>
            <a:off x="6970984" y="2000946"/>
            <a:ext cx="800100" cy="80010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725726" y="1434381"/>
            <a:ext cx="130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03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832930" y="1189056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任意多边形 62"/>
          <p:cNvSpPr/>
          <p:nvPr/>
        </p:nvSpPr>
        <p:spPr>
          <a:xfrm>
            <a:off x="8687641" y="2400995"/>
            <a:ext cx="2466914" cy="405061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4" name="椭圆 63"/>
          <p:cNvSpPr/>
          <p:nvPr/>
        </p:nvSpPr>
        <p:spPr>
          <a:xfrm>
            <a:off x="9521049" y="2000946"/>
            <a:ext cx="800100" cy="80010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9318655" y="1434381"/>
            <a:ext cx="116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04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405984" y="2987523"/>
            <a:ext cx="177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HK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数据精确度</a:t>
            </a:r>
          </a:p>
          <a:p>
            <a:pPr algn="ctr"/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226127" y="3521626"/>
            <a:ext cx="20573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系统数据主要来源于用户对个人信息的修改和管理员的更新等操作，整个过程对数据精确度要求较高。</a:t>
            </a:r>
            <a:endParaRPr lang="en-US" altLang="zh-CN" sz="23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80740" y="304986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时间特性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940064" y="3521626"/>
            <a:ext cx="1761808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要求系统能对校友信息及时更新和展示，要保证信息的正确性和修改的及时性。</a:t>
            </a:r>
          </a:p>
          <a:p>
            <a:pPr algn="ctr"/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630805" y="304986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适应性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444214" y="3492598"/>
            <a:ext cx="18536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系统基于</a:t>
            </a:r>
            <a:r>
              <a:rPr lang="en-US" altLang="zh-CN" sz="23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B/S</a:t>
            </a:r>
            <a:r>
              <a:rPr lang="zh-CN" altLang="en-US" sz="23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结构，无论你身在何处只要能够上网都能方便的使用该系统，具有较强的适应性。</a:t>
            </a:r>
          </a:p>
          <a:p>
            <a:pPr algn="ctr"/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977745" y="3049868"/>
            <a:ext cx="203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输入输出要求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027668" y="3507112"/>
            <a:ext cx="17868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数据输入时要保证数据的准确性，同时提高输入速度；在输出时同样要保证数据的一致性。</a:t>
            </a:r>
          </a:p>
          <a:p>
            <a:pPr algn="ctr"/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7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223108"/>
            <a:ext cx="6328227" cy="4411785"/>
            <a:chOff x="2931887" y="1699435"/>
            <a:chExt cx="6328227" cy="4411785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系统分析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422" y="5588000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2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-1" y="198120"/>
            <a:ext cx="3701144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1" y="294650"/>
            <a:ext cx="319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组织结构分析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2002972" y="1232321"/>
          <a:ext cx="7532914" cy="335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Visio" r:id="rId3" imgW="5154791" imgH="2279859" progId="Visio.Drawing.6">
                  <p:embed/>
                </p:oleObj>
              </mc:Choice>
              <mc:Fallback>
                <p:oleObj name="Visio" r:id="rId3" imgW="5154791" imgH="2279859" progId="Visio.Drawing.6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972" y="1232321"/>
                        <a:ext cx="7532914" cy="3350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44774" y="5066675"/>
            <a:ext cx="1134755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我们的组织结构共分为三层：第一层是管理员，他具有最高权限，负责整个管理系统的管理和维护，第二层是信息审核员，负责对用户发布的信息和修改的信息进行审核，确保信息的正确性。第三层为用户，可以进行信息的查询和自己信息的更新等操作，其中用户又分为了研究生、本科生、博士生等几类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0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-1" y="198120"/>
            <a:ext cx="3701144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1" y="294650"/>
            <a:ext cx="319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业务流程分析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925346" y="1625601"/>
            <a:ext cx="4648140" cy="390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首先用户点击系统的登录界面，判断是否已经注册，注册成功后进行登录，成功登录后的校友管理系统界面包括个人信息管理、校友信息查询、校友留言、通知发布、招聘信息、导出校友信息、系统管理七个模块。</a:t>
            </a:r>
            <a:endParaRPr lang="zh-CN" altLang="en-US" sz="2400" dirty="0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5718628" y="608275"/>
          <a:ext cx="5544458" cy="554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8" name="Visio" r:id="rId3" imgW="8972178" imgH="8036013" progId="Visio.Drawing.6">
                  <p:embed/>
                </p:oleObj>
              </mc:Choice>
              <mc:Fallback>
                <p:oleObj name="Visio" r:id="rId3" imgW="8972178" imgH="8036013" progId="Visio.Drawing.6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628" y="608275"/>
                        <a:ext cx="5544458" cy="5545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0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-1" y="198120"/>
            <a:ext cx="3701144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1" y="294650"/>
            <a:ext cx="319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系统流程分析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33829" y="1595237"/>
            <a:ext cx="4648140" cy="335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管理员和校友都可以对校友信息表进行查询和修改，但校友对信息的更改和发布需要经过审核人员的审核，如果审核未能通过，审核人员会提醒校友进行相应内容的修改。</a:t>
            </a:r>
            <a:endParaRPr lang="zh-CN" altLang="en-US" sz="2400" dirty="0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5007429" y="598059"/>
          <a:ext cx="6415313" cy="583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2" name="Visio" r:id="rId3" imgW="4547424" imgH="4128904" progId="Visio.Drawing.6">
                  <p:embed/>
                </p:oleObj>
              </mc:Choice>
              <mc:Fallback>
                <p:oleObj name="Visio" r:id="rId3" imgW="4547424" imgH="4128904" progId="Visio.Drawing.6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7429" y="598059"/>
                        <a:ext cx="6415313" cy="583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0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699435"/>
            <a:ext cx="6328227" cy="3459130"/>
            <a:chOff x="2931887" y="1699435"/>
            <a:chExt cx="6328227" cy="3459130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系统设计</a:t>
              </a:r>
              <a:endParaRPr lang="en-US" altLang="zh-CN" sz="72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之数据库建模</a:t>
              </a:r>
              <a:endParaRPr lang="zh-HK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8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数据字典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13164" y="1184564"/>
          <a:ext cx="9310253" cy="4862940"/>
        </p:xfrm>
        <a:graphic>
          <a:graphicData uri="http://schemas.openxmlformats.org/drawingml/2006/table">
            <a:tbl>
              <a:tblPr/>
              <a:tblGrid>
                <a:gridCol w="1917939"/>
                <a:gridCol w="1971808"/>
                <a:gridCol w="1878660"/>
                <a:gridCol w="1770923"/>
                <a:gridCol w="1770923"/>
              </a:tblGrid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属性名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是否为空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是否为主键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校友编号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姓名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性别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联系电话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QQ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邮箱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现居城市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出生年月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工作单位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班级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职业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类别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状态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个人简介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1000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07920" y="356205"/>
            <a:ext cx="268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校友表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数据字典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914" y="391886"/>
            <a:ext cx="268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管理员表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85072" y="1350817"/>
          <a:ext cx="9963036" cy="2350327"/>
        </p:xfrm>
        <a:graphic>
          <a:graphicData uri="http://schemas.openxmlformats.org/drawingml/2006/table">
            <a:tbl>
              <a:tblPr/>
              <a:tblGrid>
                <a:gridCol w="2017587"/>
                <a:gridCol w="2113662"/>
                <a:gridCol w="2019989"/>
                <a:gridCol w="1905899"/>
                <a:gridCol w="1905899"/>
              </a:tblGrid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属性名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姓名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性别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联系电话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邮箱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类别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62264" y="4426855"/>
          <a:ext cx="9775997" cy="1933368"/>
        </p:xfrm>
        <a:graphic>
          <a:graphicData uri="http://schemas.openxmlformats.org/drawingml/2006/table">
            <a:tbl>
              <a:tblPr/>
              <a:tblGrid>
                <a:gridCol w="1979710"/>
                <a:gridCol w="2073982"/>
                <a:gridCol w="1982067"/>
                <a:gridCol w="1870119"/>
                <a:gridCol w="1870119"/>
              </a:tblGrid>
              <a:tr h="4833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属性名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3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3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3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班级性质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3429" y="3904343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班级表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数据字典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914" y="391886"/>
            <a:ext cx="268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动态信息表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43429" y="3788229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通知表</a:t>
            </a:r>
            <a:endParaRPr lang="zh-CN" altLang="en-US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68764" y="1349830"/>
          <a:ext cx="9687921" cy="2167344"/>
        </p:xfrm>
        <a:graphic>
          <a:graphicData uri="http://schemas.openxmlformats.org/drawingml/2006/table">
            <a:tbl>
              <a:tblPr/>
              <a:tblGrid>
                <a:gridCol w="1994572"/>
                <a:gridCol w="2048290"/>
                <a:gridCol w="1957203"/>
                <a:gridCol w="1843928"/>
                <a:gridCol w="1843928"/>
              </a:tblGrid>
              <a:tr h="361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属性名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性质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内容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1000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10706" y="4310741"/>
          <a:ext cx="9760494" cy="2145395"/>
        </p:xfrm>
        <a:graphic>
          <a:graphicData uri="http://schemas.openxmlformats.org/drawingml/2006/table">
            <a:tbl>
              <a:tblPr/>
              <a:tblGrid>
                <a:gridCol w="2009513"/>
                <a:gridCol w="2063634"/>
                <a:gridCol w="1971865"/>
                <a:gridCol w="1857741"/>
                <a:gridCol w="1857741"/>
              </a:tblGrid>
              <a:tr h="42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属性名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内容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1000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数据流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12572" y="1175657"/>
          <a:ext cx="6890611" cy="4572000"/>
        </p:xfrm>
        <a:graphic>
          <a:graphicData uri="http://schemas.openxmlformats.org/drawingml/2006/table">
            <a:tbl>
              <a:tblPr/>
              <a:tblGrid>
                <a:gridCol w="1428940"/>
                <a:gridCol w="1776951"/>
                <a:gridCol w="2139217"/>
                <a:gridCol w="1545503"/>
              </a:tblGrid>
              <a:tr h="279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数据流名称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数据流来源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数据流去向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1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经过查询、修改、删除后的校友信息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管理员、校友对校友信息的查询、修改、删除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7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经过审核人员审核后的校友发布的动态信息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校友发布动态信息，由审核人员审核，审核通过后发布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1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存储每个校有的班级，方便查找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管理员、校友对班级信息的查询、修改、删除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班级表存储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管理员输入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管理表存储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1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存储管理员发布的通知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管理员发布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通知表存储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-2"/>
            <a:ext cx="1114425" cy="1316699"/>
          </a:xfrm>
          <a:prstGeom prst="rtTriangl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直角三角形 7"/>
          <p:cNvSpPr/>
          <p:nvPr/>
        </p:nvSpPr>
        <p:spPr>
          <a:xfrm rot="16200000">
            <a:off x="10905603" y="5571602"/>
            <a:ext cx="1425036" cy="1147760"/>
          </a:xfrm>
          <a:prstGeom prst="rtTriangle">
            <a:avLst/>
          </a:pr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5145" y="2274838"/>
            <a:ext cx="207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目录</a:t>
            </a:r>
            <a:endParaRPr lang="en-US" altLang="zh-CN" sz="7200" dirty="0" smtClean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09370" y="876361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椭圆 4"/>
          <p:cNvSpPr/>
          <p:nvPr/>
        </p:nvSpPr>
        <p:spPr>
          <a:xfrm>
            <a:off x="4602958" y="876361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71220" y="944623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61858" y="1047701"/>
            <a:ext cx="20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系统概述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109370" y="2248450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椭圆 15"/>
          <p:cNvSpPr/>
          <p:nvPr/>
        </p:nvSpPr>
        <p:spPr>
          <a:xfrm>
            <a:off x="4602958" y="2248450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671220" y="2316712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961858" y="2426041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需求分析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109370" y="3620539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椭圆 18"/>
          <p:cNvSpPr/>
          <p:nvPr/>
        </p:nvSpPr>
        <p:spPr>
          <a:xfrm>
            <a:off x="4602958" y="3620539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71220" y="3688801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61858" y="3791879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系统分析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5109370" y="4992627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椭圆 21"/>
          <p:cNvSpPr/>
          <p:nvPr/>
        </p:nvSpPr>
        <p:spPr>
          <a:xfrm>
            <a:off x="4602958" y="4992627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4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71220" y="5060889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61858" y="5167572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系统设计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数据存储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93258" y="1088570"/>
          <a:ext cx="7721600" cy="5373636"/>
        </p:xfrm>
        <a:graphic>
          <a:graphicData uri="http://schemas.openxmlformats.org/drawingml/2006/table">
            <a:tbl>
              <a:tblPr/>
              <a:tblGrid>
                <a:gridCol w="1143627"/>
                <a:gridCol w="1649191"/>
                <a:gridCol w="1199071"/>
                <a:gridCol w="1331569"/>
                <a:gridCol w="1199071"/>
                <a:gridCol w="1199071"/>
              </a:tblGrid>
              <a:tr h="7056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数据存储名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流入的数据流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流出的数据流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组成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存储方式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84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经过查询、修改、删除后的校友信息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随机存储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84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经过审核人员审核后的校友发布的动态信息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随机存储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6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存储每个校有的班级，方便查找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随机存储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随机存储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6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存储管理员发布的通知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随机存储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处理过程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46514" y="1175657"/>
          <a:ext cx="8403772" cy="5085582"/>
        </p:xfrm>
        <a:graphic>
          <a:graphicData uri="http://schemas.openxmlformats.org/drawingml/2006/table">
            <a:tbl>
              <a:tblPr/>
              <a:tblGrid>
                <a:gridCol w="1244662"/>
                <a:gridCol w="1794891"/>
                <a:gridCol w="1450231"/>
                <a:gridCol w="1883869"/>
                <a:gridCol w="2030119"/>
              </a:tblGrid>
              <a:tr h="712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处理过程名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输入数据流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输出数据流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处理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84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经过查询、修改、删除后的校友信息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查询、修改、删除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84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经管理员审核后的校友发布的动态信息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发布，审核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存储每个校有的班级，方便查找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查询，修改，删除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查询，修改，删除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存储管理员发布的通知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查询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-1" y="198120"/>
            <a:ext cx="3553691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253086"/>
            <a:ext cx="299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数据库逻辑模型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1946" y="5096036"/>
            <a:ext cx="7692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3200" dirty="0">
              <a:solidFill>
                <a:srgbClr val="249C82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519545" y="831460"/>
          <a:ext cx="10972800" cy="572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Visio" r:id="rId3" imgW="4761217" imgH="2488788" progId="Visio.Drawing.6">
                  <p:embed/>
                </p:oleObj>
              </mc:Choice>
              <mc:Fallback>
                <p:oleObj name="Visio" r:id="rId3" imgW="4761217" imgH="2488788" progId="Visio.Drawing.6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45" y="831460"/>
                        <a:ext cx="10972800" cy="5727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7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-1" y="198120"/>
            <a:ext cx="3553691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253086"/>
            <a:ext cx="299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数据库物理模型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1946" y="5096036"/>
            <a:ext cx="7692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3200" dirty="0">
              <a:solidFill>
                <a:srgbClr val="249C82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/>
        </p:nvGraphicFramePr>
        <p:xfrm>
          <a:off x="914401" y="1018309"/>
          <a:ext cx="10432473" cy="548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5" name="Visio" r:id="rId3" imgW="4590345" imgH="2495536" progId="Visio.Drawing.6">
                  <p:embed/>
                </p:oleObj>
              </mc:Choice>
              <mc:Fallback>
                <p:oleObj name="Visio" r:id="rId3" imgW="4590345" imgH="2495536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1018309"/>
                        <a:ext cx="10432473" cy="5481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7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9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74000" y="3349013"/>
            <a:ext cx="1460136" cy="1646238"/>
          </a:xfrm>
          <a:prstGeom prst="triangl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1608138" y="742950"/>
            <a:ext cx="10583862" cy="6115050"/>
          </a:xfrm>
          <a:custGeom>
            <a:avLst/>
            <a:gdLst>
              <a:gd name="connsiteX0" fmla="*/ 0 w 7859712"/>
              <a:gd name="connsiteY0" fmla="*/ 0 h 5067300"/>
              <a:gd name="connsiteX1" fmla="*/ 7859712 w 7859712"/>
              <a:gd name="connsiteY1" fmla="*/ 0 h 5067300"/>
              <a:gd name="connsiteX2" fmla="*/ 7859712 w 7859712"/>
              <a:gd name="connsiteY2" fmla="*/ 5067300 h 5067300"/>
              <a:gd name="connsiteX3" fmla="*/ 0 w 7859712"/>
              <a:gd name="connsiteY3" fmla="*/ 5067300 h 5067300"/>
              <a:gd name="connsiteX4" fmla="*/ 0 w 7859712"/>
              <a:gd name="connsiteY4" fmla="*/ 0 h 5067300"/>
              <a:gd name="connsiteX0" fmla="*/ 0 w 10564812"/>
              <a:gd name="connsiteY0" fmla="*/ 2381250 h 5067300"/>
              <a:gd name="connsiteX1" fmla="*/ 10564812 w 10564812"/>
              <a:gd name="connsiteY1" fmla="*/ 0 h 5067300"/>
              <a:gd name="connsiteX2" fmla="*/ 10564812 w 10564812"/>
              <a:gd name="connsiteY2" fmla="*/ 5067300 h 5067300"/>
              <a:gd name="connsiteX3" fmla="*/ 2705100 w 10564812"/>
              <a:gd name="connsiteY3" fmla="*/ 5067300 h 5067300"/>
              <a:gd name="connsiteX4" fmla="*/ 0 w 10564812"/>
              <a:gd name="connsiteY4" fmla="*/ 2381250 h 5067300"/>
              <a:gd name="connsiteX0" fmla="*/ 0 w 10564812"/>
              <a:gd name="connsiteY0" fmla="*/ 2381250 h 5067300"/>
              <a:gd name="connsiteX1" fmla="*/ 10564812 w 10564812"/>
              <a:gd name="connsiteY1" fmla="*/ 0 h 5067300"/>
              <a:gd name="connsiteX2" fmla="*/ 10564812 w 10564812"/>
              <a:gd name="connsiteY2" fmla="*/ 5067300 h 5067300"/>
              <a:gd name="connsiteX3" fmla="*/ 5886450 w 10564812"/>
              <a:gd name="connsiteY3" fmla="*/ 5067300 h 5067300"/>
              <a:gd name="connsiteX4" fmla="*/ 0 w 10564812"/>
              <a:gd name="connsiteY4" fmla="*/ 2381250 h 5067300"/>
              <a:gd name="connsiteX0" fmla="*/ 0 w 10583862"/>
              <a:gd name="connsiteY0" fmla="*/ 3429000 h 6115050"/>
              <a:gd name="connsiteX1" fmla="*/ 10583862 w 10583862"/>
              <a:gd name="connsiteY1" fmla="*/ 0 h 6115050"/>
              <a:gd name="connsiteX2" fmla="*/ 10564812 w 10583862"/>
              <a:gd name="connsiteY2" fmla="*/ 6115050 h 6115050"/>
              <a:gd name="connsiteX3" fmla="*/ 5886450 w 10583862"/>
              <a:gd name="connsiteY3" fmla="*/ 6115050 h 6115050"/>
              <a:gd name="connsiteX4" fmla="*/ 0 w 10583862"/>
              <a:gd name="connsiteY4" fmla="*/ 3429000 h 6115050"/>
              <a:gd name="connsiteX0" fmla="*/ 0 w 10583862"/>
              <a:gd name="connsiteY0" fmla="*/ 3429000 h 6115050"/>
              <a:gd name="connsiteX1" fmla="*/ 10583862 w 10583862"/>
              <a:gd name="connsiteY1" fmla="*/ 0 h 6115050"/>
              <a:gd name="connsiteX2" fmla="*/ 10564812 w 10583862"/>
              <a:gd name="connsiteY2" fmla="*/ 6115050 h 6115050"/>
              <a:gd name="connsiteX3" fmla="*/ 5391150 w 10583862"/>
              <a:gd name="connsiteY3" fmla="*/ 6115050 h 6115050"/>
              <a:gd name="connsiteX4" fmla="*/ 0 w 10583862"/>
              <a:gd name="connsiteY4" fmla="*/ 3429000 h 611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862" h="6115050">
                <a:moveTo>
                  <a:pt x="0" y="3429000"/>
                </a:moveTo>
                <a:lnTo>
                  <a:pt x="10583862" y="0"/>
                </a:lnTo>
                <a:lnTo>
                  <a:pt x="10564812" y="6115050"/>
                </a:lnTo>
                <a:lnTo>
                  <a:pt x="5391150" y="611505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957" y="4162425"/>
            <a:ext cx="4086225" cy="2724150"/>
          </a:xfrm>
          <a:prstGeom prst="triangle">
            <a:avLst/>
          </a:prstGeom>
        </p:spPr>
      </p:pic>
      <p:cxnSp>
        <p:nvCxnSpPr>
          <p:cNvPr id="8" name="直接连接符 7"/>
          <p:cNvCxnSpPr>
            <a:stCxn id="3" idx="0"/>
          </p:cNvCxnSpPr>
          <p:nvPr/>
        </p:nvCxnSpPr>
        <p:spPr>
          <a:xfrm flipV="1">
            <a:off x="1627187" y="23202"/>
            <a:ext cx="3078163" cy="414893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0"/>
          </p:cNvCxnSpPr>
          <p:nvPr/>
        </p:nvCxnSpPr>
        <p:spPr>
          <a:xfrm flipH="1" flipV="1">
            <a:off x="33011" y="2097667"/>
            <a:ext cx="1594176" cy="2074465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19119" y="4240799"/>
            <a:ext cx="5048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THANKS</a:t>
            </a:r>
          </a:p>
          <a:p>
            <a:r>
              <a:rPr lang="zh-CN" altLang="en-US" sz="54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谢谢聆听</a:t>
            </a:r>
            <a:endParaRPr lang="zh-HK" altLang="en-US" sz="54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5A51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solidFill>
            <a:srgbClr val="5A51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结语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5480" y="1953491"/>
            <a:ext cx="32675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END</a:t>
            </a:r>
            <a:endParaRPr lang="zh-CN" alt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7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223108"/>
            <a:ext cx="6328227" cy="4411785"/>
            <a:chOff x="2931887" y="1699435"/>
            <a:chExt cx="6328227" cy="4411785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系统概述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422" y="5588000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0" name="椭圆 9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9" name="椭圆 18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0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-1" y="198120"/>
            <a:ext cx="3304309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302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系统开发背景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109" y="1843315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36915" y="2224182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17172" y="1762517"/>
            <a:ext cx="273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校友资源的流失</a:t>
            </a:r>
            <a:endParaRPr lang="zh-HK" altLang="en-US" sz="28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17172" y="2270349"/>
            <a:ext cx="451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毕业生离校后与母校的联系逐渐减少，并随联系方式的更换而难以联系。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0183" y="3360058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53989" y="3740925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34246" y="3279260"/>
            <a:ext cx="427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校友与学校的学缘联系</a:t>
            </a:r>
            <a:endParaRPr lang="zh-HK" altLang="en-US" sz="28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34246" y="3787092"/>
            <a:ext cx="451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校友对母校有一种天然学缘联系，有特别强烈的认同感，希望回报母校。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5616" y="4876801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039422" y="5257668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919678" y="4796003"/>
            <a:ext cx="4923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校友是学校珍贵的社会资源</a:t>
            </a:r>
            <a:endParaRPr lang="zh-HK" altLang="en-US" sz="28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19679" y="5303835"/>
            <a:ext cx="451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校友能为学校建设提供资金，给在校学生提供就业指导和就业机会。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0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目标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00258" y="20398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2334690" y="20398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13798" y="23203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34690" y="2104088"/>
            <a:ext cx="2403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校友沟通交流的平台</a:t>
            </a:r>
            <a:endParaRPr lang="zh-HK" altLang="en-US" sz="28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700258" y="44782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矩形 31"/>
          <p:cNvSpPr/>
          <p:nvPr/>
        </p:nvSpPr>
        <p:spPr>
          <a:xfrm>
            <a:off x="2334690" y="44782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797686" y="47587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34690" y="4542488"/>
            <a:ext cx="2195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校友与学校联系的纽带</a:t>
            </a:r>
            <a:endParaRPr lang="zh-HK" altLang="en-US" sz="28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94773" y="20398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7429205" y="20398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892201" y="23203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29205" y="2104088"/>
            <a:ext cx="2088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校友信息查询的渠道</a:t>
            </a:r>
            <a:endParaRPr lang="zh-HK" altLang="en-US" sz="28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794773" y="44782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2" name="矩形 41"/>
          <p:cNvSpPr/>
          <p:nvPr/>
        </p:nvSpPr>
        <p:spPr>
          <a:xfrm>
            <a:off x="7429205" y="44782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892201" y="47587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4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29205" y="4542488"/>
            <a:ext cx="2121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同学情谊传承的见证</a:t>
            </a:r>
            <a:endParaRPr lang="zh-HK" altLang="en-US" sz="28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5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378042" y="2274468"/>
            <a:ext cx="2343150" cy="234315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用户特点</a:t>
            </a:r>
            <a:endParaRPr lang="en-US" altLang="zh-CN" sz="5400" dirty="0" smtClean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721193" y="2036262"/>
            <a:ext cx="836611" cy="142653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721192" y="3462792"/>
            <a:ext cx="816967" cy="1393032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721192" y="3460331"/>
            <a:ext cx="1667866" cy="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538159" y="2044342"/>
            <a:ext cx="850899" cy="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538159" y="4847449"/>
            <a:ext cx="850899" cy="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4261365" y="1515706"/>
            <a:ext cx="1057274" cy="1057272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8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261365" y="2900364"/>
            <a:ext cx="1057274" cy="1057272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8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61365" y="4285022"/>
            <a:ext cx="1057274" cy="1057272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8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373981" y="1628323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0" name="椭圆 49"/>
          <p:cNvSpPr/>
          <p:nvPr/>
        </p:nvSpPr>
        <p:spPr>
          <a:xfrm>
            <a:off x="4373981" y="3012980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椭圆 50"/>
          <p:cNvSpPr/>
          <p:nvPr/>
        </p:nvSpPr>
        <p:spPr>
          <a:xfrm>
            <a:off x="4373981" y="4397638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431255" y="1629366"/>
            <a:ext cx="6382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校友对母校有一种天然学缘联系，有特别强烈的认同感；</a:t>
            </a:r>
            <a:endParaRPr lang="zh-HK" altLang="en-US" sz="2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52037" y="3193344"/>
            <a:ext cx="6382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在校学生对有成就的学长学姐们，怀有一种羡慕与崇敬的心理；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431255" y="4582825"/>
            <a:ext cx="638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校友范围广，校友资源的人数和容量不断增加 </a:t>
            </a:r>
            <a:endParaRPr lang="zh-HK" altLang="en-US" sz="24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1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条件与限制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5345" y="1620981"/>
            <a:ext cx="101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5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28751" y="1131996"/>
            <a:ext cx="8793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   该系统用户使用频率可能有较大差异。很可能是在校生使用频率高而毕业生使用频率低，本科生使用频率高硕士生和博士生使用频率低。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因此我们应该采用有效措施增加用户粘度，比如对用户使用积分制，不同积分对应不同等级，最高级别的用户将作为优秀校友受邀回学校访问，并给予一定纪念礼品，以此吸引用户，增加用户活跃度。</a:t>
            </a:r>
          </a:p>
          <a:p>
            <a:endParaRPr lang="zh-HK" altLang="en-US" sz="2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1878" y="4032196"/>
            <a:ext cx="8793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    用户信息的更新和维护更多的依赖用户的主动性。当用户尤其是已经毕业的用户联系方式更换时，需要用户主动更新自己在系统中的个人信息，管理员与审核员很难及时地追踪和更新用户信息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。</a:t>
            </a:r>
          </a:p>
          <a:p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2404" y="4083103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5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4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223108"/>
            <a:ext cx="6328227" cy="4411785"/>
            <a:chOff x="2931887" y="1699435"/>
            <a:chExt cx="6328227" cy="4411785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需求分析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422" y="5588000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7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功能要求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53923" y="4120259"/>
            <a:ext cx="967854" cy="967854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75723" y="4342059"/>
            <a:ext cx="524254" cy="524254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06038" y="2840118"/>
            <a:ext cx="613012" cy="613012"/>
          </a:xfrm>
          <a:prstGeom prst="ellipse">
            <a:avLst/>
          </a:prstGeom>
          <a:solidFill>
            <a:srgbClr val="EEEEEE"/>
          </a:solidFill>
          <a:ln>
            <a:solidFill>
              <a:srgbClr val="A4A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46520" y="2980600"/>
            <a:ext cx="332048" cy="332048"/>
          </a:xfrm>
          <a:prstGeom prst="ellipse">
            <a:avLst/>
          </a:prstGeom>
          <a:solidFill>
            <a:srgbClr val="A4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646528" y="3862669"/>
            <a:ext cx="958779" cy="958779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866248" y="4082389"/>
            <a:ext cx="519339" cy="519339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093855" y="2396210"/>
            <a:ext cx="584390" cy="584390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40298" y="2530133"/>
            <a:ext cx="316545" cy="31654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877658" y="4516648"/>
            <a:ext cx="304800" cy="304800"/>
          </a:xfrm>
          <a:prstGeom prst="ellipse">
            <a:avLst/>
          </a:prstGeom>
          <a:solidFill>
            <a:srgbClr val="EEEEEE"/>
          </a:solidFill>
          <a:ln>
            <a:solidFill>
              <a:srgbClr val="A4A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47508" y="4586498"/>
            <a:ext cx="165100" cy="165100"/>
          </a:xfrm>
          <a:prstGeom prst="ellipse">
            <a:avLst/>
          </a:prstGeom>
          <a:solidFill>
            <a:srgbClr val="A4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598961" y="4516648"/>
            <a:ext cx="1438168" cy="1438168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353941" y="2963093"/>
            <a:ext cx="699109" cy="699109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514153" y="3123305"/>
            <a:ext cx="378684" cy="378684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6" idx="7"/>
            <a:endCxn id="9" idx="3"/>
          </p:cNvCxnSpPr>
          <p:nvPr/>
        </p:nvCxnSpPr>
        <p:spPr>
          <a:xfrm flipV="1">
            <a:off x="2080038" y="3363356"/>
            <a:ext cx="1115774" cy="898642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9" idx="6"/>
            <a:endCxn id="12" idx="1"/>
          </p:cNvCxnSpPr>
          <p:nvPr/>
        </p:nvCxnSpPr>
        <p:spPr>
          <a:xfrm>
            <a:off x="3719050" y="3146624"/>
            <a:ext cx="1067888" cy="856455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7"/>
            <a:endCxn id="15" idx="3"/>
          </p:cNvCxnSpPr>
          <p:nvPr/>
        </p:nvCxnSpPr>
        <p:spPr>
          <a:xfrm flipV="1">
            <a:off x="5464897" y="2895018"/>
            <a:ext cx="714540" cy="1108061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6"/>
            <a:endCxn id="24" idx="2"/>
          </p:cNvCxnSpPr>
          <p:nvPr/>
        </p:nvCxnSpPr>
        <p:spPr>
          <a:xfrm>
            <a:off x="6678245" y="2688405"/>
            <a:ext cx="1675696" cy="624243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3"/>
            <a:endCxn id="18" idx="7"/>
          </p:cNvCxnSpPr>
          <p:nvPr/>
        </p:nvCxnSpPr>
        <p:spPr>
          <a:xfrm flipH="1">
            <a:off x="8137821" y="3559820"/>
            <a:ext cx="318502" cy="1001465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8" idx="6"/>
            <a:endCxn id="21" idx="1"/>
          </p:cNvCxnSpPr>
          <p:nvPr/>
        </p:nvCxnSpPr>
        <p:spPr>
          <a:xfrm>
            <a:off x="8182458" y="4669048"/>
            <a:ext cx="1627118" cy="58215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14397" y="2408784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注册用户登录功能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65770" y="203574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个人信息管理功能</a:t>
            </a:r>
            <a:endParaRPr lang="zh-CN" altLang="en-US" sz="24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60213" y="490096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校友信息查询功能</a:t>
            </a:r>
            <a:endParaRPr lang="zh-CN" altLang="en-US" sz="24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261712" y="261126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系统管理功能</a:t>
            </a:r>
            <a:endParaRPr lang="zh-CN" altLang="en-US" sz="24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63944" y="502288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注册功能</a:t>
            </a:r>
            <a:endParaRPr lang="zh-CN" altLang="en-US" sz="24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18099" y="48400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留言功能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1" name="加号 50"/>
          <p:cNvSpPr/>
          <p:nvPr/>
        </p:nvSpPr>
        <p:spPr>
          <a:xfrm>
            <a:off x="9769435" y="4698155"/>
            <a:ext cx="1097220" cy="1097220"/>
          </a:xfrm>
          <a:prstGeom prst="mathPlus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9902558" y="5932520"/>
            <a:ext cx="83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27A98C"/>
                </a:solidFill>
              </a:rPr>
              <a:t>·······</a:t>
            </a:r>
            <a:endParaRPr lang="zh-HK" altLang="en-US" sz="2800" dirty="0">
              <a:solidFill>
                <a:srgbClr val="27A9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1237</Words>
  <Application>Microsoft Office PowerPoint</Application>
  <PresentationFormat>宽屏</PresentationFormat>
  <Paragraphs>366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Droid Sans</vt:lpstr>
      <vt:lpstr>新細明體</vt:lpstr>
      <vt:lpstr>方正正纤黑简体</vt:lpstr>
      <vt:lpstr>宋体</vt:lpstr>
      <vt:lpstr>张海山锐谐体2.0-授权联系：Samtype@QQ.com</vt:lpstr>
      <vt:lpstr>Arial</vt:lpstr>
      <vt:lpstr>Calibri</vt:lpstr>
      <vt:lpstr>Calibri Light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无殇泪雨</cp:lastModifiedBy>
  <cp:revision>135</cp:revision>
  <dcterms:created xsi:type="dcterms:W3CDTF">2015-02-19T23:46:49Z</dcterms:created>
  <dcterms:modified xsi:type="dcterms:W3CDTF">2016-07-01T02:42:38Z</dcterms:modified>
</cp:coreProperties>
</file>