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>
        <p:scale>
          <a:sx n="153" d="100"/>
          <a:sy n="153" d="100"/>
        </p:scale>
        <p:origin x="-3520" y="-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5FDA-CCD6-DEDC-CE84-BFDD6F89F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EAE09-857F-36BB-C2B3-2CD404471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D7BFD-5BA0-631B-F832-E09937DF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846A-3AD9-ED46-A607-FAA24047EFAE}" type="datetimeFigureOut">
              <a:rPr lang="de-DE" smtClean="0"/>
              <a:t>21.04.25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03D3-9C46-DD6C-A594-09101AC3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B57B-D08B-C9E9-A560-40A86EE7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989B-7BC7-3A41-9F8F-62F0C2AD05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47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A06D-4792-1971-B647-19439EE7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7D0DB-9AB7-C4A4-8308-C92C2DA64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4A511-64EC-05EB-1508-9CE4474D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846A-3AD9-ED46-A607-FAA24047EFAE}" type="datetimeFigureOut">
              <a:rPr lang="de-DE" smtClean="0"/>
              <a:t>21.04.25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D88B-EB30-41FA-749F-DCA35A48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7607-59CA-AEB6-049C-04508492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989B-7BC7-3A41-9F8F-62F0C2AD05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06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F8B0B-4AF2-6AF1-2195-C50FCA0C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F58A6-2F23-EC28-16FE-BE16DE412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74CA5-E2FD-BD38-078E-C3EBC36E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846A-3AD9-ED46-A607-FAA24047EFAE}" type="datetimeFigureOut">
              <a:rPr lang="de-DE" smtClean="0"/>
              <a:t>21.04.25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2565-D843-48AA-56AD-ADF189E2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AC1A-1F42-A922-B05B-F232C515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989B-7BC7-3A41-9F8F-62F0C2AD05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71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E810-FFD0-550D-A9A3-DFDE4C01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8A80-B690-340F-FA17-2D8F4DD9C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2180-B71B-717B-6CEA-9F1F7D4F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846A-3AD9-ED46-A607-FAA24047EFAE}" type="datetimeFigureOut">
              <a:rPr lang="de-DE" smtClean="0"/>
              <a:t>21.04.25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BDB68-B90A-22C3-3CBA-C523E746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263D-F3BD-06B1-BB8D-9A7CA7AD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989B-7BC7-3A41-9F8F-62F0C2AD05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73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3F3F-B37C-9D90-790B-59EFF8D8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C9AA-DCA6-D96D-BE6B-878AA870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6784D-CF60-7073-615E-272685B2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846A-3AD9-ED46-A607-FAA24047EFAE}" type="datetimeFigureOut">
              <a:rPr lang="de-DE" smtClean="0"/>
              <a:t>21.04.25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DB3D-22F5-4CED-5100-C793CAEF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5880-E2D1-DEEE-3FEA-8E0908AC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989B-7BC7-3A41-9F8F-62F0C2AD05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6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B907-523A-CA5F-C762-01D328FE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9333-E8CE-CF3C-6FA2-0FDA95B9F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9BF85-ED66-D0BF-1E4A-803907781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77000-037D-FC1E-27E6-4CB5FFD0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846A-3AD9-ED46-A607-FAA24047EFAE}" type="datetimeFigureOut">
              <a:rPr lang="de-DE" smtClean="0"/>
              <a:t>21.04.25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8433B-6865-E7C1-23B2-7FD6859C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3CBC-689C-33BB-52CD-74718E3C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989B-7BC7-3A41-9F8F-62F0C2AD05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0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18F8-036A-5D01-B3B5-15D37241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766D-E790-B7F4-09B4-B21C6610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196AA-A8D8-4775-36F6-230984C34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0BAA0-061A-1579-B858-1CE332476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A0BF1-F030-DE61-7FFA-2434CA07D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BF703-7538-DAFF-CAF4-81F18C7B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846A-3AD9-ED46-A607-FAA24047EFAE}" type="datetimeFigureOut">
              <a:rPr lang="de-DE" smtClean="0"/>
              <a:t>21.04.25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1DF2D-ECE5-4852-7A7F-DA7FF580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0A314-55B2-8DF9-5127-DBC36AD2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989B-7BC7-3A41-9F8F-62F0C2AD05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07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0351-8A08-2424-31EE-52AF373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3F23A-528E-DFA7-F77F-EF208071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846A-3AD9-ED46-A607-FAA24047EFAE}" type="datetimeFigureOut">
              <a:rPr lang="de-DE" smtClean="0"/>
              <a:t>21.04.25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300C5-ED90-E14B-15C9-0719F303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B127F-D20A-65FA-69B1-2808D570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989B-7BC7-3A41-9F8F-62F0C2AD05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3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F7C34-245D-B3A2-1F57-842B843E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846A-3AD9-ED46-A607-FAA24047EFAE}" type="datetimeFigureOut">
              <a:rPr lang="de-DE" smtClean="0"/>
              <a:t>21.04.25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9C768-3893-81B3-D55C-43F75E1C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FC17-1BDB-2862-65F0-6F4AD3E4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989B-7BC7-3A41-9F8F-62F0C2AD05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43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4652-28A7-5CC4-0611-A4E734DB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0AD2-EAD7-4463-9D6A-AE1914FF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F392A-A40C-626A-9A11-E71FF52A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88A00-679A-2292-222E-B4C903FF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846A-3AD9-ED46-A607-FAA24047EFAE}" type="datetimeFigureOut">
              <a:rPr lang="de-DE" smtClean="0"/>
              <a:t>21.04.25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67E84-B0FF-26D6-BAAD-C92AB3C1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2A36-BD35-4A7C-F0E3-4F71E2A1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989B-7BC7-3A41-9F8F-62F0C2AD05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82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2BFA-E6D9-8142-537C-A16AEF88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7F33D-F18C-C669-16CE-D76726745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B9467-E009-5958-EB7E-DFE805B6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D2FEF-59EA-EE75-55D7-E0DE04D0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846A-3AD9-ED46-A607-FAA24047EFAE}" type="datetimeFigureOut">
              <a:rPr lang="de-DE" smtClean="0"/>
              <a:t>21.04.25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6183-1083-B42B-4AF1-D73AEF58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3C872-5B99-EEB8-BD79-63EE4AA1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989B-7BC7-3A41-9F8F-62F0C2AD05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2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2DB2C-BA52-8F19-4A1B-54099D75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64AD6-F7F9-E804-DC5E-760D29F8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2012-DDD9-03F6-D582-AC401AE54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9846A-3AD9-ED46-A607-FAA24047EFAE}" type="datetimeFigureOut">
              <a:rPr lang="de-DE" smtClean="0"/>
              <a:t>21.04.25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0487E-7A9E-078A-C061-08F9701B5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B9B10-1D9E-C53A-882D-C4DF00A8E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5989B-7BC7-3A41-9F8F-62F0C2AD05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D58D801-105E-A3C2-85E5-1A794F4B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29" y="1287677"/>
            <a:ext cx="27051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7B2A30-4418-1F80-AAC0-B2C0E4F02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720611" y="3359972"/>
            <a:ext cx="2454728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iangle 4">
            <a:extLst>
              <a:ext uri="{FF2B5EF4-FFF2-40B4-BE49-F238E27FC236}">
                <a16:creationId xmlns:a16="http://schemas.microsoft.com/office/drawing/2014/main" id="{124D0276-E0E4-BC2C-72ED-714DF17288B0}"/>
              </a:ext>
            </a:extLst>
          </p:cNvPr>
          <p:cNvSpPr/>
          <p:nvPr/>
        </p:nvSpPr>
        <p:spPr>
          <a:xfrm rot="5400000">
            <a:off x="3866585" y="2798621"/>
            <a:ext cx="2347261" cy="40762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C7ECB-AC11-CA17-0A00-76FA56561860}"/>
              </a:ext>
            </a:extLst>
          </p:cNvPr>
          <p:cNvSpPr txBox="1"/>
          <p:nvPr/>
        </p:nvSpPr>
        <p:spPr>
          <a:xfrm>
            <a:off x="5531452" y="1287677"/>
            <a:ext cx="38325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de-DE" sz="1100" dirty="0"/>
              <a:t>Filter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year</a:t>
            </a:r>
            <a:r>
              <a:rPr lang="de-DE" sz="1100" dirty="0"/>
              <a:t> 2023 </a:t>
            </a:r>
            <a:r>
              <a:rPr lang="de-DE" sz="1100" dirty="0" err="1"/>
              <a:t>samples</a:t>
            </a:r>
            <a:r>
              <a:rPr lang="de-DE" sz="1100" dirty="0"/>
              <a:t> </a:t>
            </a:r>
            <a:r>
              <a:rPr lang="de-DE" sz="1100" dirty="0" err="1"/>
              <a:t>only</a:t>
            </a:r>
            <a:endParaRPr lang="de-DE" sz="1100" dirty="0"/>
          </a:p>
          <a:p>
            <a:pPr marL="228600" indent="-228600">
              <a:buFont typeface="+mj-lt"/>
              <a:buAutoNum type="arabicPeriod"/>
            </a:pPr>
            <a:r>
              <a:rPr lang="de-DE" sz="1100" dirty="0"/>
              <a:t>Aggregation </a:t>
            </a:r>
            <a:r>
              <a:rPr lang="de-DE" sz="1100" dirty="0" err="1"/>
              <a:t>by</a:t>
            </a:r>
            <a:r>
              <a:rPr lang="de-DE" sz="1100" dirty="0"/>
              <a:t> </a:t>
            </a:r>
            <a:r>
              <a:rPr lang="de-DE" sz="1100" dirty="0" err="1"/>
              <a:t>county</a:t>
            </a:r>
            <a:r>
              <a:rPr lang="de-DE" sz="1100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100" dirty="0" err="1"/>
              <a:t>Compute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mean</a:t>
            </a:r>
            <a:r>
              <a:rPr lang="de-DE" sz="1100" dirty="0"/>
              <a:t> relative MCL (</a:t>
            </a:r>
            <a:r>
              <a:rPr lang="de-DE" sz="1100" dirty="0" err="1"/>
              <a:t>number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MCL </a:t>
            </a:r>
            <a:r>
              <a:rPr lang="de-DE" sz="1100" dirty="0" err="1"/>
              <a:t>thresholds</a:t>
            </a:r>
            <a:r>
              <a:rPr lang="de-DE" sz="1100" dirty="0"/>
              <a:t> </a:t>
            </a:r>
            <a:r>
              <a:rPr lang="de-DE" sz="1100" dirty="0" err="1"/>
              <a:t>exceeding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MCL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average</a:t>
            </a:r>
            <a:r>
              <a:rPr lang="de-DE" sz="1100" dirty="0"/>
              <a:t> sample) and </a:t>
            </a:r>
            <a:r>
              <a:rPr lang="de-DE" sz="1100" dirty="0" err="1"/>
              <a:t>ratio</a:t>
            </a:r>
            <a:r>
              <a:rPr lang="de-DE" sz="1100" dirty="0"/>
              <a:t> MCL (</a:t>
            </a:r>
            <a:r>
              <a:rPr lang="de-DE" sz="1100" dirty="0" err="1"/>
              <a:t>samples</a:t>
            </a:r>
            <a:r>
              <a:rPr lang="de-DE" sz="1100" dirty="0"/>
              <a:t> </a:t>
            </a:r>
            <a:r>
              <a:rPr lang="de-DE" sz="1100" dirty="0" err="1"/>
              <a:t>exceeding</a:t>
            </a:r>
            <a:r>
              <a:rPr lang="de-DE" sz="1100" dirty="0"/>
              <a:t> MCL / all </a:t>
            </a:r>
            <a:r>
              <a:rPr lang="de-DE" sz="1100" dirty="0" err="1"/>
              <a:t>samples</a:t>
            </a:r>
            <a:r>
              <a:rPr lang="de-DE" sz="11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100" dirty="0"/>
              <a:t>Remove </a:t>
            </a:r>
            <a:r>
              <a:rPr lang="de-DE" sz="1100" dirty="0" err="1"/>
              <a:t>rows</a:t>
            </a:r>
            <a:r>
              <a:rPr lang="de-DE" sz="1100" dirty="0"/>
              <a:t> </a:t>
            </a:r>
            <a:r>
              <a:rPr lang="de-DE" sz="1100" dirty="0" err="1"/>
              <a:t>containing</a:t>
            </a:r>
            <a:r>
              <a:rPr lang="de-DE" sz="1100" dirty="0"/>
              <a:t> NAN (9 </a:t>
            </a:r>
            <a:r>
              <a:rPr lang="de-DE" sz="1100" dirty="0" err="1"/>
              <a:t>missing</a:t>
            </a:r>
            <a:r>
              <a:rPr lang="de-DE" sz="1100" dirty="0"/>
              <a:t> </a:t>
            </a:r>
            <a:r>
              <a:rPr lang="de-DE" sz="1100" dirty="0" err="1"/>
              <a:t>poverty</a:t>
            </a:r>
            <a:r>
              <a:rPr lang="de-DE" sz="1100" dirty="0"/>
              <a:t> rate </a:t>
            </a:r>
            <a:r>
              <a:rPr lang="de-DE" sz="1100" dirty="0" err="1"/>
              <a:t>entries</a:t>
            </a:r>
            <a:r>
              <a:rPr lang="de-DE" sz="11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100" dirty="0"/>
              <a:t>Filter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counties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Ratio_MCL</a:t>
            </a:r>
            <a:r>
              <a:rPr lang="de-DE" sz="1100" dirty="0"/>
              <a:t> &gt; 5% (</a:t>
            </a:r>
            <a:r>
              <a:rPr lang="de-DE" sz="1100" dirty="0" err="1"/>
              <a:t>consider</a:t>
            </a:r>
            <a:r>
              <a:rPr lang="de-DE" sz="1100" dirty="0"/>
              <a:t> </a:t>
            </a:r>
            <a:r>
              <a:rPr lang="de-DE" sz="1100" dirty="0" err="1"/>
              <a:t>only</a:t>
            </a:r>
            <a:r>
              <a:rPr lang="de-DE" sz="1100" dirty="0"/>
              <a:t> </a:t>
            </a:r>
            <a:r>
              <a:rPr lang="de-DE" sz="1100" dirty="0" err="1"/>
              <a:t>counties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distinct</a:t>
            </a:r>
            <a:r>
              <a:rPr lang="de-DE" sz="1100" dirty="0"/>
              <a:t> </a:t>
            </a:r>
            <a:r>
              <a:rPr lang="de-DE" sz="1100" dirty="0" err="1"/>
              <a:t>contamination</a:t>
            </a:r>
            <a:r>
              <a:rPr lang="de-DE" sz="11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100" dirty="0"/>
              <a:t>Perform BOXCOX-transformation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response</a:t>
            </a:r>
            <a:r>
              <a:rPr lang="de-DE" sz="1100" dirty="0"/>
              <a:t> variables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100" dirty="0"/>
              <a:t>Remove </a:t>
            </a:r>
            <a:r>
              <a:rPr lang="de-DE" sz="1100" dirty="0" err="1"/>
              <a:t>outliers</a:t>
            </a:r>
            <a:r>
              <a:rPr lang="de-DE" sz="1100" dirty="0"/>
              <a:t> (7 </a:t>
            </a:r>
            <a:r>
              <a:rPr lang="de-DE" sz="1100" dirty="0" err="1"/>
              <a:t>rows</a:t>
            </a:r>
            <a:r>
              <a:rPr lang="de-DE" sz="1100" dirty="0"/>
              <a:t>)</a:t>
            </a:r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  <a:p>
            <a:pPr marL="228600" indent="-228600">
              <a:buFont typeface="+mj-lt"/>
              <a:buAutoNum type="arabicPeriod"/>
            </a:pPr>
            <a:endParaRPr lang="de-DE" sz="1100" dirty="0"/>
          </a:p>
        </p:txBody>
      </p:sp>
      <p:pic>
        <p:nvPicPr>
          <p:cNvPr id="1030" name="Picture 6" descr="Tap Water Icons - Free SVG &amp; PNG Tap Water Images - Noun Project">
            <a:extLst>
              <a:ext uri="{FF2B5EF4-FFF2-40B4-BE49-F238E27FC236}">
                <a16:creationId xmlns:a16="http://schemas.microsoft.com/office/drawing/2014/main" id="{6BBA423C-BE56-DF7B-C49F-06375B253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021" y="3484777"/>
            <a:ext cx="2540000" cy="2540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2" name="Picture 8" descr="Tap water - icon by Adioma">
            <a:extLst>
              <a:ext uri="{FF2B5EF4-FFF2-40B4-BE49-F238E27FC236}">
                <a16:creationId xmlns:a16="http://schemas.microsoft.com/office/drawing/2014/main" id="{AE47CA30-4C63-FA8C-48C7-4B3D63C4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20" y="4823013"/>
            <a:ext cx="1866554" cy="186655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9580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78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Knödler</dc:creator>
  <cp:lastModifiedBy>Moritz Knödler</cp:lastModifiedBy>
  <cp:revision>1</cp:revision>
  <dcterms:created xsi:type="dcterms:W3CDTF">2025-04-21T21:58:36Z</dcterms:created>
  <dcterms:modified xsi:type="dcterms:W3CDTF">2025-04-22T06:24:31Z</dcterms:modified>
</cp:coreProperties>
</file>