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72" r:id="rId2"/>
    <p:sldId id="274" r:id="rId3"/>
    <p:sldId id="275" r:id="rId4"/>
    <p:sldId id="276" r:id="rId5"/>
    <p:sldId id="277" r:id="rId6"/>
    <p:sldId id="283" r:id="rId7"/>
    <p:sldId id="284" r:id="rId8"/>
    <p:sldId id="278" r:id="rId9"/>
    <p:sldId id="279" r:id="rId10"/>
    <p:sldId id="285" r:id="rId1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3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2459A-8875-4033-98C6-02923644E29D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2021年4月21日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A0AF4-0B8A-4FA6-9844-3FD3A33F06D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7523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09F6B0C-6D1E-4F53-A8D4-0EE188F290A5}" type="datetime2">
              <a:rPr lang="zh-CN" altLang="en-US" smtClean="0"/>
              <a:pPr/>
              <a:t>2021年4月21日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93B0CF2-7F87-4E02-A248-870047730F99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pPr/>
              <a:t>2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91332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pPr/>
              <a:t>3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42652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pPr/>
              <a:t>4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3008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pPr/>
              <a:t>5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81283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pPr/>
              <a:t>8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2362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pPr/>
              <a:t>9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09903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矩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连接符​​(S)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接连接符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CN" altLang="en-US"/>
              <a:t>单击此处编辑母版副标题样式</a:t>
            </a:r>
            <a:endParaRPr kumimoji="0" lang="en-US" dirty="0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CD11CD66-A5DC-4DA4-9F16-86D76EE3D28C}" type="datetime2">
              <a:rPr lang="zh-CN" altLang="en-US" smtClean="0"/>
              <a:pPr/>
              <a:t>2021年4月21日</a:t>
            </a:fld>
            <a:endParaRPr lang="en-US" dirty="0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27" name="幻灯片编号占位符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01956E-1F06-4164-BE4D-6DAEAD41794D}" type="datetime2">
              <a:rPr lang="zh-CN" altLang="en-US" smtClean="0"/>
              <a:t>2021年4月21日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6F4438-3803-4880-BD4A-05A7E0A21AC6}" type="datetime2">
              <a:rPr lang="zh-CN" altLang="en-US" smtClean="0"/>
              <a:t>2021年4月21日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45D8D3-C53C-4365-92C7-E8127B1A303F}" type="datetime2">
              <a:rPr lang="zh-CN" altLang="en-US" smtClean="0"/>
              <a:t>2021年4月21日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6F76AF-62D1-44AB-97DC-928467407F16}" type="datetime2">
              <a:rPr lang="zh-CN" altLang="en-US" smtClean="0"/>
              <a:t>2021年4月21日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7DD1BF-0CA4-45C0-B145-3B71A9C91F32}" type="datetime2">
              <a:rPr lang="zh-CN" altLang="en-US" smtClean="0"/>
              <a:t>2021年4月21日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2F6F57-75CB-45F9-B36A-87034102BC28}" type="datetime2">
              <a:rPr lang="zh-CN" altLang="en-US" smtClean="0"/>
              <a:t>2021年4月21日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078EEB-FFCC-4107-9E10-33B7696F266B}" type="datetime2">
              <a:rPr lang="zh-CN" altLang="en-US" smtClean="0"/>
              <a:t>2021年4月21日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45204D-C376-4E95-AA80-BE101B54CAA7}" type="datetime2">
              <a:rPr lang="zh-CN" altLang="en-US" smtClean="0"/>
              <a:t>2021年4月21日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2B7A0D-F62E-4A31-8FE1-9C12BAFEE7E0}" type="datetime2">
              <a:rPr lang="zh-CN" altLang="en-US" smtClean="0"/>
              <a:t>2021年4月21日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剪角矩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8112245-B2EB-463D-A54F-27C0EBF0BB6B}" type="datetime2">
              <a:rPr lang="zh-CN" altLang="en-US" smtClean="0"/>
              <a:pPr/>
              <a:t>2021年4月21日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/>
              <a:t>添加页脚</a:t>
            </a:r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矩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任意多边形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9" name="任意多边形(F)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31" name="组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任意多边形(F)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en-US" sz="1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任意多边形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en-US" sz="1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zh-cn" dirty="0"/>
              <a:t>单击此处编辑母版文本样式</a:t>
            </a:r>
          </a:p>
          <a:p>
            <a:pPr lvl="1" rtl="0" eaLnBrk="1" latinLnBrk="0" hangingPunct="1"/>
            <a:r>
              <a:rPr lang="zh-cn" dirty="0"/>
              <a:t>第二级</a:t>
            </a:r>
          </a:p>
          <a:p>
            <a:pPr lvl="2" rtl="0" eaLnBrk="1" latinLnBrk="0" hangingPunct="1"/>
            <a:r>
              <a:rPr lang="zh-cn" dirty="0"/>
              <a:t>第三级</a:t>
            </a:r>
          </a:p>
          <a:p>
            <a:pPr lvl="3" rtl="0" eaLnBrk="1" latinLnBrk="0" hangingPunct="1"/>
            <a:r>
              <a:rPr lang="zh-cn" dirty="0"/>
              <a:t>第四级</a:t>
            </a:r>
          </a:p>
          <a:p>
            <a:pPr lvl="4" rtl="0" eaLnBrk="1" latinLnBrk="0" hangingPunct="1"/>
            <a:r>
              <a:rPr lang="zh-cn" dirty="0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1BF8D8E-2417-46C9-A78C-AA0D8A744E10}" type="datetime2">
              <a:rPr lang="zh-CN" altLang="en-US" smtClean="0"/>
              <a:pPr/>
              <a:t>2021年4月21日</a:t>
            </a:fld>
            <a:endParaRPr lang="en-US" dirty="0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18" name="幻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近期工作汇报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陈羿伟</a:t>
            </a:r>
          </a:p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463D7-3FDC-410C-AA68-6DBD8EB5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32D8F-1157-4F7F-8BD8-8BF18A92D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RL</a:t>
            </a:r>
            <a:r>
              <a:rPr lang="zh-CN" altLang="en-US" dirty="0"/>
              <a:t>做药物生成是一个非常新颖的思路，大多数论文都是用</a:t>
            </a:r>
            <a:r>
              <a:rPr lang="en-US" altLang="zh-CN" dirty="0"/>
              <a:t>GAN</a:t>
            </a:r>
            <a:r>
              <a:rPr lang="zh-CN" altLang="en-US" dirty="0"/>
              <a:t>或者</a:t>
            </a:r>
            <a:r>
              <a:rPr lang="en-US" altLang="zh-CN" dirty="0"/>
              <a:t>GNN</a:t>
            </a:r>
            <a:r>
              <a:rPr lang="zh-CN" altLang="en-US" dirty="0"/>
              <a:t>来做的，但我仔细想了一想</a:t>
            </a:r>
            <a:r>
              <a:rPr lang="en-US" altLang="zh-CN" dirty="0"/>
              <a:t>GAN</a:t>
            </a:r>
            <a:r>
              <a:rPr lang="zh-CN" altLang="en-US" dirty="0"/>
              <a:t>和</a:t>
            </a:r>
            <a:r>
              <a:rPr lang="en-US" altLang="zh-CN" dirty="0"/>
              <a:t>RL</a:t>
            </a:r>
            <a:r>
              <a:rPr lang="zh-CN" altLang="en-US" dirty="0"/>
              <a:t>其实也有很多的相似之处，制约</a:t>
            </a:r>
            <a:r>
              <a:rPr lang="en-US" altLang="zh-CN" dirty="0"/>
              <a:t>RL</a:t>
            </a:r>
            <a:r>
              <a:rPr lang="zh-CN" altLang="en-US" dirty="0"/>
              <a:t>的应该是如何找到一个比较好的</a:t>
            </a:r>
            <a:r>
              <a:rPr lang="en-US" altLang="zh-CN" dirty="0"/>
              <a:t>reward</a:t>
            </a:r>
            <a:r>
              <a:rPr lang="zh-CN" altLang="en-US" dirty="0"/>
              <a:t>函数，以及在</a:t>
            </a:r>
            <a:r>
              <a:rPr lang="en-US" altLang="zh-CN" dirty="0"/>
              <a:t>train</a:t>
            </a:r>
            <a:r>
              <a:rPr lang="zh-CN" altLang="en-US" dirty="0"/>
              <a:t>的时候如何避免局部最优的问题。而用</a:t>
            </a:r>
            <a:r>
              <a:rPr lang="en-US" altLang="zh-CN" dirty="0"/>
              <a:t>GAN</a:t>
            </a:r>
            <a:r>
              <a:rPr lang="zh-CN" altLang="en-US" dirty="0"/>
              <a:t>的话辨别器本质上就是训练一个二分类的模型，可能比较容易</a:t>
            </a:r>
            <a:r>
              <a:rPr lang="en-US" altLang="zh-CN" dirty="0"/>
              <a:t>train</a:t>
            </a:r>
            <a:r>
              <a:rPr lang="zh-CN" altLang="en-US" dirty="0"/>
              <a:t>吧</a:t>
            </a:r>
            <a:endParaRPr lang="en-US" altLang="zh-CN" dirty="0"/>
          </a:p>
          <a:p>
            <a:r>
              <a:rPr lang="zh-CN" altLang="en-US" dirty="0"/>
              <a:t>然后原计划是自己实现一下模型的，由于家里的各种事情和电脑的缘故搁置了，但是数据集和相关的</a:t>
            </a:r>
            <a:r>
              <a:rPr lang="en-US" altLang="zh-CN" dirty="0"/>
              <a:t>demo</a:t>
            </a:r>
            <a:r>
              <a:rPr lang="zh-CN" altLang="en-US" dirty="0"/>
              <a:t>都已经找到并大致的阅读过了，之后会自己做一下的。</a:t>
            </a:r>
          </a:p>
        </p:txBody>
      </p:sp>
    </p:spTree>
    <p:extLst>
      <p:ext uri="{BB962C8B-B14F-4D97-AF65-F5344CB8AC3E}">
        <p14:creationId xmlns:p14="http://schemas.microsoft.com/office/powerpoint/2010/main" val="254025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论文理解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CN" altLang="en-US" dirty="0"/>
              <a:t>论文标题：</a:t>
            </a:r>
            <a:r>
              <a:rPr lang="en-US" altLang="zh-CN" sz="1800" dirty="0"/>
              <a:t>Deep reinforcement learning for de novo drug design</a:t>
            </a:r>
          </a:p>
          <a:p>
            <a:r>
              <a:rPr lang="zh-CN" altLang="en-US" dirty="0"/>
              <a:t>论文理解：</a:t>
            </a:r>
            <a:endParaRPr lang="en-US" altLang="zh-CN" dirty="0"/>
          </a:p>
          <a:p>
            <a:pPr marL="393192" lvl="1" indent="0">
              <a:buNone/>
            </a:pPr>
            <a:r>
              <a:rPr lang="zh-CN" altLang="en-US" dirty="0"/>
              <a:t>    利用已有的</a:t>
            </a:r>
            <a:r>
              <a:rPr lang="en-US" altLang="zh-CN" dirty="0"/>
              <a:t>170</a:t>
            </a:r>
            <a:r>
              <a:rPr lang="zh-CN" altLang="en-US" dirty="0"/>
              <a:t>万种生物活性分子，用</a:t>
            </a:r>
            <a:r>
              <a:rPr lang="en-US" altLang="zh-CN" dirty="0"/>
              <a:t>RL</a:t>
            </a:r>
            <a:r>
              <a:rPr lang="zh-CN" altLang="en-US" dirty="0"/>
              <a:t>来生成未出现过的分子。对于生物分子使用</a:t>
            </a:r>
            <a:r>
              <a:rPr lang="en-US" altLang="zh-CN" dirty="0"/>
              <a:t>SMILES strings</a:t>
            </a:r>
            <a:r>
              <a:rPr lang="zh-CN" altLang="en-US" dirty="0"/>
              <a:t>来描述，生成器用</a:t>
            </a:r>
            <a:r>
              <a:rPr lang="en-US" altLang="zh-CN" dirty="0"/>
              <a:t>stack-GRU</a:t>
            </a:r>
            <a:r>
              <a:rPr lang="zh-CN" altLang="en-US" dirty="0"/>
              <a:t>构成，输出字符</a:t>
            </a:r>
            <a:r>
              <a:rPr lang="en-US" altLang="zh-CN" dirty="0"/>
              <a:t>table</a:t>
            </a:r>
            <a:r>
              <a:rPr lang="zh-CN" altLang="en-US" dirty="0"/>
              <a:t>全概率。预测器是一个单层的</a:t>
            </a:r>
            <a:r>
              <a:rPr lang="en-US" altLang="zh-CN" dirty="0"/>
              <a:t>LSTM</a:t>
            </a:r>
            <a:r>
              <a:rPr lang="zh-CN" altLang="en-US" dirty="0"/>
              <a:t>网络，给输入的序列打分，作为</a:t>
            </a:r>
            <a:r>
              <a:rPr lang="en-US" altLang="zh-CN" dirty="0"/>
              <a:t>reward</a:t>
            </a:r>
            <a:r>
              <a:rPr lang="zh-CN" altLang="en-US" dirty="0"/>
              <a:t>。然后就是训练一个</a:t>
            </a:r>
            <a:r>
              <a:rPr lang="en-US" altLang="zh-CN" dirty="0"/>
              <a:t>RL</a:t>
            </a:r>
            <a:r>
              <a:rPr lang="zh-CN" altLang="en-US" dirty="0"/>
              <a:t>框架，生成器用来生成具有一定化学性质的框架，然后给预测器打分，最后使用</a:t>
            </a:r>
            <a:r>
              <a:rPr lang="en-US" altLang="zh-CN" dirty="0"/>
              <a:t>policy gradient</a:t>
            </a:r>
            <a:r>
              <a:rPr lang="zh-CN" altLang="en-US" dirty="0"/>
              <a:t>最小化训练</a:t>
            </a:r>
            <a:r>
              <a:rPr lang="en-US" altLang="zh-CN" dirty="0"/>
              <a:t>loss</a:t>
            </a:r>
            <a:r>
              <a:rPr lang="zh-CN" altLang="en-US" dirty="0"/>
              <a:t>，就是最大化</a:t>
            </a:r>
            <a:r>
              <a:rPr lang="en-US" altLang="zh-CN" dirty="0"/>
              <a:t>reward</a:t>
            </a:r>
            <a:r>
              <a:rPr lang="zh-CN" altLang="en-US" dirty="0"/>
              <a:t>的概率得分。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工作流程</a:t>
            </a:r>
            <a:endParaRPr lang="zh-cn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10CA4B1-84F1-4BF2-A586-5F2C49600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6032" y="1935163"/>
            <a:ext cx="7939936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数据处理</a:t>
            </a:r>
            <a:endParaRPr 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CN" altLang="en-US" dirty="0"/>
              <a:t>这次的数据处理用到了</a:t>
            </a:r>
            <a:r>
              <a:rPr lang="en-US" altLang="zh-CN" dirty="0"/>
              <a:t>JAK2</a:t>
            </a:r>
            <a:r>
              <a:rPr lang="zh-CN" altLang="en-US" dirty="0"/>
              <a:t>和</a:t>
            </a:r>
            <a:r>
              <a:rPr lang="en-US" altLang="zh-CN" dirty="0"/>
              <a:t>SMILES</a:t>
            </a:r>
            <a:r>
              <a:rPr lang="zh-CN" altLang="en-US" dirty="0"/>
              <a:t>等用于生成分析序列的工具，把数据库中的分子处理成字符串形式便于训练模型。</a:t>
            </a:r>
            <a:endParaRPr lang="en-US" altLang="zh-CN" dirty="0"/>
          </a:p>
          <a:p>
            <a:r>
              <a:rPr lang="zh-CN" altLang="en-US" dirty="0"/>
              <a:t>最后为了验证整个</a:t>
            </a:r>
            <a:r>
              <a:rPr lang="en-US" altLang="zh-CN" dirty="0"/>
              <a:t>RL</a:t>
            </a:r>
            <a:r>
              <a:rPr lang="zh-CN" altLang="en-US" dirty="0"/>
              <a:t>框架的有效性，将输出的</a:t>
            </a:r>
            <a:r>
              <a:rPr lang="en-US" altLang="zh-CN" dirty="0"/>
              <a:t>SMILES string</a:t>
            </a:r>
            <a:r>
              <a:rPr lang="zh-CN" altLang="en-US" dirty="0"/>
              <a:t>进行了很多方面的效果评估，都是用一些现成的独立工具，和网络的训练没有关系，属于生物学的范畴，没有深入的去了解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模型训练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1C91300-7DBF-4E3D-A55B-802605F1C8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29547" y="3152636"/>
            <a:ext cx="4544905" cy="1970366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C907CF8-8490-4161-9B31-7BB88CD3B2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预训练</a:t>
            </a:r>
            <a:r>
              <a:rPr lang="en-US" altLang="zh-CN" dirty="0"/>
              <a:t>150</a:t>
            </a:r>
            <a:r>
              <a:rPr lang="zh-CN" altLang="en-US" dirty="0"/>
              <a:t>万的</a:t>
            </a:r>
            <a:r>
              <a:rPr lang="en-US" altLang="zh-CN" dirty="0"/>
              <a:t>SMILES</a:t>
            </a:r>
            <a:r>
              <a:rPr lang="zh-CN" altLang="en-US" dirty="0"/>
              <a:t>序列，来学习序列的特征</a:t>
            </a:r>
            <a:endParaRPr lang="en-US" altLang="zh-CN" dirty="0"/>
          </a:p>
          <a:p>
            <a:r>
              <a:rPr lang="zh-CN" altLang="en-US" dirty="0"/>
              <a:t>生成阶段：生成器参数不更新，前缀字符作为输入，连续预测字符排列，相当于做评估，</a:t>
            </a:r>
            <a:r>
              <a:rPr lang="en-US" altLang="zh-CN" dirty="0"/>
              <a:t>RL</a:t>
            </a:r>
            <a:r>
              <a:rPr lang="zh-CN" altLang="en-US" dirty="0"/>
              <a:t>阶段会使用</a:t>
            </a:r>
            <a:r>
              <a:rPr lang="en-US" altLang="zh-CN" dirty="0"/>
              <a:t>Policy Gradients</a:t>
            </a:r>
            <a:r>
              <a:rPr lang="zh-CN" altLang="en-US" dirty="0"/>
              <a:t>更新</a:t>
            </a:r>
            <a:endParaRPr lang="en-US" altLang="zh-CN" dirty="0"/>
          </a:p>
          <a:p>
            <a:r>
              <a:rPr lang="zh-CN" altLang="en-US" dirty="0"/>
              <a:t>在训练中，作者还验证了用栈优化的作用，还得出了生成出的分子与数据库中的分子有着低重复的性质</a:t>
            </a:r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DCB1C-EA88-400C-AD4E-AD82C953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模型训练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856EC18-B899-4E51-8258-BCBC224564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3269678"/>
            <a:ext cx="5384800" cy="1736282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424C42-CC73-400F-B710-B3F0153414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网络结构是一个单层的</a:t>
            </a:r>
            <a:r>
              <a:rPr lang="en-US" altLang="zh-CN" dirty="0"/>
              <a:t>LSTM</a:t>
            </a:r>
            <a:r>
              <a:rPr lang="zh-CN" altLang="en-US" dirty="0"/>
              <a:t>网络，从</a:t>
            </a:r>
            <a:r>
              <a:rPr lang="en-US" altLang="zh-CN" dirty="0" err="1"/>
              <a:t>ont</a:t>
            </a:r>
            <a:r>
              <a:rPr lang="en-US" altLang="zh-CN" dirty="0"/>
              <a:t>-hot</a:t>
            </a:r>
            <a:r>
              <a:rPr lang="zh-CN" altLang="en-US" dirty="0"/>
              <a:t>输入</a:t>
            </a:r>
            <a:r>
              <a:rPr lang="en-US" altLang="zh-CN" dirty="0"/>
              <a:t>-&gt;</a:t>
            </a:r>
            <a:r>
              <a:rPr lang="zh-CN" altLang="en-US" dirty="0"/>
              <a:t>低维</a:t>
            </a:r>
            <a:r>
              <a:rPr lang="en-US" altLang="zh-CN" dirty="0"/>
              <a:t>embedding</a:t>
            </a:r>
            <a:r>
              <a:rPr lang="zh-CN" altLang="en-US" dirty="0"/>
              <a:t>层</a:t>
            </a:r>
            <a:r>
              <a:rPr lang="en-US" altLang="zh-CN" dirty="0"/>
              <a:t>-&gt;LSTM</a:t>
            </a:r>
            <a:r>
              <a:rPr lang="zh-CN" altLang="en-US" dirty="0"/>
              <a:t>层</a:t>
            </a:r>
            <a:r>
              <a:rPr lang="en-US" altLang="zh-CN" dirty="0"/>
              <a:t>-&gt;</a:t>
            </a:r>
            <a:r>
              <a:rPr lang="zh-CN" altLang="en-US" dirty="0"/>
              <a:t>全连接层，最后得到一个归一化的值作为</a:t>
            </a:r>
            <a:r>
              <a:rPr lang="en-US" altLang="zh-CN" dirty="0"/>
              <a:t>reward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这个</a:t>
            </a:r>
            <a:r>
              <a:rPr lang="en-US" altLang="zh-CN" dirty="0"/>
              <a:t>reward</a:t>
            </a:r>
            <a:r>
              <a:rPr lang="zh-CN" altLang="en-US" dirty="0"/>
              <a:t>值在</a:t>
            </a:r>
            <a:r>
              <a:rPr lang="en-US" altLang="zh-CN" dirty="0"/>
              <a:t>RL</a:t>
            </a:r>
            <a:r>
              <a:rPr lang="zh-CN" altLang="en-US" dirty="0"/>
              <a:t>环节中用来对生成器不断地进行调整</a:t>
            </a:r>
          </a:p>
        </p:txBody>
      </p:sp>
    </p:spTree>
    <p:extLst>
      <p:ext uri="{BB962C8B-B14F-4D97-AF65-F5344CB8AC3E}">
        <p14:creationId xmlns:p14="http://schemas.microsoft.com/office/powerpoint/2010/main" val="75380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AE19F-9A77-450C-8A95-4578A40B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模型训练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53E20F3-B412-48CF-8A78-59D955A0F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RL</a:t>
            </a:r>
            <a:r>
              <a:rPr lang="zh-CN" altLang="en-US" dirty="0"/>
              <a:t>训练环节就是把刚刚两个模型放在一起训练，使用</a:t>
            </a:r>
            <a:r>
              <a:rPr lang="en-US" altLang="zh-CN" dirty="0"/>
              <a:t>policy gradient</a:t>
            </a:r>
            <a:r>
              <a:rPr lang="zh-CN" altLang="en-US" dirty="0"/>
              <a:t>最小化训练</a:t>
            </a:r>
            <a:r>
              <a:rPr lang="en-US" altLang="zh-CN" dirty="0"/>
              <a:t>loss</a:t>
            </a:r>
            <a:r>
              <a:rPr lang="zh-CN" altLang="en-US" dirty="0"/>
              <a:t>，来得到目标序列。</a:t>
            </a:r>
          </a:p>
        </p:txBody>
      </p:sp>
    </p:spTree>
    <p:extLst>
      <p:ext uri="{BB962C8B-B14F-4D97-AF65-F5344CB8AC3E}">
        <p14:creationId xmlns:p14="http://schemas.microsoft.com/office/powerpoint/2010/main" val="86558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试验结果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65AC48C-5898-4EDF-8669-0A3232B181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" y="2225052"/>
            <a:ext cx="5384800" cy="3825533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22FA51CE-F0C4-49CD-AFB2-85D141F1D0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97600" y="2749018"/>
            <a:ext cx="5384800" cy="277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实验结果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试验结果全是生物术语，总结一下就是生成地生物分子具有目标特性，而且是现有库中没有的分子，可以认为效果非常好</a:t>
            </a:r>
            <a:endParaRPr lang="en-US" altLang="zh-CN" dirty="0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头脑风暴演示文稿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186_TF03460637" id="{5A1F899C-D033-46B9-A576-F976E0A6D7F3}" vid="{931085E5-C572-4194-86FB-AF0D4975F89E}"/>
    </a:ext>
  </a:extLst>
</a:theme>
</file>

<file path=ppt/theme/theme2.xml><?xml version="1.0" encoding="utf-8"?>
<a:theme xmlns:a="http://schemas.openxmlformats.org/drawingml/2006/main" name="办公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业务头脑风暴演示文稿</Template>
  <TotalTime>153</TotalTime>
  <Words>529</Words>
  <Application>Microsoft Office PowerPoint</Application>
  <PresentationFormat>宽屏</PresentationFormat>
  <Paragraphs>32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Century Gothic</vt:lpstr>
      <vt:lpstr>Wingdings 2</vt:lpstr>
      <vt:lpstr>头脑风暴演示文稿</vt:lpstr>
      <vt:lpstr>近期工作汇报</vt:lpstr>
      <vt:lpstr>论文理解</vt:lpstr>
      <vt:lpstr>工作流程</vt:lpstr>
      <vt:lpstr>数据处理</vt:lpstr>
      <vt:lpstr>模型训练</vt:lpstr>
      <vt:lpstr>模型训练</vt:lpstr>
      <vt:lpstr>模型训练</vt:lpstr>
      <vt:lpstr>试验结果</vt:lpstr>
      <vt:lpstr>实验结果</vt:lpstr>
      <vt:lpstr>思考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近期工作汇报</dc:title>
  <dc:creator>陈羿伟</dc:creator>
  <cp:lastModifiedBy>陈羿伟</cp:lastModifiedBy>
  <cp:revision>16</cp:revision>
  <dcterms:created xsi:type="dcterms:W3CDTF">2020-12-17T08:02:59Z</dcterms:created>
  <dcterms:modified xsi:type="dcterms:W3CDTF">2021-04-21T12:34:24Z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