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90" r:id="rId33"/>
    <p:sldId id="291" r:id="rId34"/>
    <p:sldId id="292" r:id="rId35"/>
    <p:sldId id="294" r:id="rId36"/>
    <p:sldId id="295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楷体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楷体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楷体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楷体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楷体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楷体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楷体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楷体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楷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1DEB4-8618-498F-8863-08D98F17F096}" type="datetimeFigureOut">
              <a:rPr lang="zh-CN" altLang="en-US"/>
              <a:pPr>
                <a:defRPr/>
              </a:pPr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2D81C-1699-4F37-A047-81ACE5CA2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DCFF-DBDB-44FB-A9AB-A1438B047371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9D2B-2D9F-485D-A522-EBFCCE1757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DCF20-F1F3-42BB-854C-E4928F15FB23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B3598-591F-4682-B5BE-EB63843C2D7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DC83-8DC1-43CA-A5F1-47D89966FF3A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96E7-A9FD-4B81-9B84-6BEB09A7B69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319F-354E-4303-BE13-EBB27DBA8C55}" type="datetimeFigureOut">
              <a:rPr lang="zh-CN" altLang="en-US"/>
              <a:pPr>
                <a:defRPr/>
              </a:pPr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F9612-143B-41D6-92C2-E1B648755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3521-162B-4141-999B-85BFDF5A8785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BFCD8-D92C-4F8F-A24A-18CFB875EB6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FAF5-FE95-4378-A1CB-F177A1524676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8C081-3A79-4FFB-912B-54C6C38F519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E702F-BEB6-409F-B238-289B6BEC8C6C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4648B-E868-4CBF-A43F-2312FD27AB1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47472-FF3D-4A28-B39B-56A979A3E980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91749-4F98-4D8A-9E89-25FA8736265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B90DB-74C2-445E-A483-DBBCC8053386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35B6E-CD2D-4634-9B93-800AE937C5C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4332-10C3-4942-9CFC-76664D304EA4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1471-BD5A-401B-B000-84173CF261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fld id="{721B356D-6B7A-469F-92A8-90E85C7EE344}" type="datetimeFigureOut">
              <a:rPr lang="zh-CN" altLang="en-US"/>
              <a:pPr>
                <a:defRPr/>
              </a:pPr>
              <a:t>2011-10-9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fld id="{CB54E3D5-8127-479E-BBCA-E55BEAAA9E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Candara" pitchFamily="34" charset="0"/>
          <a:ea typeface="微软雅黑" pitchFamily="34" charset="-122"/>
          <a:cs typeface="微软雅黑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Candara" pitchFamily="34" charset="0"/>
          <a:ea typeface="微软雅黑" pitchFamily="34" charset="-122"/>
          <a:cs typeface="微软雅黑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BD0D9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Candara" pitchFamily="34" charset="0"/>
          <a:ea typeface="微软雅黑" pitchFamily="34" charset="-122"/>
          <a:cs typeface="微软雅黑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CCA62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Candara" pitchFamily="34" charset="0"/>
          <a:ea typeface="微软雅黑" pitchFamily="34" charset="-122"/>
          <a:cs typeface="微软雅黑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C249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Candara" pitchFamily="34" charset="0"/>
          <a:ea typeface="微软雅黑" pitchFamily="34" charset="-122"/>
          <a:cs typeface="微软雅黑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0" y="1577975"/>
            <a:ext cx="55721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ea"/>
                <a:ea typeface="+mj-ea"/>
                <a:cs typeface="+mn-cs"/>
              </a:rPr>
              <a:t>NOIP</a:t>
            </a:r>
            <a:r>
              <a:rPr lang="zh-CN" altLang="en-US" sz="4000" dirty="0">
                <a:latin typeface="+mj-ea"/>
                <a:ea typeface="+mj-ea"/>
                <a:cs typeface="+mn-cs"/>
              </a:rPr>
              <a:t>中常用的数据结构</a:t>
            </a:r>
            <a:endParaRPr lang="zh-CN" altLang="en-US" sz="4000" dirty="0">
              <a:latin typeface="+mj-ea"/>
              <a:ea typeface="+mj-ea"/>
              <a:cs typeface="+mn-cs"/>
            </a:endParaRP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5143500" y="4071938"/>
            <a:ext cx="2857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>
                <a:latin typeface="Candara" pitchFamily="34" charset="0"/>
                <a:ea typeface="微软雅黑"/>
                <a:cs typeface="微软雅黑"/>
              </a:rPr>
              <a:t>清华大学     钱桥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14563" y="3786188"/>
            <a:ext cx="357187" cy="357187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4300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3063" y="3000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14813" y="378618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5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1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88" y="22860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287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stCxn id="8" idx="3"/>
            <a:endCxn id="4" idx="7"/>
          </p:cNvCxnSpPr>
          <p:nvPr/>
        </p:nvCxnSpPr>
        <p:spPr>
          <a:xfrm rot="5400000">
            <a:off x="2090737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5"/>
            <a:endCxn id="7" idx="1"/>
          </p:cNvCxnSpPr>
          <p:nvPr/>
        </p:nvCxnSpPr>
        <p:spPr>
          <a:xfrm rot="16200000" flipH="1">
            <a:off x="3090862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3" idx="0"/>
          </p:cNvCxnSpPr>
          <p:nvPr/>
        </p:nvCxnSpPr>
        <p:spPr>
          <a:xfrm rot="5400000">
            <a:off x="126761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2" idx="0"/>
          </p:cNvCxnSpPr>
          <p:nvPr/>
        </p:nvCxnSpPr>
        <p:spPr>
          <a:xfrm rot="16200000" flipH="1">
            <a:off x="192960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6" idx="0"/>
          </p:cNvCxnSpPr>
          <p:nvPr/>
        </p:nvCxnSpPr>
        <p:spPr>
          <a:xfrm rot="5400000">
            <a:off x="326786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5" idx="0"/>
          </p:cNvCxnSpPr>
          <p:nvPr/>
        </p:nvCxnSpPr>
        <p:spPr>
          <a:xfrm rot="16200000" flipH="1">
            <a:off x="392985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3"/>
            <a:endCxn id="9" idx="0"/>
          </p:cNvCxnSpPr>
          <p:nvPr/>
        </p:nvCxnSpPr>
        <p:spPr>
          <a:xfrm rot="5400000">
            <a:off x="838994" y="4287044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5"/>
            <a:endCxn id="10" idx="0"/>
          </p:cNvCxnSpPr>
          <p:nvPr/>
        </p:nvCxnSpPr>
        <p:spPr>
          <a:xfrm rot="16200000" flipH="1">
            <a:off x="1250950" y="4287838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3"/>
            <a:endCxn id="11" idx="0"/>
          </p:cNvCxnSpPr>
          <p:nvPr/>
        </p:nvCxnSpPr>
        <p:spPr>
          <a:xfrm rot="5400000">
            <a:off x="1946275" y="4322763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1071563" y="1285875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、插入一个元素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cxnSp>
        <p:nvCxnSpPr>
          <p:cNvPr id="22" name="直接连接符 21"/>
          <p:cNvCxnSpPr>
            <a:stCxn id="2" idx="5"/>
            <a:endCxn id="27" idx="0"/>
          </p:cNvCxnSpPr>
          <p:nvPr/>
        </p:nvCxnSpPr>
        <p:spPr>
          <a:xfrm rot="16200000" flipH="1">
            <a:off x="2358232" y="4252119"/>
            <a:ext cx="552450" cy="2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0" name="TextBox 22"/>
          <p:cNvSpPr txBox="1">
            <a:spLocks noChangeArrowheads="1"/>
          </p:cNvSpPr>
          <p:nvPr/>
        </p:nvSpPr>
        <p:spPr bwMode="auto">
          <a:xfrm>
            <a:off x="2643188" y="4929188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51" name="TextBox 23"/>
          <p:cNvSpPr txBox="1">
            <a:spLocks noChangeArrowheads="1"/>
          </p:cNvSpPr>
          <p:nvPr/>
        </p:nvSpPr>
        <p:spPr bwMode="auto">
          <a:xfrm>
            <a:off x="2000250" y="4929188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y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52" name="TextBox 24"/>
          <p:cNvSpPr txBox="1">
            <a:spLocks noChangeArrowheads="1"/>
          </p:cNvSpPr>
          <p:nvPr/>
        </p:nvSpPr>
        <p:spPr bwMode="auto">
          <a:xfrm>
            <a:off x="2286000" y="335756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u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53" name="矩形 25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5717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22555" name="TextBox 27"/>
          <p:cNvSpPr txBox="1">
            <a:spLocks noChangeArrowheads="1"/>
          </p:cNvSpPr>
          <p:nvPr/>
        </p:nvSpPr>
        <p:spPr bwMode="auto">
          <a:xfrm>
            <a:off x="5357813" y="785813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显然，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u&lt;w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56" name="TextBox 28"/>
          <p:cNvSpPr txBox="1">
            <a:spLocks noChangeArrowheads="1"/>
          </p:cNvSpPr>
          <p:nvPr/>
        </p:nvSpPr>
        <p:spPr bwMode="auto">
          <a:xfrm>
            <a:off x="5357813" y="1530350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z&gt;=u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57" name="TextBox 29"/>
          <p:cNvSpPr txBox="1">
            <a:spLocks noChangeArrowheads="1"/>
          </p:cNvSpPr>
          <p:nvPr/>
        </p:nvSpPr>
        <p:spPr bwMode="auto">
          <a:xfrm>
            <a:off x="5357813" y="2257425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完美结束</a:t>
            </a:r>
          </a:p>
        </p:txBody>
      </p:sp>
      <p:sp>
        <p:nvSpPr>
          <p:cNvPr id="22558" name="TextBox 30"/>
          <p:cNvSpPr txBox="1">
            <a:spLocks noChangeArrowheads="1"/>
          </p:cNvSpPr>
          <p:nvPr/>
        </p:nvSpPr>
        <p:spPr bwMode="auto">
          <a:xfrm>
            <a:off x="5357813" y="2928938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z&lt;u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59" name="TextBox 31"/>
          <p:cNvSpPr txBox="1">
            <a:spLocks noChangeArrowheads="1"/>
          </p:cNvSpPr>
          <p:nvPr/>
        </p:nvSpPr>
        <p:spPr bwMode="auto">
          <a:xfrm>
            <a:off x="5357813" y="3643313"/>
            <a:ext cx="3214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将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u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互换位置，显然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z&lt;w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为根的子树一定是堆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57813" y="4614863"/>
            <a:ext cx="3571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继续操作，直至某次“完美结束”或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被移动到根为止。</a:t>
            </a:r>
          </a:p>
        </p:txBody>
      </p:sp>
      <p:sp>
        <p:nvSpPr>
          <p:cNvPr id="22561" name="TextBox 33"/>
          <p:cNvSpPr txBox="1">
            <a:spLocks noChangeArrowheads="1"/>
          </p:cNvSpPr>
          <p:nvPr/>
        </p:nvSpPr>
        <p:spPr bwMode="auto">
          <a:xfrm>
            <a:off x="1785938" y="2500313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562" name="TextBox 34"/>
          <p:cNvSpPr txBox="1">
            <a:spLocks noChangeArrowheads="1"/>
          </p:cNvSpPr>
          <p:nvPr/>
        </p:nvSpPr>
        <p:spPr bwMode="auto">
          <a:xfrm>
            <a:off x="1071563" y="332422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w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57813" y="5643563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最多做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LogN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次！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1071563" y="1285875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、插入一个元素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          程序实现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0" y="2143125"/>
            <a:ext cx="40719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n++;   a[n]=z;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 = n;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(i&gt;1)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if (a[i] &lt; a[i/2])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t = a[i]; a[i] = a[i/2]; a[i/2] = t;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i = i / 2;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} else break;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}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43563" y="2143125"/>
            <a:ext cx="300037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n++;   i =n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(i&gt;1)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if (z &lt; a[i &gt;&gt; 1])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a[i] = a[i &gt;&gt; 1];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i = i &gt;&gt; 1;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} else break;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}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a[i] = z;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071563" y="1285875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、删除最小值</a:t>
            </a:r>
          </a:p>
        </p:txBody>
      </p:sp>
      <p:sp>
        <p:nvSpPr>
          <p:cNvPr id="4" name="椭圆 3"/>
          <p:cNvSpPr/>
          <p:nvPr/>
        </p:nvSpPr>
        <p:spPr>
          <a:xfrm>
            <a:off x="1928813" y="371475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25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57313" y="2928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29063" y="371475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5750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57563" y="2928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57438" y="2214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15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430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145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0" idx="3"/>
            <a:endCxn id="6" idx="7"/>
          </p:cNvCxnSpPr>
          <p:nvPr/>
        </p:nvCxnSpPr>
        <p:spPr>
          <a:xfrm rot="5400000">
            <a:off x="1804988" y="2376488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5"/>
            <a:endCxn id="9" idx="1"/>
          </p:cNvCxnSpPr>
          <p:nvPr/>
        </p:nvCxnSpPr>
        <p:spPr>
          <a:xfrm rot="16200000" flipH="1">
            <a:off x="2805113" y="2376488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5" idx="0"/>
          </p:cNvCxnSpPr>
          <p:nvPr/>
        </p:nvCxnSpPr>
        <p:spPr>
          <a:xfrm rot="5400000">
            <a:off x="981869" y="3286919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5"/>
            <a:endCxn id="4" idx="0"/>
          </p:cNvCxnSpPr>
          <p:nvPr/>
        </p:nvCxnSpPr>
        <p:spPr>
          <a:xfrm rot="16200000" flipH="1">
            <a:off x="1643857" y="3251994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8" idx="0"/>
          </p:cNvCxnSpPr>
          <p:nvPr/>
        </p:nvCxnSpPr>
        <p:spPr>
          <a:xfrm rot="5400000">
            <a:off x="2982119" y="3286919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  <a:endCxn id="7" idx="0"/>
          </p:cNvCxnSpPr>
          <p:nvPr/>
        </p:nvCxnSpPr>
        <p:spPr>
          <a:xfrm rot="16200000" flipH="1">
            <a:off x="3644107" y="3251994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3"/>
            <a:endCxn id="11" idx="0"/>
          </p:cNvCxnSpPr>
          <p:nvPr/>
        </p:nvCxnSpPr>
        <p:spPr>
          <a:xfrm rot="5400000">
            <a:off x="553244" y="4215606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5"/>
            <a:endCxn id="12" idx="0"/>
          </p:cNvCxnSpPr>
          <p:nvPr/>
        </p:nvCxnSpPr>
        <p:spPr>
          <a:xfrm rot="16200000" flipH="1">
            <a:off x="965200" y="4216400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3"/>
            <a:endCxn id="13" idx="0"/>
          </p:cNvCxnSpPr>
          <p:nvPr/>
        </p:nvCxnSpPr>
        <p:spPr>
          <a:xfrm rot="5400000">
            <a:off x="1660525" y="4251325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14938" y="857250"/>
            <a:ext cx="1928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最小值是谁？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214938" y="1743075"/>
            <a:ext cx="3357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删除一个数后结构是什么样？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14938" y="2643188"/>
            <a:ext cx="39290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第一步：删除最小值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第二步：把下面的数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移动上来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第三部：调整！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07257 -0.3395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-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3" grpId="2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1071563" y="1285875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、删除最小值</a:t>
            </a:r>
          </a:p>
        </p:txBody>
      </p:sp>
      <p:sp>
        <p:nvSpPr>
          <p:cNvPr id="4" name="椭圆 3"/>
          <p:cNvSpPr/>
          <p:nvPr/>
        </p:nvSpPr>
        <p:spPr>
          <a:xfrm>
            <a:off x="1928813" y="371475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25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57313" y="2928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29063" y="371475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5750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57563" y="2928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57438" y="2214563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15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430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0" idx="3"/>
            <a:endCxn id="6" idx="7"/>
          </p:cNvCxnSpPr>
          <p:nvPr/>
        </p:nvCxnSpPr>
        <p:spPr>
          <a:xfrm rot="5400000">
            <a:off x="1804988" y="2376488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5"/>
            <a:endCxn id="9" idx="1"/>
          </p:cNvCxnSpPr>
          <p:nvPr/>
        </p:nvCxnSpPr>
        <p:spPr>
          <a:xfrm rot="16200000" flipH="1">
            <a:off x="2805113" y="2376488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5" idx="0"/>
          </p:cNvCxnSpPr>
          <p:nvPr/>
        </p:nvCxnSpPr>
        <p:spPr>
          <a:xfrm rot="5400000">
            <a:off x="981869" y="3286919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5"/>
            <a:endCxn id="4" idx="0"/>
          </p:cNvCxnSpPr>
          <p:nvPr/>
        </p:nvCxnSpPr>
        <p:spPr>
          <a:xfrm rot="16200000" flipH="1">
            <a:off x="1643857" y="3251994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8" idx="0"/>
          </p:cNvCxnSpPr>
          <p:nvPr/>
        </p:nvCxnSpPr>
        <p:spPr>
          <a:xfrm rot="5400000">
            <a:off x="2982119" y="3286919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  <a:endCxn id="7" idx="0"/>
          </p:cNvCxnSpPr>
          <p:nvPr/>
        </p:nvCxnSpPr>
        <p:spPr>
          <a:xfrm rot="16200000" flipH="1">
            <a:off x="3644107" y="3251994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3"/>
            <a:endCxn id="11" idx="0"/>
          </p:cNvCxnSpPr>
          <p:nvPr/>
        </p:nvCxnSpPr>
        <p:spPr>
          <a:xfrm rot="5400000">
            <a:off x="553244" y="4215606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5"/>
            <a:endCxn id="12" idx="0"/>
          </p:cNvCxnSpPr>
          <p:nvPr/>
        </p:nvCxnSpPr>
        <p:spPr>
          <a:xfrm rot="16200000" flipH="1">
            <a:off x="965200" y="4216400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286375" y="1428750"/>
            <a:ext cx="2428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左子树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是一个堆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右子树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是一个堆</a:t>
            </a:r>
          </a:p>
        </p:txBody>
      </p:sp>
      <p:sp>
        <p:nvSpPr>
          <p:cNvPr id="25621" name="TextBox 23"/>
          <p:cNvSpPr txBox="1">
            <a:spLocks noChangeArrowheads="1"/>
          </p:cNvSpPr>
          <p:nvPr/>
        </p:nvSpPr>
        <p:spPr bwMode="auto">
          <a:xfrm>
            <a:off x="2143125" y="1857375"/>
            <a:ext cx="57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86375" y="3857625"/>
            <a:ext cx="2214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不和谐呢？</a:t>
            </a:r>
          </a:p>
        </p:txBody>
      </p:sp>
      <p:sp>
        <p:nvSpPr>
          <p:cNvPr id="25623" name="TextBox 25"/>
          <p:cNvSpPr txBox="1">
            <a:spLocks noChangeArrowheads="1"/>
          </p:cNvSpPr>
          <p:nvPr/>
        </p:nvSpPr>
        <p:spPr bwMode="auto">
          <a:xfrm>
            <a:off x="1500188" y="2500313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5624" name="TextBox 26"/>
          <p:cNvSpPr txBox="1">
            <a:spLocks noChangeArrowheads="1"/>
          </p:cNvSpPr>
          <p:nvPr/>
        </p:nvSpPr>
        <p:spPr bwMode="auto">
          <a:xfrm>
            <a:off x="3214688" y="246697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y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86375" y="4792663"/>
            <a:ext cx="364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此时根据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的大小分类讨论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不妨设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x&lt;y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（反之对称）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86375" y="2886075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且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，则整棵树是堆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71563" y="2547938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7030A0"/>
                </a:solidFill>
                <a:latin typeface="Candara" pitchFamily="34" charset="0"/>
                <a:ea typeface="微软雅黑"/>
                <a:cs typeface="微软雅黑"/>
              </a:rPr>
              <a:t>A</a:t>
            </a:r>
            <a:endParaRPr lang="zh-CN" altLang="en-US" sz="2800">
              <a:solidFill>
                <a:srgbClr val="7030A0"/>
              </a:solidFill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00438" y="2547938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7030A0"/>
                </a:solidFill>
                <a:latin typeface="Candara" pitchFamily="34" charset="0"/>
                <a:ea typeface="微软雅黑"/>
                <a:cs typeface="微软雅黑"/>
              </a:rPr>
              <a:t>B</a:t>
            </a:r>
            <a:endParaRPr lang="zh-CN" altLang="en-US" sz="2800">
              <a:solidFill>
                <a:srgbClr val="7030A0"/>
              </a:solidFill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/>
      <p:bldP spid="29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071563" y="1285875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、删除最小值</a:t>
            </a:r>
          </a:p>
        </p:txBody>
      </p:sp>
      <p:sp>
        <p:nvSpPr>
          <p:cNvPr id="4" name="椭圆 3"/>
          <p:cNvSpPr/>
          <p:nvPr/>
        </p:nvSpPr>
        <p:spPr>
          <a:xfrm>
            <a:off x="1928813" y="371475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25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57313" y="292893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29063" y="371475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5750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57563" y="2928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57438" y="2214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15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43000" y="457200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>
            <a:stCxn id="10" idx="3"/>
            <a:endCxn id="6" idx="7"/>
          </p:cNvCxnSpPr>
          <p:nvPr/>
        </p:nvCxnSpPr>
        <p:spPr>
          <a:xfrm rot="5400000">
            <a:off x="1804988" y="2376488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5"/>
            <a:endCxn id="9" idx="1"/>
          </p:cNvCxnSpPr>
          <p:nvPr/>
        </p:nvCxnSpPr>
        <p:spPr>
          <a:xfrm rot="16200000" flipH="1">
            <a:off x="2805113" y="2376488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5" idx="0"/>
          </p:cNvCxnSpPr>
          <p:nvPr/>
        </p:nvCxnSpPr>
        <p:spPr>
          <a:xfrm rot="5400000">
            <a:off x="981869" y="3286919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4" idx="0"/>
          </p:cNvCxnSpPr>
          <p:nvPr/>
        </p:nvCxnSpPr>
        <p:spPr>
          <a:xfrm rot="16200000" flipH="1">
            <a:off x="1643857" y="3251994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  <a:endCxn id="8" idx="0"/>
          </p:cNvCxnSpPr>
          <p:nvPr/>
        </p:nvCxnSpPr>
        <p:spPr>
          <a:xfrm rot="5400000">
            <a:off x="2982119" y="3286919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5"/>
            <a:endCxn id="7" idx="0"/>
          </p:cNvCxnSpPr>
          <p:nvPr/>
        </p:nvCxnSpPr>
        <p:spPr>
          <a:xfrm rot="16200000" flipH="1">
            <a:off x="3644107" y="3251994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3"/>
            <a:endCxn id="11" idx="0"/>
          </p:cNvCxnSpPr>
          <p:nvPr/>
        </p:nvCxnSpPr>
        <p:spPr>
          <a:xfrm rot="5400000">
            <a:off x="553244" y="4215606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5"/>
            <a:endCxn id="12" idx="0"/>
          </p:cNvCxnSpPr>
          <p:nvPr/>
        </p:nvCxnSpPr>
        <p:spPr>
          <a:xfrm rot="16200000" flipH="1">
            <a:off x="965200" y="4216400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21"/>
          <p:cNvSpPr txBox="1">
            <a:spLocks noChangeArrowheads="1"/>
          </p:cNvSpPr>
          <p:nvPr/>
        </p:nvSpPr>
        <p:spPr bwMode="auto">
          <a:xfrm>
            <a:off x="2143125" y="1857375"/>
            <a:ext cx="57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1500188" y="2500313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3214688" y="246697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y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6647" name="TextBox 26"/>
          <p:cNvSpPr txBox="1">
            <a:spLocks noChangeArrowheads="1"/>
          </p:cNvSpPr>
          <p:nvPr/>
        </p:nvSpPr>
        <p:spPr bwMode="auto">
          <a:xfrm>
            <a:off x="5286375" y="1071563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将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与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互换位置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86375" y="1785938"/>
            <a:ext cx="3214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是堆，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比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小，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及右边满足堆性质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86375" y="2786063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是堆，则整棵树是堆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286375" y="3500438"/>
            <a:ext cx="29289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左子树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C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是一个堆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右子树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D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是一个堆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目标：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变成堆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286375" y="485775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子问题！规模缩小！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86375" y="5600700"/>
            <a:ext cx="2714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每次交换深度减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LogN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次解决问题</a:t>
            </a:r>
          </a:p>
        </p:txBody>
      </p:sp>
      <p:sp>
        <p:nvSpPr>
          <p:cNvPr id="26653" name="TextBox 32"/>
          <p:cNvSpPr txBox="1">
            <a:spLocks noChangeArrowheads="1"/>
          </p:cNvSpPr>
          <p:nvPr/>
        </p:nvSpPr>
        <p:spPr bwMode="auto">
          <a:xfrm>
            <a:off x="1071563" y="2547938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7030A0"/>
                </a:solidFill>
                <a:latin typeface="Candara" pitchFamily="34" charset="0"/>
                <a:ea typeface="微软雅黑"/>
                <a:cs typeface="微软雅黑"/>
              </a:rPr>
              <a:t>A</a:t>
            </a:r>
            <a:endParaRPr lang="zh-CN" altLang="en-US" sz="2800">
              <a:solidFill>
                <a:srgbClr val="7030A0"/>
              </a:solidFill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6654" name="TextBox 33"/>
          <p:cNvSpPr txBox="1">
            <a:spLocks noChangeArrowheads="1"/>
          </p:cNvSpPr>
          <p:nvPr/>
        </p:nvSpPr>
        <p:spPr bwMode="auto">
          <a:xfrm>
            <a:off x="3500438" y="2547938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7030A0"/>
                </a:solidFill>
                <a:latin typeface="Candara" pitchFamily="34" charset="0"/>
                <a:ea typeface="微软雅黑"/>
                <a:cs typeface="微软雅黑"/>
              </a:rPr>
              <a:t>B</a:t>
            </a:r>
            <a:endParaRPr lang="zh-CN" altLang="en-US" sz="2800">
              <a:solidFill>
                <a:srgbClr val="7030A0"/>
              </a:solidFill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85813" y="3286125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7030A0"/>
                </a:solidFill>
                <a:latin typeface="Candara" pitchFamily="34" charset="0"/>
                <a:ea typeface="微软雅黑"/>
                <a:cs typeface="微软雅黑"/>
              </a:rPr>
              <a:t>C</a:t>
            </a:r>
            <a:endParaRPr lang="zh-CN" altLang="en-US" sz="2800">
              <a:solidFill>
                <a:srgbClr val="7030A0"/>
              </a:solidFill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928813" y="3286125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7030A0"/>
                </a:solidFill>
                <a:latin typeface="Candara" pitchFamily="34" charset="0"/>
                <a:ea typeface="微软雅黑"/>
                <a:cs typeface="微软雅黑"/>
              </a:rPr>
              <a:t>D</a:t>
            </a:r>
            <a:endParaRPr lang="zh-CN" altLang="en-US" sz="2800">
              <a:solidFill>
                <a:srgbClr val="7030A0"/>
              </a:solidFill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1071563" y="1285875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、删除最小值               程序实现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1500" y="2143125"/>
            <a:ext cx="435768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n--;   a[1]=a[n+1];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 = 1;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(2*i&lt;=n)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j=2*i;  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if ((j+1&lt;=n) and (a[j+1]&lt;a[j])) j++;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if (a[i] &gt; a[j])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t = a[i]; a[i] = a[j]; a[j] = t;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i = j;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} else break;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}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4875" y="2143125"/>
            <a:ext cx="442912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 = a[n]; n--;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 = 1;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(2*i&lt;=n)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j=i*2;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if ((j+1&lt;=n) and (a[j+1]&lt;a[j])) j++;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if (z &gt; a[j])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a[i] = a[j];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i = j;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} else break;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}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a[i] = z;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1000125" y="1314450"/>
            <a:ext cx="492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3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、删除一个指定元素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1563" y="2143125"/>
            <a:ext cx="4643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给出一个值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k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，让你把堆中等于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k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的数删除</a:t>
            </a:r>
          </a:p>
        </p:txBody>
      </p:sp>
      <p:sp>
        <p:nvSpPr>
          <p:cNvPr id="5" name="椭圆 4"/>
          <p:cNvSpPr/>
          <p:nvPr/>
        </p:nvSpPr>
        <p:spPr>
          <a:xfrm>
            <a:off x="2714625" y="4500563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43063" y="4500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43125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14875" y="4500563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3313" y="4500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43375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43250" y="300037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57313" y="535781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928813" y="535781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00313" y="535781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5" name="直接连接符 14"/>
          <p:cNvCxnSpPr>
            <a:stCxn id="11" idx="3"/>
            <a:endCxn id="7" idx="7"/>
          </p:cNvCxnSpPr>
          <p:nvPr/>
        </p:nvCxnSpPr>
        <p:spPr>
          <a:xfrm rot="5400000">
            <a:off x="2590800" y="3162300"/>
            <a:ext cx="461963" cy="74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5"/>
            <a:endCxn id="10" idx="1"/>
          </p:cNvCxnSpPr>
          <p:nvPr/>
        </p:nvCxnSpPr>
        <p:spPr>
          <a:xfrm rot="16200000" flipH="1">
            <a:off x="3590925" y="3162300"/>
            <a:ext cx="461963" cy="74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6" idx="0"/>
          </p:cNvCxnSpPr>
          <p:nvPr/>
        </p:nvCxnSpPr>
        <p:spPr>
          <a:xfrm rot="5400000">
            <a:off x="1767681" y="4072732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5"/>
            <a:endCxn id="5" idx="0"/>
          </p:cNvCxnSpPr>
          <p:nvPr/>
        </p:nvCxnSpPr>
        <p:spPr>
          <a:xfrm rot="16200000" flipH="1">
            <a:off x="2429668" y="4037807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3"/>
            <a:endCxn id="9" idx="0"/>
          </p:cNvCxnSpPr>
          <p:nvPr/>
        </p:nvCxnSpPr>
        <p:spPr>
          <a:xfrm rot="5400000">
            <a:off x="3767931" y="4072732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5"/>
            <a:endCxn id="8" idx="0"/>
          </p:cNvCxnSpPr>
          <p:nvPr/>
        </p:nvCxnSpPr>
        <p:spPr>
          <a:xfrm rot="16200000" flipH="1">
            <a:off x="4430712" y="4037013"/>
            <a:ext cx="481013" cy="44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3"/>
            <a:endCxn id="12" idx="0"/>
          </p:cNvCxnSpPr>
          <p:nvPr/>
        </p:nvCxnSpPr>
        <p:spPr>
          <a:xfrm rot="5400000">
            <a:off x="1339057" y="5001419"/>
            <a:ext cx="552450" cy="16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5"/>
            <a:endCxn id="13" idx="0"/>
          </p:cNvCxnSpPr>
          <p:nvPr/>
        </p:nvCxnSpPr>
        <p:spPr>
          <a:xfrm rot="16200000" flipH="1">
            <a:off x="1751013" y="5002213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3"/>
            <a:endCxn id="14" idx="0"/>
          </p:cNvCxnSpPr>
          <p:nvPr/>
        </p:nvCxnSpPr>
        <p:spPr>
          <a:xfrm rot="5400000">
            <a:off x="2446338" y="5037138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500438" y="2714625"/>
            <a:ext cx="1357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&lt;k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14938" y="2854325"/>
            <a:ext cx="357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等于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k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的数在左边？在右边？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15063" y="4071938"/>
            <a:ext cx="1357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不可做！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1000125" y="1314450"/>
            <a:ext cx="492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3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、删除一个指定元素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0125" y="1925638"/>
            <a:ext cx="71437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例：给你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份试卷，每份试卷上有两个信息：学号、分数。现进行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次操作，操作有三种：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、新插入一份试卷，并告诉你这份试卷的学号及分数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、请你输出分数最高的学号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3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、给你一个学号，将他的试卷删除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数据保证没有两张试卷学号相同，保证没有两张试卷分数相同。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学号都为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1~2*n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的正整数，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n&lt;=100000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0125" y="4286250"/>
            <a:ext cx="414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数组存分数，它是一个堆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3063" y="5072063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back[i]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表示堆中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号位置试卷的学号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00125" y="5429250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映射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643063" y="5143500"/>
            <a:ext cx="71437" cy="9286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43063" y="5743575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rank[i]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表示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学号试卷在堆中的位置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1000125" y="1314450"/>
            <a:ext cx="492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3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、删除一个指定元素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0125" y="1928813"/>
            <a:ext cx="585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学号的试卷，即删除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中下标为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rank[x]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的元素</a:t>
            </a:r>
          </a:p>
        </p:txBody>
      </p:sp>
      <p:sp>
        <p:nvSpPr>
          <p:cNvPr id="5" name="椭圆 4"/>
          <p:cNvSpPr/>
          <p:nvPr/>
        </p:nvSpPr>
        <p:spPr>
          <a:xfrm>
            <a:off x="1928813" y="4143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57250" y="414337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57313" y="3357563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29063" y="4143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57500" y="414337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57563" y="3357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57438" y="264318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1500" y="500062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43000" y="500062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1" idx="3"/>
            <a:endCxn id="7" idx="7"/>
          </p:cNvCxnSpPr>
          <p:nvPr/>
        </p:nvCxnSpPr>
        <p:spPr>
          <a:xfrm rot="5400000">
            <a:off x="1804988" y="2805113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5"/>
            <a:endCxn id="10" idx="1"/>
          </p:cNvCxnSpPr>
          <p:nvPr/>
        </p:nvCxnSpPr>
        <p:spPr>
          <a:xfrm rot="16200000" flipH="1">
            <a:off x="2805113" y="2805113"/>
            <a:ext cx="461962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6" idx="0"/>
          </p:cNvCxnSpPr>
          <p:nvPr/>
        </p:nvCxnSpPr>
        <p:spPr>
          <a:xfrm rot="5400000">
            <a:off x="981869" y="3715544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5" idx="0"/>
          </p:cNvCxnSpPr>
          <p:nvPr/>
        </p:nvCxnSpPr>
        <p:spPr>
          <a:xfrm rot="16200000" flipH="1">
            <a:off x="1643857" y="3680619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9" idx="0"/>
          </p:cNvCxnSpPr>
          <p:nvPr/>
        </p:nvCxnSpPr>
        <p:spPr>
          <a:xfrm rot="5400000">
            <a:off x="2982119" y="3715544"/>
            <a:ext cx="481012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5"/>
            <a:endCxn id="8" idx="0"/>
          </p:cNvCxnSpPr>
          <p:nvPr/>
        </p:nvCxnSpPr>
        <p:spPr>
          <a:xfrm rot="16200000" flipH="1">
            <a:off x="3644107" y="3680619"/>
            <a:ext cx="481012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</p:cNvCxnSpPr>
          <p:nvPr/>
        </p:nvCxnSpPr>
        <p:spPr>
          <a:xfrm rot="5400000">
            <a:off x="553244" y="4644231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3" idx="0"/>
          </p:cNvCxnSpPr>
          <p:nvPr/>
        </p:nvCxnSpPr>
        <p:spPr>
          <a:xfrm rot="16200000" flipH="1">
            <a:off x="965200" y="4645025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714500" y="500062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29" name="直接连接符 28"/>
          <p:cNvCxnSpPr>
            <a:endCxn id="28" idx="0"/>
          </p:cNvCxnSpPr>
          <p:nvPr/>
        </p:nvCxnSpPr>
        <p:spPr>
          <a:xfrm rot="5400000">
            <a:off x="1660525" y="4679950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929188" y="3143250"/>
            <a:ext cx="3714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首先找到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rank[x]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之后与删除最小值是一样的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29188" y="4457700"/>
            <a:ext cx="33147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维护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rank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back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？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Bx=back[x];   By=back[y];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Rank[bx]=y;   Rank[by]=x;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Back[x]=y;      Bank[y]:=x;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T:=a[x]; a[x]:=a[y]; a[y]:=t;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8" grpId="0" animBg="1"/>
      <p:bldP spid="3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000125" y="1357313"/>
            <a:ext cx="6143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上午考试题：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4438" y="2122488"/>
            <a:ext cx="6715125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F[i]</a:t>
            </a:r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表示第</a:t>
            </a:r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天的神奇药水最大的神奇度是多少</a:t>
            </a:r>
            <a:endParaRPr lang="en-US" altLang="zh-CN" sz="24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F[i]=max(F[j])+a[i]            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1&lt;=j&lt;i     </a:t>
            </a:r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且     </a:t>
            </a:r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j+Cj&lt;=i&lt;=j+Cj+Dj-1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4429125"/>
            <a:ext cx="6429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2858282" y="499984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0" y="5500688"/>
            <a:ext cx="1571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j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号药水进入兴奋状态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5785652" y="499984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57813" y="5500688"/>
            <a:ext cx="1571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j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号药水进入失活状态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3214688" y="4429125"/>
            <a:ext cx="2857500" cy="214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43313" y="4643438"/>
            <a:ext cx="2071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对这一段的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，可以提供最大值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928688" y="833438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主要内容：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285875" y="1785938"/>
            <a:ext cx="192881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4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4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单调队列</a:t>
            </a:r>
            <a:endParaRPr lang="en-US" altLang="zh-CN" sz="24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4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并查集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8688" y="1500188"/>
            <a:ext cx="7643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第一步：整理所有事件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——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每种药水进入兴奋状态、进入失活状态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88" y="2214563"/>
            <a:ext cx="250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第二步：做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Dp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1563" y="2857500"/>
            <a:ext cx="61436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for (i=1; i&lt;=n; i++)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往堆中插入第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时刻变成兴奋状态的药水；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往堆中删除第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时刻变成失活状态的药水；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F[i]=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堆中最大值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+a[i]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；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}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0125" y="4929188"/>
            <a:ext cx="49291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每种药水最多只被插入一次、删除一次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事件复杂度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O(NLogN)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单调队列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1500188"/>
            <a:ext cx="6072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功能：插入一个数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（均摊）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删除一个数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查询最小值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要求：对于任意两个数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之前插入，则必须满足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之前删除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0125" y="3571875"/>
            <a:ext cx="7643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例：昨天讲过的水桶问题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给出一个长度为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的数列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我们要询问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1~m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2~m+1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3~m+2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……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n-m+1~n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的最小值</a:t>
            </a:r>
          </a:p>
        </p:txBody>
      </p:sp>
      <p:sp>
        <p:nvSpPr>
          <p:cNvPr id="9" name="矩形 8"/>
          <p:cNvSpPr/>
          <p:nvPr/>
        </p:nvSpPr>
        <p:spPr>
          <a:xfrm>
            <a:off x="1000125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0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28875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3250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7625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86375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00750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5125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29500" y="5000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57563" y="5786438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Candara" pitchFamily="34" charset="0"/>
                <a:ea typeface="微软雅黑"/>
                <a:cs typeface="微软雅黑"/>
              </a:rPr>
              <a:t>……</a:t>
            </a:r>
            <a:endParaRPr lang="zh-CN" altLang="en-US" sz="32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单调队列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1357313"/>
            <a:ext cx="5143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考虑两个数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，其中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之前插入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285875" y="2000250"/>
            <a:ext cx="46038" cy="7858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57313" y="1928813"/>
            <a:ext cx="6143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x&lt;y             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当前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可能是最小值，但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删除后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可能是最小值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57313" y="2487613"/>
            <a:ext cx="564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x&gt;y             y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可能是最小值，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不可能是最小值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00125" y="3143250"/>
            <a:ext cx="7143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对于两个数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比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插入早且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x&gt;y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，则我们没有必要记录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00125" y="3786188"/>
            <a:ext cx="7143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则我们记录的数中，任意两个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满足：若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比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早，则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比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小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00125" y="4500563"/>
            <a:ext cx="6357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按插入时间排序！  数值单调递增！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单调队列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1428750"/>
            <a:ext cx="61436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我们用队列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存储这些需要记录的数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队列中的数是按插入时间排序的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a[i].t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表示插入时间、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a[i].p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表示数值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st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为头指针、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ed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为尾指针，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a[st..ed]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为队列的有效区间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1563" y="4071938"/>
            <a:ext cx="314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当前单调队列中的最小值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9188" y="4029075"/>
            <a:ext cx="928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a[st]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1563" y="4600575"/>
            <a:ext cx="314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删除一个元素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29188" y="4572000"/>
            <a:ext cx="928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a[st]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563" y="514350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插入一个元素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9188" y="5130800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插入在最后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5715000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数值不单调怎么办？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5702300"/>
            <a:ext cx="1071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删！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43688" y="5429250"/>
            <a:ext cx="16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均摊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单调队列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1173163"/>
            <a:ext cx="69564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查询最小值：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Function minnum : longint;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Begin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	exit(a[st]);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End;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插入一个时间为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t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数值为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Procedure insert(t,x:longint);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begin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While (st&lt;=ed) and (x&lt;=a[ed.p])  do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Begin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	inc(ed);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	a[ed].p:=x;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	a[ed].t:=t;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End;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End;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35600" y="1211263"/>
            <a:ext cx="237648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删除一个数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Procedure delnum;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Begin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inc(st);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1357313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维护集合，快速实现“并”和“查”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1563" y="2071688"/>
            <a:ext cx="55006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有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个元素，编号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1~n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，初始各自为一个集合。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现要进行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次操作，操作有两种：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、询问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是否在同一集合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、将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所在集合和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所在集合合并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请对每次询问给出答案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88" y="4214813"/>
            <a:ext cx="3429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思路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：邻接矩阵</a:t>
            </a:r>
            <a:endParaRPr lang="en-US" altLang="zh-CN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map[x,y]=1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       在同一个集合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28688" y="550068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询问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O(1)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，合并超慢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6313" y="4202113"/>
            <a:ext cx="3714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思路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：染色</a:t>
            </a:r>
            <a:endParaRPr lang="en-US" altLang="zh-CN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color[x]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表示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元素的颜色</a:t>
            </a:r>
            <a:endParaRPr lang="en-US" altLang="zh-CN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若两元素颜色相同，在同一集合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86313" y="550068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询问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O(1)</a:t>
            </a:r>
            <a:r>
              <a:rPr lang="zh-CN" altLang="en-US">
                <a:latin typeface="Candara" pitchFamily="34" charset="0"/>
                <a:ea typeface="微软雅黑"/>
                <a:cs typeface="微软雅黑"/>
              </a:rPr>
              <a:t>，合并</a:t>
            </a:r>
            <a:r>
              <a:rPr lang="en-US" altLang="zh-CN">
                <a:latin typeface="Candara" pitchFamily="34" charset="0"/>
                <a:ea typeface="微软雅黑"/>
                <a:cs typeface="微软雅黑"/>
              </a:rPr>
              <a:t>O(n)</a:t>
            </a:r>
            <a:endParaRPr lang="zh-CN" altLang="en-US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8688" y="1363663"/>
            <a:ext cx="4143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把每个元素当做一个点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每个点恰好有一条从它出发的边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father[i]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表示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号点指向哪个点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88" y="2913063"/>
            <a:ext cx="35004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定义“代表元素”：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每个集合恰好有一个代表元素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代表元素出发的边指向自己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28688" y="4429125"/>
            <a:ext cx="32146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跟代表元素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在同一个集合的点，与代表元素构成一棵树，代表元素为树根。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1357313"/>
            <a:ext cx="492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、查找两个点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是否在同一个集合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4438" y="2000250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只需沿着边走到根，判断代表元素是否相同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0188" y="2643188"/>
            <a:ext cx="4000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(father[x] != x) x = father[x];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(father[y] != y) y = father[y];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if (x == y) ……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000125" y="1357313"/>
            <a:ext cx="4214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、合并两个点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所在的集合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85875" y="1928813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直接修改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father[x]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father[y]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57813" y="1957388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破坏原结构！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85875" y="2571750"/>
            <a:ext cx="371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修改代表元素的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father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！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85875" y="3214688"/>
            <a:ext cx="43576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(father[x] != x) x = father[x];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(father[y] != y) y = father[y];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if (x != y) father[x] = y;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1500188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时间复杂度分析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29125" y="1500188"/>
            <a:ext cx="185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仍然很高！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0125" y="2357438"/>
            <a:ext cx="1928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路径压缩！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0125" y="3211513"/>
            <a:ext cx="5072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当你寻找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的代表元素时，顺便把路径上的点的父亲直接改为代表元素，减小树的深度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00125" y="4376738"/>
            <a:ext cx="50720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 = x;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 (x != father[x])   x=father[x];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While  (p != x) {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t = father[p];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father[p] = x;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p = t ;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2"/>
          <p:cNvSpPr txBox="1">
            <a:spLocks noChangeArrowheads="1"/>
          </p:cNvSpPr>
          <p:nvPr/>
        </p:nvSpPr>
        <p:spPr bwMode="auto">
          <a:xfrm>
            <a:off x="1071563" y="1357313"/>
            <a:ext cx="62150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例：首先给你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个数，之后进行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次操作，操作有两种：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、询问最小值，并将它删除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、插入一个新的数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5362" name="矩形 3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1563" y="2786063"/>
            <a:ext cx="6715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思路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：用数组存这些数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询问时，扫描一遍最小值，并将它删除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插入时，将它放在数组最后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总时间复杂度                           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O(n^2)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1563" y="4391025"/>
            <a:ext cx="67865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思路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：仍然用数组存这些数，排序！从小到大存储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询问时，第一个即最小值     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删除最小值时，标记前移     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插入时，可通过二分找到插入位置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O(LogN)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但插入这个数后，后面的数要整体平移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时间复杂度                                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O(n^2)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4438" y="1357313"/>
            <a:ext cx="4714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例：给出一个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条边的无向图。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之后给你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Q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个操作，操作有两种：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、添加一条从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的无向边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、询问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点是否连通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4438" y="3143250"/>
            <a:ext cx="4714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例：给出一个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条边的无向图。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之后给你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Q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个操作，操作有两种：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、删除一条从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的无向边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、询问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点是否连通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14438" y="5172075"/>
            <a:ext cx="242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最小生成树问题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并查集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4438" y="1357313"/>
            <a:ext cx="68135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例：给出一个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条边的无向图。每条边上有一个权值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之后给你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Q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个询问：只走权值小于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W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的边，是否能从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走到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y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Day1T1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哈希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1500188"/>
            <a:ext cx="60721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功能：插入一个数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k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O(1) 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删除一个数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k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询问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k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是否存在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N&lt;=100000   k&lt;=10^9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00125" y="2997200"/>
            <a:ext cx="6072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的五倍左右的质数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将所有的数按照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(a mod p)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分类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27088" y="4076700"/>
            <a:ext cx="84978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N=7      p=37   A=(2,3,5,10,37,39,73)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A[0]	 A[1]	A[2]	A[3]	A[4]	A[5]	…	A[36]	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37		2	3		5	10	73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		39				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矩形 1"/>
          <p:cNvSpPr>
            <a:spLocks noChangeArrowheads="1"/>
          </p:cNvSpPr>
          <p:nvPr/>
        </p:nvSpPr>
        <p:spPr bwMode="auto">
          <a:xfrm>
            <a:off x="714375" y="642938"/>
            <a:ext cx="4433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扩展欧几里得算法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1500188"/>
            <a:ext cx="607218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例：求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ax + by=1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的一组解（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 , b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为整数，且互质）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 , b&lt;=10^9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ax + by = gcd(a , b) = gcd(b , a mod b)	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①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bx1 + (a mod b)y1 = gcd(b , a mod b)	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②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联立①②得：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ax + by = bx1+(a- a / b *b)y 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	            a(x-y1) = b(x1 - a / b*y1 - y)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a&lt;&gt;b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∴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x=y1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y=x1 – a / b * y1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问题转化为求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x1,y1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，利用②式递归求解。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直到得到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1x’ + oy’ = gcd(1, 0) =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，得到一组解。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矩形 1"/>
          <p:cNvSpPr>
            <a:spLocks noChangeArrowheads="1"/>
          </p:cNvSpPr>
          <p:nvPr/>
        </p:nvSpPr>
        <p:spPr bwMode="auto">
          <a:xfrm>
            <a:off x="714375" y="642938"/>
            <a:ext cx="4433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扩展欧几里得算法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1550" y="1484313"/>
            <a:ext cx="607218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例：求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ax mod p =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的解（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 , 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为整数，且互质）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 , p&lt;=10^9</a:t>
            </a: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ax mod p = 1  =&gt;  ax + py = 1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利用扩展欧几里得算法求解。。。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"/>
          <p:cNvSpPr>
            <a:spLocks noChangeArrowheads="1"/>
          </p:cNvSpPr>
          <p:nvPr/>
        </p:nvSpPr>
        <p:spPr bwMode="auto">
          <a:xfrm>
            <a:off x="714375" y="642938"/>
            <a:ext cx="4433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扩展欧几里得算法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9488" y="2708275"/>
            <a:ext cx="607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转化为：求 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mod p = ?    (p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为质数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)</a:t>
            </a:r>
          </a:p>
        </p:txBody>
      </p:sp>
      <p:grpSp>
        <p:nvGrpSpPr>
          <p:cNvPr id="48131" name="组合 6"/>
          <p:cNvGrpSpPr>
            <a:grpSpLocks/>
          </p:cNvGrpSpPr>
          <p:nvPr/>
        </p:nvGrpSpPr>
        <p:grpSpPr bwMode="auto">
          <a:xfrm>
            <a:off x="2484438" y="2532063"/>
            <a:ext cx="1714500" cy="646112"/>
            <a:chOff x="3151020" y="2739697"/>
            <a:chExt cx="1714512" cy="646331"/>
          </a:xfrm>
        </p:grpSpPr>
        <p:sp>
          <p:nvSpPr>
            <p:cNvPr id="48136" name="TextBox 3"/>
            <p:cNvSpPr txBox="1">
              <a:spLocks noChangeArrowheads="1"/>
            </p:cNvSpPr>
            <p:nvPr/>
          </p:nvSpPr>
          <p:spPr bwMode="auto">
            <a:xfrm>
              <a:off x="3151020" y="2739697"/>
              <a:ext cx="17145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ndara" pitchFamily="34" charset="0"/>
                  <a:ea typeface="微软雅黑"/>
                  <a:cs typeface="微软雅黑"/>
                </a:rPr>
                <a:t>x^(n+1)-1</a:t>
              </a:r>
            </a:p>
            <a:p>
              <a:r>
                <a:rPr lang="en-US" altLang="zh-CN">
                  <a:latin typeface="Candara" pitchFamily="34" charset="0"/>
                  <a:ea typeface="微软雅黑"/>
                  <a:cs typeface="微软雅黑"/>
                </a:rPr>
                <a:t>      x-1</a:t>
              </a:r>
              <a:endParaRPr lang="zh-CN" altLang="en-US">
                <a:latin typeface="Candara" pitchFamily="34" charset="0"/>
                <a:ea typeface="微软雅黑"/>
                <a:cs typeface="微软雅黑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151020" y="3097005"/>
              <a:ext cx="12144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32" name="矩形 5"/>
          <p:cNvSpPr>
            <a:spLocks noChangeArrowheads="1"/>
          </p:cNvSpPr>
          <p:nvPr/>
        </p:nvSpPr>
        <p:spPr bwMode="auto">
          <a:xfrm>
            <a:off x="979488" y="1663700"/>
            <a:ext cx="7023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例：给出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三个正整数，问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(x^0+x^1+x^2+……+x^n)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对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取模的结果。数据规模：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p&lt;=10^9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。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71550" y="3608388"/>
            <a:ext cx="6072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转化为：求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(A/B)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mod p = ?    (p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为质数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9488" y="4365625"/>
            <a:ext cx="5392737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转化为：求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(A*x)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mod p = ?    (p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为质数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的逆元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的求法：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B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*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mod  p = 1  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成功转化为上一题。。。。。。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0738" y="3581400"/>
            <a:ext cx="3036887" cy="31702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逆元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Candara" pitchFamily="34" charset="0"/>
                <a:ea typeface="微软雅黑" pitchFamily="34" charset="-122"/>
              </a:rPr>
              <a:t>B,x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) 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满足：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A/B mod p=A*x mod 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例如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p=7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时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B	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1	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2 	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3	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4	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5	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6	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矩形 1"/>
          <p:cNvSpPr>
            <a:spLocks noChangeArrowheads="1"/>
          </p:cNvSpPr>
          <p:nvPr/>
        </p:nvSpPr>
        <p:spPr bwMode="auto">
          <a:xfrm>
            <a:off x="714375" y="642938"/>
            <a:ext cx="4433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扩展欧几里得算法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75" y="1484313"/>
            <a:ext cx="6881813" cy="440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逆元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Candara" pitchFamily="34" charset="0"/>
                <a:ea typeface="微软雅黑" pitchFamily="34" charset="-122"/>
              </a:rPr>
              <a:t>B,x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) 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满足：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A/B mod p=A*x mod 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但是当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p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不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为质数时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例如</a:t>
            </a: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p=10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时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B	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1	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2 	3,8		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此时逆元不止一个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3	7		</a:t>
            </a:r>
            <a:r>
              <a:rPr lang="zh-CN" altLang="en-US" sz="2000" dirty="0">
                <a:latin typeface="Candara" pitchFamily="34" charset="0"/>
                <a:ea typeface="微软雅黑" pitchFamily="34" charset="-122"/>
              </a:rPr>
              <a:t>无法直接按照之前算法运算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4	4,9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Candara" pitchFamily="34" charset="0"/>
                <a:ea typeface="微软雅黑" pitchFamily="34" charset="-122"/>
              </a:rPr>
              <a:t>……	……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Candara" pitchFamily="34" charset="0"/>
                <a:ea typeface="微软雅黑" pitchFamily="34" charset="-122"/>
              </a:rPr>
              <a:t>这时的做法为：分解质因数！！！</a:t>
            </a: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Candar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1563" y="2605088"/>
            <a:ext cx="6858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思路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3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：用链表存这些数，从小到大有序存储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询问时，第一个即是最小值，并将它删除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插入时，若找到位置，可直接插入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但链表上无法二分查找，查找需整体扫描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    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     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总时间复杂度                                    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O(n^2)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1071563" y="1357313"/>
            <a:ext cx="62150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例：首先给你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个数，之后进行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次操作，操作有两种：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、询问最小值，并将它删除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 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、插入一个新的数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-285092">
            <a:off x="1912938" y="5314950"/>
            <a:ext cx="2000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堆</a:t>
            </a:r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~</a:t>
            </a:r>
            <a:r>
              <a:rPr lang="zh-CN" altLang="en-US" sz="2400">
                <a:latin typeface="Candara" pitchFamily="34" charset="0"/>
                <a:ea typeface="微软雅黑"/>
                <a:cs typeface="微软雅黑"/>
              </a:rPr>
              <a:t>闪亮登场！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4929188"/>
            <a:ext cx="3429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插入一个数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O(LogN)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删除一个数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O(LogN)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查询最小值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</a:p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总时间复杂度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O(NLogN)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1357313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堆是一棵完全二叉树</a:t>
            </a:r>
          </a:p>
        </p:txBody>
      </p:sp>
      <p:sp>
        <p:nvSpPr>
          <p:cNvPr id="13" name="椭圆 12"/>
          <p:cNvSpPr/>
          <p:nvPr/>
        </p:nvSpPr>
        <p:spPr>
          <a:xfrm>
            <a:off x="4000500" y="4500563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28938" y="4500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2900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00750" y="4500563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29188" y="45005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29250" y="3714750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429125" y="300037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643188" y="535781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14688" y="535781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86188" y="535781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27" name="直接连接符 26"/>
          <p:cNvCxnSpPr>
            <a:stCxn id="22" idx="3"/>
            <a:endCxn id="16" idx="7"/>
          </p:cNvCxnSpPr>
          <p:nvPr/>
        </p:nvCxnSpPr>
        <p:spPr>
          <a:xfrm rot="5400000">
            <a:off x="3876675" y="3162300"/>
            <a:ext cx="461963" cy="74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5"/>
            <a:endCxn id="19" idx="1"/>
          </p:cNvCxnSpPr>
          <p:nvPr/>
        </p:nvCxnSpPr>
        <p:spPr>
          <a:xfrm rot="16200000" flipH="1">
            <a:off x="4876800" y="3162300"/>
            <a:ext cx="461963" cy="74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3"/>
            <a:endCxn id="15" idx="0"/>
          </p:cNvCxnSpPr>
          <p:nvPr/>
        </p:nvCxnSpPr>
        <p:spPr>
          <a:xfrm rot="5400000">
            <a:off x="3053556" y="4072732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6" idx="5"/>
            <a:endCxn id="13" idx="0"/>
          </p:cNvCxnSpPr>
          <p:nvPr/>
        </p:nvCxnSpPr>
        <p:spPr>
          <a:xfrm rot="16200000" flipH="1">
            <a:off x="3715543" y="4037807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9" idx="3"/>
            <a:endCxn id="18" idx="0"/>
          </p:cNvCxnSpPr>
          <p:nvPr/>
        </p:nvCxnSpPr>
        <p:spPr>
          <a:xfrm rot="5400000">
            <a:off x="5054600" y="4073525"/>
            <a:ext cx="481013" cy="37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5"/>
            <a:endCxn id="17" idx="0"/>
          </p:cNvCxnSpPr>
          <p:nvPr/>
        </p:nvCxnSpPr>
        <p:spPr>
          <a:xfrm rot="16200000" flipH="1">
            <a:off x="5716587" y="4037013"/>
            <a:ext cx="481013" cy="44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5" idx="3"/>
            <a:endCxn id="23" idx="0"/>
          </p:cNvCxnSpPr>
          <p:nvPr/>
        </p:nvCxnSpPr>
        <p:spPr>
          <a:xfrm rot="5400000">
            <a:off x="2624932" y="5001419"/>
            <a:ext cx="552450" cy="16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5" idx="5"/>
            <a:endCxn id="24" idx="0"/>
          </p:cNvCxnSpPr>
          <p:nvPr/>
        </p:nvCxnSpPr>
        <p:spPr>
          <a:xfrm rot="16200000" flipH="1">
            <a:off x="3036888" y="5002213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3"/>
            <a:endCxn id="25" idx="0"/>
          </p:cNvCxnSpPr>
          <p:nvPr/>
        </p:nvCxnSpPr>
        <p:spPr>
          <a:xfrm rot="5400000">
            <a:off x="3732213" y="5037138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215063" y="1357313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深度为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LogN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！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071563" y="210026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给节点顺序标号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1~n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214688" y="3467100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i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571750" y="4143375"/>
            <a:ext cx="642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2*i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071938" y="4110038"/>
            <a:ext cx="928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2*i+1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57750" y="2100263"/>
            <a:ext cx="3500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只需用数组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A[1]~A[n]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1285875"/>
            <a:ext cx="5214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从根到每个叶节点的路径都是单调递增的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1563" y="1987550"/>
            <a:ext cx="5072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最小值是根！                      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O(1)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查找最小值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1563" y="3089275"/>
            <a:ext cx="74295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接下来我们的任务是：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、插入一个数，在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O(LogN)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时间内，把结构恢复成堆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 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、删除最小值，在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O(LogN)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时间内，把结构恢复成堆</a:t>
            </a:r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endParaRPr lang="en-US" altLang="zh-CN" sz="2000">
              <a:latin typeface="Candara" pitchFamily="34" charset="0"/>
              <a:ea typeface="微软雅黑"/>
              <a:cs typeface="微软雅黑"/>
            </a:endParaRPr>
          </a:p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     *3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、删除一个指定元素，在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O(LogN)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时间内，把结构恢复成堆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14563" y="378618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4300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4306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14813" y="378618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4325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4331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43188" y="22860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287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0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>
            <a:stCxn id="9" idx="3"/>
            <a:endCxn id="5" idx="7"/>
          </p:cNvCxnSpPr>
          <p:nvPr/>
        </p:nvCxnSpPr>
        <p:spPr>
          <a:xfrm rot="5400000">
            <a:off x="2090737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5"/>
            <a:endCxn id="8" idx="1"/>
          </p:cNvCxnSpPr>
          <p:nvPr/>
        </p:nvCxnSpPr>
        <p:spPr>
          <a:xfrm rot="16200000" flipH="1">
            <a:off x="3090862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4" idx="0"/>
          </p:cNvCxnSpPr>
          <p:nvPr/>
        </p:nvCxnSpPr>
        <p:spPr>
          <a:xfrm rot="5400000">
            <a:off x="126761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3" idx="0"/>
          </p:cNvCxnSpPr>
          <p:nvPr/>
        </p:nvCxnSpPr>
        <p:spPr>
          <a:xfrm rot="16200000" flipH="1">
            <a:off x="192960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3"/>
            <a:endCxn id="7" idx="0"/>
          </p:cNvCxnSpPr>
          <p:nvPr/>
        </p:nvCxnSpPr>
        <p:spPr>
          <a:xfrm rot="5400000">
            <a:off x="326786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6" idx="0"/>
          </p:cNvCxnSpPr>
          <p:nvPr/>
        </p:nvCxnSpPr>
        <p:spPr>
          <a:xfrm rot="16200000" flipH="1">
            <a:off x="392985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3"/>
            <a:endCxn id="10" idx="0"/>
          </p:cNvCxnSpPr>
          <p:nvPr/>
        </p:nvCxnSpPr>
        <p:spPr>
          <a:xfrm rot="5400000">
            <a:off x="838994" y="4287044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5"/>
            <a:endCxn id="11" idx="0"/>
          </p:cNvCxnSpPr>
          <p:nvPr/>
        </p:nvCxnSpPr>
        <p:spPr>
          <a:xfrm rot="16200000" flipH="1">
            <a:off x="1250950" y="4287838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3" idx="3"/>
            <a:endCxn id="12" idx="0"/>
          </p:cNvCxnSpPr>
          <p:nvPr/>
        </p:nvCxnSpPr>
        <p:spPr>
          <a:xfrm rot="5400000">
            <a:off x="1946275" y="4322763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TextBox 24"/>
          <p:cNvSpPr txBox="1">
            <a:spLocks noChangeArrowheads="1"/>
          </p:cNvSpPr>
          <p:nvPr/>
        </p:nvSpPr>
        <p:spPr bwMode="auto">
          <a:xfrm>
            <a:off x="1071563" y="1285875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、插入一个元素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571750" y="4643438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stCxn id="3" idx="5"/>
            <a:endCxn id="26" idx="0"/>
          </p:cNvCxnSpPr>
          <p:nvPr/>
        </p:nvCxnSpPr>
        <p:spPr>
          <a:xfrm rot="16200000" flipH="1">
            <a:off x="2358232" y="4252119"/>
            <a:ext cx="552450" cy="2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57813" y="785813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不关心大小，只关心位置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813" y="1500188"/>
            <a:ext cx="250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如何调整？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357813" y="2243138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显然，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x&lt;y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286000" y="3357563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00250" y="4929188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y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57813" y="2987675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z&gt;=x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57813" y="3714750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完美结束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786063" y="492918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57813" y="4386263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14563" y="37861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4300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4306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14813" y="378618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4325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4331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43188" y="22860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287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0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>
            <a:stCxn id="9" idx="3"/>
            <a:endCxn id="5" idx="7"/>
          </p:cNvCxnSpPr>
          <p:nvPr/>
        </p:nvCxnSpPr>
        <p:spPr>
          <a:xfrm rot="5400000">
            <a:off x="2090737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5"/>
            <a:endCxn id="8" idx="1"/>
          </p:cNvCxnSpPr>
          <p:nvPr/>
        </p:nvCxnSpPr>
        <p:spPr>
          <a:xfrm rot="16200000" flipH="1">
            <a:off x="3090862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4" idx="0"/>
          </p:cNvCxnSpPr>
          <p:nvPr/>
        </p:nvCxnSpPr>
        <p:spPr>
          <a:xfrm rot="5400000">
            <a:off x="126761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3" idx="0"/>
          </p:cNvCxnSpPr>
          <p:nvPr/>
        </p:nvCxnSpPr>
        <p:spPr>
          <a:xfrm rot="16200000" flipH="1">
            <a:off x="192960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3"/>
            <a:endCxn id="7" idx="0"/>
          </p:cNvCxnSpPr>
          <p:nvPr/>
        </p:nvCxnSpPr>
        <p:spPr>
          <a:xfrm rot="5400000">
            <a:off x="326786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6" idx="0"/>
          </p:cNvCxnSpPr>
          <p:nvPr/>
        </p:nvCxnSpPr>
        <p:spPr>
          <a:xfrm rot="16200000" flipH="1">
            <a:off x="392985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3"/>
            <a:endCxn id="10" idx="0"/>
          </p:cNvCxnSpPr>
          <p:nvPr/>
        </p:nvCxnSpPr>
        <p:spPr>
          <a:xfrm rot="5400000">
            <a:off x="838994" y="4287044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5"/>
            <a:endCxn id="11" idx="0"/>
          </p:cNvCxnSpPr>
          <p:nvPr/>
        </p:nvCxnSpPr>
        <p:spPr>
          <a:xfrm rot="16200000" flipH="1">
            <a:off x="1250950" y="4287838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3" idx="3"/>
            <a:endCxn id="12" idx="0"/>
          </p:cNvCxnSpPr>
          <p:nvPr/>
        </p:nvCxnSpPr>
        <p:spPr>
          <a:xfrm rot="5400000">
            <a:off x="1946275" y="4322763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21"/>
          <p:cNvSpPr txBox="1">
            <a:spLocks noChangeArrowheads="1"/>
          </p:cNvSpPr>
          <p:nvPr/>
        </p:nvSpPr>
        <p:spPr bwMode="auto">
          <a:xfrm>
            <a:off x="1071563" y="1285875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、插入一个元素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71750" y="4643438"/>
            <a:ext cx="357188" cy="357187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>
            <a:stCxn id="3" idx="5"/>
            <a:endCxn id="23" idx="0"/>
          </p:cNvCxnSpPr>
          <p:nvPr/>
        </p:nvCxnSpPr>
        <p:spPr>
          <a:xfrm rot="16200000" flipH="1">
            <a:off x="2358232" y="4252119"/>
            <a:ext cx="552450" cy="2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4" name="TextBox 24"/>
          <p:cNvSpPr txBox="1">
            <a:spLocks noChangeArrowheads="1"/>
          </p:cNvSpPr>
          <p:nvPr/>
        </p:nvSpPr>
        <p:spPr bwMode="auto">
          <a:xfrm>
            <a:off x="5357813" y="785813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不关心大小，只关心位置</a:t>
            </a:r>
          </a:p>
        </p:txBody>
      </p:sp>
      <p:sp>
        <p:nvSpPr>
          <p:cNvPr id="20505" name="TextBox 25"/>
          <p:cNvSpPr txBox="1">
            <a:spLocks noChangeArrowheads="1"/>
          </p:cNvSpPr>
          <p:nvPr/>
        </p:nvSpPr>
        <p:spPr bwMode="auto">
          <a:xfrm>
            <a:off x="5357813" y="1500188"/>
            <a:ext cx="250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如何调整？</a:t>
            </a:r>
          </a:p>
        </p:txBody>
      </p:sp>
      <p:sp>
        <p:nvSpPr>
          <p:cNvPr id="20506" name="TextBox 26"/>
          <p:cNvSpPr txBox="1">
            <a:spLocks noChangeArrowheads="1"/>
          </p:cNvSpPr>
          <p:nvPr/>
        </p:nvSpPr>
        <p:spPr bwMode="auto">
          <a:xfrm>
            <a:off x="5357813" y="2243138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显然，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x&lt;y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0507" name="TextBox 27"/>
          <p:cNvSpPr txBox="1">
            <a:spLocks noChangeArrowheads="1"/>
          </p:cNvSpPr>
          <p:nvPr/>
        </p:nvSpPr>
        <p:spPr bwMode="auto">
          <a:xfrm>
            <a:off x="2286000" y="3357563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0508" name="TextBox 28"/>
          <p:cNvSpPr txBox="1">
            <a:spLocks noChangeArrowheads="1"/>
          </p:cNvSpPr>
          <p:nvPr/>
        </p:nvSpPr>
        <p:spPr bwMode="auto">
          <a:xfrm>
            <a:off x="2000250" y="4929188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y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0509" name="TextBox 29"/>
          <p:cNvSpPr txBox="1">
            <a:spLocks noChangeArrowheads="1"/>
          </p:cNvSpPr>
          <p:nvPr/>
        </p:nvSpPr>
        <p:spPr bwMode="auto">
          <a:xfrm>
            <a:off x="5357813" y="2987675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z&gt;=x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0510" name="TextBox 30"/>
          <p:cNvSpPr txBox="1">
            <a:spLocks noChangeArrowheads="1"/>
          </p:cNvSpPr>
          <p:nvPr/>
        </p:nvSpPr>
        <p:spPr bwMode="auto">
          <a:xfrm>
            <a:off x="5357813" y="3714750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完美结束</a:t>
            </a:r>
          </a:p>
        </p:txBody>
      </p:sp>
      <p:sp>
        <p:nvSpPr>
          <p:cNvPr id="20511" name="TextBox 31"/>
          <p:cNvSpPr txBox="1">
            <a:spLocks noChangeArrowheads="1"/>
          </p:cNvSpPr>
          <p:nvPr/>
        </p:nvSpPr>
        <p:spPr bwMode="auto">
          <a:xfrm>
            <a:off x="2786063" y="492918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0512" name="TextBox 32"/>
          <p:cNvSpPr txBox="1">
            <a:spLocks noChangeArrowheads="1"/>
          </p:cNvSpPr>
          <p:nvPr/>
        </p:nvSpPr>
        <p:spPr bwMode="auto">
          <a:xfrm>
            <a:off x="5357813" y="4386263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z&lt;x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0513" name="TextBox 33"/>
          <p:cNvSpPr txBox="1">
            <a:spLocks noChangeArrowheads="1"/>
          </p:cNvSpPr>
          <p:nvPr/>
        </p:nvSpPr>
        <p:spPr bwMode="auto">
          <a:xfrm>
            <a:off x="5357813" y="5100638"/>
            <a:ext cx="3214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将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x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互换位置，显然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z&lt;y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，以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为根的子树一定是堆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57813" y="6072188"/>
            <a:ext cx="185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翻页继续！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14563" y="37861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4300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306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14813" y="378618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50" y="378618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13" y="30003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88" y="22860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287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stCxn id="8" idx="3"/>
            <a:endCxn id="4" idx="7"/>
          </p:cNvCxnSpPr>
          <p:nvPr/>
        </p:nvCxnSpPr>
        <p:spPr>
          <a:xfrm rot="5400000">
            <a:off x="2090737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5"/>
            <a:endCxn id="7" idx="1"/>
          </p:cNvCxnSpPr>
          <p:nvPr/>
        </p:nvCxnSpPr>
        <p:spPr>
          <a:xfrm rot="16200000" flipH="1">
            <a:off x="3090862" y="2447926"/>
            <a:ext cx="461963" cy="7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3" idx="0"/>
          </p:cNvCxnSpPr>
          <p:nvPr/>
        </p:nvCxnSpPr>
        <p:spPr>
          <a:xfrm rot="5400000">
            <a:off x="126761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2" idx="0"/>
          </p:cNvCxnSpPr>
          <p:nvPr/>
        </p:nvCxnSpPr>
        <p:spPr>
          <a:xfrm rot="16200000" flipH="1">
            <a:off x="192960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6" idx="0"/>
          </p:cNvCxnSpPr>
          <p:nvPr/>
        </p:nvCxnSpPr>
        <p:spPr>
          <a:xfrm rot="5400000">
            <a:off x="3267868" y="3358357"/>
            <a:ext cx="481013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5" idx="0"/>
          </p:cNvCxnSpPr>
          <p:nvPr/>
        </p:nvCxnSpPr>
        <p:spPr>
          <a:xfrm rot="16200000" flipH="1">
            <a:off x="3929856" y="3323432"/>
            <a:ext cx="481013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3"/>
            <a:endCxn id="9" idx="0"/>
          </p:cNvCxnSpPr>
          <p:nvPr/>
        </p:nvCxnSpPr>
        <p:spPr>
          <a:xfrm rot="5400000">
            <a:off x="838994" y="4287044"/>
            <a:ext cx="552450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5"/>
            <a:endCxn id="10" idx="0"/>
          </p:cNvCxnSpPr>
          <p:nvPr/>
        </p:nvCxnSpPr>
        <p:spPr>
          <a:xfrm rot="16200000" flipH="1">
            <a:off x="1250950" y="4287838"/>
            <a:ext cx="55245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3"/>
            <a:endCxn id="11" idx="0"/>
          </p:cNvCxnSpPr>
          <p:nvPr/>
        </p:nvCxnSpPr>
        <p:spPr>
          <a:xfrm rot="5400000">
            <a:off x="1946275" y="4322763"/>
            <a:ext cx="55245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1071563" y="1285875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、插入一个元素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cxnSp>
        <p:nvCxnSpPr>
          <p:cNvPr id="23" name="直接连接符 22"/>
          <p:cNvCxnSpPr>
            <a:stCxn id="2" idx="5"/>
            <a:endCxn id="31" idx="0"/>
          </p:cNvCxnSpPr>
          <p:nvPr/>
        </p:nvCxnSpPr>
        <p:spPr>
          <a:xfrm rot="16200000" flipH="1">
            <a:off x="2358232" y="4252119"/>
            <a:ext cx="552450" cy="2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6" name="TextBox 23"/>
          <p:cNvSpPr txBox="1">
            <a:spLocks noChangeArrowheads="1"/>
          </p:cNvSpPr>
          <p:nvPr/>
        </p:nvSpPr>
        <p:spPr bwMode="auto">
          <a:xfrm>
            <a:off x="2643188" y="4929188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x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1527" name="TextBox 24"/>
          <p:cNvSpPr txBox="1">
            <a:spLocks noChangeArrowheads="1"/>
          </p:cNvSpPr>
          <p:nvPr/>
        </p:nvSpPr>
        <p:spPr bwMode="auto">
          <a:xfrm>
            <a:off x="2000250" y="4929188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y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1528" name="TextBox 25"/>
          <p:cNvSpPr txBox="1">
            <a:spLocks noChangeArrowheads="1"/>
          </p:cNvSpPr>
          <p:nvPr/>
        </p:nvSpPr>
        <p:spPr bwMode="auto">
          <a:xfrm>
            <a:off x="2286000" y="335756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z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21529" name="矩形 26"/>
          <p:cNvSpPr>
            <a:spLocks noChangeArrowheads="1"/>
          </p:cNvSpPr>
          <p:nvPr/>
        </p:nvSpPr>
        <p:spPr bwMode="auto">
          <a:xfrm>
            <a:off x="714375" y="642938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ndara" pitchFamily="34" charset="0"/>
                <a:ea typeface="微软雅黑"/>
                <a:cs typeface="微软雅黑"/>
              </a:rPr>
              <a:t>堆</a:t>
            </a:r>
            <a:endParaRPr lang="en-US" altLang="zh-CN" sz="28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571750" y="4643438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Candara" pitchFamily="34" charset="0"/>
              <a:ea typeface="微软雅黑" pitchFamily="34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57813" y="785813"/>
            <a:ext cx="321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显然，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u&lt;w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57813" y="1530350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1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z&gt;=u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57813" y="2257425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完美结束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57813" y="2928938"/>
            <a:ext cx="2786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情况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2</a:t>
            </a:r>
            <a:r>
              <a:rPr lang="zh-CN" altLang="en-US" sz="2000">
                <a:latin typeface="Candara" pitchFamily="34" charset="0"/>
                <a:ea typeface="微软雅黑"/>
                <a:cs typeface="微软雅黑"/>
              </a:rPr>
              <a:t>：</a:t>
            </a:r>
            <a:r>
              <a:rPr lang="en-US" altLang="zh-CN" sz="2000">
                <a:latin typeface="Candara" pitchFamily="34" charset="0"/>
                <a:ea typeface="微软雅黑"/>
                <a:cs typeface="微软雅黑"/>
              </a:rPr>
              <a:t>z&lt;u</a:t>
            </a:r>
            <a:endParaRPr lang="zh-CN" altLang="en-US" sz="20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785938" y="2500313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u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1563" y="332422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ndara" pitchFamily="34" charset="0"/>
                <a:ea typeface="微软雅黑"/>
                <a:cs typeface="微软雅黑"/>
              </a:rPr>
              <a:t>w</a:t>
            </a:r>
            <a:endParaRPr lang="zh-CN" altLang="en-US" sz="2400">
              <a:latin typeface="Candara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9" grpId="0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701</TotalTime>
  <Words>2851</Words>
  <Application>Microsoft Office PowerPoint</Application>
  <PresentationFormat>全屏显示(4:3)</PresentationFormat>
  <Paragraphs>420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Cambria</vt:lpstr>
      <vt:lpstr>华文楷体</vt:lpstr>
      <vt:lpstr>Arial</vt:lpstr>
      <vt:lpstr>Maiandra GD</vt:lpstr>
      <vt:lpstr>隶书</vt:lpstr>
      <vt:lpstr>Candara</vt:lpstr>
      <vt:lpstr>微软雅黑</vt:lpstr>
      <vt:lpstr>Wingdings 2</vt:lpstr>
      <vt:lpstr>Calibri</vt:lpstr>
      <vt:lpstr>宋体</vt:lpstr>
      <vt:lpstr>龙腾四海</vt:lpstr>
      <vt:lpstr>龙腾四海</vt:lpstr>
      <vt:lpstr>龙腾四海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66</cp:revision>
  <dcterms:created xsi:type="dcterms:W3CDTF">2011-07-09T12:24:41Z</dcterms:created>
  <dcterms:modified xsi:type="dcterms:W3CDTF">2011-10-09T02:38:45Z</dcterms:modified>
</cp:coreProperties>
</file>