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78F632-E1A9-41BB-86B4-F4EAA8329C73}">
  <a:tblStyle styleId="{6A78F632-E1A9-41BB-86B4-F4EAA8329C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06BC709-AC93-4FAB-94E8-D5CBA6C9F4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bold.fntdata"/><Relationship Id="rId14" Type="http://schemas.openxmlformats.org/officeDocument/2006/relationships/slide" Target="slides/slide8.xml"/><Relationship Id="rId36" Type="http://schemas.openxmlformats.org/officeDocument/2006/relationships/font" Target="fonts/Raleway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29eff9bd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29eff9bd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29eff9bd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29eff9bd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1e15d3748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1e15d3748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1e15d3748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1e15d3748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1e15d374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1e15d374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29eff9bd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29eff9bd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2ca2276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2ca2276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591d2b5f1fed0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591d2b5f1fed0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591d2b5f1fed0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591d2b5f1fed0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2ca2276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2ca2276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29eff9b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29eff9b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29eff9b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29eff9b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2075ac20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2075ac20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2075ac2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e2075ac2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2075ac2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e2075ac2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2ca22766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2ca22766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2ca22766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72ca22766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29eff9b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29eff9b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591d2b5f1fed0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591d2b5f1fed0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729eff9b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729eff9b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2cdc2b1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72cdc2b1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1e15d3748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1e15d3748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1e15d37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1e15d37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29eff9bd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29eff9bd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29eff9b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29eff9b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29eff9bd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29eff9bd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1e15d3748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1e15d3748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29eff9bd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29eff9bd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 101 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4 - Plant Pals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Liu M, Feng Z, Zhang Z, Ma C, Wang M, et al. (2017) Development and evaluation of height diameter at breast models for native Chinese Metasequoia. PLOS ONE 12(8): e0182170. https://doi.org/10.1371/journal.pone.0182170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</a:t>
            </a:r>
            <a:endParaRPr/>
          </a:p>
        </p:txBody>
      </p:sp>
      <p:pic>
        <p:nvPicPr>
          <p:cNvPr descr=" Y= 15.75   +   0.005308x^2 -0.00002802x^3   &#10;&#10;%ca9e93e1-c05b-4467-90b4-3d0e914571e5"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88" y="1977175"/>
            <a:ext cx="38957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4">
            <a:alphaModFix/>
          </a:blip>
          <a:srcRect b="2444" l="0" r="0" t="2444"/>
          <a:stretch/>
        </p:blipFill>
        <p:spPr>
          <a:xfrm>
            <a:off x="5592625" y="2759548"/>
            <a:ext cx="3484172" cy="231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5">
            <a:alphaModFix/>
          </a:blip>
          <a:srcRect b="2444" l="0" r="0" t="2444"/>
          <a:stretch/>
        </p:blipFill>
        <p:spPr>
          <a:xfrm>
            <a:off x="5592628" y="541550"/>
            <a:ext cx="3484172" cy="231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6">
            <a:alphaModFix/>
          </a:blip>
          <a:srcRect b="2444" l="0" r="0" t="2444"/>
          <a:stretch/>
        </p:blipFill>
        <p:spPr>
          <a:xfrm>
            <a:off x="639328" y="2571750"/>
            <a:ext cx="3737147" cy="253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5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2444" l="0" r="0" t="2444"/>
          <a:stretch/>
        </p:blipFill>
        <p:spPr>
          <a:xfrm>
            <a:off x="5634275" y="2775503"/>
            <a:ext cx="3442522" cy="229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4">
            <a:alphaModFix/>
          </a:blip>
          <a:srcRect b="2444" l="0" r="0" t="2444"/>
          <a:stretch/>
        </p:blipFill>
        <p:spPr>
          <a:xfrm>
            <a:off x="5634278" y="572800"/>
            <a:ext cx="3442522" cy="229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575" y="1853850"/>
            <a:ext cx="35680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6">
            <a:alphaModFix/>
          </a:blip>
          <a:srcRect b="2444" l="0" r="0" t="2444"/>
          <a:stretch/>
        </p:blipFill>
        <p:spPr>
          <a:xfrm>
            <a:off x="639328" y="2571750"/>
            <a:ext cx="3737147" cy="253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04525" y="1318650"/>
            <a:ext cx="831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251" y="585725"/>
            <a:ext cx="6191175" cy="44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104525" y="1318650"/>
            <a:ext cx="831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 vs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</a:t>
            </a:r>
            <a:r>
              <a:rPr lang="en"/>
              <a:t>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7326" y="622925"/>
            <a:ext cx="6139100" cy="43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04525" y="1318650"/>
            <a:ext cx="831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Q-Q</a:t>
            </a:r>
            <a:r>
              <a:rPr lang="en"/>
              <a:t> 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4001" y="563400"/>
            <a:ext cx="6222424" cy="44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Diagnostics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196" name="Google Shape;196;p27"/>
          <p:cNvGraphicFramePr/>
          <p:nvPr/>
        </p:nvGraphicFramePr>
        <p:xfrm>
          <a:off x="3555400" y="9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{6A78F632-E1A9-41BB-86B4-F4EAA8329C73}</a:tableStyleId>
              </a:tblPr>
              <a:tblGrid>
                <a:gridCol w="1086850"/>
                <a:gridCol w="1086850"/>
                <a:gridCol w="1086850"/>
                <a:gridCol w="1086850"/>
                <a:gridCol w="1086850"/>
              </a:tblGrid>
              <a:tr h="54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</a:t>
                      </a:r>
                      <a:r>
                        <a:rPr b="1" baseline="30000" lang="en"/>
                        <a:t>2</a:t>
                      </a:r>
                      <a:r>
                        <a:rPr b="1" baseline="-25000" lang="en"/>
                        <a:t>adj</a:t>
                      </a:r>
                      <a:endParaRPr b="1" baseline="-25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Bias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4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1.66083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0.8599043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1932.256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Model 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1.739887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0.8462496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1978.759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Model 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1.635669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0.8638436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1918.99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Model 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1.631005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0.8646189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1916.135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0.0000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1.70729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0.8516588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1961.846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Google Shape;197;p27"/>
          <p:cNvSpPr txBox="1"/>
          <p:nvPr/>
        </p:nvSpPr>
        <p:spPr>
          <a:xfrm>
            <a:off x="311700" y="4354750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*Bias values were found to be </a:t>
            </a:r>
            <a:r>
              <a:rPr lang="en">
                <a:solidFill>
                  <a:schemeClr val="dk2"/>
                </a:solidFill>
              </a:rPr>
              <a:t>extremely</a:t>
            </a:r>
            <a:r>
              <a:rPr lang="en">
                <a:solidFill>
                  <a:schemeClr val="dk2"/>
                </a:solidFill>
              </a:rPr>
              <a:t> small, and therefore not significant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Selection: Model 4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625300" y="2364175"/>
            <a:ext cx="37176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CI for Betas: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B0 (Intercept):    (15.21801e+01, 16.28303)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B1 (diameter^2):  (0.004946444, 0.005670146)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B2(diameter^3):  (-0.00003143211, -0.00002460142)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63300"/>
            <a:ext cx="4392149" cy="2661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 Interpretation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β0: We cannot interpret the intercept, as a tree cannot have a dbh of 0. 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β1: As the (dbh)</a:t>
            </a:r>
            <a:r>
              <a:rPr baseline="30000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of a Chinese Metasequoia tree increases by 1 cm, we expect the height of the tree to increase by  0.005308 meters on average. 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β2: As the 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(dbh)</a:t>
            </a:r>
            <a:r>
              <a:rPr baseline="30000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of a Chinese Metasequoia tree increases by 1 cm, we expect the height of the tree to decrease by  0.00002802 meters on average.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 Interpretation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β1: We are 95% confident that as the 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(dbh)</a:t>
            </a:r>
            <a:r>
              <a:rPr baseline="30000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en"/>
              <a:t> of a Chinese Metasequoia tree increases by 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 cm </a:t>
            </a:r>
            <a:r>
              <a:rPr lang="en"/>
              <a:t>the height of the tree will increase by between 0.004946444 meters and 0.005670146 meters.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β2: We are 95% confident that as the 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(dbh)</a:t>
            </a:r>
            <a:r>
              <a:rPr baseline="30000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/>
              <a:t> of a Chinese Metasequoia tree increases by 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 cm</a:t>
            </a:r>
            <a:r>
              <a:rPr lang="en"/>
              <a:t> the height of the tree will decrease by between 0.00003143211 meters and 0.00002460142 meters.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Comparison with Paper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5 linear models we replicated,  we found Model 4 to be the best fit.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findings align with the findings of the paper</a:t>
            </a:r>
            <a:r>
              <a:rPr lang="en"/>
              <a:t>, where Model 4 was their best fit linear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3" name="Google Shape;223;p31"/>
          <p:cNvGraphicFramePr/>
          <p:nvPr/>
        </p:nvGraphicFramePr>
        <p:xfrm>
          <a:off x="821600" y="308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{6A78F632-E1A9-41BB-86B4-F4EAA8329C73}</a:tableStyleId>
              </a:tblPr>
              <a:tblGrid>
                <a:gridCol w="1456475"/>
                <a:gridCol w="866200"/>
                <a:gridCol w="931775"/>
                <a:gridCol w="931775"/>
              </a:tblGrid>
              <a:tr h="31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RMSE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</a:t>
                      </a:r>
                      <a:r>
                        <a:rPr b="1" baseline="30000" lang="en" sz="1200"/>
                        <a:t>2</a:t>
                      </a:r>
                      <a:r>
                        <a:rPr b="1" baseline="-25000" lang="en" sz="1200"/>
                        <a:t>adj</a:t>
                      </a:r>
                      <a:endParaRPr b="1" baseline="-25000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Bias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Our Model 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1.631005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0.8646189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Paper’s Model 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1.8277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0.7583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Development and evaluation of height diameter at breast models for native Chinese Metasequoia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340500" y="2404025"/>
            <a:ext cx="2492100" cy="24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h</a:t>
            </a:r>
            <a:r>
              <a:rPr lang="en"/>
              <a:t>: height of the tree in meters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dbh</a:t>
            </a:r>
            <a:r>
              <a:rPr lang="en"/>
              <a:t>: diameter at breast height in centimeters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BA</a:t>
            </a:r>
            <a:r>
              <a:rPr lang="en"/>
              <a:t>: basal area in cm</a:t>
            </a:r>
            <a:r>
              <a:rPr baseline="30000" lang="en"/>
              <a:t>2</a:t>
            </a:r>
            <a:endParaRPr baseline="300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ASL</a:t>
            </a:r>
            <a:r>
              <a:rPr lang="en"/>
              <a:t>: above sea level in meters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T</a:t>
            </a:r>
            <a:r>
              <a:rPr lang="en"/>
              <a:t>: age of the stand in years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H</a:t>
            </a:r>
            <a:r>
              <a:rPr b="1" baseline="-25000" lang="en"/>
              <a:t>0</a:t>
            </a:r>
            <a:r>
              <a:rPr lang="en"/>
              <a:t>: dominant height of the stand in meters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D</a:t>
            </a:r>
            <a:r>
              <a:rPr b="1" baseline="-25000" lang="en"/>
              <a:t>0</a:t>
            </a:r>
            <a:r>
              <a:rPr lang="en"/>
              <a:t>: dominant dbh of the stand in centimeters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05400" y="2404025"/>
            <a:ext cx="57351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Paper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Trying to predict the growth of Metasequoia trees through the relationship between height and diameter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Examination of </a:t>
            </a:r>
            <a:r>
              <a:rPr lang="en"/>
              <a:t>several different models and variables to see which model or variable has the most predictive power regarding growth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53 total models: 7 linear and 46 non-linear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model groups: group 1 has one variable (dbh) group 2 had multiple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Reason: measuring height of individuals trees can be tricky and expensive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Analysis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Didn’t have a complete dataset.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Didn’t fully explain why these explanatory variables are included in these models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25" y="1853838"/>
            <a:ext cx="7808749" cy="13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729450" y="2389175"/>
            <a:ext cx="76887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X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-&gt; d; X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-&gt;d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; X</a:t>
            </a:r>
            <a:r>
              <a:rPr baseline="-25000" lang="en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-&gt; d</a:t>
            </a:r>
            <a:r>
              <a:rPr baseline="30000" lang="en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; X</a:t>
            </a:r>
            <a:r>
              <a:rPr baseline="-25000" lang="en">
                <a:solidFill>
                  <a:schemeClr val="dk2"/>
                </a:solidFill>
              </a:rPr>
              <a:t>4</a:t>
            </a:r>
            <a:r>
              <a:rPr lang="en">
                <a:solidFill>
                  <a:schemeClr val="dk2"/>
                </a:solidFill>
              </a:rPr>
              <a:t> -&gt; log(d); X</a:t>
            </a:r>
            <a:r>
              <a:rPr baseline="-25000" lang="en">
                <a:solidFill>
                  <a:schemeClr val="dk2"/>
                </a:solidFill>
              </a:rPr>
              <a:t>5</a:t>
            </a:r>
            <a:r>
              <a:rPr lang="en">
                <a:solidFill>
                  <a:schemeClr val="dk2"/>
                </a:solidFill>
              </a:rPr>
              <a:t> -&gt; d</a:t>
            </a:r>
            <a:r>
              <a:rPr baseline="30000" lang="en">
                <a:solidFill>
                  <a:schemeClr val="dk2"/>
                </a:solidFill>
              </a:rPr>
              <a:t>-1</a:t>
            </a:r>
            <a:endParaRPr baseline="30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 h =</a:t>
            </a:r>
            <a:r>
              <a:rPr lang="en">
                <a:solidFill>
                  <a:schemeClr val="dk2"/>
                </a:solidFill>
              </a:rPr>
              <a:t>β</a:t>
            </a:r>
            <a:r>
              <a:rPr baseline="-25000" lang="en">
                <a:solidFill>
                  <a:schemeClr val="dk2"/>
                </a:solidFill>
              </a:rPr>
              <a:t>0</a:t>
            </a:r>
            <a:r>
              <a:rPr lang="en">
                <a:solidFill>
                  <a:schemeClr val="dk2"/>
                </a:solidFill>
              </a:rPr>
              <a:t> + β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X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+</a:t>
            </a:r>
            <a:r>
              <a:rPr lang="en">
                <a:solidFill>
                  <a:schemeClr val="dk2"/>
                </a:solidFill>
              </a:rPr>
              <a:t>β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X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+</a:t>
            </a:r>
            <a:r>
              <a:rPr lang="en">
                <a:solidFill>
                  <a:schemeClr val="dk2"/>
                </a:solidFill>
              </a:rPr>
              <a:t>β</a:t>
            </a:r>
            <a:r>
              <a:rPr baseline="-25000" lang="en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X</a:t>
            </a:r>
            <a:r>
              <a:rPr baseline="-25000" lang="en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+</a:t>
            </a:r>
            <a:r>
              <a:rPr lang="en">
                <a:solidFill>
                  <a:schemeClr val="dk2"/>
                </a:solidFill>
              </a:rPr>
              <a:t> β</a:t>
            </a:r>
            <a:r>
              <a:rPr baseline="-25000" lang="en">
                <a:solidFill>
                  <a:schemeClr val="dk2"/>
                </a:solidFill>
              </a:rPr>
              <a:t>4</a:t>
            </a:r>
            <a:r>
              <a:rPr lang="en">
                <a:solidFill>
                  <a:schemeClr val="dk2"/>
                </a:solidFill>
              </a:rPr>
              <a:t> X</a:t>
            </a:r>
            <a:r>
              <a:rPr baseline="-25000" lang="en">
                <a:solidFill>
                  <a:schemeClr val="dk2"/>
                </a:solidFill>
              </a:rPr>
              <a:t>4</a:t>
            </a:r>
            <a:r>
              <a:rPr lang="en">
                <a:solidFill>
                  <a:schemeClr val="dk2"/>
                </a:solidFill>
              </a:rPr>
              <a:t>+ </a:t>
            </a:r>
            <a:r>
              <a:rPr lang="en">
                <a:solidFill>
                  <a:schemeClr val="dk2"/>
                </a:solidFill>
              </a:rPr>
              <a:t>β</a:t>
            </a:r>
            <a:r>
              <a:rPr baseline="-25000" lang="en">
                <a:solidFill>
                  <a:schemeClr val="dk2"/>
                </a:solidFill>
              </a:rPr>
              <a:t>5</a:t>
            </a:r>
            <a:r>
              <a:rPr lang="en">
                <a:solidFill>
                  <a:schemeClr val="dk2"/>
                </a:solidFill>
              </a:rPr>
              <a:t>X</a:t>
            </a:r>
            <a:r>
              <a:rPr baseline="-25000" lang="en">
                <a:solidFill>
                  <a:schemeClr val="dk2"/>
                </a:solidFill>
              </a:rPr>
              <a:t>5</a:t>
            </a:r>
            <a:r>
              <a:rPr lang="en">
                <a:solidFill>
                  <a:schemeClr val="dk2"/>
                </a:solidFill>
              </a:rPr>
              <a:t>  (Multiple linear regression)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437" y="1853850"/>
            <a:ext cx="6671125" cy="19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Selection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Forward/Backward/Forward-Backward/Backward-Forward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AIC/BIC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AIC: Backward AIC Model: 1912.894; Model4: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1916.135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BIC: Forward BIC Model: 1932.985; Model4: 1932.994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Model = Model A; Forward Model = Model B; Model 4 = Model C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</a:t>
            </a:r>
            <a:endParaRPr/>
          </a:p>
        </p:txBody>
      </p:sp>
      <p:graphicFrame>
        <p:nvGraphicFramePr>
          <p:cNvPr id="249" name="Google Shape;249;p35"/>
          <p:cNvGraphicFramePr/>
          <p:nvPr/>
        </p:nvGraphicFramePr>
        <p:xfrm>
          <a:off x="954300" y="221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{6A78F632-E1A9-41BB-86B4-F4EAA8329C73}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P-values of SW Test (Before)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P-values of SW Test (After)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2.051e-06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1.835e-06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0.06006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2.871e-06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0.2097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graphicFrame>
        <p:nvGraphicFramePr>
          <p:cNvPr id="255" name="Google Shape;255;p36"/>
          <p:cNvGraphicFramePr/>
          <p:nvPr/>
        </p:nvGraphicFramePr>
        <p:xfrm>
          <a:off x="954300" y="206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{6A78F632-E1A9-41BB-86B4-F4EAA8329C73}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Adjusted R</a:t>
                      </a:r>
                      <a:r>
                        <a:rPr b="1" baseline="30000" lang="en"/>
                        <a:t>2</a:t>
                      </a:r>
                      <a:endParaRPr b="1" baseline="30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A*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1629.31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1650.148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1.321083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0.9077727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B*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1608.176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1624.821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1.30867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0.9093569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C*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1632.427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1649.098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1.328188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0.9032784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Based On the 500 Data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 B: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 =  8.659 + 0.3496X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 -3.763x10</a:t>
            </a:r>
            <a:r>
              <a:rPr baseline="30000" lang="en">
                <a:solidFill>
                  <a:schemeClr val="dk2"/>
                </a:solidFill>
              </a:rPr>
              <a:t>-6</a:t>
            </a:r>
            <a:r>
              <a:rPr lang="en">
                <a:solidFill>
                  <a:schemeClr val="dk2"/>
                </a:solidFill>
              </a:rPr>
              <a:t> X</a:t>
            </a:r>
            <a:r>
              <a:rPr baseline="-25000" lang="en">
                <a:solidFill>
                  <a:schemeClr val="dk2"/>
                </a:solidFill>
              </a:rPr>
              <a:t>3</a:t>
            </a:r>
            <a:endParaRPr baseline="-25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Y =  8.659 + 0.3496x -3.763x10</a:t>
            </a:r>
            <a:r>
              <a:rPr baseline="30000" lang="en">
                <a:solidFill>
                  <a:schemeClr val="dk2"/>
                </a:solidFill>
              </a:rPr>
              <a:t>-6</a:t>
            </a:r>
            <a:r>
              <a:rPr lang="en">
                <a:solidFill>
                  <a:schemeClr val="dk2"/>
                </a:solidFill>
              </a:rPr>
              <a:t> x</a:t>
            </a:r>
            <a:r>
              <a:rPr baseline="30000" lang="en">
                <a:solidFill>
                  <a:schemeClr val="dk2"/>
                </a:solidFill>
              </a:rPr>
              <a:t>3</a:t>
            </a:r>
            <a:endParaRPr baseline="30000">
              <a:solidFill>
                <a:schemeClr val="dk2"/>
              </a:solidFill>
            </a:endParaRPr>
          </a:p>
        </p:txBody>
      </p:sp>
      <p:graphicFrame>
        <p:nvGraphicFramePr>
          <p:cNvPr id="262" name="Google Shape;262;p37"/>
          <p:cNvGraphicFramePr/>
          <p:nvPr/>
        </p:nvGraphicFramePr>
        <p:xfrm>
          <a:off x="801325" y="317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{6A78F632-E1A9-41BB-86B4-F4EAA8329C73}</a:tableStyleId>
              </a:tblPr>
              <a:tblGrid>
                <a:gridCol w="1095100"/>
                <a:gridCol w="252440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βs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 CI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t-statistics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β</a:t>
                      </a:r>
                      <a:r>
                        <a:rPr baseline="-25000"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/>
                        <a:t>7.8401, 9.4784)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20.771728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1.648354e-68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β</a:t>
                      </a:r>
                      <a:r>
                        <a:rPr baseline="-25000"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(0.3299, 0.3693)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34.862165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1.530932e-132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β</a:t>
                      </a:r>
                      <a:r>
                        <a:rPr baseline="-25000"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(-5.276*</a:t>
                      </a:r>
                      <a:r>
                        <a:rPr lang="en"/>
                        <a:t>10</a:t>
                      </a:r>
                      <a:r>
                        <a:rPr baseline="30000" lang="en"/>
                        <a:t>-6</a:t>
                      </a:r>
                      <a:r>
                        <a:rPr lang="en"/>
                        <a:t>, -2.249</a:t>
                      </a:r>
                      <a:r>
                        <a:rPr lang="en"/>
                        <a:t>*10</a:t>
                      </a:r>
                      <a:r>
                        <a:rPr baseline="30000" lang="en"/>
                        <a:t>-6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-4.885436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1.416719e-06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 Interpretation</a:t>
            </a:r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β0: We cannot interpret the intercept, as a tree cannot have a dbh of 0. 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β1: As the dbh of a Chinese Metasequoia tree increases by 1 cm, we expect the height of the tree to increase by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0.3496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meters on average. 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β2: As the (dbh)</a:t>
            </a:r>
            <a:r>
              <a:rPr baseline="30000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of a Chinese Metasequoia tree increases by 1 cm, we expect the height of the tree to decrease by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0.000003763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meters on average.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 Interpretation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β1: We are 95% confident that as the 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dbh</a:t>
            </a:r>
            <a:r>
              <a:rPr lang="en"/>
              <a:t> of a Chinese Metasequoia tree increases by 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 cm </a:t>
            </a:r>
            <a:r>
              <a:rPr lang="en"/>
              <a:t>the height of the tree will increase by between 0.3299 meters and 0.3693 meters.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β2: We are 95% confident that as the 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(dbh)</a:t>
            </a:r>
            <a:r>
              <a:rPr baseline="30000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/>
              <a:t> of a Chinese Metasequoia tree increases by 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 cm</a:t>
            </a:r>
            <a:r>
              <a:rPr lang="en"/>
              <a:t> the height of the tree will decrease by between -5.276*10</a:t>
            </a:r>
            <a:r>
              <a:rPr baseline="30000" lang="en"/>
              <a:t>-6</a:t>
            </a:r>
            <a:r>
              <a:rPr lang="en"/>
              <a:t> meters and -2.249*10</a:t>
            </a:r>
            <a:r>
              <a:rPr baseline="30000" lang="en"/>
              <a:t>-6</a:t>
            </a:r>
            <a:r>
              <a:rPr lang="en"/>
              <a:t> meters.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Findings</a:t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Overall, we found that out of the 5 linear models proposed in the paper Model 4 was the best fit for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in alignment with what the paper found, as they found Model 4 to be the best fit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Model 4 was the best fit out of the 5 proposed models, we found Model B (our Forward BIC Model) to be a better fit for the our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the limitation of the incomplete dataset, Model B might not be the best model under the full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Limited dataset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Only one explanatory variable, so we had very limited number of potential model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were unable to determine if our final model is the best fit</a:t>
            </a:r>
            <a:r>
              <a:rPr lang="en" sz="1300"/>
              <a:t> for the</a:t>
            </a:r>
            <a:r>
              <a:rPr lang="en" sz="1300"/>
              <a:t> full dataset, or just our smaller dataset as the model was not tested in the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Observation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350" y="2915325"/>
            <a:ext cx="7088448" cy="20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8315" l="2490" r="26957" t="0"/>
          <a:stretch/>
        </p:blipFill>
        <p:spPr>
          <a:xfrm>
            <a:off x="5593550" y="685525"/>
            <a:ext cx="2824299" cy="232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729450" y="1982925"/>
            <a:ext cx="45582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Fitting data - used to make and fit models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Validation data - used to check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predictive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power of models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325" y="2078875"/>
            <a:ext cx="3774300" cy="28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Paper’s Data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5746 observations (reduced to 5503)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divided into fitting data (4401 observations) and validation data (1102 observations)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Many </a:t>
            </a:r>
            <a:r>
              <a:rPr lang="en"/>
              <a:t>variables: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height (h)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diameter (dbh)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basal area (BA)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above sea level (ASL)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age of the stand (T)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dominant height of the stand (H</a:t>
            </a:r>
            <a:r>
              <a:rPr baseline="-25000" lang="en"/>
              <a:t>0</a:t>
            </a:r>
            <a:r>
              <a:rPr lang="en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dominant dbh of the stand (D</a:t>
            </a:r>
            <a:r>
              <a:rPr baseline="-25000" lang="en"/>
              <a:t>0</a:t>
            </a:r>
            <a:r>
              <a:rPr lang="en"/>
              <a:t>)</a:t>
            </a:r>
            <a:endParaRPr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500 observations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Two</a:t>
            </a:r>
            <a:r>
              <a:rPr lang="en"/>
              <a:t> variables: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diameter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105350" y="4156075"/>
            <a:ext cx="3586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Red Line: Trendline for Our Data (Model 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Black Line: Trendline for Paper’s Data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3635875" y="94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{6A78F632-E1A9-41BB-86B4-F4EAA8329C73}</a:tableStyleId>
              </a:tblPr>
              <a:tblGrid>
                <a:gridCol w="1391400"/>
                <a:gridCol w="1336300"/>
                <a:gridCol w="1336300"/>
                <a:gridCol w="133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Paper’s Data</a:t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(Fitting Data)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 = 4401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Paper’s Data</a:t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(Validation Data)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 = 1102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Our Data</a:t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 = 500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</a:t>
                      </a:r>
                      <a:r>
                        <a:rPr b="1" lang="en" sz="1300"/>
                        <a:t>ean Height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27.61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27.73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26.69130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</a:t>
                      </a:r>
                      <a:r>
                        <a:rPr b="1" lang="en" sz="1300"/>
                        <a:t>ax </a:t>
                      </a:r>
                      <a:r>
                        <a:rPr b="1" lang="en" sz="1300"/>
                        <a:t>Height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46.41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40.09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45.62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</a:t>
                      </a:r>
                      <a:r>
                        <a:rPr b="1" lang="en" sz="1300"/>
                        <a:t>in </a:t>
                      </a:r>
                      <a:r>
                        <a:rPr b="1" lang="en" sz="1300"/>
                        <a:t>Height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16.69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18.8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17.35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SD</a:t>
                      </a:r>
                      <a:r>
                        <a:rPr b="1" lang="en" sz="1300"/>
                        <a:t> </a:t>
                      </a:r>
                      <a:r>
                        <a:rPr b="1" lang="en" sz="1300"/>
                        <a:t>Height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3.78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3.55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4.44614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</a:t>
                      </a:r>
                      <a:r>
                        <a:rPr b="1" lang="en" sz="1300"/>
                        <a:t>ean Diameter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57.03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57.3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53.36036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</a:t>
                      </a:r>
                      <a:r>
                        <a:rPr b="1" lang="en" sz="1300"/>
                        <a:t>ax </a:t>
                      </a:r>
                      <a:r>
                        <a:rPr b="1" lang="en" sz="1300"/>
                        <a:t>Diameter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134.68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109.8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134.68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</a:t>
                      </a:r>
                      <a:r>
                        <a:rPr b="1" lang="en" sz="1300"/>
                        <a:t>in </a:t>
                      </a:r>
                      <a:r>
                        <a:rPr b="1" lang="en" sz="1300"/>
                        <a:t>Diameter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26.35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28.47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26.35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SD</a:t>
                      </a:r>
                      <a:r>
                        <a:rPr b="1" lang="en" sz="1300"/>
                        <a:t> </a:t>
                      </a:r>
                      <a:r>
                        <a:rPr b="1" lang="en" sz="1300"/>
                        <a:t>Diameter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12.43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11.75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13.33801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25" y="1962713"/>
            <a:ext cx="3474549" cy="217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Process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379025" y="1106325"/>
            <a:ext cx="369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Group 1 Linear Models: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Group 1: single variable models </a:t>
            </a:r>
            <a:endParaRPr/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2739175" y="198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{806BC709-AC93-4FAB-94E8-D5CBA6C9F436}</a:tableStyleId>
              </a:tblPr>
              <a:tblGrid>
                <a:gridCol w="876300"/>
                <a:gridCol w="1866900"/>
                <a:gridCol w="3486150"/>
              </a:tblGrid>
              <a:tr h="10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88900" marB="889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General Model</a:t>
                      </a:r>
                      <a:endParaRPr b="1" sz="1300"/>
                    </a:p>
                  </a:txBody>
                  <a:tcPr marT="88900" marB="889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Our Model</a:t>
                      </a:r>
                      <a:endParaRPr b="1" sz="1300"/>
                    </a:p>
                  </a:txBody>
                  <a:tcPr marT="88900" marB="88900" marR="88900" marL="88900">
                    <a:solidFill>
                      <a:srgbClr val="EFEFEF"/>
                    </a:solidFill>
                  </a:tcPr>
                </a:tc>
              </a:tr>
              <a:tr h="10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Model 1</a:t>
                      </a:r>
                      <a:endParaRPr b="1" sz="1300"/>
                    </a:p>
                  </a:txBody>
                  <a:tcPr marT="88900" marB="889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 = β</a:t>
                      </a:r>
                      <a:r>
                        <a:rPr baseline="-25000" lang="en" sz="1300"/>
                        <a:t>0</a:t>
                      </a:r>
                      <a:r>
                        <a:rPr lang="en" sz="1300"/>
                        <a:t> +β</a:t>
                      </a:r>
                      <a:r>
                        <a:rPr baseline="-25000" lang="en" sz="1300"/>
                        <a:t>1</a:t>
                      </a:r>
                      <a:r>
                        <a:rPr lang="en" sz="1300"/>
                        <a:t>d</a:t>
                      </a:r>
                      <a:endParaRPr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 = </a:t>
                      </a:r>
                      <a:r>
                        <a:rPr lang="en" sz="1300">
                          <a:solidFill>
                            <a:srgbClr val="1A1A1A"/>
                          </a:solidFill>
                        </a:rPr>
                        <a:t>10.1942 + 0.3092</a:t>
                      </a:r>
                      <a:r>
                        <a:rPr lang="en" sz="1300"/>
                        <a:t>d</a:t>
                      </a:r>
                      <a:endParaRPr sz="1300"/>
                    </a:p>
                  </a:txBody>
                  <a:tcPr marT="88900" marB="88900" marR="88900" marL="88900"/>
                </a:tc>
              </a:tr>
              <a:tr h="10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Model 2</a:t>
                      </a:r>
                      <a:endParaRPr b="1" sz="1300"/>
                    </a:p>
                  </a:txBody>
                  <a:tcPr marT="88900" marB="889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 = β</a:t>
                      </a:r>
                      <a:r>
                        <a:rPr baseline="-25000" lang="en" sz="1300"/>
                        <a:t>0</a:t>
                      </a:r>
                      <a:r>
                        <a:rPr lang="en" sz="1300"/>
                        <a:t> +β</a:t>
                      </a:r>
                      <a:r>
                        <a:rPr baseline="-25000" lang="en" sz="1300"/>
                        <a:t>1</a:t>
                      </a:r>
                      <a:r>
                        <a:rPr lang="en" sz="1300"/>
                        <a:t>log(d)</a:t>
                      </a:r>
                      <a:endParaRPr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 = </a:t>
                      </a:r>
                      <a:r>
                        <a:rPr lang="en" sz="1300">
                          <a:solidFill>
                            <a:srgbClr val="1A1A1A"/>
                          </a:solidFill>
                        </a:rPr>
                        <a:t>-39.31 + 16.72log(</a:t>
                      </a:r>
                      <a:r>
                        <a:rPr lang="en" sz="1300"/>
                        <a:t>d)</a:t>
                      </a:r>
                      <a:endParaRPr sz="1300"/>
                    </a:p>
                  </a:txBody>
                  <a:tcPr marT="88900" marB="88900" marR="88900" marL="88900"/>
                </a:tc>
              </a:tr>
              <a:tr h="10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Model 3</a:t>
                      </a:r>
                      <a:endParaRPr b="1" sz="1300"/>
                    </a:p>
                  </a:txBody>
                  <a:tcPr marT="88900" marB="889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 = β</a:t>
                      </a:r>
                      <a:r>
                        <a:rPr baseline="-25000" lang="en" sz="1300"/>
                        <a:t>0</a:t>
                      </a:r>
                      <a:r>
                        <a:rPr lang="en" sz="1300"/>
                        <a:t> +β</a:t>
                      </a:r>
                      <a:r>
                        <a:rPr baseline="-25000" lang="en" sz="1300"/>
                        <a:t>1</a:t>
                      </a:r>
                      <a:r>
                        <a:rPr lang="en" sz="1300"/>
                        <a:t>d+β</a:t>
                      </a:r>
                      <a:r>
                        <a:rPr baseline="-25000" lang="en" sz="1300"/>
                        <a:t>2</a:t>
                      </a:r>
                      <a:r>
                        <a:rPr lang="en" sz="1300"/>
                        <a:t>d</a:t>
                      </a:r>
                      <a:r>
                        <a:rPr baseline="30000" lang="en" sz="1300"/>
                        <a:t>2</a:t>
                      </a:r>
                      <a:endParaRPr baseline="30000"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 = </a:t>
                      </a:r>
                      <a:r>
                        <a:rPr lang="en" sz="1300">
                          <a:highlight>
                            <a:srgbClr val="FFFFFF"/>
                          </a:highlight>
                        </a:rPr>
                        <a:t>7.4610696</a:t>
                      </a:r>
                      <a:r>
                        <a:rPr lang="en" sz="1300">
                          <a:solidFill>
                            <a:srgbClr val="1A1A1A"/>
                          </a:solidFill>
                        </a:rPr>
                        <a:t> + </a:t>
                      </a:r>
                      <a:r>
                        <a:rPr lang="en" sz="1300">
                          <a:solidFill>
                            <a:srgbClr val="1A1A1A"/>
                          </a:solidFill>
                          <a:highlight>
                            <a:srgbClr val="FFFFFF"/>
                          </a:highlight>
                        </a:rPr>
                        <a:t>0.4066729</a:t>
                      </a:r>
                      <a:r>
                        <a:rPr lang="en" sz="1300"/>
                        <a:t>d -</a:t>
                      </a:r>
                      <a:r>
                        <a:rPr lang="en" sz="1300">
                          <a:highlight>
                            <a:srgbClr val="FFFFFF"/>
                          </a:highlight>
                        </a:rPr>
                        <a:t>0.0008166d</a:t>
                      </a:r>
                      <a:r>
                        <a:rPr baseline="30000" lang="en" sz="1300">
                          <a:highlight>
                            <a:srgbClr val="FFFFFF"/>
                          </a:highlight>
                        </a:rPr>
                        <a:t>2</a:t>
                      </a:r>
                      <a:endParaRPr baseline="30000" sz="1300"/>
                    </a:p>
                  </a:txBody>
                  <a:tcPr marT="88900" marB="88900" marR="88900" marL="88900"/>
                </a:tc>
              </a:tr>
              <a:tr h="10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Model 4</a:t>
                      </a:r>
                      <a:endParaRPr b="1" sz="1300"/>
                    </a:p>
                  </a:txBody>
                  <a:tcPr marT="88900" marB="889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 = β</a:t>
                      </a:r>
                      <a:r>
                        <a:rPr baseline="-25000" lang="en" sz="1300"/>
                        <a:t>0</a:t>
                      </a:r>
                      <a:r>
                        <a:rPr lang="en" sz="1300"/>
                        <a:t> +β</a:t>
                      </a:r>
                      <a:r>
                        <a:rPr baseline="-25000" lang="en" sz="1300"/>
                        <a:t>1</a:t>
                      </a:r>
                      <a:r>
                        <a:rPr lang="en" sz="1300"/>
                        <a:t>d</a:t>
                      </a:r>
                      <a:r>
                        <a:rPr baseline="30000" lang="en" sz="1300"/>
                        <a:t>2</a:t>
                      </a:r>
                      <a:r>
                        <a:rPr lang="en" sz="1300"/>
                        <a:t>+β</a:t>
                      </a:r>
                      <a:r>
                        <a:rPr baseline="-25000" lang="en" sz="1300"/>
                        <a:t>2</a:t>
                      </a:r>
                      <a:r>
                        <a:rPr lang="en" sz="1300"/>
                        <a:t>d</a:t>
                      </a:r>
                      <a:r>
                        <a:rPr baseline="30000" lang="en" sz="1300"/>
                        <a:t>3</a:t>
                      </a:r>
                      <a:endParaRPr baseline="30000"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 = </a:t>
                      </a:r>
                      <a:r>
                        <a:rPr lang="en" sz="1300">
                          <a:highlight>
                            <a:srgbClr val="FFFFFF"/>
                          </a:highlight>
                        </a:rPr>
                        <a:t>15.75</a:t>
                      </a:r>
                      <a:r>
                        <a:rPr lang="en" sz="1300">
                          <a:solidFill>
                            <a:srgbClr val="1A1A1A"/>
                          </a:solidFill>
                        </a:rPr>
                        <a:t> + </a:t>
                      </a:r>
                      <a:r>
                        <a:rPr lang="en" sz="1300">
                          <a:solidFill>
                            <a:srgbClr val="1A1A1A"/>
                          </a:solidFill>
                          <a:highlight>
                            <a:srgbClr val="FFFFFF"/>
                          </a:highlight>
                        </a:rPr>
                        <a:t>0.005308d</a:t>
                      </a:r>
                      <a:r>
                        <a:rPr baseline="30000" lang="en" sz="1300">
                          <a:solidFill>
                            <a:srgbClr val="1A1A1A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en" sz="1300">
                          <a:solidFill>
                            <a:srgbClr val="1A1A1A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1300">
                          <a:highlight>
                            <a:srgbClr val="FFFFFF"/>
                          </a:highlight>
                        </a:rPr>
                        <a:t>-0.00002802d</a:t>
                      </a:r>
                      <a:r>
                        <a:rPr baseline="30000" lang="en" sz="1300">
                          <a:highlight>
                            <a:srgbClr val="FFFFFF"/>
                          </a:highlight>
                        </a:rPr>
                        <a:t>3</a:t>
                      </a:r>
                      <a:endParaRPr baseline="30000" sz="1300"/>
                    </a:p>
                  </a:txBody>
                  <a:tcPr marT="88900" marB="88900" marR="88900" marL="88900"/>
                </a:tc>
              </a:tr>
              <a:tr h="10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Model 5</a:t>
                      </a:r>
                      <a:endParaRPr b="1" sz="1300"/>
                    </a:p>
                  </a:txBody>
                  <a:tcPr marT="88900" marB="889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 = β</a:t>
                      </a:r>
                      <a:r>
                        <a:rPr baseline="-25000" lang="en" sz="1300"/>
                        <a:t>0</a:t>
                      </a:r>
                      <a:r>
                        <a:rPr lang="en" sz="1300"/>
                        <a:t> +β</a:t>
                      </a:r>
                      <a:r>
                        <a:rPr baseline="-25000" lang="en" sz="1300"/>
                        <a:t>1</a:t>
                      </a:r>
                      <a:r>
                        <a:rPr lang="en" sz="1300"/>
                        <a:t>d</a:t>
                      </a:r>
                      <a:r>
                        <a:rPr baseline="30000" lang="en" sz="1300"/>
                        <a:t>-1</a:t>
                      </a:r>
                      <a:r>
                        <a:rPr lang="en" sz="1300"/>
                        <a:t>+β</a:t>
                      </a:r>
                      <a:r>
                        <a:rPr baseline="-25000" lang="en" sz="1300"/>
                        <a:t>2</a:t>
                      </a:r>
                      <a:r>
                        <a:rPr lang="en" sz="1300"/>
                        <a:t>d</a:t>
                      </a:r>
                      <a:r>
                        <a:rPr baseline="30000" lang="en" sz="1300"/>
                        <a:t>2</a:t>
                      </a:r>
                      <a:endParaRPr baseline="30000"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 = </a:t>
                      </a:r>
                      <a:r>
                        <a:rPr lang="en" sz="1300">
                          <a:highlight>
                            <a:srgbClr val="FFFFFF"/>
                          </a:highlight>
                        </a:rPr>
                        <a:t>30.73</a:t>
                      </a:r>
                      <a:r>
                        <a:rPr lang="en" sz="1300">
                          <a:solidFill>
                            <a:srgbClr val="1A1A1A"/>
                          </a:solidFill>
                        </a:rPr>
                        <a:t> - </a:t>
                      </a:r>
                      <a:r>
                        <a:rPr lang="en" sz="1300">
                          <a:solidFill>
                            <a:srgbClr val="1A1A1A"/>
                          </a:solidFill>
                          <a:highlight>
                            <a:srgbClr val="FFFFFF"/>
                          </a:highlight>
                        </a:rPr>
                        <a:t>411.7d</a:t>
                      </a:r>
                      <a:r>
                        <a:rPr baseline="30000" lang="en" sz="1300">
                          <a:solidFill>
                            <a:srgbClr val="1A1A1A"/>
                          </a:solidFill>
                          <a:highlight>
                            <a:srgbClr val="FFFFFF"/>
                          </a:highlight>
                        </a:rPr>
                        <a:t>-1</a:t>
                      </a:r>
                      <a:r>
                        <a:rPr lang="en" sz="1300">
                          <a:solidFill>
                            <a:srgbClr val="1A1A1A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1300">
                          <a:highlight>
                            <a:srgbClr val="FFFFFF"/>
                          </a:highlight>
                        </a:rPr>
                        <a:t>-0.001373d</a:t>
                      </a:r>
                      <a:r>
                        <a:rPr baseline="30000" lang="en" sz="1300">
                          <a:highlight>
                            <a:srgbClr val="FFFFFF"/>
                          </a:highlight>
                        </a:rPr>
                        <a:t>2</a:t>
                      </a:r>
                      <a:endParaRPr baseline="30000" sz="1300"/>
                    </a:p>
                  </a:txBody>
                  <a:tcPr marT="88900" marB="88900" marR="88900" marL="889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pic>
        <p:nvPicPr>
          <p:cNvPr descr="Y = 10.1942 + 0.3092x&#10;&#10;%e6486a3c-b2f8-4756-853b-c3c5bf5fe8f4"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99900"/>
            <a:ext cx="2524925" cy="1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2444" l="0" r="0" t="2444"/>
          <a:stretch/>
        </p:blipFill>
        <p:spPr>
          <a:xfrm>
            <a:off x="5339650" y="2534586"/>
            <a:ext cx="3737147" cy="2538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b="2444" l="0" r="0" t="2444"/>
          <a:stretch/>
        </p:blipFill>
        <p:spPr>
          <a:xfrm>
            <a:off x="639328" y="2571750"/>
            <a:ext cx="3737147" cy="2538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4">
            <a:alphaModFix/>
          </a:blip>
          <a:srcRect b="2444" l="0" r="0" t="2444"/>
          <a:stretch/>
        </p:blipFill>
        <p:spPr>
          <a:xfrm>
            <a:off x="5339650" y="2534586"/>
            <a:ext cx="3737147" cy="2538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6">
            <a:alphaModFix/>
          </a:blip>
          <a:srcRect b="2444" l="0" r="0" t="2444"/>
          <a:stretch/>
        </p:blipFill>
        <p:spPr>
          <a:xfrm>
            <a:off x="5339653" y="100950"/>
            <a:ext cx="3737147" cy="253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2444" l="0" r="0" t="2444"/>
          <a:stretch/>
        </p:blipFill>
        <p:spPr>
          <a:xfrm>
            <a:off x="5384325" y="2796769"/>
            <a:ext cx="3692472" cy="227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6845" l="0" r="0" t="6836"/>
          <a:stretch/>
        </p:blipFill>
        <p:spPr>
          <a:xfrm>
            <a:off x="5384328" y="614450"/>
            <a:ext cx="3692472" cy="2276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=  -39.31 + 16.72log(x)&#10;&#10;%134431db-c49e-4d5a-a6e6-6a9b569cb8b4"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175" y="1900950"/>
            <a:ext cx="25241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6">
            <a:alphaModFix/>
          </a:blip>
          <a:srcRect b="2444" l="0" r="0" t="2444"/>
          <a:stretch/>
        </p:blipFill>
        <p:spPr>
          <a:xfrm>
            <a:off x="639328" y="2571750"/>
            <a:ext cx="3737147" cy="253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2339775"/>
            <a:ext cx="4260300" cy="26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 Y= 7.4610696+0.4066729x     -0.0008166x^2  &#10;&#10;%1582926a-7b2a-498e-9e27-193287bef186"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25" y="1890250"/>
            <a:ext cx="42386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2444" l="0" r="0" t="2444"/>
          <a:stretch/>
        </p:blipFill>
        <p:spPr>
          <a:xfrm>
            <a:off x="5339650" y="2812725"/>
            <a:ext cx="3737147" cy="22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5">
            <a:alphaModFix/>
          </a:blip>
          <a:srcRect b="2444" l="0" r="0" t="2444"/>
          <a:stretch/>
        </p:blipFill>
        <p:spPr>
          <a:xfrm>
            <a:off x="5339653" y="645700"/>
            <a:ext cx="3737147" cy="22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6">
            <a:alphaModFix/>
          </a:blip>
          <a:srcRect b="2444" l="0" r="0" t="2444"/>
          <a:stretch/>
        </p:blipFill>
        <p:spPr>
          <a:xfrm>
            <a:off x="639328" y="2571750"/>
            <a:ext cx="3737147" cy="253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