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59" r:id="rId3"/>
    <p:sldId id="264" r:id="rId4"/>
    <p:sldId id="261" r:id="rId5"/>
    <p:sldId id="265" r:id="rId6"/>
    <p:sldId id="288" r:id="rId7"/>
    <p:sldId id="266" r:id="rId8"/>
    <p:sldId id="267" r:id="rId9"/>
    <p:sldId id="260" r:id="rId10"/>
    <p:sldId id="290" r:id="rId11"/>
    <p:sldId id="295" r:id="rId12"/>
    <p:sldId id="291" r:id="rId13"/>
    <p:sldId id="297" r:id="rId14"/>
    <p:sldId id="299" r:id="rId15"/>
    <p:sldId id="298" r:id="rId16"/>
    <p:sldId id="268" r:id="rId17"/>
    <p:sldId id="292" r:id="rId18"/>
    <p:sldId id="293" r:id="rId19"/>
    <p:sldId id="273" r:id="rId20"/>
    <p:sldId id="274" r:id="rId21"/>
    <p:sldId id="287" r:id="rId22"/>
    <p:sldId id="276" r:id="rId23"/>
    <p:sldId id="277" r:id="rId24"/>
    <p:sldId id="278" r:id="rId25"/>
    <p:sldId id="279" r:id="rId26"/>
    <p:sldId id="280" r:id="rId27"/>
    <p:sldId id="281" r:id="rId28"/>
    <p:sldId id="285"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103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035B6-C7D4-48F6-93A6-E6C2701194A6}" type="datetimeFigureOut">
              <a:rPr lang="en-SG" smtClean="0"/>
              <a:t>23/10/2017</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20683-8585-40A5-B35F-741EE7801F5F}" type="slidenum">
              <a:rPr lang="en-SG" smtClean="0"/>
              <a:t>‹#›</a:t>
            </a:fld>
            <a:endParaRPr lang="en-SG"/>
          </a:p>
        </p:txBody>
      </p:sp>
    </p:spTree>
    <p:extLst>
      <p:ext uri="{BB962C8B-B14F-4D97-AF65-F5344CB8AC3E}">
        <p14:creationId xmlns:p14="http://schemas.microsoft.com/office/powerpoint/2010/main" val="143741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r>
              <a:rPr lang="en-SG" dirty="0"/>
              <a:t>Introduce the group.</a:t>
            </a:r>
            <a:endParaRPr dirty="0"/>
          </a:p>
        </p:txBody>
      </p:sp>
    </p:spTree>
    <p:extLst>
      <p:ext uri="{BB962C8B-B14F-4D97-AF65-F5344CB8AC3E}">
        <p14:creationId xmlns:p14="http://schemas.microsoft.com/office/powerpoint/2010/main" val="3105873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134926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3390701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401016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116369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50888"/>
            <a:ext cx="5011737" cy="3757612"/>
          </a:xfrm>
        </p:spPr>
      </p:sp>
      <p:sp>
        <p:nvSpPr>
          <p:cNvPr id="3" name="Notes Placeholder 2"/>
          <p:cNvSpPr>
            <a:spLocks noGrp="1"/>
          </p:cNvSpPr>
          <p:nvPr>
            <p:ph type="body" idx="1"/>
          </p:nvPr>
        </p:nvSpPr>
        <p:spPr/>
        <p:txBody>
          <a:bodyPr/>
          <a:lstStyle/>
          <a:p>
            <a:r>
              <a:rPr lang="en-SG" dirty="0"/>
              <a:t>The</a:t>
            </a:r>
            <a:r>
              <a:rPr lang="en-SG" baseline="0" dirty="0"/>
              <a:t> start date and end date of each iteration remains the same. The change in schedule is highlighted in red font. Delete Bid JSON is originally in iteration 5. However, due to timetable considerations, we decide to shift it from iteration 5 to iteration 4. We will touch on the reasons for the change later in our presentation.</a:t>
            </a:r>
            <a:endParaRPr lang="en-SG" dirty="0"/>
          </a:p>
        </p:txBody>
      </p:sp>
    </p:spTree>
    <p:extLst>
      <p:ext uri="{BB962C8B-B14F-4D97-AF65-F5344CB8AC3E}">
        <p14:creationId xmlns:p14="http://schemas.microsoft.com/office/powerpoint/2010/main" val="308963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50888"/>
            <a:ext cx="5011737" cy="3757612"/>
          </a:xfrm>
        </p:spPr>
      </p:sp>
      <p:sp>
        <p:nvSpPr>
          <p:cNvPr id="3" name="Notes Placeholder 2"/>
          <p:cNvSpPr>
            <a:spLocks noGrp="1"/>
          </p:cNvSpPr>
          <p:nvPr>
            <p:ph type="body" idx="1"/>
          </p:nvPr>
        </p:nvSpPr>
        <p:spPr/>
        <p:txBody>
          <a:bodyPr/>
          <a:lstStyle/>
          <a:p>
            <a:r>
              <a:rPr lang="en-SG" dirty="0"/>
              <a:t>The</a:t>
            </a:r>
            <a:r>
              <a:rPr lang="en-SG" baseline="0" dirty="0"/>
              <a:t> start date and end date of each iteration remains the same. The change in schedule is highlighted in red font. Delete Bid JSON is originally in iteration 5. However, due to timetable considerations, we decide to shift it from iteration 5 to iteration 4. We will touch on the reasons for the change later in our presentation.</a:t>
            </a:r>
            <a:endParaRPr lang="en-SG" dirty="0"/>
          </a:p>
        </p:txBody>
      </p:sp>
    </p:spTree>
    <p:extLst>
      <p:ext uri="{BB962C8B-B14F-4D97-AF65-F5344CB8AC3E}">
        <p14:creationId xmlns:p14="http://schemas.microsoft.com/office/powerpoint/2010/main" val="225626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50888"/>
            <a:ext cx="5011737" cy="3757612"/>
          </a:xfrm>
        </p:spPr>
      </p:sp>
      <p:sp>
        <p:nvSpPr>
          <p:cNvPr id="3" name="Notes Placeholder 2"/>
          <p:cNvSpPr>
            <a:spLocks noGrp="1"/>
          </p:cNvSpPr>
          <p:nvPr>
            <p:ph type="body" idx="1"/>
          </p:nvPr>
        </p:nvSpPr>
        <p:spPr/>
        <p:txBody>
          <a:bodyPr/>
          <a:lstStyle/>
          <a:p>
            <a:r>
              <a:rPr lang="en-SG" dirty="0"/>
              <a:t>The</a:t>
            </a:r>
            <a:r>
              <a:rPr lang="en-SG" baseline="0" dirty="0"/>
              <a:t> start date and end date of each iteration remains the same. The change in schedule is highlighted in red font. Delete Bid JSON is originally in iteration 5. However, due to timetable considerations, we decide to shift it from iteration 5 to iteration 4. We will touch on the reasons for the change later in our presentation.</a:t>
            </a:r>
            <a:endParaRPr lang="en-SG" dirty="0"/>
          </a:p>
        </p:txBody>
      </p:sp>
    </p:spTree>
    <p:extLst>
      <p:ext uri="{BB962C8B-B14F-4D97-AF65-F5344CB8AC3E}">
        <p14:creationId xmlns:p14="http://schemas.microsoft.com/office/powerpoint/2010/main" val="320616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50888"/>
            <a:ext cx="5011737" cy="3757612"/>
          </a:xfrm>
        </p:spPr>
      </p:sp>
      <p:sp>
        <p:nvSpPr>
          <p:cNvPr id="3" name="Notes Placeholder 2"/>
          <p:cNvSpPr>
            <a:spLocks noGrp="1"/>
          </p:cNvSpPr>
          <p:nvPr>
            <p:ph type="body" idx="1"/>
          </p:nvPr>
        </p:nvSpPr>
        <p:spPr/>
        <p:txBody>
          <a:bodyPr/>
          <a:lstStyle/>
          <a:p>
            <a:r>
              <a:rPr lang="en-SG" dirty="0"/>
              <a:t>The</a:t>
            </a:r>
            <a:r>
              <a:rPr lang="en-SG" baseline="0" dirty="0"/>
              <a:t> start date and end date of each iteration remains the same. The change in schedule is highlighted in red font. Delete Bid JSON is originally in iteration 5. However, due to timetable considerations, we decide to shift it from iteration 5 to iteration 4. We will touch on the reasons for the change later in our presentation.</a:t>
            </a:r>
            <a:endParaRPr lang="en-SG" dirty="0"/>
          </a:p>
        </p:txBody>
      </p:sp>
    </p:spTree>
    <p:extLst>
      <p:ext uri="{BB962C8B-B14F-4D97-AF65-F5344CB8AC3E}">
        <p14:creationId xmlns:p14="http://schemas.microsoft.com/office/powerpoint/2010/main" val="346126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50888"/>
            <a:ext cx="5011737" cy="3757612"/>
          </a:xfrm>
        </p:spPr>
      </p:sp>
      <p:sp>
        <p:nvSpPr>
          <p:cNvPr id="3" name="Notes Placeholder 2"/>
          <p:cNvSpPr>
            <a:spLocks noGrp="1"/>
          </p:cNvSpPr>
          <p:nvPr>
            <p:ph type="body" idx="1"/>
          </p:nvPr>
        </p:nvSpPr>
        <p:spPr/>
        <p:txBody>
          <a:bodyPr/>
          <a:lstStyle/>
          <a:p>
            <a:r>
              <a:rPr lang="en-SG" dirty="0"/>
              <a:t>The</a:t>
            </a:r>
            <a:r>
              <a:rPr lang="en-SG" baseline="0" dirty="0"/>
              <a:t> start date and end date of each iteration remains the same. The change in schedule is highlighted in red font. Delete Bid JSON is originally in iteration 5. However, due to timetable considerations, we decide to shift it from iteration 5 to iteration 4. We will touch on the reasons for the change later in our presentation.</a:t>
            </a:r>
            <a:endParaRPr lang="en-SG" dirty="0"/>
          </a:p>
        </p:txBody>
      </p:sp>
    </p:spTree>
    <p:extLst>
      <p:ext uri="{BB962C8B-B14F-4D97-AF65-F5344CB8AC3E}">
        <p14:creationId xmlns:p14="http://schemas.microsoft.com/office/powerpoint/2010/main" val="232180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73431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38213" y="750888"/>
            <a:ext cx="5011737" cy="37576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8817" y="4758889"/>
            <a:ext cx="5510529" cy="4508421"/>
          </a:xfrm>
          <a:prstGeom prst="rect">
            <a:avLst/>
          </a:prstGeom>
        </p:spPr>
        <p:txBody>
          <a:bodyPr lIns="96591" tIns="96591" rIns="96591" bIns="96591" anchor="t" anchorCtr="0">
            <a:noAutofit/>
          </a:bodyPr>
          <a:lstStyle/>
          <a:p>
            <a:endParaRPr/>
          </a:p>
        </p:txBody>
      </p:sp>
    </p:spTree>
    <p:extLst>
      <p:ext uri="{BB962C8B-B14F-4D97-AF65-F5344CB8AC3E}">
        <p14:creationId xmlns:p14="http://schemas.microsoft.com/office/powerpoint/2010/main" val="186920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97F31-A143-4ECC-B9EB-047A1AA683C6}" type="datetimeFigureOut">
              <a:rPr lang="en-SG" smtClean="0"/>
              <a:t>23/10/2017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4264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97F31-A143-4ECC-B9EB-047A1AA683C6}" type="datetimeFigureOut">
              <a:rPr lang="en-SG" smtClean="0"/>
              <a:t>23/10/2017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11103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97F31-A143-4ECC-B9EB-047A1AA683C6}" type="datetimeFigureOut">
              <a:rPr lang="en-SG" smtClean="0"/>
              <a:t>23/10/2017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614288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2"/>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7" y="6755102"/>
            <a:ext cx="893699" cy="102899"/>
          </a:xfrm>
          <a:prstGeom prst="rect">
            <a:avLst/>
          </a:prstGeom>
          <a:solidFill>
            <a:srgbClr val="FF9715"/>
          </a:solidFill>
          <a:ln>
            <a:noFill/>
          </a:ln>
        </p:spPr>
        <p:txBody>
          <a:bodyPr lIns="68569" tIns="68569" rIns="68569" bIns="68569" anchor="ctr" anchorCtr="0">
            <a:noAutofit/>
          </a:bodyPr>
          <a:lstStyle/>
          <a:p>
            <a:pPr lvl="0">
              <a:spcBef>
                <a:spcPts val="0"/>
              </a:spcBef>
              <a:buNone/>
            </a:pPr>
            <a:endParaRPr sz="1350"/>
          </a:p>
        </p:txBody>
      </p:sp>
      <p:sp>
        <p:nvSpPr>
          <p:cNvPr id="32" name="Shape 32"/>
          <p:cNvSpPr/>
          <p:nvPr/>
        </p:nvSpPr>
        <p:spPr>
          <a:xfrm>
            <a:off x="8250312" y="6755102"/>
            <a:ext cx="893699" cy="102899"/>
          </a:xfrm>
          <a:prstGeom prst="rect">
            <a:avLst/>
          </a:prstGeom>
          <a:solidFill>
            <a:srgbClr val="F20253"/>
          </a:solidFill>
          <a:ln>
            <a:noFill/>
          </a:ln>
        </p:spPr>
        <p:txBody>
          <a:bodyPr lIns="68569" tIns="68569" rIns="68569" bIns="68569" anchor="ctr" anchorCtr="0">
            <a:noAutofit/>
          </a:bodyPr>
          <a:lstStyle/>
          <a:p>
            <a:pPr lvl="0">
              <a:spcBef>
                <a:spcPts val="0"/>
              </a:spcBef>
              <a:buNone/>
            </a:pPr>
            <a:endParaRPr sz="1350"/>
          </a:p>
        </p:txBody>
      </p:sp>
      <p:sp>
        <p:nvSpPr>
          <p:cNvPr id="33" name="Shape 33"/>
          <p:cNvSpPr/>
          <p:nvPr/>
        </p:nvSpPr>
        <p:spPr>
          <a:xfrm>
            <a:off x="1" y="6755102"/>
            <a:ext cx="893699" cy="102899"/>
          </a:xfrm>
          <a:prstGeom prst="rect">
            <a:avLst/>
          </a:prstGeom>
          <a:solidFill>
            <a:srgbClr val="7ECEFD"/>
          </a:solidFill>
          <a:ln>
            <a:noFill/>
          </a:ln>
        </p:spPr>
        <p:txBody>
          <a:bodyPr lIns="68569" tIns="68569" rIns="68569" bIns="68569" anchor="ctr" anchorCtr="0">
            <a:noAutofit/>
          </a:bodyPr>
          <a:lstStyle/>
          <a:p>
            <a:pPr lvl="0">
              <a:spcBef>
                <a:spcPts val="0"/>
              </a:spcBef>
              <a:buNone/>
            </a:pPr>
            <a:endParaRPr sz="1350"/>
          </a:p>
        </p:txBody>
      </p:sp>
      <p:sp>
        <p:nvSpPr>
          <p:cNvPr id="34" name="Shape 34"/>
          <p:cNvSpPr/>
          <p:nvPr/>
        </p:nvSpPr>
        <p:spPr>
          <a:xfrm>
            <a:off x="893709" y="6755102"/>
            <a:ext cx="6462600" cy="102899"/>
          </a:xfrm>
          <a:prstGeom prst="rect">
            <a:avLst/>
          </a:prstGeom>
          <a:solidFill>
            <a:srgbClr val="2185C5"/>
          </a:solidFill>
          <a:ln>
            <a:noFill/>
          </a:ln>
        </p:spPr>
        <p:txBody>
          <a:bodyPr lIns="68569" tIns="68569" rIns="68569" bIns="68569" anchor="ctr" anchorCtr="0">
            <a:noAutofit/>
          </a:bodyPr>
          <a:lstStyle/>
          <a:p>
            <a:pPr lvl="0">
              <a:spcBef>
                <a:spcPts val="0"/>
              </a:spcBef>
              <a:buNone/>
            </a:pPr>
            <a:endParaRPr sz="1350"/>
          </a:p>
        </p:txBody>
      </p:sp>
    </p:spTree>
    <p:extLst>
      <p:ext uri="{BB962C8B-B14F-4D97-AF65-F5344CB8AC3E}">
        <p14:creationId xmlns:p14="http://schemas.microsoft.com/office/powerpoint/2010/main" val="1104193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6" y="3785246"/>
            <a:ext cx="5216699" cy="1546500"/>
          </a:xfrm>
          <a:prstGeom prst="rect">
            <a:avLst/>
          </a:prstGeom>
        </p:spPr>
        <p:txBody>
          <a:bodyPr lIns="91425" tIns="91425" rIns="91425" bIns="91425" anchor="t" anchorCtr="0"/>
          <a:lstStyle>
            <a:lvl1pPr lvl="0">
              <a:spcBef>
                <a:spcPts val="0"/>
              </a:spcBef>
              <a:buClr>
                <a:srgbClr val="2185C5"/>
              </a:buClr>
              <a:buSzPct val="100000"/>
              <a:defRPr sz="3600">
                <a:solidFill>
                  <a:srgbClr val="2185C5"/>
                </a:solidFill>
              </a:defRPr>
            </a:lvl1pPr>
            <a:lvl2pPr lvl="1">
              <a:spcBef>
                <a:spcPts val="0"/>
              </a:spcBef>
              <a:buClr>
                <a:srgbClr val="2185C5"/>
              </a:buClr>
              <a:buSzPct val="100000"/>
              <a:defRPr sz="3600">
                <a:solidFill>
                  <a:srgbClr val="2185C5"/>
                </a:solidFill>
              </a:defRPr>
            </a:lvl2pPr>
            <a:lvl3pPr lvl="2">
              <a:spcBef>
                <a:spcPts val="0"/>
              </a:spcBef>
              <a:buClr>
                <a:srgbClr val="2185C5"/>
              </a:buClr>
              <a:buSzPct val="100000"/>
              <a:defRPr sz="3600">
                <a:solidFill>
                  <a:srgbClr val="2185C5"/>
                </a:solidFill>
              </a:defRPr>
            </a:lvl3pPr>
            <a:lvl4pPr lvl="3">
              <a:spcBef>
                <a:spcPts val="0"/>
              </a:spcBef>
              <a:buClr>
                <a:srgbClr val="2185C5"/>
              </a:buClr>
              <a:buSzPct val="100000"/>
              <a:defRPr sz="3600">
                <a:solidFill>
                  <a:srgbClr val="2185C5"/>
                </a:solidFill>
              </a:defRPr>
            </a:lvl4pPr>
            <a:lvl5pPr lvl="4">
              <a:spcBef>
                <a:spcPts val="0"/>
              </a:spcBef>
              <a:buClr>
                <a:srgbClr val="2185C5"/>
              </a:buClr>
              <a:buSzPct val="100000"/>
              <a:defRPr sz="3600">
                <a:solidFill>
                  <a:srgbClr val="2185C5"/>
                </a:solidFill>
              </a:defRPr>
            </a:lvl5pPr>
            <a:lvl6pPr lvl="5">
              <a:spcBef>
                <a:spcPts val="0"/>
              </a:spcBef>
              <a:buClr>
                <a:srgbClr val="2185C5"/>
              </a:buClr>
              <a:buSzPct val="100000"/>
              <a:defRPr sz="3600">
                <a:solidFill>
                  <a:srgbClr val="2185C5"/>
                </a:solidFill>
              </a:defRPr>
            </a:lvl6pPr>
            <a:lvl7pPr lvl="6">
              <a:spcBef>
                <a:spcPts val="0"/>
              </a:spcBef>
              <a:buClr>
                <a:srgbClr val="2185C5"/>
              </a:buClr>
              <a:buSzPct val="100000"/>
              <a:defRPr sz="3600">
                <a:solidFill>
                  <a:srgbClr val="2185C5"/>
                </a:solidFill>
              </a:defRPr>
            </a:lvl7pPr>
            <a:lvl8pPr lvl="7">
              <a:spcBef>
                <a:spcPts val="0"/>
              </a:spcBef>
              <a:buClr>
                <a:srgbClr val="2185C5"/>
              </a:buClr>
              <a:buSzPct val="100000"/>
              <a:defRPr sz="3600">
                <a:solidFill>
                  <a:srgbClr val="2185C5"/>
                </a:solidFill>
              </a:defRPr>
            </a:lvl8pPr>
            <a:lvl9pPr lvl="8">
              <a:spcBef>
                <a:spcPts val="0"/>
              </a:spcBef>
              <a:buClr>
                <a:srgbClr val="2185C5"/>
              </a:buClr>
              <a:buSzPct val="100000"/>
              <a:defRPr sz="3600">
                <a:solidFill>
                  <a:srgbClr val="2185C5"/>
                </a:solidFill>
              </a:defRPr>
            </a:lvl9pPr>
          </a:lstStyle>
          <a:p>
            <a:endParaRPr/>
          </a:p>
        </p:txBody>
      </p:sp>
      <p:sp>
        <p:nvSpPr>
          <p:cNvPr id="10" name="Shape 10"/>
          <p:cNvSpPr/>
          <p:nvPr/>
        </p:nvSpPr>
        <p:spPr>
          <a:xfrm>
            <a:off x="5938246" y="3377552"/>
            <a:ext cx="721800" cy="102899"/>
          </a:xfrm>
          <a:prstGeom prst="rect">
            <a:avLst/>
          </a:prstGeom>
          <a:solidFill>
            <a:srgbClr val="FF9715"/>
          </a:solidFill>
          <a:ln>
            <a:noFill/>
          </a:ln>
        </p:spPr>
        <p:txBody>
          <a:bodyPr lIns="68569" tIns="68569" rIns="68569" bIns="68569" anchor="ctr" anchorCtr="0">
            <a:noAutofit/>
          </a:bodyPr>
          <a:lstStyle/>
          <a:p>
            <a:pPr lvl="0">
              <a:spcBef>
                <a:spcPts val="0"/>
              </a:spcBef>
              <a:buNone/>
            </a:pPr>
            <a:endParaRPr sz="1350"/>
          </a:p>
        </p:txBody>
      </p:sp>
      <p:sp>
        <p:nvSpPr>
          <p:cNvPr id="11" name="Shape 11"/>
          <p:cNvSpPr/>
          <p:nvPr/>
        </p:nvSpPr>
        <p:spPr>
          <a:xfrm>
            <a:off x="6659860" y="3377552"/>
            <a:ext cx="721800" cy="102899"/>
          </a:xfrm>
          <a:prstGeom prst="rect">
            <a:avLst/>
          </a:prstGeom>
          <a:solidFill>
            <a:srgbClr val="F20253"/>
          </a:solidFill>
          <a:ln>
            <a:noFill/>
          </a:ln>
        </p:spPr>
        <p:txBody>
          <a:bodyPr lIns="68569" tIns="68569" rIns="68569" bIns="68569" anchor="ctr" anchorCtr="0">
            <a:noAutofit/>
          </a:bodyPr>
          <a:lstStyle/>
          <a:p>
            <a:pPr lvl="0">
              <a:spcBef>
                <a:spcPts val="0"/>
              </a:spcBef>
              <a:buNone/>
            </a:pPr>
            <a:endParaRPr sz="1350"/>
          </a:p>
        </p:txBody>
      </p:sp>
      <p:sp>
        <p:nvSpPr>
          <p:cNvPr id="12" name="Shape 12"/>
          <p:cNvSpPr/>
          <p:nvPr/>
        </p:nvSpPr>
        <p:spPr>
          <a:xfrm>
            <a:off x="-1" y="3377552"/>
            <a:ext cx="721800" cy="102899"/>
          </a:xfrm>
          <a:prstGeom prst="rect">
            <a:avLst/>
          </a:prstGeom>
          <a:solidFill>
            <a:srgbClr val="7ECEFD"/>
          </a:solidFill>
          <a:ln>
            <a:noFill/>
          </a:ln>
        </p:spPr>
        <p:txBody>
          <a:bodyPr lIns="68569" tIns="68569" rIns="68569" bIns="68569" anchor="ctr" anchorCtr="0">
            <a:noAutofit/>
          </a:bodyPr>
          <a:lstStyle/>
          <a:p>
            <a:pPr lvl="0">
              <a:spcBef>
                <a:spcPts val="0"/>
              </a:spcBef>
              <a:buNone/>
            </a:pPr>
            <a:endParaRPr sz="1350"/>
          </a:p>
        </p:txBody>
      </p:sp>
      <p:sp>
        <p:nvSpPr>
          <p:cNvPr id="13" name="Shape 13"/>
          <p:cNvSpPr/>
          <p:nvPr/>
        </p:nvSpPr>
        <p:spPr>
          <a:xfrm>
            <a:off x="721425" y="3377552"/>
            <a:ext cx="5216699" cy="102899"/>
          </a:xfrm>
          <a:prstGeom prst="rect">
            <a:avLst/>
          </a:prstGeom>
          <a:solidFill>
            <a:srgbClr val="2185C5"/>
          </a:solidFill>
          <a:ln>
            <a:noFill/>
          </a:ln>
        </p:spPr>
        <p:txBody>
          <a:bodyPr lIns="68569" tIns="68569" rIns="68569" bIns="68569" anchor="ctr" anchorCtr="0">
            <a:noAutofit/>
          </a:bodyPr>
          <a:lstStyle/>
          <a:p>
            <a:pPr lvl="0">
              <a:spcBef>
                <a:spcPts val="0"/>
              </a:spcBef>
              <a:buNone/>
            </a:pPr>
            <a:endParaRPr sz="1350"/>
          </a:p>
        </p:txBody>
      </p:sp>
    </p:spTree>
    <p:extLst>
      <p:ext uri="{BB962C8B-B14F-4D97-AF65-F5344CB8AC3E}">
        <p14:creationId xmlns:p14="http://schemas.microsoft.com/office/powerpoint/2010/main" val="194689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7" y="6755102"/>
            <a:ext cx="893699" cy="102899"/>
          </a:xfrm>
          <a:prstGeom prst="rect">
            <a:avLst/>
          </a:prstGeom>
          <a:solidFill>
            <a:srgbClr val="FF9715"/>
          </a:solidFill>
          <a:ln>
            <a:noFill/>
          </a:ln>
        </p:spPr>
        <p:txBody>
          <a:bodyPr lIns="68569" tIns="68569" rIns="68569" bIns="68569" anchor="ctr" anchorCtr="0">
            <a:noAutofit/>
          </a:bodyPr>
          <a:lstStyle/>
          <a:p>
            <a:pPr lvl="0">
              <a:spcBef>
                <a:spcPts val="0"/>
              </a:spcBef>
              <a:buNone/>
            </a:pPr>
            <a:endParaRPr sz="1350"/>
          </a:p>
        </p:txBody>
      </p:sp>
      <p:sp>
        <p:nvSpPr>
          <p:cNvPr id="71" name="Shape 71"/>
          <p:cNvSpPr/>
          <p:nvPr/>
        </p:nvSpPr>
        <p:spPr>
          <a:xfrm>
            <a:off x="8250312" y="6755102"/>
            <a:ext cx="893699" cy="102899"/>
          </a:xfrm>
          <a:prstGeom prst="rect">
            <a:avLst/>
          </a:prstGeom>
          <a:solidFill>
            <a:srgbClr val="F20253"/>
          </a:solidFill>
          <a:ln>
            <a:noFill/>
          </a:ln>
        </p:spPr>
        <p:txBody>
          <a:bodyPr lIns="68569" tIns="68569" rIns="68569" bIns="68569" anchor="ctr" anchorCtr="0">
            <a:noAutofit/>
          </a:bodyPr>
          <a:lstStyle/>
          <a:p>
            <a:pPr lvl="0">
              <a:spcBef>
                <a:spcPts val="0"/>
              </a:spcBef>
              <a:buNone/>
            </a:pPr>
            <a:endParaRPr sz="1350"/>
          </a:p>
        </p:txBody>
      </p:sp>
      <p:sp>
        <p:nvSpPr>
          <p:cNvPr id="72" name="Shape 72"/>
          <p:cNvSpPr/>
          <p:nvPr/>
        </p:nvSpPr>
        <p:spPr>
          <a:xfrm>
            <a:off x="1" y="6755102"/>
            <a:ext cx="893699" cy="102899"/>
          </a:xfrm>
          <a:prstGeom prst="rect">
            <a:avLst/>
          </a:prstGeom>
          <a:solidFill>
            <a:srgbClr val="FFFFFF"/>
          </a:solidFill>
          <a:ln>
            <a:noFill/>
          </a:ln>
        </p:spPr>
        <p:txBody>
          <a:bodyPr lIns="68569" tIns="68569" rIns="68569" bIns="68569" anchor="ctr" anchorCtr="0">
            <a:noAutofit/>
          </a:bodyPr>
          <a:lstStyle/>
          <a:p>
            <a:pPr lvl="0">
              <a:spcBef>
                <a:spcPts val="0"/>
              </a:spcBef>
              <a:buNone/>
            </a:pPr>
            <a:endParaRPr sz="1350"/>
          </a:p>
        </p:txBody>
      </p:sp>
      <p:sp>
        <p:nvSpPr>
          <p:cNvPr id="73" name="Shape 73"/>
          <p:cNvSpPr/>
          <p:nvPr/>
        </p:nvSpPr>
        <p:spPr>
          <a:xfrm>
            <a:off x="893709" y="6755102"/>
            <a:ext cx="6462600" cy="102899"/>
          </a:xfrm>
          <a:prstGeom prst="rect">
            <a:avLst/>
          </a:prstGeom>
          <a:solidFill>
            <a:srgbClr val="7ECEFD"/>
          </a:solidFill>
          <a:ln>
            <a:noFill/>
          </a:ln>
        </p:spPr>
        <p:txBody>
          <a:bodyPr lIns="68569" tIns="68569" rIns="68569" bIns="68569" anchor="ctr" anchorCtr="0">
            <a:noAutofit/>
          </a:bodyPr>
          <a:lstStyle/>
          <a:p>
            <a:pPr lvl="0">
              <a:spcBef>
                <a:spcPts val="0"/>
              </a:spcBef>
              <a:buNone/>
            </a:pPr>
            <a:endParaRPr sz="1350"/>
          </a:p>
        </p:txBody>
      </p:sp>
    </p:spTree>
    <p:extLst>
      <p:ext uri="{BB962C8B-B14F-4D97-AF65-F5344CB8AC3E}">
        <p14:creationId xmlns:p14="http://schemas.microsoft.com/office/powerpoint/2010/main" val="3206637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68569" tIns="68569" rIns="68569" bIns="68569" anchor="ctr" anchorCtr="0">
            <a:noAutofit/>
          </a:bodyPr>
          <a:lstStyle/>
          <a:p>
            <a:pPr lvl="0">
              <a:spcBef>
                <a:spcPts val="0"/>
              </a:spcBef>
              <a:buNone/>
            </a:pPr>
            <a:endParaRPr sz="1350"/>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3600">
                <a:solidFill>
                  <a:srgbClr val="FFFFFF"/>
                </a:solidFill>
              </a:defRPr>
            </a:lvl1pPr>
            <a:lvl2pPr lvl="1" algn="ctr" rtl="0">
              <a:spcBef>
                <a:spcPts val="0"/>
              </a:spcBef>
              <a:buClr>
                <a:srgbClr val="FFFFFF"/>
              </a:buClr>
              <a:buSzPct val="100000"/>
              <a:defRPr sz="3600">
                <a:solidFill>
                  <a:srgbClr val="FFFFFF"/>
                </a:solidFill>
              </a:defRPr>
            </a:lvl2pPr>
            <a:lvl3pPr lvl="2" algn="ctr" rtl="0">
              <a:spcBef>
                <a:spcPts val="0"/>
              </a:spcBef>
              <a:buClr>
                <a:srgbClr val="FFFFFF"/>
              </a:buClr>
              <a:buSzPct val="100000"/>
              <a:defRPr sz="3600">
                <a:solidFill>
                  <a:srgbClr val="FFFFFF"/>
                </a:solidFill>
              </a:defRPr>
            </a:lvl3pPr>
            <a:lvl4pPr lvl="3" algn="ctr" rtl="0">
              <a:spcBef>
                <a:spcPts val="0"/>
              </a:spcBef>
              <a:buClr>
                <a:srgbClr val="FFFFFF"/>
              </a:buClr>
              <a:buSzPct val="100000"/>
              <a:defRPr sz="3600">
                <a:solidFill>
                  <a:srgbClr val="FFFFFF"/>
                </a:solidFill>
              </a:defRPr>
            </a:lvl4pPr>
            <a:lvl5pPr lvl="4" algn="ctr" rtl="0">
              <a:spcBef>
                <a:spcPts val="0"/>
              </a:spcBef>
              <a:buClr>
                <a:srgbClr val="FFFFFF"/>
              </a:buClr>
              <a:buSzPct val="100000"/>
              <a:defRPr sz="3600">
                <a:solidFill>
                  <a:srgbClr val="FFFFFF"/>
                </a:solidFill>
              </a:defRPr>
            </a:lvl5pPr>
            <a:lvl6pPr lvl="5" algn="ctr" rtl="0">
              <a:spcBef>
                <a:spcPts val="0"/>
              </a:spcBef>
              <a:buClr>
                <a:srgbClr val="FFFFFF"/>
              </a:buClr>
              <a:buSzPct val="100000"/>
              <a:defRPr sz="3600">
                <a:solidFill>
                  <a:srgbClr val="FFFFFF"/>
                </a:solidFill>
              </a:defRPr>
            </a:lvl6pPr>
            <a:lvl7pPr lvl="6" algn="ctr" rtl="0">
              <a:spcBef>
                <a:spcPts val="0"/>
              </a:spcBef>
              <a:buClr>
                <a:srgbClr val="FFFFFF"/>
              </a:buClr>
              <a:buSzPct val="100000"/>
              <a:defRPr sz="3600">
                <a:solidFill>
                  <a:srgbClr val="FFFFFF"/>
                </a:solidFill>
              </a:defRPr>
            </a:lvl7pPr>
            <a:lvl8pPr lvl="7" algn="ctr" rtl="0">
              <a:spcBef>
                <a:spcPts val="0"/>
              </a:spcBef>
              <a:buClr>
                <a:srgbClr val="FFFFFF"/>
              </a:buClr>
              <a:buSzPct val="100000"/>
              <a:defRPr sz="3600">
                <a:solidFill>
                  <a:srgbClr val="FFFFFF"/>
                </a:solidFill>
              </a:defRPr>
            </a:lvl8pPr>
            <a:lvl9pPr lvl="8" algn="ctr" rtl="0">
              <a:spcBef>
                <a:spcPts val="0"/>
              </a:spcBef>
              <a:buClr>
                <a:srgbClr val="FFFFFF"/>
              </a:buClr>
              <a:buSzPct val="100000"/>
              <a:defRPr sz="36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18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1800" b="1">
                <a:solidFill>
                  <a:srgbClr val="FFFFFF"/>
                </a:solidFill>
              </a:defRPr>
            </a:lvl4pPr>
            <a:lvl5pPr lvl="4" algn="ctr" rtl="0">
              <a:spcBef>
                <a:spcPts val="0"/>
              </a:spcBef>
              <a:buClr>
                <a:srgbClr val="FFFFFF"/>
              </a:buClr>
              <a:buSzPct val="100000"/>
              <a:buNone/>
              <a:defRPr sz="1800" b="1">
                <a:solidFill>
                  <a:srgbClr val="FFFFFF"/>
                </a:solidFill>
              </a:defRPr>
            </a:lvl5pPr>
            <a:lvl6pPr lvl="5" algn="ctr" rtl="0">
              <a:spcBef>
                <a:spcPts val="0"/>
              </a:spcBef>
              <a:buClr>
                <a:srgbClr val="FFFFFF"/>
              </a:buClr>
              <a:buSzPct val="100000"/>
              <a:buNone/>
              <a:defRPr sz="1800" b="1">
                <a:solidFill>
                  <a:srgbClr val="FFFFFF"/>
                </a:solidFill>
              </a:defRPr>
            </a:lvl6pPr>
            <a:lvl7pPr lvl="6" algn="ctr" rtl="0">
              <a:spcBef>
                <a:spcPts val="0"/>
              </a:spcBef>
              <a:buClr>
                <a:srgbClr val="FFFFFF"/>
              </a:buClr>
              <a:buSzPct val="100000"/>
              <a:buNone/>
              <a:defRPr sz="1800" b="1">
                <a:solidFill>
                  <a:srgbClr val="FFFFFF"/>
                </a:solidFill>
              </a:defRPr>
            </a:lvl7pPr>
            <a:lvl8pPr lvl="7" algn="ctr" rtl="0">
              <a:spcBef>
                <a:spcPts val="0"/>
              </a:spcBef>
              <a:buClr>
                <a:srgbClr val="FFFFFF"/>
              </a:buClr>
              <a:buSzPct val="100000"/>
              <a:buNone/>
              <a:defRPr sz="1800" b="1">
                <a:solidFill>
                  <a:srgbClr val="FFFFFF"/>
                </a:solidFill>
              </a:defRPr>
            </a:lvl8pPr>
            <a:lvl9pPr lvl="8" algn="ctr" rtl="0">
              <a:spcBef>
                <a:spcPts val="0"/>
              </a:spcBef>
              <a:buClr>
                <a:srgbClr val="FFFFFF"/>
              </a:buClr>
              <a:buSzPct val="100000"/>
              <a:buNone/>
              <a:defRPr sz="1800" b="1">
                <a:solidFill>
                  <a:srgbClr val="FFFFFF"/>
                </a:solidFill>
              </a:defRPr>
            </a:lvl9pPr>
          </a:lstStyle>
          <a:p>
            <a:endParaRPr/>
          </a:p>
        </p:txBody>
      </p:sp>
      <p:sp>
        <p:nvSpPr>
          <p:cNvPr id="18" name="Shape 18"/>
          <p:cNvSpPr/>
          <p:nvPr/>
        </p:nvSpPr>
        <p:spPr>
          <a:xfrm>
            <a:off x="3047703" y="5323802"/>
            <a:ext cx="3047700" cy="102899"/>
          </a:xfrm>
          <a:prstGeom prst="rect">
            <a:avLst/>
          </a:prstGeom>
          <a:solidFill>
            <a:srgbClr val="FF9715"/>
          </a:solidFill>
          <a:ln>
            <a:noFill/>
          </a:ln>
        </p:spPr>
        <p:txBody>
          <a:bodyPr lIns="68569" tIns="68569" rIns="68569" bIns="68569" anchor="ctr" anchorCtr="0">
            <a:noAutofit/>
          </a:bodyPr>
          <a:lstStyle/>
          <a:p>
            <a:pPr lvl="0">
              <a:spcBef>
                <a:spcPts val="0"/>
              </a:spcBef>
              <a:buNone/>
            </a:pPr>
            <a:endParaRPr sz="1350"/>
          </a:p>
        </p:txBody>
      </p:sp>
      <p:sp>
        <p:nvSpPr>
          <p:cNvPr id="19" name="Shape 19"/>
          <p:cNvSpPr/>
          <p:nvPr/>
        </p:nvSpPr>
        <p:spPr>
          <a:xfrm>
            <a:off x="6096270" y="5323802"/>
            <a:ext cx="3047700" cy="102899"/>
          </a:xfrm>
          <a:prstGeom prst="rect">
            <a:avLst/>
          </a:prstGeom>
          <a:solidFill>
            <a:srgbClr val="F20253"/>
          </a:solidFill>
          <a:ln>
            <a:noFill/>
          </a:ln>
        </p:spPr>
        <p:txBody>
          <a:bodyPr lIns="68569" tIns="68569" rIns="68569" bIns="68569" anchor="ctr" anchorCtr="0">
            <a:noAutofit/>
          </a:bodyPr>
          <a:lstStyle/>
          <a:p>
            <a:pPr lvl="0">
              <a:spcBef>
                <a:spcPts val="0"/>
              </a:spcBef>
              <a:buNone/>
            </a:pPr>
            <a:endParaRPr sz="1350"/>
          </a:p>
        </p:txBody>
      </p:sp>
      <p:sp>
        <p:nvSpPr>
          <p:cNvPr id="20" name="Shape 20"/>
          <p:cNvSpPr/>
          <p:nvPr/>
        </p:nvSpPr>
        <p:spPr>
          <a:xfrm>
            <a:off x="1" y="5323802"/>
            <a:ext cx="3047700" cy="102899"/>
          </a:xfrm>
          <a:prstGeom prst="rect">
            <a:avLst/>
          </a:prstGeom>
          <a:solidFill>
            <a:srgbClr val="7ECEFD"/>
          </a:solidFill>
          <a:ln>
            <a:noFill/>
          </a:ln>
        </p:spPr>
        <p:txBody>
          <a:bodyPr lIns="68569" tIns="68569" rIns="68569" bIns="68569" anchor="ctr" anchorCtr="0">
            <a:noAutofit/>
          </a:bodyPr>
          <a:lstStyle/>
          <a:p>
            <a:pPr lvl="0">
              <a:spcBef>
                <a:spcPts val="0"/>
              </a:spcBef>
              <a:buNone/>
            </a:pPr>
            <a:endParaRPr sz="1350"/>
          </a:p>
        </p:txBody>
      </p:sp>
    </p:spTree>
    <p:extLst>
      <p:ext uri="{BB962C8B-B14F-4D97-AF65-F5344CB8AC3E}">
        <p14:creationId xmlns:p14="http://schemas.microsoft.com/office/powerpoint/2010/main" val="27456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97F31-A143-4ECC-B9EB-047A1AA683C6}" type="datetimeFigureOut">
              <a:rPr lang="en-SG" smtClean="0"/>
              <a:t>23/10/2017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327814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A97F31-A143-4ECC-B9EB-047A1AA683C6}" type="datetimeFigureOut">
              <a:rPr lang="en-SG" smtClean="0"/>
              <a:t>23/10/2017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205890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97F31-A143-4ECC-B9EB-047A1AA683C6}" type="datetimeFigureOut">
              <a:rPr lang="en-SG" smtClean="0"/>
              <a:t>23/10/2017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103065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97F31-A143-4ECC-B9EB-047A1AA683C6}" type="datetimeFigureOut">
              <a:rPr lang="en-SG" smtClean="0"/>
              <a:t>23/10/2017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274714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97F31-A143-4ECC-B9EB-047A1AA683C6}" type="datetimeFigureOut">
              <a:rPr lang="en-SG" smtClean="0"/>
              <a:t>23/10/2017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138148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97F31-A143-4ECC-B9EB-047A1AA683C6}" type="datetimeFigureOut">
              <a:rPr lang="en-SG" smtClean="0"/>
              <a:t>23/10/2017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99787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A97F31-A143-4ECC-B9EB-047A1AA683C6}" type="datetimeFigureOut">
              <a:rPr lang="en-SG" smtClean="0"/>
              <a:t>23/10/2017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10535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A97F31-A143-4ECC-B9EB-047A1AA683C6}" type="datetimeFigureOut">
              <a:rPr lang="en-SG" smtClean="0"/>
              <a:t>23/10/2017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7589F9-D8D6-4204-AD03-A4BB21EFBBC5}" type="slidenum">
              <a:rPr lang="en-SG" smtClean="0"/>
              <a:t>‹#›</a:t>
            </a:fld>
            <a:endParaRPr lang="en-SG"/>
          </a:p>
        </p:txBody>
      </p:sp>
    </p:spTree>
    <p:extLst>
      <p:ext uri="{BB962C8B-B14F-4D97-AF65-F5344CB8AC3E}">
        <p14:creationId xmlns:p14="http://schemas.microsoft.com/office/powerpoint/2010/main" val="44345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97F31-A143-4ECC-B9EB-047A1AA683C6}" type="datetimeFigureOut">
              <a:rPr lang="en-SG" smtClean="0"/>
              <a:t>23/10/2017</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589F9-D8D6-4204-AD03-A4BB21EFBBC5}" type="slidenum">
              <a:rPr lang="en-SG" smtClean="0"/>
              <a:t>‹#›</a:t>
            </a:fld>
            <a:endParaRPr lang="en-SG"/>
          </a:p>
        </p:txBody>
      </p:sp>
    </p:spTree>
    <p:extLst>
      <p:ext uri="{BB962C8B-B14F-4D97-AF65-F5344CB8AC3E}">
        <p14:creationId xmlns:p14="http://schemas.microsoft.com/office/powerpoint/2010/main" val="3241438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1684069" y="3584685"/>
            <a:ext cx="5914910" cy="2416066"/>
          </a:xfrm>
          <a:prstGeom prst="rect">
            <a:avLst/>
          </a:prstGeom>
        </p:spPr>
        <p:txBody>
          <a:bodyPr vert="horz" lIns="68569" tIns="68569" rIns="68569" bIns="68569" rtlCol="0" anchor="t" anchorCtr="0">
            <a:noAutofit/>
          </a:bodyPr>
          <a:lstStyle/>
          <a:p>
            <a:r>
              <a:rPr lang="en" sz="3500" dirty="0"/>
              <a:t>TEAM NULL</a:t>
            </a:r>
            <a:br>
              <a:rPr lang="en" sz="3500" dirty="0"/>
            </a:br>
            <a:r>
              <a:rPr lang="en" sz="3500" dirty="0"/>
              <a:t>G3-T2</a:t>
            </a:r>
            <a:r>
              <a:rPr lang="en" dirty="0"/>
              <a:t/>
            </a:r>
            <a:br>
              <a:rPr lang="en" dirty="0"/>
            </a:br>
            <a:r>
              <a:rPr lang="en" sz="1350" dirty="0"/>
              <a:t/>
            </a:r>
            <a:br>
              <a:rPr lang="en" sz="1350" dirty="0"/>
            </a:br>
            <a:r>
              <a:rPr lang="en-SG" sz="1800" dirty="0"/>
              <a:t>Brittany Goh</a:t>
            </a:r>
            <a:br>
              <a:rPr lang="en-SG" sz="1800" dirty="0"/>
            </a:br>
            <a:r>
              <a:rPr lang="en-SG" sz="1800" dirty="0"/>
              <a:t>Chen </a:t>
            </a:r>
            <a:r>
              <a:rPr lang="en-SG" sz="1800" dirty="0" err="1"/>
              <a:t>Bihuang</a:t>
            </a:r>
            <a:r>
              <a:rPr lang="en-SG" sz="1800" dirty="0"/>
              <a:t/>
            </a:r>
            <a:br>
              <a:rPr lang="en-SG" sz="1800" dirty="0"/>
            </a:br>
            <a:r>
              <a:rPr lang="en-SG" sz="1800" dirty="0"/>
              <a:t>Tan Ming Sheng</a:t>
            </a:r>
            <a:br>
              <a:rPr lang="en-SG" sz="1800" dirty="0"/>
            </a:br>
            <a:r>
              <a:rPr lang="en-SG" sz="1800" dirty="0"/>
              <a:t>David Liu</a:t>
            </a:r>
            <a:br>
              <a:rPr lang="en-SG" sz="1800" dirty="0"/>
            </a:br>
            <a:r>
              <a:rPr lang="en-SG" sz="1800" dirty="0" err="1"/>
              <a:t>Chng</a:t>
            </a:r>
            <a:r>
              <a:rPr lang="en-SG" sz="1800" dirty="0"/>
              <a:t> Zheng Ren</a:t>
            </a:r>
            <a:br>
              <a:rPr lang="en-SG" sz="1800" dirty="0"/>
            </a:br>
            <a:r>
              <a:rPr lang="en" dirty="0"/>
              <a:t/>
            </a:r>
            <a:br>
              <a:rPr lang="en" dirty="0"/>
            </a:br>
            <a:endParaRPr lang="en" dirty="0"/>
          </a:p>
        </p:txBody>
      </p:sp>
      <p:sp>
        <p:nvSpPr>
          <p:cNvPr id="5" name="Shape 78"/>
          <p:cNvSpPr txBox="1">
            <a:spLocks/>
          </p:cNvSpPr>
          <p:nvPr/>
        </p:nvSpPr>
        <p:spPr>
          <a:xfrm>
            <a:off x="1135429" y="1823463"/>
            <a:ext cx="7012190" cy="635703"/>
          </a:xfrm>
          <a:prstGeom prst="rect">
            <a:avLst/>
          </a:prstGeom>
          <a:noFill/>
          <a:ln>
            <a:noFill/>
          </a:ln>
        </p:spPr>
        <p:txBody>
          <a:bodyPr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185C5"/>
              </a:buClr>
              <a:buSzPct val="100000"/>
              <a:buFont typeface="Raleway"/>
              <a:buNone/>
              <a:defRPr sz="4800" b="0" i="0" u="none" strike="noStrike" cap="none">
                <a:solidFill>
                  <a:srgbClr val="2185C5"/>
                </a:solidFill>
                <a:latin typeface="Raleway"/>
                <a:ea typeface="Raleway"/>
                <a:cs typeface="Raleway"/>
                <a:sym typeface="Raleway"/>
              </a:defRPr>
            </a:lvl1pPr>
            <a:lvl2pPr lvl="1">
              <a:spcBef>
                <a:spcPts val="0"/>
              </a:spcBef>
              <a:buClr>
                <a:srgbClr val="2185C5"/>
              </a:buClr>
              <a:buSzPct val="100000"/>
              <a:buFont typeface="Raleway"/>
              <a:buNone/>
              <a:defRPr sz="4800">
                <a:solidFill>
                  <a:srgbClr val="2185C5"/>
                </a:solidFill>
                <a:latin typeface="Raleway"/>
                <a:ea typeface="Raleway"/>
                <a:cs typeface="Raleway"/>
                <a:sym typeface="Raleway"/>
              </a:defRPr>
            </a:lvl2pPr>
            <a:lvl3pPr lvl="2">
              <a:spcBef>
                <a:spcPts val="0"/>
              </a:spcBef>
              <a:buClr>
                <a:srgbClr val="2185C5"/>
              </a:buClr>
              <a:buSzPct val="100000"/>
              <a:buFont typeface="Raleway"/>
              <a:buNone/>
              <a:defRPr sz="4800">
                <a:solidFill>
                  <a:srgbClr val="2185C5"/>
                </a:solidFill>
                <a:latin typeface="Raleway"/>
                <a:ea typeface="Raleway"/>
                <a:cs typeface="Raleway"/>
                <a:sym typeface="Raleway"/>
              </a:defRPr>
            </a:lvl3pPr>
            <a:lvl4pPr lvl="3">
              <a:spcBef>
                <a:spcPts val="0"/>
              </a:spcBef>
              <a:buClr>
                <a:srgbClr val="2185C5"/>
              </a:buClr>
              <a:buSzPct val="100000"/>
              <a:buFont typeface="Raleway"/>
              <a:buNone/>
              <a:defRPr sz="4800">
                <a:solidFill>
                  <a:srgbClr val="2185C5"/>
                </a:solidFill>
                <a:latin typeface="Raleway"/>
                <a:ea typeface="Raleway"/>
                <a:cs typeface="Raleway"/>
                <a:sym typeface="Raleway"/>
              </a:defRPr>
            </a:lvl4pPr>
            <a:lvl5pPr lvl="4">
              <a:spcBef>
                <a:spcPts val="0"/>
              </a:spcBef>
              <a:buClr>
                <a:srgbClr val="2185C5"/>
              </a:buClr>
              <a:buSzPct val="100000"/>
              <a:buFont typeface="Raleway"/>
              <a:buNone/>
              <a:defRPr sz="4800">
                <a:solidFill>
                  <a:srgbClr val="2185C5"/>
                </a:solidFill>
                <a:latin typeface="Raleway"/>
                <a:ea typeface="Raleway"/>
                <a:cs typeface="Raleway"/>
                <a:sym typeface="Raleway"/>
              </a:defRPr>
            </a:lvl5pPr>
            <a:lvl6pPr lvl="5">
              <a:spcBef>
                <a:spcPts val="0"/>
              </a:spcBef>
              <a:buClr>
                <a:srgbClr val="2185C5"/>
              </a:buClr>
              <a:buSzPct val="100000"/>
              <a:buFont typeface="Raleway"/>
              <a:buNone/>
              <a:defRPr sz="4800">
                <a:solidFill>
                  <a:srgbClr val="2185C5"/>
                </a:solidFill>
                <a:latin typeface="Raleway"/>
                <a:ea typeface="Raleway"/>
                <a:cs typeface="Raleway"/>
                <a:sym typeface="Raleway"/>
              </a:defRPr>
            </a:lvl6pPr>
            <a:lvl7pPr lvl="6">
              <a:spcBef>
                <a:spcPts val="0"/>
              </a:spcBef>
              <a:buClr>
                <a:srgbClr val="2185C5"/>
              </a:buClr>
              <a:buSzPct val="100000"/>
              <a:buFont typeface="Raleway"/>
              <a:buNone/>
              <a:defRPr sz="4800">
                <a:solidFill>
                  <a:srgbClr val="2185C5"/>
                </a:solidFill>
                <a:latin typeface="Raleway"/>
                <a:ea typeface="Raleway"/>
                <a:cs typeface="Raleway"/>
                <a:sym typeface="Raleway"/>
              </a:defRPr>
            </a:lvl7pPr>
            <a:lvl8pPr lvl="7">
              <a:spcBef>
                <a:spcPts val="0"/>
              </a:spcBef>
              <a:buClr>
                <a:srgbClr val="2185C5"/>
              </a:buClr>
              <a:buSzPct val="100000"/>
              <a:buFont typeface="Raleway"/>
              <a:buNone/>
              <a:defRPr sz="4800">
                <a:solidFill>
                  <a:srgbClr val="2185C5"/>
                </a:solidFill>
                <a:latin typeface="Raleway"/>
                <a:ea typeface="Raleway"/>
                <a:cs typeface="Raleway"/>
                <a:sym typeface="Raleway"/>
              </a:defRPr>
            </a:lvl8pPr>
            <a:lvl9pPr lvl="8">
              <a:spcBef>
                <a:spcPts val="0"/>
              </a:spcBef>
              <a:buClr>
                <a:srgbClr val="2185C5"/>
              </a:buClr>
              <a:buSzPct val="100000"/>
              <a:buFont typeface="Raleway"/>
              <a:buNone/>
              <a:defRPr sz="4800">
                <a:solidFill>
                  <a:srgbClr val="2185C5"/>
                </a:solidFill>
                <a:latin typeface="Raleway"/>
                <a:ea typeface="Raleway"/>
                <a:cs typeface="Raleway"/>
                <a:sym typeface="Raleway"/>
              </a:defRPr>
            </a:lvl9pPr>
          </a:lstStyle>
          <a:p>
            <a:r>
              <a:rPr lang="en" sz="4000" dirty="0"/>
              <a:t>App Demo &amp; Progress Update</a:t>
            </a:r>
          </a:p>
        </p:txBody>
      </p:sp>
    </p:spTree>
    <p:extLst>
      <p:ext uri="{BB962C8B-B14F-4D97-AF65-F5344CB8AC3E}">
        <p14:creationId xmlns:p14="http://schemas.microsoft.com/office/powerpoint/2010/main" val="24121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4</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5052118" y="74328"/>
            <a:ext cx="4091882" cy="1631216"/>
          </a:xfrm>
          <a:prstGeom prst="rect">
            <a:avLst/>
          </a:prstGeom>
          <a:noFill/>
        </p:spPr>
        <p:txBody>
          <a:bodyPr wrap="square" rtlCol="0">
            <a:spAutoFit/>
          </a:bodyPr>
          <a:lstStyle/>
          <a:p>
            <a:r>
              <a:rPr lang="en-SG" sz="2000" dirty="0">
                <a:latin typeface="+mj-lt"/>
                <a:cs typeface="Arial" panose="020B0604020202020204" pitchFamily="34" charset="0"/>
              </a:rPr>
              <a:t>Start Date: 9/10/2017</a:t>
            </a:r>
          </a:p>
          <a:p>
            <a:r>
              <a:rPr lang="en-SG" sz="2000" dirty="0">
                <a:latin typeface="+mj-lt"/>
                <a:cs typeface="Arial" panose="020B0604020202020204" pitchFamily="34" charset="0"/>
              </a:rPr>
              <a:t>End Date: 22/10/2017</a:t>
            </a:r>
          </a:p>
          <a:p>
            <a:r>
              <a:rPr lang="en-SG" sz="2000" dirty="0">
                <a:cs typeface="Arial" panose="020B0604020202020204" pitchFamily="34" charset="0"/>
              </a:rPr>
              <a:t>PM: DAVID</a:t>
            </a:r>
          </a:p>
          <a:p>
            <a:r>
              <a:rPr lang="en-SG" sz="2000" dirty="0" smtClean="0">
                <a:latin typeface="+mj-lt"/>
                <a:cs typeface="Arial" panose="020B0604020202020204" pitchFamily="34" charset="0"/>
              </a:rPr>
              <a:t>Pair 1: Colin &amp; Brit</a:t>
            </a:r>
          </a:p>
          <a:p>
            <a:r>
              <a:rPr lang="en-SG" sz="2000" dirty="0" smtClean="0">
                <a:latin typeface="+mj-lt"/>
                <a:cs typeface="Arial" panose="020B0604020202020204" pitchFamily="34" charset="0"/>
              </a:rPr>
              <a:t>Pair 2: </a:t>
            </a:r>
            <a:r>
              <a:rPr lang="en-SG" sz="2000" dirty="0" err="1" smtClean="0">
                <a:latin typeface="+mj-lt"/>
                <a:cs typeface="Arial" panose="020B0604020202020204" pitchFamily="34" charset="0"/>
              </a:rPr>
              <a:t>MingSheng</a:t>
            </a:r>
            <a:r>
              <a:rPr lang="en-SG" sz="2000" dirty="0" smtClean="0">
                <a:latin typeface="+mj-lt"/>
                <a:cs typeface="Arial" panose="020B0604020202020204" pitchFamily="34" charset="0"/>
              </a:rPr>
              <a:t> &amp; </a:t>
            </a:r>
            <a:r>
              <a:rPr lang="en-SG" sz="2000" dirty="0" err="1" smtClean="0">
                <a:latin typeface="+mj-lt"/>
                <a:cs typeface="Arial" panose="020B0604020202020204" pitchFamily="34" charset="0"/>
              </a:rPr>
              <a:t>Zhengren</a:t>
            </a:r>
            <a:endParaRPr lang="en-SG" sz="2000" dirty="0">
              <a:latin typeface="+mj-lt"/>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2981159569"/>
              </p:ext>
            </p:extLst>
          </p:nvPr>
        </p:nvGraphicFramePr>
        <p:xfrm>
          <a:off x="1242324" y="2216492"/>
          <a:ext cx="6728722" cy="3965946"/>
        </p:xfrm>
        <a:graphic>
          <a:graphicData uri="http://schemas.openxmlformats.org/drawingml/2006/table">
            <a:tbl>
              <a:tblPr firstRow="1" bandRow="1">
                <a:tableStyleId>{7DF18680-E054-41AD-8BC1-D1AEF772440D}</a:tableStyleId>
              </a:tblPr>
              <a:tblGrid>
                <a:gridCol w="3364361">
                  <a:extLst>
                    <a:ext uri="{9D8B030D-6E8A-4147-A177-3AD203B41FA5}">
                      <a16:colId xmlns="" xmlns:a16="http://schemas.microsoft.com/office/drawing/2014/main" val="3348942029"/>
                    </a:ext>
                  </a:extLst>
                </a:gridCol>
                <a:gridCol w="3364361">
                  <a:extLst>
                    <a:ext uri="{9D8B030D-6E8A-4147-A177-3AD203B41FA5}">
                      <a16:colId xmlns="" xmlns:a16="http://schemas.microsoft.com/office/drawing/2014/main" val="642054072"/>
                    </a:ext>
                  </a:extLst>
                </a:gridCol>
              </a:tblGrid>
              <a:tr h="350571">
                <a:tc>
                  <a:txBody>
                    <a:bodyPr/>
                    <a:lstStyle/>
                    <a:p>
                      <a:r>
                        <a:rPr lang="en-SG" sz="1900" dirty="0">
                          <a:latin typeface="+mn-lt"/>
                        </a:rPr>
                        <a:t>TASK</a:t>
                      </a:r>
                    </a:p>
                  </a:txBody>
                  <a:tcPr marL="67223" marR="67223" marT="33611" marB="33611"/>
                </a:tc>
                <a:tc>
                  <a:txBody>
                    <a:bodyPr/>
                    <a:lstStyle/>
                    <a:p>
                      <a:r>
                        <a:rPr lang="en-SG" sz="1900" dirty="0">
                          <a:latin typeface="+mn-lt"/>
                        </a:rPr>
                        <a:t>MEMBER ALLOCATION</a:t>
                      </a:r>
                    </a:p>
                  </a:txBody>
                  <a:tcPr marL="67223" marR="67223" marT="33611" marB="33611"/>
                </a:tc>
                <a:extLst>
                  <a:ext uri="{0D108BD9-81ED-4DB2-BD59-A6C34878D82A}">
                    <a16:rowId xmlns="" xmlns:a16="http://schemas.microsoft.com/office/drawing/2014/main" val="833697214"/>
                  </a:ext>
                </a:extLst>
              </a:tr>
              <a:tr h="1483966">
                <a:tc>
                  <a:txBody>
                    <a:bodyPr/>
                    <a:lstStyle/>
                    <a:p>
                      <a:r>
                        <a:rPr lang="en-SG" sz="1900" b="1" dirty="0">
                          <a:latin typeface="+mn-lt"/>
                        </a:rPr>
                        <a:t>Design (Technical Documents)</a:t>
                      </a:r>
                    </a:p>
                    <a:p>
                      <a:pPr marL="342900" indent="-342900">
                        <a:buFont typeface="Arial" panose="020B0604020202020204" pitchFamily="34" charset="0"/>
                        <a:buChar char="•"/>
                      </a:pPr>
                      <a:r>
                        <a:rPr lang="en-SG" sz="1900" dirty="0">
                          <a:latin typeface="+mn-lt"/>
                        </a:rPr>
                        <a:t>Update </a:t>
                      </a:r>
                      <a:r>
                        <a:rPr lang="en-SG" sz="1900" dirty="0" smtClean="0">
                          <a:latin typeface="+mn-lt"/>
                        </a:rPr>
                        <a:t>Class/Sequence</a:t>
                      </a:r>
                      <a:r>
                        <a:rPr lang="en-SG" sz="1900" baseline="0" dirty="0" smtClean="0">
                          <a:latin typeface="+mn-lt"/>
                        </a:rPr>
                        <a:t> </a:t>
                      </a:r>
                      <a:r>
                        <a:rPr lang="en-SG" sz="1900" dirty="0" smtClean="0">
                          <a:latin typeface="+mn-lt"/>
                        </a:rPr>
                        <a:t>Diagrams</a:t>
                      </a:r>
                    </a:p>
                    <a:p>
                      <a:pPr marL="342900" indent="-342900">
                        <a:buFont typeface="Arial" panose="020B0604020202020204" pitchFamily="34" charset="0"/>
                        <a:buChar char="•"/>
                      </a:pPr>
                      <a:r>
                        <a:rPr lang="en-SG" sz="1900" dirty="0" smtClean="0">
                          <a:latin typeface="+mn-lt"/>
                        </a:rPr>
                        <a:t>Update </a:t>
                      </a:r>
                      <a:r>
                        <a:rPr lang="en-SG" sz="1900" dirty="0" err="1" smtClean="0">
                          <a:latin typeface="+mn-lt"/>
                        </a:rPr>
                        <a:t>JavaDocs</a:t>
                      </a:r>
                      <a:endParaRPr lang="en-SG" sz="1900" dirty="0" smtClean="0">
                        <a:latin typeface="+mn-lt"/>
                      </a:endParaRPr>
                    </a:p>
                    <a:p>
                      <a:pPr marL="342900" indent="-342900">
                        <a:buFont typeface="Arial" panose="020B0604020202020204" pitchFamily="34" charset="0"/>
                        <a:buChar char="•"/>
                      </a:pPr>
                      <a:r>
                        <a:rPr lang="en-SG" sz="1900" dirty="0" smtClean="0">
                          <a:latin typeface="+mn-lt"/>
                        </a:rPr>
                        <a:t>Standardize Test Cases</a:t>
                      </a:r>
                    </a:p>
                  </a:txBody>
                  <a:tcPr marL="67223" marR="67223" marT="33611" marB="33611"/>
                </a:tc>
                <a:tc>
                  <a:txBody>
                    <a:bodyPr/>
                    <a:lstStyle/>
                    <a:p>
                      <a:endParaRPr lang="en-SG" sz="1900" dirty="0">
                        <a:latin typeface="+mn-lt"/>
                      </a:endParaRPr>
                    </a:p>
                    <a:p>
                      <a:r>
                        <a:rPr lang="en-SG" sz="1900" dirty="0" smtClean="0">
                          <a:latin typeface="+mn-lt"/>
                        </a:rPr>
                        <a:t>David</a:t>
                      </a:r>
                      <a:endParaRPr lang="en-SG" sz="1900" dirty="0">
                        <a:latin typeface="+mn-lt"/>
                      </a:endParaRPr>
                    </a:p>
                  </a:txBody>
                  <a:tcPr marL="67223" marR="67223" marT="33611" marB="33611"/>
                </a:tc>
                <a:extLst>
                  <a:ext uri="{0D108BD9-81ED-4DB2-BD59-A6C34878D82A}">
                    <a16:rowId xmlns="" xmlns:a16="http://schemas.microsoft.com/office/drawing/2014/main" val="2078334220"/>
                  </a:ext>
                </a:extLst>
              </a:tr>
              <a:tr h="2050664">
                <a:tc>
                  <a:txBody>
                    <a:bodyPr/>
                    <a:lstStyle/>
                    <a:p>
                      <a:r>
                        <a:rPr lang="en-SG" sz="1900" b="1" dirty="0">
                          <a:latin typeface="+mn-lt"/>
                        </a:rPr>
                        <a:t>Programming</a:t>
                      </a:r>
                    </a:p>
                    <a:p>
                      <a:pPr marL="342900" indent="-342900">
                        <a:buFont typeface="Arial" panose="020B0604020202020204" pitchFamily="34" charset="0"/>
                        <a:buChar char="•"/>
                      </a:pPr>
                      <a:r>
                        <a:rPr lang="en-SG" sz="1900" dirty="0">
                          <a:latin typeface="+mn-lt"/>
                        </a:rPr>
                        <a:t>Heatmap</a:t>
                      </a:r>
                    </a:p>
                    <a:p>
                      <a:pPr marL="342900" indent="-342900">
                        <a:buFont typeface="Arial" panose="020B0604020202020204" pitchFamily="34" charset="0"/>
                        <a:buChar char="•"/>
                      </a:pPr>
                      <a:r>
                        <a:rPr lang="en-SG" sz="1900" dirty="0" smtClean="0">
                          <a:latin typeface="+mn-lt"/>
                        </a:rPr>
                        <a:t>Bootstrap Update</a:t>
                      </a:r>
                    </a:p>
                    <a:p>
                      <a:pPr marL="342900" indent="-342900">
                        <a:buFont typeface="Arial" panose="020B0604020202020204" pitchFamily="34" charset="0"/>
                        <a:buChar char="•"/>
                      </a:pPr>
                      <a:r>
                        <a:rPr lang="en-SG" sz="1900" b="0" dirty="0" smtClean="0">
                          <a:latin typeface="+mn-lt"/>
                          <a:cs typeface="Arial" panose="020B0604020202020204" pitchFamily="34" charset="0"/>
                        </a:rPr>
                        <a:t>Location Chunk Utility</a:t>
                      </a:r>
                    </a:p>
                    <a:p>
                      <a:pPr marL="342900" indent="-342900">
                        <a:buFont typeface="Arial" panose="020B0604020202020204" pitchFamily="34" charset="0"/>
                        <a:buChar char="•"/>
                      </a:pPr>
                      <a:r>
                        <a:rPr lang="en-SG" sz="1900" b="0" dirty="0" smtClean="0">
                          <a:latin typeface="+mn-lt"/>
                          <a:cs typeface="Arial" panose="020B0604020202020204" pitchFamily="34" charset="0"/>
                        </a:rPr>
                        <a:t>AGD View</a:t>
                      </a:r>
                    </a:p>
                    <a:p>
                      <a:pPr marL="342900" indent="-342900">
                        <a:buFont typeface="Arial" panose="020B0604020202020204" pitchFamily="34" charset="0"/>
                        <a:buChar char="•"/>
                      </a:pPr>
                      <a:r>
                        <a:rPr lang="en-SG" sz="1900" b="0" dirty="0" smtClean="0">
                          <a:latin typeface="+mn-lt"/>
                          <a:cs typeface="Arial" panose="020B0604020202020204" pitchFamily="34" charset="0"/>
                        </a:rPr>
                        <a:t>Code JSON authentication</a:t>
                      </a:r>
                    </a:p>
                  </a:txBody>
                  <a:tcPr marL="67223" marR="67223" marT="33611" marB="33611"/>
                </a:tc>
                <a:tc>
                  <a:txBody>
                    <a:bodyPr/>
                    <a:lstStyle/>
                    <a:p>
                      <a:pPr marL="285750" indent="-285750">
                        <a:buFont typeface="Arial" panose="020B0604020202020204" pitchFamily="34" charset="0"/>
                        <a:buChar char="•"/>
                      </a:pPr>
                      <a:endParaRPr lang="en-SG" sz="1900" dirty="0" smtClean="0">
                        <a:latin typeface="+mn-lt"/>
                      </a:endParaRPr>
                    </a:p>
                    <a:p>
                      <a:pPr marL="285750" indent="-285750">
                        <a:buFont typeface="Arial" panose="020B0604020202020204" pitchFamily="34" charset="0"/>
                        <a:buChar char="•"/>
                      </a:pPr>
                      <a:r>
                        <a:rPr lang="en-SG" sz="1900" dirty="0" smtClean="0">
                          <a:latin typeface="+mn-lt"/>
                        </a:rPr>
                        <a:t>TMS</a:t>
                      </a:r>
                      <a:r>
                        <a:rPr lang="en-SG" sz="1900" baseline="0" dirty="0" smtClean="0">
                          <a:latin typeface="+mn-lt"/>
                        </a:rPr>
                        <a:t> &amp; ZR</a:t>
                      </a:r>
                    </a:p>
                    <a:p>
                      <a:pPr marL="285750" indent="-285750">
                        <a:buFont typeface="Arial" panose="020B0604020202020204" pitchFamily="34" charset="0"/>
                        <a:buChar char="•"/>
                      </a:pPr>
                      <a:r>
                        <a:rPr lang="en-SG" sz="1900" baseline="0" dirty="0" smtClean="0">
                          <a:latin typeface="+mn-lt"/>
                        </a:rPr>
                        <a:t>TMS &amp; ZR</a:t>
                      </a:r>
                    </a:p>
                    <a:p>
                      <a:pPr marL="285750" indent="-285750">
                        <a:buFont typeface="Arial" panose="020B0604020202020204" pitchFamily="34" charset="0"/>
                        <a:buChar char="•"/>
                      </a:pPr>
                      <a:r>
                        <a:rPr lang="en-SG" sz="1900" baseline="0" dirty="0" smtClean="0">
                          <a:latin typeface="+mn-lt"/>
                        </a:rPr>
                        <a:t>CBH &amp; GMSB</a:t>
                      </a:r>
                    </a:p>
                    <a:p>
                      <a:pPr marL="285750" indent="-285750">
                        <a:buFont typeface="Arial" panose="020B0604020202020204" pitchFamily="34" charset="0"/>
                        <a:buChar char="•"/>
                      </a:pPr>
                      <a:r>
                        <a:rPr lang="en-SG" sz="1900" baseline="0" dirty="0" smtClean="0">
                          <a:latin typeface="+mn-lt"/>
                        </a:rPr>
                        <a:t>CBH &amp; GMSB</a:t>
                      </a:r>
                    </a:p>
                    <a:p>
                      <a:pPr marL="285750" indent="-285750">
                        <a:buFont typeface="Arial" panose="020B0604020202020204" pitchFamily="34" charset="0"/>
                        <a:buChar char="•"/>
                      </a:pPr>
                      <a:r>
                        <a:rPr lang="en-SG" sz="1900" baseline="0" dirty="0" smtClean="0">
                          <a:latin typeface="+mn-lt"/>
                        </a:rPr>
                        <a:t>CBH &amp; GMSB</a:t>
                      </a:r>
                    </a:p>
                    <a:p>
                      <a:pPr marL="285750" indent="-285750">
                        <a:buFont typeface="Arial" panose="020B0604020202020204" pitchFamily="34" charset="0"/>
                        <a:buChar char="•"/>
                      </a:pPr>
                      <a:endParaRPr lang="en-SG" sz="1900" dirty="0">
                        <a:latin typeface="+mn-lt"/>
                      </a:endParaRPr>
                    </a:p>
                  </a:txBody>
                  <a:tcPr marL="67223" marR="67223" marT="33611" marB="33611"/>
                </a:tc>
                <a:extLst>
                  <a:ext uri="{0D108BD9-81ED-4DB2-BD59-A6C34878D82A}">
                    <a16:rowId xmlns="" xmlns:a16="http://schemas.microsoft.com/office/drawing/2014/main" val="2601355955"/>
                  </a:ext>
                </a:extLst>
              </a:tr>
            </a:tbl>
          </a:graphicData>
        </a:graphic>
      </p:graphicFrame>
    </p:spTree>
    <p:extLst>
      <p:ext uri="{BB962C8B-B14F-4D97-AF65-F5344CB8AC3E}">
        <p14:creationId xmlns:p14="http://schemas.microsoft.com/office/powerpoint/2010/main" val="50983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4</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5052118" y="74328"/>
            <a:ext cx="4091882" cy="1631216"/>
          </a:xfrm>
          <a:prstGeom prst="rect">
            <a:avLst/>
          </a:prstGeom>
          <a:noFill/>
        </p:spPr>
        <p:txBody>
          <a:bodyPr wrap="square" rtlCol="0">
            <a:spAutoFit/>
          </a:bodyPr>
          <a:lstStyle/>
          <a:p>
            <a:r>
              <a:rPr lang="en-SG" sz="2000" dirty="0">
                <a:latin typeface="+mj-lt"/>
                <a:cs typeface="Arial" panose="020B0604020202020204" pitchFamily="34" charset="0"/>
              </a:rPr>
              <a:t>Start Date: 9/10/2017</a:t>
            </a:r>
          </a:p>
          <a:p>
            <a:r>
              <a:rPr lang="en-SG" sz="2000" dirty="0">
                <a:latin typeface="+mj-lt"/>
                <a:cs typeface="Arial" panose="020B0604020202020204" pitchFamily="34" charset="0"/>
              </a:rPr>
              <a:t>End Date: 22/10/2017</a:t>
            </a:r>
          </a:p>
          <a:p>
            <a:r>
              <a:rPr lang="en-SG" sz="2000" dirty="0">
                <a:cs typeface="Arial" panose="020B0604020202020204" pitchFamily="34" charset="0"/>
              </a:rPr>
              <a:t>PM: DAVID</a:t>
            </a:r>
          </a:p>
          <a:p>
            <a:r>
              <a:rPr lang="en-SG" sz="2000" dirty="0" smtClean="0">
                <a:latin typeface="+mj-lt"/>
                <a:cs typeface="Arial" panose="020B0604020202020204" pitchFamily="34" charset="0"/>
              </a:rPr>
              <a:t>Pair 1: Colin &amp; Brit</a:t>
            </a:r>
          </a:p>
          <a:p>
            <a:r>
              <a:rPr lang="en-SG" sz="2000" dirty="0" smtClean="0">
                <a:latin typeface="+mj-lt"/>
                <a:cs typeface="Arial" panose="020B0604020202020204" pitchFamily="34" charset="0"/>
              </a:rPr>
              <a:t>Pair 2: </a:t>
            </a:r>
            <a:r>
              <a:rPr lang="en-SG" sz="2000" dirty="0" err="1" smtClean="0">
                <a:latin typeface="+mj-lt"/>
                <a:cs typeface="Arial" panose="020B0604020202020204" pitchFamily="34" charset="0"/>
              </a:rPr>
              <a:t>MingSheng</a:t>
            </a:r>
            <a:r>
              <a:rPr lang="en-SG" sz="2000" dirty="0" smtClean="0">
                <a:latin typeface="+mj-lt"/>
                <a:cs typeface="Arial" panose="020B0604020202020204" pitchFamily="34" charset="0"/>
              </a:rPr>
              <a:t> &amp; </a:t>
            </a:r>
            <a:r>
              <a:rPr lang="en-SG" sz="2000" dirty="0" err="1" smtClean="0">
                <a:latin typeface="+mj-lt"/>
                <a:cs typeface="Arial" panose="020B0604020202020204" pitchFamily="34" charset="0"/>
              </a:rPr>
              <a:t>Zhengren</a:t>
            </a:r>
            <a:endParaRPr lang="en-SG" sz="2000" dirty="0">
              <a:latin typeface="+mj-lt"/>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2352956096"/>
              </p:ext>
            </p:extLst>
          </p:nvPr>
        </p:nvGraphicFramePr>
        <p:xfrm>
          <a:off x="1147730" y="1995776"/>
          <a:ext cx="6987276" cy="4422978"/>
        </p:xfrm>
        <a:graphic>
          <a:graphicData uri="http://schemas.openxmlformats.org/drawingml/2006/table">
            <a:tbl>
              <a:tblPr firstRow="1" bandRow="1">
                <a:tableStyleId>{7DF18680-E054-41AD-8BC1-D1AEF772440D}</a:tableStyleId>
              </a:tblPr>
              <a:tblGrid>
                <a:gridCol w="3493638">
                  <a:extLst>
                    <a:ext uri="{9D8B030D-6E8A-4147-A177-3AD203B41FA5}">
                      <a16:colId xmlns="" xmlns:a16="http://schemas.microsoft.com/office/drawing/2014/main" val="3348942029"/>
                    </a:ext>
                  </a:extLst>
                </a:gridCol>
                <a:gridCol w="3493638">
                  <a:extLst>
                    <a:ext uri="{9D8B030D-6E8A-4147-A177-3AD203B41FA5}">
                      <a16:colId xmlns="" xmlns:a16="http://schemas.microsoft.com/office/drawing/2014/main" val="642054072"/>
                    </a:ext>
                  </a:extLst>
                </a:gridCol>
              </a:tblGrid>
              <a:tr h="370775">
                <a:tc>
                  <a:txBody>
                    <a:bodyPr/>
                    <a:lstStyle/>
                    <a:p>
                      <a:r>
                        <a:rPr lang="en-SG" sz="1900" dirty="0">
                          <a:latin typeface="+mn-lt"/>
                        </a:rPr>
                        <a:t>TASK</a:t>
                      </a:r>
                    </a:p>
                  </a:txBody>
                  <a:tcPr marL="69806" marR="69806" marT="34904" marB="34904"/>
                </a:tc>
                <a:tc>
                  <a:txBody>
                    <a:bodyPr/>
                    <a:lstStyle/>
                    <a:p>
                      <a:r>
                        <a:rPr lang="en-SG" sz="1900" dirty="0">
                          <a:latin typeface="+mn-lt"/>
                        </a:rPr>
                        <a:t>MEMBER ALLOCATION</a:t>
                      </a:r>
                    </a:p>
                  </a:txBody>
                  <a:tcPr marL="69806" marR="69806" marT="34904" marB="34904"/>
                </a:tc>
                <a:extLst>
                  <a:ext uri="{0D108BD9-81ED-4DB2-BD59-A6C34878D82A}">
                    <a16:rowId xmlns="" xmlns:a16="http://schemas.microsoft.com/office/drawing/2014/main" val="833697214"/>
                  </a:ext>
                </a:extLst>
              </a:tr>
              <a:tr h="1273680">
                <a:tc>
                  <a:txBody>
                    <a:bodyPr/>
                    <a:lstStyle/>
                    <a:p>
                      <a:r>
                        <a:rPr lang="en-SG" sz="1900" b="1" dirty="0">
                          <a:latin typeface="+mn-lt"/>
                        </a:rPr>
                        <a:t>Test Cases </a:t>
                      </a:r>
                    </a:p>
                    <a:p>
                      <a:pPr marL="342900" indent="-342900">
                        <a:buFont typeface="Arial" panose="020B0604020202020204" pitchFamily="34" charset="0"/>
                        <a:buChar char="•"/>
                      </a:pPr>
                      <a:r>
                        <a:rPr lang="en-SG" sz="1900" dirty="0">
                          <a:latin typeface="+mn-lt"/>
                        </a:rPr>
                        <a:t>Heatmap</a:t>
                      </a:r>
                    </a:p>
                    <a:p>
                      <a:pPr marL="342900" indent="-342900">
                        <a:buFont typeface="Arial" panose="020B0604020202020204" pitchFamily="34" charset="0"/>
                        <a:buChar char="•"/>
                      </a:pPr>
                      <a:r>
                        <a:rPr lang="en-SG" sz="1900" dirty="0">
                          <a:latin typeface="+mn-lt"/>
                        </a:rPr>
                        <a:t>Automatic Group </a:t>
                      </a:r>
                      <a:r>
                        <a:rPr lang="en-SG" sz="1900" dirty="0" smtClean="0">
                          <a:latin typeface="+mn-lt"/>
                        </a:rPr>
                        <a:t>Detection</a:t>
                      </a:r>
                    </a:p>
                  </a:txBody>
                  <a:tcPr marL="69806" marR="69806" marT="34904" marB="34904"/>
                </a:tc>
                <a:tc>
                  <a:txBody>
                    <a:bodyPr/>
                    <a:lstStyle/>
                    <a:p>
                      <a:endParaRPr lang="en-SG" sz="1900" b="0" dirty="0" smtClean="0">
                        <a:latin typeface="+mn-lt"/>
                      </a:endParaRPr>
                    </a:p>
                    <a:p>
                      <a:pPr marL="285750" indent="-285750">
                        <a:buFont typeface="Arial" panose="020B0604020202020204" pitchFamily="34" charset="0"/>
                        <a:buChar char="•"/>
                      </a:pPr>
                      <a:r>
                        <a:rPr lang="en-SG" sz="1900" b="0" dirty="0" smtClean="0">
                          <a:latin typeface="+mn-lt"/>
                        </a:rPr>
                        <a:t>TMS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baseline="0" dirty="0" smtClean="0">
                          <a:latin typeface="+mn-lt"/>
                        </a:rPr>
                        <a:t>CBH &amp; GMSB</a:t>
                      </a:r>
                    </a:p>
                    <a:p>
                      <a:pPr marL="285750" indent="-285750">
                        <a:buFont typeface="Arial" panose="020B0604020202020204" pitchFamily="34" charset="0"/>
                        <a:buChar char="•"/>
                      </a:pPr>
                      <a:endParaRPr lang="en-SG" sz="1900" b="0" dirty="0">
                        <a:latin typeface="+mn-lt"/>
                      </a:endParaRPr>
                    </a:p>
                  </a:txBody>
                  <a:tcPr marL="69806" marR="69806" marT="34904" marB="34904"/>
                </a:tc>
                <a:extLst>
                  <a:ext uri="{0D108BD9-81ED-4DB2-BD59-A6C34878D82A}">
                    <a16:rowId xmlns="" xmlns:a16="http://schemas.microsoft.com/office/drawing/2014/main" val="2142132745"/>
                  </a:ext>
                </a:extLst>
              </a:tr>
              <a:tr h="2778523">
                <a:tc>
                  <a:txBody>
                    <a:bodyPr/>
                    <a:lstStyle/>
                    <a:p>
                      <a:pPr marL="0" indent="0">
                        <a:buFont typeface="Arial" panose="020B0604020202020204" pitchFamily="34" charset="0"/>
                        <a:buNone/>
                      </a:pPr>
                      <a:r>
                        <a:rPr lang="en-SG" sz="1900" b="1" dirty="0" smtClean="0">
                          <a:latin typeface="+mn-lt"/>
                        </a:rPr>
                        <a:t>Debugging Session</a:t>
                      </a:r>
                    </a:p>
                    <a:p>
                      <a:pPr marL="285750" indent="-285750">
                        <a:buFont typeface="Arial" panose="020B0604020202020204" pitchFamily="34" charset="0"/>
                        <a:buChar char="•"/>
                      </a:pPr>
                      <a:r>
                        <a:rPr lang="en-SG" sz="1900" b="0" dirty="0" smtClean="0">
                          <a:latin typeface="+mn-lt"/>
                        </a:rPr>
                        <a:t>Top-K Next Place</a:t>
                      </a:r>
                    </a:p>
                    <a:p>
                      <a:pPr marL="285750" indent="-285750">
                        <a:buFont typeface="Arial" panose="020B0604020202020204" pitchFamily="34" charset="0"/>
                        <a:buChar char="•"/>
                      </a:pPr>
                      <a:r>
                        <a:rPr lang="en-SG" sz="1900" b="0" dirty="0" smtClean="0">
                          <a:latin typeface="+mn-lt"/>
                        </a:rPr>
                        <a:t>Top-K Companion</a:t>
                      </a:r>
                    </a:p>
                    <a:p>
                      <a:pPr marL="285750" indent="-285750">
                        <a:buFont typeface="Arial" panose="020B0604020202020204" pitchFamily="34" charset="0"/>
                        <a:buChar char="•"/>
                      </a:pPr>
                      <a:r>
                        <a:rPr lang="en-SG" sz="1900" b="0" dirty="0" smtClean="0">
                          <a:latin typeface="+mn-lt"/>
                        </a:rPr>
                        <a:t>Heatmap</a:t>
                      </a:r>
                    </a:p>
                    <a:p>
                      <a:pPr marL="285750" indent="-285750">
                        <a:buFont typeface="Arial" panose="020B0604020202020204" pitchFamily="34" charset="0"/>
                        <a:buChar char="•"/>
                      </a:pPr>
                      <a:r>
                        <a:rPr lang="en-SG" sz="1900" b="0" dirty="0" smtClean="0">
                          <a:latin typeface="+mn-lt"/>
                        </a:rPr>
                        <a:t>Bootstrap</a:t>
                      </a:r>
                    </a:p>
                    <a:p>
                      <a:pPr marL="285750" indent="-285750">
                        <a:buFont typeface="Arial" panose="020B0604020202020204" pitchFamily="34" charset="0"/>
                        <a:buChar char="•"/>
                      </a:pPr>
                      <a:r>
                        <a:rPr lang="en-SG" sz="1900" b="0" dirty="0" smtClean="0">
                          <a:latin typeface="+mn-lt"/>
                        </a:rPr>
                        <a:t>Popular Place</a:t>
                      </a:r>
                    </a:p>
                    <a:p>
                      <a:pPr marL="285750" indent="-285750">
                        <a:buFont typeface="Arial" panose="020B0604020202020204" pitchFamily="34" charset="0"/>
                        <a:buChar char="•"/>
                      </a:pPr>
                      <a:endParaRPr lang="en-SG" sz="1900" b="0" dirty="0" smtClean="0">
                        <a:latin typeface="+mn-lt"/>
                      </a:endParaRPr>
                    </a:p>
                  </a:txBody>
                  <a:tcPr marL="69806" marR="69806" marT="34904" marB="34904"/>
                </a:tc>
                <a:tc>
                  <a:txBody>
                    <a:bodyPr/>
                    <a:lstStyle/>
                    <a:p>
                      <a:endParaRPr lang="en-SG" sz="1900" b="0" dirty="0" smtClean="0">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dirty="0" smtClean="0">
                          <a:latin typeface="+mn-lt"/>
                        </a:rPr>
                        <a:t>CBH &amp; GMSB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dirty="0" smtClean="0">
                          <a:latin typeface="+mn-lt"/>
                        </a:rPr>
                        <a:t>TMS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dirty="0" smtClean="0">
                          <a:latin typeface="+mn-lt"/>
                        </a:rPr>
                        <a:t>TMS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dirty="0" smtClean="0">
                          <a:latin typeface="+mn-lt"/>
                        </a:rPr>
                        <a:t>TMS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900" b="0" dirty="0" smtClean="0">
                          <a:latin typeface="+mn-lt"/>
                        </a:rPr>
                        <a:t>CBH &amp; GMSB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900" b="0" dirty="0" smtClean="0">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900" b="0" dirty="0" smtClean="0">
                        <a:latin typeface="+mn-lt"/>
                      </a:endParaRPr>
                    </a:p>
                    <a:p>
                      <a:pPr marL="0" indent="0">
                        <a:buFont typeface="Arial" panose="020B0604020202020204" pitchFamily="34" charset="0"/>
                        <a:buNone/>
                      </a:pPr>
                      <a:endParaRPr lang="en-SG" sz="1900" b="0" dirty="0">
                        <a:latin typeface="+mn-lt"/>
                      </a:endParaRPr>
                    </a:p>
                  </a:txBody>
                  <a:tcPr marL="69806" marR="69806" marT="34904" marB="34904"/>
                </a:tc>
              </a:tr>
            </a:tbl>
          </a:graphicData>
        </a:graphic>
      </p:graphicFrame>
    </p:spTree>
    <p:extLst>
      <p:ext uri="{BB962C8B-B14F-4D97-AF65-F5344CB8AC3E}">
        <p14:creationId xmlns:p14="http://schemas.microsoft.com/office/powerpoint/2010/main" val="139087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5</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5052118" y="74328"/>
            <a:ext cx="4091882" cy="1631216"/>
          </a:xfrm>
          <a:prstGeom prst="rect">
            <a:avLst/>
          </a:prstGeom>
          <a:noFill/>
        </p:spPr>
        <p:txBody>
          <a:bodyPr wrap="square" rtlCol="0">
            <a:spAutoFit/>
          </a:bodyPr>
          <a:lstStyle/>
          <a:p>
            <a:r>
              <a:rPr lang="en-SG" sz="2000" dirty="0">
                <a:latin typeface="+mj-lt"/>
                <a:cs typeface="Arial" panose="020B0604020202020204" pitchFamily="34" charset="0"/>
              </a:rPr>
              <a:t>Start Date: 23/10/2017</a:t>
            </a:r>
          </a:p>
          <a:p>
            <a:r>
              <a:rPr lang="en-SG" sz="2000" dirty="0">
                <a:latin typeface="+mj-lt"/>
                <a:cs typeface="Arial" panose="020B0604020202020204" pitchFamily="34" charset="0"/>
              </a:rPr>
              <a:t>End Date: 5/11/2017</a:t>
            </a:r>
          </a:p>
          <a:p>
            <a:r>
              <a:rPr lang="en-SG" sz="2000" dirty="0" smtClean="0">
                <a:cs typeface="Arial" panose="020B0604020202020204" pitchFamily="34" charset="0"/>
              </a:rPr>
              <a:t>PM</a:t>
            </a:r>
            <a:r>
              <a:rPr lang="en-SG" sz="2000" dirty="0">
                <a:cs typeface="Arial" panose="020B0604020202020204" pitchFamily="34" charset="0"/>
              </a:rPr>
              <a:t>: </a:t>
            </a:r>
            <a:r>
              <a:rPr lang="en-SG" sz="2000" dirty="0" err="1" smtClean="0">
                <a:cs typeface="Arial" panose="020B0604020202020204" pitchFamily="34" charset="0"/>
              </a:rPr>
              <a:t>MingSheng</a:t>
            </a:r>
            <a:endParaRPr lang="en-SG" sz="2000" dirty="0">
              <a:cs typeface="Arial" panose="020B0604020202020204" pitchFamily="34" charset="0"/>
            </a:endParaRPr>
          </a:p>
          <a:p>
            <a:r>
              <a:rPr lang="en-SG" sz="2000" dirty="0" smtClean="0">
                <a:latin typeface="+mj-lt"/>
                <a:cs typeface="Arial" panose="020B0604020202020204" pitchFamily="34" charset="0"/>
              </a:rPr>
              <a:t>Pair 1: David &amp; Brit</a:t>
            </a:r>
          </a:p>
          <a:p>
            <a:r>
              <a:rPr lang="en-SG" sz="2000" dirty="0" smtClean="0">
                <a:latin typeface="+mj-lt"/>
                <a:cs typeface="Arial" panose="020B0604020202020204" pitchFamily="34" charset="0"/>
              </a:rPr>
              <a:t>Pair 2: Colin &amp; </a:t>
            </a:r>
            <a:r>
              <a:rPr lang="en-SG" sz="2000" dirty="0" err="1" smtClean="0">
                <a:latin typeface="+mj-lt"/>
                <a:cs typeface="Arial" panose="020B0604020202020204" pitchFamily="34" charset="0"/>
              </a:rPr>
              <a:t>Zhengren</a:t>
            </a:r>
            <a:endParaRPr lang="en-SG" sz="2000" dirty="0">
              <a:latin typeface="+mj-lt"/>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2002760726"/>
              </p:ext>
            </p:extLst>
          </p:nvPr>
        </p:nvGraphicFramePr>
        <p:xfrm>
          <a:off x="857643" y="1705544"/>
          <a:ext cx="7428712" cy="4966884"/>
        </p:xfrm>
        <a:graphic>
          <a:graphicData uri="http://schemas.openxmlformats.org/drawingml/2006/table">
            <a:tbl>
              <a:tblPr firstRow="1" bandRow="1">
                <a:tableStyleId>{7DF18680-E054-41AD-8BC1-D1AEF772440D}</a:tableStyleId>
              </a:tblPr>
              <a:tblGrid>
                <a:gridCol w="3714356">
                  <a:extLst>
                    <a:ext uri="{9D8B030D-6E8A-4147-A177-3AD203B41FA5}">
                      <a16:colId xmlns="" xmlns:a16="http://schemas.microsoft.com/office/drawing/2014/main" val="3348942029"/>
                    </a:ext>
                  </a:extLst>
                </a:gridCol>
                <a:gridCol w="3714356">
                  <a:extLst>
                    <a:ext uri="{9D8B030D-6E8A-4147-A177-3AD203B41FA5}">
                      <a16:colId xmlns="" xmlns:a16="http://schemas.microsoft.com/office/drawing/2014/main" val="642054072"/>
                    </a:ext>
                  </a:extLst>
                </a:gridCol>
              </a:tblGrid>
              <a:tr h="312125">
                <a:tc>
                  <a:txBody>
                    <a:bodyPr/>
                    <a:lstStyle/>
                    <a:p>
                      <a:r>
                        <a:rPr lang="en-SG" sz="1800" dirty="0">
                          <a:latin typeface="+mn-lt"/>
                        </a:rPr>
                        <a:t>TASK</a:t>
                      </a:r>
                    </a:p>
                  </a:txBody>
                  <a:tcPr marL="74216" marR="74216" marT="37108" marB="37108"/>
                </a:tc>
                <a:tc>
                  <a:txBody>
                    <a:bodyPr/>
                    <a:lstStyle/>
                    <a:p>
                      <a:r>
                        <a:rPr lang="en-SG" sz="1800" dirty="0">
                          <a:latin typeface="+mn-lt"/>
                        </a:rPr>
                        <a:t>MEMBER ALLOCATION</a:t>
                      </a:r>
                    </a:p>
                  </a:txBody>
                  <a:tcPr marL="74216" marR="74216" marT="37108" marB="37108"/>
                </a:tc>
                <a:extLst>
                  <a:ext uri="{0D108BD9-81ED-4DB2-BD59-A6C34878D82A}">
                    <a16:rowId xmlns="" xmlns:a16="http://schemas.microsoft.com/office/drawing/2014/main" val="833697214"/>
                  </a:ext>
                </a:extLst>
              </a:tr>
              <a:tr h="550035">
                <a:tc>
                  <a:txBody>
                    <a:bodyPr/>
                    <a:lstStyle/>
                    <a:p>
                      <a:r>
                        <a:rPr lang="en-SG" sz="1800" b="1" dirty="0">
                          <a:latin typeface="+mn-lt"/>
                        </a:rPr>
                        <a:t>Design (Technical Documents)</a:t>
                      </a:r>
                    </a:p>
                    <a:p>
                      <a:pPr marL="342900" indent="-342900">
                        <a:buFont typeface="Arial" panose="020B0604020202020204" pitchFamily="34" charset="0"/>
                        <a:buChar char="•"/>
                      </a:pPr>
                      <a:r>
                        <a:rPr lang="en-SG" sz="1800" dirty="0">
                          <a:latin typeface="+mn-lt"/>
                        </a:rPr>
                        <a:t>Update </a:t>
                      </a:r>
                      <a:r>
                        <a:rPr lang="en-SG" sz="1800" dirty="0" smtClean="0">
                          <a:latin typeface="+mn-lt"/>
                        </a:rPr>
                        <a:t>Diagrams</a:t>
                      </a:r>
                    </a:p>
                    <a:p>
                      <a:pPr marL="342900" indent="-342900">
                        <a:buFont typeface="Arial" panose="020B0604020202020204" pitchFamily="34" charset="0"/>
                        <a:buChar char="•"/>
                      </a:pPr>
                      <a:r>
                        <a:rPr lang="en-SG" sz="1800" baseline="0" dirty="0" smtClean="0">
                          <a:latin typeface="+mn-lt"/>
                        </a:rPr>
                        <a:t>App Demo Milestone Preparation </a:t>
                      </a:r>
                    </a:p>
                    <a:p>
                      <a:pPr marL="342900" indent="-342900">
                        <a:buFont typeface="Arial" panose="020B0604020202020204" pitchFamily="34" charset="0"/>
                        <a:buChar char="•"/>
                      </a:pPr>
                      <a:r>
                        <a:rPr lang="en-SG" sz="1800" baseline="0" dirty="0" smtClean="0">
                          <a:latin typeface="+mn-lt"/>
                        </a:rPr>
                        <a:t>Update </a:t>
                      </a:r>
                      <a:r>
                        <a:rPr lang="en-SG" sz="1800" baseline="0" dirty="0" err="1" smtClean="0">
                          <a:latin typeface="+mn-lt"/>
                        </a:rPr>
                        <a:t>JavaDocs</a:t>
                      </a:r>
                      <a:endParaRPr lang="en-SG" sz="1800" dirty="0" smtClean="0">
                        <a:latin typeface="+mn-lt"/>
                      </a:endParaRPr>
                    </a:p>
                  </a:txBody>
                  <a:tcPr marL="74216" marR="74216" marT="37108" marB="37108"/>
                </a:tc>
                <a:tc>
                  <a:txBody>
                    <a:bodyPr/>
                    <a:lstStyle/>
                    <a:p>
                      <a:endParaRPr lang="en-SG" sz="1800" dirty="0">
                        <a:latin typeface="+mn-lt"/>
                      </a:endParaRPr>
                    </a:p>
                    <a:p>
                      <a:pPr marL="285750" indent="-285750">
                        <a:buFont typeface="Arial" panose="020B0604020202020204" pitchFamily="34" charset="0"/>
                        <a:buChar char="•"/>
                      </a:pPr>
                      <a:r>
                        <a:rPr lang="en-SG" sz="1800" dirty="0" smtClean="0">
                          <a:latin typeface="+mn-lt"/>
                        </a:rPr>
                        <a:t>CBH</a:t>
                      </a:r>
                    </a:p>
                    <a:p>
                      <a:pPr marL="285750" indent="-285750">
                        <a:buFont typeface="Arial" panose="020B0604020202020204" pitchFamily="34" charset="0"/>
                        <a:buChar char="•"/>
                      </a:pPr>
                      <a:r>
                        <a:rPr lang="en-SG" sz="1800" dirty="0" smtClean="0">
                          <a:latin typeface="+mn-lt"/>
                        </a:rPr>
                        <a:t>TMS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CBH &amp; ZR</a:t>
                      </a:r>
                    </a:p>
                    <a:p>
                      <a:pPr marL="285750" indent="-285750">
                        <a:buFont typeface="Arial" panose="020B0604020202020204" pitchFamily="34" charset="0"/>
                        <a:buChar char="•"/>
                      </a:pPr>
                      <a:endParaRPr lang="en-SG" sz="1800" dirty="0">
                        <a:latin typeface="+mn-lt"/>
                      </a:endParaRPr>
                    </a:p>
                  </a:txBody>
                  <a:tcPr marL="74216" marR="74216" marT="37108" marB="37108"/>
                </a:tc>
                <a:extLst>
                  <a:ext uri="{0D108BD9-81ED-4DB2-BD59-A6C34878D82A}">
                    <a16:rowId xmlns="" xmlns:a16="http://schemas.microsoft.com/office/drawing/2014/main" val="2078334220"/>
                  </a:ext>
                </a:extLst>
              </a:tr>
              <a:tr h="986836">
                <a:tc>
                  <a:txBody>
                    <a:bodyPr/>
                    <a:lstStyle/>
                    <a:p>
                      <a:r>
                        <a:rPr lang="en-SG" sz="1800" b="1" dirty="0" smtClean="0">
                          <a:latin typeface="+mn-lt"/>
                        </a:rPr>
                        <a:t>Programming</a:t>
                      </a:r>
                    </a:p>
                    <a:p>
                      <a:pPr marL="342900" indent="-342900">
                        <a:buFont typeface="Arial" panose="020B0604020202020204" pitchFamily="34" charset="0"/>
                        <a:buChar char="•"/>
                      </a:pPr>
                      <a:r>
                        <a:rPr lang="en-SG" sz="1800" b="0" dirty="0" smtClean="0">
                          <a:latin typeface="+mn-lt"/>
                          <a:cs typeface="+mn-cs"/>
                        </a:rPr>
                        <a:t>AGD</a:t>
                      </a:r>
                    </a:p>
                    <a:p>
                      <a:pPr marL="342900" indent="-342900">
                        <a:buFont typeface="Arial" panose="020B0604020202020204" pitchFamily="34" charset="0"/>
                        <a:buChar char="•"/>
                      </a:pPr>
                      <a:r>
                        <a:rPr lang="en-SG" sz="1800" b="0" dirty="0" smtClean="0">
                          <a:latin typeface="+mn-lt"/>
                          <a:cs typeface="Arial" panose="020B0604020202020204" pitchFamily="34" charset="0"/>
                        </a:rPr>
                        <a:t>Beautify UI Application</a:t>
                      </a:r>
                    </a:p>
                  </a:txBody>
                  <a:tcPr marL="74216" marR="74216" marT="37108" marB="37108"/>
                </a:tc>
                <a:tc>
                  <a:txBody>
                    <a:bodyPr/>
                    <a:lstStyle/>
                    <a:p>
                      <a:pPr marL="285750" indent="-285750">
                        <a:buFont typeface="Arial" panose="020B0604020202020204" pitchFamily="34" charset="0"/>
                        <a:buChar char="•"/>
                      </a:pPr>
                      <a:endParaRPr lang="en-SG" sz="1800" dirty="0" smtClean="0">
                        <a:latin typeface="+mn-lt"/>
                      </a:endParaRPr>
                    </a:p>
                    <a:p>
                      <a:pPr marL="285750" indent="-285750">
                        <a:buFont typeface="Arial" panose="020B0604020202020204" pitchFamily="34" charset="0"/>
                        <a:buChar char="•"/>
                      </a:pPr>
                      <a:r>
                        <a:rPr lang="en-SG" sz="1800" dirty="0" smtClean="0">
                          <a:latin typeface="+mn-lt"/>
                        </a:rPr>
                        <a:t>DL &amp; GMSB</a:t>
                      </a:r>
                      <a:endParaRPr lang="en-SG" sz="1800" baseline="0" dirty="0" smtClean="0">
                        <a:latin typeface="+mn-lt"/>
                      </a:endParaRPr>
                    </a:p>
                    <a:p>
                      <a:pPr marL="285750" indent="-285750">
                        <a:buFont typeface="Arial" panose="020B0604020202020204" pitchFamily="34" charset="0"/>
                        <a:buChar char="•"/>
                      </a:pPr>
                      <a:r>
                        <a:rPr lang="en-SG" sz="1800" dirty="0" smtClean="0">
                          <a:latin typeface="+mn-lt"/>
                        </a:rPr>
                        <a:t>CBH &amp; ZR</a:t>
                      </a:r>
                      <a:endParaRPr lang="en-SG" sz="1800" dirty="0">
                        <a:latin typeface="+mn-lt"/>
                      </a:endParaRPr>
                    </a:p>
                  </a:txBody>
                  <a:tcPr marL="74216" marR="74216" marT="37108" marB="37108"/>
                </a:tc>
                <a:extLst>
                  <a:ext uri="{0D108BD9-81ED-4DB2-BD59-A6C34878D82A}">
                    <a16:rowId xmlns="" xmlns:a16="http://schemas.microsoft.com/office/drawing/2014/main" val="2601355955"/>
                  </a:ext>
                </a:extLst>
              </a:tr>
              <a:tr h="1014200">
                <a:tc>
                  <a:txBody>
                    <a:bodyPr/>
                    <a:lstStyle/>
                    <a:p>
                      <a:r>
                        <a:rPr lang="en-SG" sz="1800" b="1" dirty="0">
                          <a:latin typeface="+mn-lt"/>
                        </a:rPr>
                        <a:t>Test Cases </a:t>
                      </a:r>
                    </a:p>
                    <a:p>
                      <a:pPr marL="342900" indent="-342900">
                        <a:buFont typeface="Arial" panose="020B0604020202020204" pitchFamily="34" charset="0"/>
                        <a:buChar char="•"/>
                      </a:pPr>
                      <a:r>
                        <a:rPr lang="en-SG" sz="1800" dirty="0" smtClean="0">
                          <a:latin typeface="+mn-lt"/>
                        </a:rPr>
                        <a:t>Automatic </a:t>
                      </a:r>
                      <a:r>
                        <a:rPr lang="en-SG" sz="1800" dirty="0">
                          <a:latin typeface="+mn-lt"/>
                        </a:rPr>
                        <a:t>Group </a:t>
                      </a:r>
                      <a:r>
                        <a:rPr lang="en-SG" sz="1800" dirty="0" smtClean="0">
                          <a:latin typeface="+mn-lt"/>
                        </a:rPr>
                        <a:t>Detection</a:t>
                      </a:r>
                    </a:p>
                  </a:txBody>
                  <a:tcPr marL="74216" marR="74216" marT="37108" marB="37108"/>
                </a:tc>
                <a:tc>
                  <a:txBody>
                    <a:bodyPr/>
                    <a:lstStyle/>
                    <a:p>
                      <a:endParaRPr lang="en-SG" sz="1800" dirty="0" smtClean="0">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baseline="0" dirty="0" smtClean="0">
                          <a:latin typeface="+mn-lt"/>
                        </a:rPr>
                        <a:t>CBH &amp; GMSB</a:t>
                      </a:r>
                    </a:p>
                    <a:p>
                      <a:pPr marL="285750" indent="-285750">
                        <a:buFont typeface="Arial" panose="020B0604020202020204" pitchFamily="34" charset="0"/>
                        <a:buChar char="•"/>
                      </a:pPr>
                      <a:endParaRPr lang="en-SG" sz="1800" dirty="0">
                        <a:latin typeface="+mn-lt"/>
                      </a:endParaRPr>
                    </a:p>
                  </a:txBody>
                  <a:tcPr marL="74216" marR="74216" marT="37108" marB="37108"/>
                </a:tc>
                <a:extLst>
                  <a:ext uri="{0D108BD9-81ED-4DB2-BD59-A6C34878D82A}">
                    <a16:rowId xmlns="" xmlns:a16="http://schemas.microsoft.com/office/drawing/2014/main" val="2142132745"/>
                  </a:ext>
                </a:extLst>
              </a:tr>
              <a:tr h="795531">
                <a:tc>
                  <a:txBody>
                    <a:bodyPr/>
                    <a:lstStyle/>
                    <a:p>
                      <a:pPr marL="0" indent="0">
                        <a:buFont typeface="Arial" panose="020B0604020202020204" pitchFamily="34" charset="0"/>
                        <a:buNone/>
                      </a:pPr>
                      <a:r>
                        <a:rPr lang="en-SG" sz="1800" b="1" dirty="0" smtClean="0">
                          <a:latin typeface="+mn-lt"/>
                        </a:rPr>
                        <a:t>Debugging Session</a:t>
                      </a:r>
                    </a:p>
                    <a:p>
                      <a:pPr marL="285750" indent="-285750">
                        <a:buFont typeface="Arial" panose="020B0604020202020204" pitchFamily="34" charset="0"/>
                        <a:buChar char="•"/>
                      </a:pPr>
                      <a:r>
                        <a:rPr lang="en-SG" sz="1800" b="0" dirty="0" smtClean="0">
                          <a:latin typeface="+mn-lt"/>
                        </a:rPr>
                        <a:t>AGD</a:t>
                      </a:r>
                    </a:p>
                  </a:txBody>
                  <a:tcPr marL="74216" marR="74216" marT="37108" marB="37108"/>
                </a:tc>
                <a:tc>
                  <a:txBody>
                    <a:bodyPr/>
                    <a:lstStyle/>
                    <a:p>
                      <a:endParaRPr lang="en-SG" sz="1800" dirty="0" smtClean="0">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DL &amp; GMSB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800" dirty="0" smtClean="0">
                        <a:latin typeface="+mn-lt"/>
                      </a:endParaRPr>
                    </a:p>
                    <a:p>
                      <a:pPr marL="0" indent="0">
                        <a:buFont typeface="Arial" panose="020B0604020202020204" pitchFamily="34" charset="0"/>
                        <a:buNone/>
                      </a:pPr>
                      <a:endParaRPr lang="en-SG" sz="1800" dirty="0">
                        <a:latin typeface="+mn-lt"/>
                      </a:endParaRPr>
                    </a:p>
                  </a:txBody>
                  <a:tcPr marL="74216" marR="74216" marT="37108" marB="37108"/>
                </a:tc>
              </a:tr>
            </a:tbl>
          </a:graphicData>
        </a:graphic>
      </p:graphicFrame>
    </p:spTree>
    <p:extLst>
      <p:ext uri="{BB962C8B-B14F-4D97-AF65-F5344CB8AC3E}">
        <p14:creationId xmlns:p14="http://schemas.microsoft.com/office/powerpoint/2010/main" val="196571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6</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5052118" y="74328"/>
            <a:ext cx="4091882" cy="1631216"/>
          </a:xfrm>
          <a:prstGeom prst="rect">
            <a:avLst/>
          </a:prstGeom>
          <a:noFill/>
        </p:spPr>
        <p:txBody>
          <a:bodyPr wrap="square" rtlCol="0">
            <a:spAutoFit/>
          </a:bodyPr>
          <a:lstStyle/>
          <a:p>
            <a:r>
              <a:rPr lang="en-SG" sz="2000" dirty="0">
                <a:latin typeface="+mj-lt"/>
                <a:cs typeface="Arial" panose="020B0604020202020204" pitchFamily="34" charset="0"/>
              </a:rPr>
              <a:t>Start Date: 9/10/2017</a:t>
            </a:r>
          </a:p>
          <a:p>
            <a:r>
              <a:rPr lang="en-SG" sz="2000" dirty="0">
                <a:latin typeface="+mj-lt"/>
                <a:cs typeface="Arial" panose="020B0604020202020204" pitchFamily="34" charset="0"/>
              </a:rPr>
              <a:t>End Date: 22/10/2017</a:t>
            </a:r>
          </a:p>
          <a:p>
            <a:r>
              <a:rPr lang="en-SG" sz="2000" dirty="0">
                <a:cs typeface="Arial" panose="020B0604020202020204" pitchFamily="34" charset="0"/>
              </a:rPr>
              <a:t>PM: </a:t>
            </a:r>
            <a:r>
              <a:rPr lang="en-SG" sz="2000" dirty="0" smtClean="0">
                <a:cs typeface="Arial" panose="020B0604020202020204" pitchFamily="34" charset="0"/>
              </a:rPr>
              <a:t>Colin</a:t>
            </a:r>
            <a:endParaRPr lang="en-SG" sz="2000" dirty="0">
              <a:cs typeface="Arial" panose="020B0604020202020204" pitchFamily="34" charset="0"/>
            </a:endParaRPr>
          </a:p>
          <a:p>
            <a:r>
              <a:rPr lang="en-SG" sz="2000" dirty="0" smtClean="0">
                <a:latin typeface="+mj-lt"/>
                <a:cs typeface="Arial" panose="020B0604020202020204" pitchFamily="34" charset="0"/>
              </a:rPr>
              <a:t>Pair 1: Colin &amp; </a:t>
            </a:r>
            <a:r>
              <a:rPr lang="en-SG" sz="2000" dirty="0" err="1" smtClean="0">
                <a:latin typeface="+mj-lt"/>
                <a:cs typeface="Arial" panose="020B0604020202020204" pitchFamily="34" charset="0"/>
              </a:rPr>
              <a:t>MingSheng</a:t>
            </a:r>
            <a:endParaRPr lang="en-SG" sz="2000" dirty="0" smtClean="0">
              <a:latin typeface="+mj-lt"/>
              <a:cs typeface="Arial" panose="020B0604020202020204" pitchFamily="34" charset="0"/>
            </a:endParaRPr>
          </a:p>
          <a:p>
            <a:r>
              <a:rPr lang="en-SG" sz="2000" dirty="0" smtClean="0">
                <a:latin typeface="+mj-lt"/>
                <a:cs typeface="Arial" panose="020B0604020202020204" pitchFamily="34" charset="0"/>
              </a:rPr>
              <a:t>Pair 2: David &amp; </a:t>
            </a:r>
            <a:r>
              <a:rPr lang="en-SG" sz="2000" dirty="0" err="1" smtClean="0">
                <a:latin typeface="+mj-lt"/>
                <a:cs typeface="Arial" panose="020B0604020202020204" pitchFamily="34" charset="0"/>
              </a:rPr>
              <a:t>Zhengren</a:t>
            </a:r>
            <a:endParaRPr lang="en-SG" sz="2000" dirty="0">
              <a:latin typeface="+mj-lt"/>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1783189456"/>
              </p:ext>
            </p:extLst>
          </p:nvPr>
        </p:nvGraphicFramePr>
        <p:xfrm>
          <a:off x="706296" y="2329812"/>
          <a:ext cx="8089762" cy="4082940"/>
        </p:xfrm>
        <a:graphic>
          <a:graphicData uri="http://schemas.openxmlformats.org/drawingml/2006/table">
            <a:tbl>
              <a:tblPr firstRow="1" bandRow="1">
                <a:tableStyleId>{7DF18680-E054-41AD-8BC1-D1AEF772440D}</a:tableStyleId>
              </a:tblPr>
              <a:tblGrid>
                <a:gridCol w="4044881">
                  <a:extLst>
                    <a:ext uri="{9D8B030D-6E8A-4147-A177-3AD203B41FA5}">
                      <a16:colId xmlns="" xmlns:a16="http://schemas.microsoft.com/office/drawing/2014/main" val="3348942029"/>
                    </a:ext>
                  </a:extLst>
                </a:gridCol>
                <a:gridCol w="4044881">
                  <a:extLst>
                    <a:ext uri="{9D8B030D-6E8A-4147-A177-3AD203B41FA5}">
                      <a16:colId xmlns="" xmlns:a16="http://schemas.microsoft.com/office/drawing/2014/main" val="642054072"/>
                    </a:ext>
                  </a:extLst>
                </a:gridCol>
              </a:tblGrid>
              <a:tr h="336728">
                <a:tc>
                  <a:txBody>
                    <a:bodyPr/>
                    <a:lstStyle/>
                    <a:p>
                      <a:r>
                        <a:rPr lang="en-SG" sz="1800" dirty="0">
                          <a:latin typeface="+mn-lt"/>
                        </a:rPr>
                        <a:t>TASK</a:t>
                      </a:r>
                    </a:p>
                  </a:txBody>
                  <a:tcPr marL="80821" marR="80821" marT="40410" marB="40410"/>
                </a:tc>
                <a:tc>
                  <a:txBody>
                    <a:bodyPr/>
                    <a:lstStyle/>
                    <a:p>
                      <a:r>
                        <a:rPr lang="en-SG" sz="1800" dirty="0">
                          <a:latin typeface="+mn-lt"/>
                        </a:rPr>
                        <a:t>MEMBER ALLOCATION</a:t>
                      </a:r>
                    </a:p>
                  </a:txBody>
                  <a:tcPr marL="80821" marR="80821" marT="40410" marB="40410"/>
                </a:tc>
                <a:extLst>
                  <a:ext uri="{0D108BD9-81ED-4DB2-BD59-A6C34878D82A}">
                    <a16:rowId xmlns="" xmlns:a16="http://schemas.microsoft.com/office/drawing/2014/main" val="833697214"/>
                  </a:ext>
                </a:extLst>
              </a:tr>
              <a:tr h="592635">
                <a:tc>
                  <a:txBody>
                    <a:bodyPr/>
                    <a:lstStyle/>
                    <a:p>
                      <a:r>
                        <a:rPr lang="en-SG" sz="1800" b="1" dirty="0">
                          <a:latin typeface="+mn-lt"/>
                        </a:rPr>
                        <a:t>Design (Technical Documents)</a:t>
                      </a:r>
                    </a:p>
                    <a:p>
                      <a:pPr marL="342900" indent="-342900">
                        <a:buFont typeface="Arial" panose="020B0604020202020204" pitchFamily="34" charset="0"/>
                        <a:buChar char="•"/>
                      </a:pPr>
                      <a:r>
                        <a:rPr lang="en-SG" sz="1800" dirty="0">
                          <a:latin typeface="+mn-lt"/>
                        </a:rPr>
                        <a:t>Update </a:t>
                      </a:r>
                      <a:r>
                        <a:rPr lang="en-SG" sz="1800" dirty="0" smtClean="0">
                          <a:latin typeface="+mn-lt"/>
                        </a:rPr>
                        <a:t>Diagrams</a:t>
                      </a:r>
                    </a:p>
                    <a:p>
                      <a:pPr marL="342900" indent="-342900">
                        <a:buFont typeface="Arial" panose="020B0604020202020204" pitchFamily="34" charset="0"/>
                        <a:buChar char="•"/>
                      </a:pPr>
                      <a:r>
                        <a:rPr lang="en-SG" sz="1800" dirty="0" smtClean="0">
                          <a:latin typeface="+mn-lt"/>
                        </a:rPr>
                        <a:t>UAT </a:t>
                      </a:r>
                      <a:r>
                        <a:rPr lang="en-SG" sz="1800" baseline="0" dirty="0" smtClean="0">
                          <a:latin typeface="+mn-lt"/>
                        </a:rPr>
                        <a:t>Milestone Preparation </a:t>
                      </a:r>
                      <a:endParaRPr lang="en-SG" sz="1800" dirty="0" smtClean="0">
                        <a:latin typeface="+mn-lt"/>
                      </a:endParaRPr>
                    </a:p>
                  </a:txBody>
                  <a:tcPr marL="80821" marR="80821" marT="40410" marB="40410"/>
                </a:tc>
                <a:tc>
                  <a:txBody>
                    <a:bodyPr/>
                    <a:lstStyle/>
                    <a:p>
                      <a:endParaRPr lang="en-SG" sz="1800" dirty="0">
                        <a:latin typeface="+mn-lt"/>
                      </a:endParaRPr>
                    </a:p>
                    <a:p>
                      <a:pPr marL="0" indent="0">
                        <a:buFont typeface="Arial" panose="020B0604020202020204" pitchFamily="34" charset="0"/>
                        <a:buNone/>
                      </a:pPr>
                      <a:r>
                        <a:rPr lang="en-SG" sz="1800" dirty="0" smtClean="0">
                          <a:latin typeface="+mn-lt"/>
                        </a:rPr>
                        <a:t>Colin</a:t>
                      </a:r>
                      <a:endParaRPr lang="en-SG" sz="1800" dirty="0">
                        <a:latin typeface="+mn-lt"/>
                      </a:endParaRPr>
                    </a:p>
                  </a:txBody>
                  <a:tcPr marL="80821" marR="80821" marT="40410" marB="40410"/>
                </a:tc>
                <a:extLst>
                  <a:ext uri="{0D108BD9-81ED-4DB2-BD59-A6C34878D82A}">
                    <a16:rowId xmlns="" xmlns:a16="http://schemas.microsoft.com/office/drawing/2014/main" val="2078334220"/>
                  </a:ext>
                </a:extLst>
              </a:tr>
              <a:tr h="1133040">
                <a:tc>
                  <a:txBody>
                    <a:bodyPr/>
                    <a:lstStyle/>
                    <a:p>
                      <a:r>
                        <a:rPr lang="en-SG" sz="1800" b="1" dirty="0" smtClean="0">
                          <a:latin typeface="+mn-lt"/>
                        </a:rPr>
                        <a:t>UAT Debugging Session</a:t>
                      </a:r>
                    </a:p>
                    <a:p>
                      <a:pPr marL="342900" indent="-342900">
                        <a:buFont typeface="Arial" panose="020B0604020202020204" pitchFamily="34" charset="0"/>
                        <a:buChar char="•"/>
                      </a:pPr>
                      <a:r>
                        <a:rPr lang="en-SG" sz="1800" b="0" dirty="0" smtClean="0">
                          <a:latin typeface="+mn-lt"/>
                          <a:cs typeface="+mn-cs"/>
                        </a:rPr>
                        <a:t>Login</a:t>
                      </a:r>
                    </a:p>
                    <a:p>
                      <a:pPr marL="342900" indent="-342900">
                        <a:buFont typeface="Arial" panose="020B0604020202020204" pitchFamily="34" charset="0"/>
                        <a:buChar char="•"/>
                      </a:pPr>
                      <a:r>
                        <a:rPr lang="en-SG" sz="1800" b="0" dirty="0" smtClean="0">
                          <a:latin typeface="+mn-lt"/>
                          <a:cs typeface="+mn-cs"/>
                        </a:rPr>
                        <a:t>Bootstrap</a:t>
                      </a:r>
                    </a:p>
                    <a:p>
                      <a:pPr marL="342900" indent="-342900">
                        <a:buFont typeface="Arial" panose="020B0604020202020204" pitchFamily="34" charset="0"/>
                        <a:buChar char="•"/>
                      </a:pPr>
                      <a:r>
                        <a:rPr lang="en-SG" sz="1800" dirty="0" smtClean="0">
                          <a:latin typeface="+mn-lt"/>
                        </a:rPr>
                        <a:t>Top-K Companions</a:t>
                      </a:r>
                    </a:p>
                    <a:p>
                      <a:pPr marL="342900" indent="-342900">
                        <a:buFont typeface="Arial" panose="020B0604020202020204" pitchFamily="34" charset="0"/>
                        <a:buChar char="•"/>
                      </a:pPr>
                      <a:r>
                        <a:rPr lang="en-SG" sz="1800" baseline="0" dirty="0" smtClean="0">
                          <a:latin typeface="+mn-lt"/>
                        </a:rPr>
                        <a:t>Top-K </a:t>
                      </a:r>
                      <a:r>
                        <a:rPr lang="en-SG" sz="1800" baseline="0" dirty="0" smtClean="0">
                          <a:latin typeface="+mn-lt"/>
                        </a:rPr>
                        <a:t>Popular Places</a:t>
                      </a:r>
                    </a:p>
                    <a:p>
                      <a:pPr marL="342900" indent="-342900">
                        <a:buFont typeface="Arial" panose="020B0604020202020204" pitchFamily="34" charset="0"/>
                        <a:buChar char="•"/>
                      </a:pPr>
                      <a:r>
                        <a:rPr lang="en-SG" sz="1800" dirty="0" smtClean="0">
                          <a:latin typeface="+mn-lt"/>
                        </a:rPr>
                        <a:t>Breakdown by year and gender</a:t>
                      </a:r>
                    </a:p>
                    <a:p>
                      <a:pPr marL="342900" indent="-342900">
                        <a:buFont typeface="Arial" panose="020B0604020202020204" pitchFamily="34" charset="0"/>
                        <a:buChar char="•"/>
                      </a:pPr>
                      <a:r>
                        <a:rPr lang="en-SG" sz="1800" dirty="0" smtClean="0">
                          <a:latin typeface="+mn-lt"/>
                        </a:rPr>
                        <a:t>Top-K Next Places</a:t>
                      </a:r>
                    </a:p>
                    <a:p>
                      <a:pPr marL="342900" indent="-342900">
                        <a:buFont typeface="Arial" panose="020B0604020202020204" pitchFamily="34" charset="0"/>
                        <a:buChar char="•"/>
                      </a:pPr>
                      <a:r>
                        <a:rPr lang="en-SG" sz="1800" dirty="0" smtClean="0">
                          <a:latin typeface="+mn-lt"/>
                        </a:rPr>
                        <a:t>Heatmap</a:t>
                      </a:r>
                    </a:p>
                    <a:p>
                      <a:pPr marL="342900" indent="-342900">
                        <a:buFont typeface="Arial" panose="020B0604020202020204" pitchFamily="34" charset="0"/>
                        <a:buChar char="•"/>
                      </a:pPr>
                      <a:r>
                        <a:rPr lang="en-SG" sz="1800" dirty="0" smtClean="0">
                          <a:latin typeface="+mn-lt"/>
                        </a:rPr>
                        <a:t>AGD</a:t>
                      </a:r>
                    </a:p>
                  </a:txBody>
                  <a:tcPr marL="80821" marR="80821" marT="40410" marB="40410"/>
                </a:tc>
                <a:tc>
                  <a:txBody>
                    <a:bodyPr/>
                    <a:lstStyle/>
                    <a:p>
                      <a:pPr marL="285750" indent="-285750">
                        <a:buFont typeface="Arial" panose="020B0604020202020204" pitchFamily="34" charset="0"/>
                        <a:buChar char="•"/>
                      </a:pPr>
                      <a:endParaRPr lang="en-SG" sz="1800" dirty="0" smtClean="0">
                        <a:latin typeface="+mn-lt"/>
                      </a:endParaRPr>
                    </a:p>
                    <a:p>
                      <a:pPr marL="285750" indent="-285750">
                        <a:buFont typeface="Arial" panose="020B0604020202020204" pitchFamily="34" charset="0"/>
                        <a:buChar char="•"/>
                      </a:pPr>
                      <a:r>
                        <a:rPr lang="en-SG" sz="1800" dirty="0" smtClean="0">
                          <a:latin typeface="+mn-lt"/>
                        </a:rPr>
                        <a:t>GBMS &amp; TMS</a:t>
                      </a:r>
                      <a:r>
                        <a:rPr lang="en-SG" sz="1800" baseline="0" dirty="0" smtClean="0">
                          <a:latin typeface="+mn-lt"/>
                        </a:rPr>
                        <a:t> </a:t>
                      </a:r>
                    </a:p>
                    <a:p>
                      <a:pPr marL="285750" indent="-285750">
                        <a:buFont typeface="Arial" panose="020B0604020202020204" pitchFamily="34" charset="0"/>
                        <a:buChar cha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indent="-285750">
                        <a:buFont typeface="Arial" panose="020B0604020202020204" pitchFamily="34" charset="0"/>
                        <a:buChar cha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baseline="0" dirty="0" smtClean="0">
                          <a:latin typeface="+mn-lt"/>
                        </a:rPr>
                        <a:t>DL &amp; ZR</a:t>
                      </a:r>
                    </a:p>
                    <a:p>
                      <a:pPr marL="0" indent="0">
                        <a:buFont typeface="Arial" panose="020B0604020202020204" pitchFamily="34" charset="0"/>
                        <a:buNone/>
                      </a:pPr>
                      <a:endParaRPr lang="en-SG" sz="1800" dirty="0">
                        <a:latin typeface="+mn-lt"/>
                      </a:endParaRPr>
                    </a:p>
                  </a:txBody>
                  <a:tcPr marL="80821" marR="80821" marT="40410" marB="40410"/>
                </a:tc>
                <a:extLst>
                  <a:ext uri="{0D108BD9-81ED-4DB2-BD59-A6C34878D82A}">
                    <a16:rowId xmlns="" xmlns:a16="http://schemas.microsoft.com/office/drawing/2014/main" val="2601355955"/>
                  </a:ext>
                </a:extLst>
              </a:tr>
            </a:tbl>
          </a:graphicData>
        </a:graphic>
      </p:graphicFrame>
    </p:spTree>
    <p:extLst>
      <p:ext uri="{BB962C8B-B14F-4D97-AF65-F5344CB8AC3E}">
        <p14:creationId xmlns:p14="http://schemas.microsoft.com/office/powerpoint/2010/main" val="9841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6</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5052118" y="74328"/>
            <a:ext cx="4091882" cy="1631216"/>
          </a:xfrm>
          <a:prstGeom prst="rect">
            <a:avLst/>
          </a:prstGeom>
          <a:noFill/>
        </p:spPr>
        <p:txBody>
          <a:bodyPr wrap="square" rtlCol="0">
            <a:spAutoFit/>
          </a:bodyPr>
          <a:lstStyle/>
          <a:p>
            <a:r>
              <a:rPr lang="en-SG" sz="2000" dirty="0">
                <a:latin typeface="+mj-lt"/>
                <a:cs typeface="Arial" panose="020B0604020202020204" pitchFamily="34" charset="0"/>
              </a:rPr>
              <a:t>Start Date: 6/11/2017</a:t>
            </a:r>
          </a:p>
          <a:p>
            <a:r>
              <a:rPr lang="en-SG" sz="2000" dirty="0">
                <a:latin typeface="+mj-lt"/>
                <a:cs typeface="Arial" panose="020B0604020202020204" pitchFamily="34" charset="0"/>
              </a:rPr>
              <a:t>End Date: 19/11/2017</a:t>
            </a:r>
          </a:p>
          <a:p>
            <a:r>
              <a:rPr lang="en-SG" sz="2000" dirty="0" smtClean="0">
                <a:cs typeface="Arial" panose="020B0604020202020204" pitchFamily="34" charset="0"/>
              </a:rPr>
              <a:t>PM</a:t>
            </a:r>
            <a:r>
              <a:rPr lang="en-SG" sz="2000" dirty="0">
                <a:cs typeface="Arial" panose="020B0604020202020204" pitchFamily="34" charset="0"/>
              </a:rPr>
              <a:t>: </a:t>
            </a:r>
            <a:r>
              <a:rPr lang="en-SG" sz="2000" dirty="0" smtClean="0">
                <a:cs typeface="Arial" panose="020B0604020202020204" pitchFamily="34" charset="0"/>
              </a:rPr>
              <a:t>Colin</a:t>
            </a:r>
            <a:endParaRPr lang="en-SG" sz="2000" dirty="0">
              <a:cs typeface="Arial" panose="020B0604020202020204" pitchFamily="34" charset="0"/>
            </a:endParaRPr>
          </a:p>
          <a:p>
            <a:r>
              <a:rPr lang="en-SG" sz="2000" dirty="0" smtClean="0">
                <a:latin typeface="+mj-lt"/>
                <a:cs typeface="Arial" panose="020B0604020202020204" pitchFamily="34" charset="0"/>
              </a:rPr>
              <a:t>Pair 1: Colin &amp; </a:t>
            </a:r>
            <a:r>
              <a:rPr lang="en-SG" sz="2000" dirty="0" err="1" smtClean="0">
                <a:latin typeface="+mj-lt"/>
                <a:cs typeface="Arial" panose="020B0604020202020204" pitchFamily="34" charset="0"/>
              </a:rPr>
              <a:t>MingSheng</a:t>
            </a:r>
            <a:endParaRPr lang="en-SG" sz="2000" dirty="0" smtClean="0">
              <a:latin typeface="+mj-lt"/>
              <a:cs typeface="Arial" panose="020B0604020202020204" pitchFamily="34" charset="0"/>
            </a:endParaRPr>
          </a:p>
          <a:p>
            <a:r>
              <a:rPr lang="en-SG" sz="2000" dirty="0" smtClean="0">
                <a:latin typeface="+mj-lt"/>
                <a:cs typeface="Arial" panose="020B0604020202020204" pitchFamily="34" charset="0"/>
              </a:rPr>
              <a:t>Pair 2: David &amp; </a:t>
            </a:r>
            <a:r>
              <a:rPr lang="en-SG" sz="2000" dirty="0" err="1" smtClean="0">
                <a:latin typeface="+mj-lt"/>
                <a:cs typeface="Arial" panose="020B0604020202020204" pitchFamily="34" charset="0"/>
              </a:rPr>
              <a:t>Zhengren</a:t>
            </a:r>
            <a:endParaRPr lang="en-SG" sz="2000" dirty="0">
              <a:latin typeface="+mj-lt"/>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3384956970"/>
              </p:ext>
            </p:extLst>
          </p:nvPr>
        </p:nvGraphicFramePr>
        <p:xfrm>
          <a:off x="611702" y="2582060"/>
          <a:ext cx="8089762" cy="3179160"/>
        </p:xfrm>
        <a:graphic>
          <a:graphicData uri="http://schemas.openxmlformats.org/drawingml/2006/table">
            <a:tbl>
              <a:tblPr firstRow="1" bandRow="1">
                <a:tableStyleId>{7DF18680-E054-41AD-8BC1-D1AEF772440D}</a:tableStyleId>
              </a:tblPr>
              <a:tblGrid>
                <a:gridCol w="4044881">
                  <a:extLst>
                    <a:ext uri="{9D8B030D-6E8A-4147-A177-3AD203B41FA5}">
                      <a16:colId xmlns="" xmlns:a16="http://schemas.microsoft.com/office/drawing/2014/main" val="3348942029"/>
                    </a:ext>
                  </a:extLst>
                </a:gridCol>
                <a:gridCol w="4044881">
                  <a:extLst>
                    <a:ext uri="{9D8B030D-6E8A-4147-A177-3AD203B41FA5}">
                      <a16:colId xmlns="" xmlns:a16="http://schemas.microsoft.com/office/drawing/2014/main" val="642054072"/>
                    </a:ext>
                  </a:extLst>
                </a:gridCol>
              </a:tblGrid>
              <a:tr h="336728">
                <a:tc>
                  <a:txBody>
                    <a:bodyPr/>
                    <a:lstStyle/>
                    <a:p>
                      <a:r>
                        <a:rPr lang="en-SG" sz="1800" dirty="0">
                          <a:latin typeface="+mn-lt"/>
                        </a:rPr>
                        <a:t>TASK</a:t>
                      </a:r>
                    </a:p>
                  </a:txBody>
                  <a:tcPr marL="80821" marR="80821" marT="40410" marB="40410"/>
                </a:tc>
                <a:tc>
                  <a:txBody>
                    <a:bodyPr/>
                    <a:lstStyle/>
                    <a:p>
                      <a:r>
                        <a:rPr lang="en-SG" sz="1800" dirty="0">
                          <a:latin typeface="+mn-lt"/>
                        </a:rPr>
                        <a:t>MEMBER ALLOCATION</a:t>
                      </a:r>
                    </a:p>
                  </a:txBody>
                  <a:tcPr marL="80821" marR="80821" marT="40410" marB="40410"/>
                </a:tc>
                <a:extLst>
                  <a:ext uri="{0D108BD9-81ED-4DB2-BD59-A6C34878D82A}">
                    <a16:rowId xmlns="" xmlns:a16="http://schemas.microsoft.com/office/drawing/2014/main" val="833697214"/>
                  </a:ext>
                </a:extLst>
              </a:tr>
              <a:tr h="1133040">
                <a:tc>
                  <a:txBody>
                    <a:bodyPr/>
                    <a:lstStyle/>
                    <a:p>
                      <a:r>
                        <a:rPr lang="en-SG" sz="1800" b="1" dirty="0" smtClean="0">
                          <a:latin typeface="+mn-lt"/>
                        </a:rPr>
                        <a:t>Testing</a:t>
                      </a:r>
                      <a:endParaRPr lang="en-SG" sz="1800" b="1" dirty="0" smtClean="0">
                        <a:latin typeface="+mn-lt"/>
                      </a:endParaRPr>
                    </a:p>
                    <a:p>
                      <a:pPr marL="342900" indent="-342900">
                        <a:buFont typeface="Arial" panose="020B0604020202020204" pitchFamily="34" charset="0"/>
                        <a:buChar char="•"/>
                      </a:pPr>
                      <a:r>
                        <a:rPr lang="en-SG" sz="1800" b="0" dirty="0" smtClean="0">
                          <a:latin typeface="+mn-lt"/>
                          <a:cs typeface="+mn-cs"/>
                        </a:rPr>
                        <a:t>Login</a:t>
                      </a:r>
                    </a:p>
                    <a:p>
                      <a:pPr marL="342900" indent="-342900">
                        <a:buFont typeface="Arial" panose="020B0604020202020204" pitchFamily="34" charset="0"/>
                        <a:buChar char="•"/>
                      </a:pPr>
                      <a:r>
                        <a:rPr lang="en-SG" sz="1800" b="0" dirty="0" smtClean="0">
                          <a:latin typeface="+mn-lt"/>
                          <a:cs typeface="+mn-cs"/>
                        </a:rPr>
                        <a:t>Bootstrap</a:t>
                      </a:r>
                    </a:p>
                    <a:p>
                      <a:pPr marL="342900" indent="-342900">
                        <a:buFont typeface="Arial" panose="020B0604020202020204" pitchFamily="34" charset="0"/>
                        <a:buChar char="•"/>
                      </a:pPr>
                      <a:r>
                        <a:rPr lang="en-SG" sz="1800" dirty="0" smtClean="0">
                          <a:latin typeface="+mn-lt"/>
                        </a:rPr>
                        <a:t>Top-K Companions</a:t>
                      </a:r>
                    </a:p>
                    <a:p>
                      <a:pPr marL="342900" indent="-342900">
                        <a:buFont typeface="Arial" panose="020B0604020202020204" pitchFamily="34" charset="0"/>
                        <a:buChar char="•"/>
                      </a:pPr>
                      <a:r>
                        <a:rPr lang="en-SG" sz="1800" baseline="0" dirty="0" smtClean="0">
                          <a:latin typeface="+mn-lt"/>
                        </a:rPr>
                        <a:t>Top-K </a:t>
                      </a:r>
                      <a:r>
                        <a:rPr lang="en-SG" sz="1800" baseline="0" dirty="0" smtClean="0">
                          <a:latin typeface="+mn-lt"/>
                        </a:rPr>
                        <a:t>Popular Places</a:t>
                      </a:r>
                    </a:p>
                    <a:p>
                      <a:pPr marL="342900" indent="-342900">
                        <a:buFont typeface="Arial" panose="020B0604020202020204" pitchFamily="34" charset="0"/>
                        <a:buChar char="•"/>
                      </a:pPr>
                      <a:r>
                        <a:rPr lang="en-SG" sz="1800" dirty="0" smtClean="0">
                          <a:latin typeface="+mn-lt"/>
                        </a:rPr>
                        <a:t>Breakdown by year and gender</a:t>
                      </a:r>
                    </a:p>
                    <a:p>
                      <a:pPr marL="342900" indent="-342900">
                        <a:buFont typeface="Arial" panose="020B0604020202020204" pitchFamily="34" charset="0"/>
                        <a:buChar char="•"/>
                      </a:pPr>
                      <a:r>
                        <a:rPr lang="en-SG" sz="1800" dirty="0" smtClean="0">
                          <a:latin typeface="+mn-lt"/>
                        </a:rPr>
                        <a:t>Top-K Next Places</a:t>
                      </a:r>
                    </a:p>
                    <a:p>
                      <a:pPr marL="342900" indent="-342900">
                        <a:buFont typeface="Arial" panose="020B0604020202020204" pitchFamily="34" charset="0"/>
                        <a:buChar char="•"/>
                      </a:pPr>
                      <a:r>
                        <a:rPr lang="en-SG" sz="1800" dirty="0" smtClean="0">
                          <a:latin typeface="+mn-lt"/>
                        </a:rPr>
                        <a:t>Heatmap</a:t>
                      </a:r>
                    </a:p>
                    <a:p>
                      <a:pPr marL="342900" indent="-342900">
                        <a:buFont typeface="Arial" panose="020B0604020202020204" pitchFamily="34" charset="0"/>
                        <a:buChar char="•"/>
                      </a:pPr>
                      <a:r>
                        <a:rPr lang="en-SG" sz="1800" dirty="0" smtClean="0">
                          <a:latin typeface="+mn-lt"/>
                        </a:rPr>
                        <a:t>AGD</a:t>
                      </a:r>
                    </a:p>
                  </a:txBody>
                  <a:tcPr marL="80821" marR="80821" marT="40410" marB="40410"/>
                </a:tc>
                <a:tc>
                  <a:txBody>
                    <a:bodyPr/>
                    <a:lstStyle/>
                    <a:p>
                      <a:pPr marL="285750" indent="-285750">
                        <a:buFont typeface="Arial" panose="020B0604020202020204" pitchFamily="34" charset="0"/>
                        <a:buChar char="•"/>
                      </a:pPr>
                      <a:endParaRPr lang="en-SG" sz="1800" dirty="0" smtClean="0">
                        <a:latin typeface="+mn-lt"/>
                      </a:endParaRPr>
                    </a:p>
                    <a:p>
                      <a:pPr marL="285750" indent="-285750">
                        <a:buFont typeface="Arial" panose="020B0604020202020204" pitchFamily="34" charset="0"/>
                        <a:buChar cha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indent="-285750">
                        <a:buFont typeface="Arial" panose="020B0604020202020204" pitchFamily="34" charset="0"/>
                        <a:buChar cha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baseline="0" dirty="0" smtClean="0">
                          <a:latin typeface="+mn-lt"/>
                        </a:rPr>
                        <a:t>DL &amp; ZR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800" dirty="0" smtClean="0">
                          <a:latin typeface="+mn-lt"/>
                        </a:rPr>
                        <a:t>GBMS &amp; TMS</a:t>
                      </a:r>
                      <a:r>
                        <a:rPr lang="en-SG" sz="1800" baseline="0" dirty="0" smtClean="0">
                          <a:latin typeface="+mn-lt"/>
                        </a:rPr>
                        <a:t> </a:t>
                      </a:r>
                    </a:p>
                    <a:p>
                      <a:pPr marL="0" indent="0">
                        <a:buFont typeface="Arial" panose="020B0604020202020204" pitchFamily="34" charset="0"/>
                        <a:buNone/>
                      </a:pPr>
                      <a:endParaRPr lang="en-SG" sz="1800" dirty="0">
                        <a:latin typeface="+mn-lt"/>
                      </a:endParaRPr>
                    </a:p>
                  </a:txBody>
                  <a:tcPr marL="80821" marR="80821" marT="40410" marB="40410"/>
                </a:tc>
                <a:extLst>
                  <a:ext uri="{0D108BD9-81ED-4DB2-BD59-A6C34878D82A}">
                    <a16:rowId xmlns="" xmlns:a16="http://schemas.microsoft.com/office/drawing/2014/main" val="2601355955"/>
                  </a:ext>
                </a:extLst>
              </a:tr>
            </a:tbl>
          </a:graphicData>
        </a:graphic>
      </p:graphicFrame>
    </p:spTree>
    <p:extLst>
      <p:ext uri="{BB962C8B-B14F-4D97-AF65-F5344CB8AC3E}">
        <p14:creationId xmlns:p14="http://schemas.microsoft.com/office/powerpoint/2010/main" val="55368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F7563F2-D41B-4121-9A40-3205A5B5CB9D}"/>
              </a:ext>
            </a:extLst>
          </p:cNvPr>
          <p:cNvSpPr txBox="1"/>
          <p:nvPr/>
        </p:nvSpPr>
        <p:spPr>
          <a:xfrm>
            <a:off x="290086" y="252358"/>
            <a:ext cx="3615102" cy="1015663"/>
          </a:xfrm>
          <a:prstGeom prst="rect">
            <a:avLst/>
          </a:prstGeom>
          <a:solidFill>
            <a:srgbClr val="0070C0"/>
          </a:solidFill>
          <a:ln w="12700" cap="flat" cmpd="sng" algn="ctr">
            <a:solidFill>
              <a:srgbClr val="4BACC6">
                <a:shade val="50000"/>
              </a:srgbClr>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6000" b="0" i="0" u="none" strike="noStrike" kern="0" cap="none" spc="0" normalizeH="0" baseline="0" noProof="0" dirty="0" smtClean="0">
                <a:ln>
                  <a:noFill/>
                </a:ln>
                <a:solidFill>
                  <a:prstClr val="white"/>
                </a:solidFill>
                <a:effectLst/>
                <a:uLnTx/>
                <a:uFillTx/>
                <a:latin typeface="Arial" panose="020B0604020202020204" pitchFamily="34" charset="0"/>
                <a:ea typeface="+mn-ea"/>
                <a:cs typeface="Arial" panose="020B0604020202020204" pitchFamily="34" charset="0"/>
              </a:rPr>
              <a:t>Iteration 7</a:t>
            </a:r>
          </a:p>
        </p:txBody>
      </p:sp>
      <p:sp>
        <p:nvSpPr>
          <p:cNvPr id="7" name="TextBox 6">
            <a:extLst>
              <a:ext uri="{FF2B5EF4-FFF2-40B4-BE49-F238E27FC236}">
                <a16:creationId xmlns="" xmlns:a16="http://schemas.microsoft.com/office/drawing/2014/main" id="{FA926645-B988-4D40-9A2F-2C9C1355B284}"/>
              </a:ext>
            </a:extLst>
          </p:cNvPr>
          <p:cNvSpPr txBox="1"/>
          <p:nvPr/>
        </p:nvSpPr>
        <p:spPr>
          <a:xfrm>
            <a:off x="4604377" y="377026"/>
            <a:ext cx="4091882" cy="1015663"/>
          </a:xfrm>
          <a:prstGeom prst="rect">
            <a:avLst/>
          </a:prstGeom>
          <a:noFill/>
        </p:spPr>
        <p:txBody>
          <a:bodyPr wrap="square" rtlCol="0">
            <a:spAutoFit/>
          </a:bodyPr>
          <a:lstStyle/>
          <a:p>
            <a:r>
              <a:rPr lang="en-SG" sz="2000" dirty="0">
                <a:latin typeface="+mj-lt"/>
                <a:cs typeface="Arial" panose="020B0604020202020204" pitchFamily="34" charset="0"/>
              </a:rPr>
              <a:t>Start Date: 20/11/2017 </a:t>
            </a:r>
          </a:p>
          <a:p>
            <a:r>
              <a:rPr lang="en-SG" sz="2000" dirty="0">
                <a:latin typeface="+mj-lt"/>
                <a:cs typeface="Arial" panose="020B0604020202020204" pitchFamily="34" charset="0"/>
              </a:rPr>
              <a:t>End Date: 26/11/2017</a:t>
            </a:r>
          </a:p>
          <a:p>
            <a:r>
              <a:rPr lang="en-SG" sz="2000" dirty="0" smtClean="0">
                <a:cs typeface="Arial" panose="020B0604020202020204" pitchFamily="34" charset="0"/>
              </a:rPr>
              <a:t>PM</a:t>
            </a:r>
            <a:r>
              <a:rPr lang="en-SG" sz="2000" dirty="0">
                <a:cs typeface="Arial" panose="020B0604020202020204" pitchFamily="34" charset="0"/>
              </a:rPr>
              <a:t>: </a:t>
            </a:r>
            <a:r>
              <a:rPr lang="en-SG" sz="2000" dirty="0" smtClean="0">
                <a:cs typeface="Arial" panose="020B0604020202020204" pitchFamily="34" charset="0"/>
              </a:rPr>
              <a:t>DAVID</a:t>
            </a:r>
            <a:endParaRPr lang="en-SG" sz="2000" dirty="0">
              <a:cs typeface="Arial" panose="020B0604020202020204" pitchFamily="34" charset="0"/>
            </a:endParaRPr>
          </a:p>
        </p:txBody>
      </p:sp>
      <p:graphicFrame>
        <p:nvGraphicFramePr>
          <p:cNvPr id="8" name="Table 7">
            <a:extLst>
              <a:ext uri="{FF2B5EF4-FFF2-40B4-BE49-F238E27FC236}">
                <a16:creationId xmlns="" xmlns:a16="http://schemas.microsoft.com/office/drawing/2014/main" id="{08132F6E-9600-4583-AF68-E1028C201F3B}"/>
              </a:ext>
            </a:extLst>
          </p:cNvPr>
          <p:cNvGraphicFramePr>
            <a:graphicFrameLocks noGrp="1"/>
          </p:cNvGraphicFramePr>
          <p:nvPr>
            <p:extLst>
              <p:ext uri="{D42A27DB-BD31-4B8C-83A1-F6EECF244321}">
                <p14:modId xmlns:p14="http://schemas.microsoft.com/office/powerpoint/2010/main" val="3169775478"/>
              </p:ext>
            </p:extLst>
          </p:nvPr>
        </p:nvGraphicFramePr>
        <p:xfrm>
          <a:off x="491884" y="2891475"/>
          <a:ext cx="8367236" cy="1018371"/>
        </p:xfrm>
        <a:graphic>
          <a:graphicData uri="http://schemas.openxmlformats.org/drawingml/2006/table">
            <a:tbl>
              <a:tblPr firstRow="1" bandRow="1">
                <a:tableStyleId>{7DF18680-E054-41AD-8BC1-D1AEF772440D}</a:tableStyleId>
              </a:tblPr>
              <a:tblGrid>
                <a:gridCol w="4183618">
                  <a:extLst>
                    <a:ext uri="{9D8B030D-6E8A-4147-A177-3AD203B41FA5}">
                      <a16:colId xmlns="" xmlns:a16="http://schemas.microsoft.com/office/drawing/2014/main" val="3348942029"/>
                    </a:ext>
                  </a:extLst>
                </a:gridCol>
                <a:gridCol w="4183618">
                  <a:extLst>
                    <a:ext uri="{9D8B030D-6E8A-4147-A177-3AD203B41FA5}">
                      <a16:colId xmlns="" xmlns:a16="http://schemas.microsoft.com/office/drawing/2014/main" val="642054072"/>
                    </a:ext>
                  </a:extLst>
                </a:gridCol>
              </a:tblGrid>
              <a:tr h="367321">
                <a:tc>
                  <a:txBody>
                    <a:bodyPr/>
                    <a:lstStyle/>
                    <a:p>
                      <a:r>
                        <a:rPr lang="en-SG" sz="1800" dirty="0">
                          <a:latin typeface="+mn-lt"/>
                        </a:rPr>
                        <a:t>TASK</a:t>
                      </a:r>
                    </a:p>
                  </a:txBody>
                  <a:tcPr marL="83593" marR="83593" marT="41796" marB="41796"/>
                </a:tc>
                <a:tc>
                  <a:txBody>
                    <a:bodyPr/>
                    <a:lstStyle/>
                    <a:p>
                      <a:r>
                        <a:rPr lang="en-SG" sz="1800" dirty="0">
                          <a:latin typeface="+mn-lt"/>
                        </a:rPr>
                        <a:t>MEMBER ALLOCATION</a:t>
                      </a:r>
                    </a:p>
                  </a:txBody>
                  <a:tcPr marL="83593" marR="83593" marT="41796" marB="41796"/>
                </a:tc>
                <a:extLst>
                  <a:ext uri="{0D108BD9-81ED-4DB2-BD59-A6C34878D82A}">
                    <a16:rowId xmlns="" xmlns:a16="http://schemas.microsoft.com/office/drawing/2014/main" val="833697214"/>
                  </a:ext>
                </a:extLst>
              </a:tr>
              <a:tr h="651050">
                <a:tc>
                  <a:txBody>
                    <a:bodyPr/>
                    <a:lstStyle/>
                    <a:p>
                      <a:r>
                        <a:rPr lang="en-SG" sz="1800" b="1" dirty="0" smtClean="0">
                          <a:latin typeface="+mn-lt"/>
                        </a:rPr>
                        <a:t>Prepare for Final</a:t>
                      </a:r>
                      <a:r>
                        <a:rPr lang="en-SG" sz="1800" b="1" baseline="0" dirty="0" smtClean="0">
                          <a:latin typeface="+mn-lt"/>
                        </a:rPr>
                        <a:t> Presentation</a:t>
                      </a:r>
                      <a:endParaRPr lang="en-SG" sz="1800" b="1" dirty="0">
                        <a:latin typeface="+mn-lt"/>
                      </a:endParaRPr>
                    </a:p>
                  </a:txBody>
                  <a:tcPr marL="83593" marR="83593" marT="41796" marB="41796" anchor="ctr"/>
                </a:tc>
                <a:tc>
                  <a:txBody>
                    <a:bodyPr/>
                    <a:lstStyle/>
                    <a:p>
                      <a:endParaRPr lang="en-SG" sz="1800" dirty="0">
                        <a:latin typeface="+mn-lt"/>
                      </a:endParaRPr>
                    </a:p>
                    <a:p>
                      <a:r>
                        <a:rPr lang="en-SG" sz="1800" dirty="0" smtClean="0">
                          <a:latin typeface="+mn-lt"/>
                        </a:rPr>
                        <a:t>CBH, GBMS, TMS, ZR,</a:t>
                      </a:r>
                      <a:r>
                        <a:rPr lang="en-SG" sz="1800" baseline="0" dirty="0" smtClean="0">
                          <a:latin typeface="+mn-lt"/>
                        </a:rPr>
                        <a:t> </a:t>
                      </a:r>
                      <a:r>
                        <a:rPr lang="en-SG" sz="1800" dirty="0" smtClean="0">
                          <a:latin typeface="+mn-lt"/>
                        </a:rPr>
                        <a:t>DL</a:t>
                      </a:r>
                      <a:endParaRPr lang="en-SG" sz="1800" dirty="0">
                        <a:latin typeface="+mn-lt"/>
                      </a:endParaRPr>
                    </a:p>
                  </a:txBody>
                  <a:tcPr marL="83593" marR="83593" marT="41796" marB="41796" anchor="ctr"/>
                </a:tc>
                <a:extLst>
                  <a:ext uri="{0D108BD9-81ED-4DB2-BD59-A6C34878D82A}">
                    <a16:rowId xmlns="" xmlns:a16="http://schemas.microsoft.com/office/drawing/2014/main" val="2078334220"/>
                  </a:ext>
                </a:extLst>
              </a:tr>
            </a:tbl>
          </a:graphicData>
        </a:graphic>
      </p:graphicFrame>
    </p:spTree>
    <p:extLst>
      <p:ext uri="{BB962C8B-B14F-4D97-AF65-F5344CB8AC3E}">
        <p14:creationId xmlns:p14="http://schemas.microsoft.com/office/powerpoint/2010/main" val="233186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657350" y="2440592"/>
            <a:ext cx="5829300" cy="1159875"/>
          </a:xfrm>
          <a:prstGeom prst="rect">
            <a:avLst/>
          </a:prstGeom>
        </p:spPr>
        <p:txBody>
          <a:bodyPr vert="horz" lIns="68569" tIns="68569" rIns="68569" bIns="68569" rtlCol="0" anchor="b" anchorCtr="0">
            <a:noAutofit/>
          </a:bodyPr>
          <a:lstStyle/>
          <a:p>
            <a:r>
              <a:rPr lang="en" sz="5400" dirty="0">
                <a:solidFill>
                  <a:srgbClr val="7ECEFD"/>
                </a:solidFill>
              </a:rPr>
              <a:t>3.</a:t>
            </a:r>
          </a:p>
          <a:p>
            <a:r>
              <a:rPr lang="en" dirty="0"/>
              <a:t>CRITICAL PATHS</a:t>
            </a:r>
          </a:p>
        </p:txBody>
      </p:sp>
    </p:spTree>
    <p:extLst>
      <p:ext uri="{BB962C8B-B14F-4D97-AF65-F5344CB8AC3E}">
        <p14:creationId xmlns:p14="http://schemas.microsoft.com/office/powerpoint/2010/main" val="231658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stCxn id="33" idx="7"/>
            <a:endCxn id="11" idx="1"/>
          </p:cNvCxnSpPr>
          <p:nvPr/>
        </p:nvCxnSpPr>
        <p:spPr bwMode="auto">
          <a:xfrm flipV="1">
            <a:off x="115470" y="2139350"/>
            <a:ext cx="885557" cy="143367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8" name="AutoShape 17">
            <a:extLst>
              <a:ext uri="{FF2B5EF4-FFF2-40B4-BE49-F238E27FC236}">
                <a16:creationId xmlns="" xmlns:a16="http://schemas.microsoft.com/office/drawing/2014/main" id="{D6824D93-4213-46D1-826C-ABD3D3E181FA}"/>
              </a:ext>
            </a:extLst>
          </p:cNvPr>
          <p:cNvCxnSpPr>
            <a:cxnSpLocks noChangeShapeType="1"/>
            <a:stCxn id="33" idx="4"/>
            <a:endCxn id="18" idx="1"/>
          </p:cNvCxnSpPr>
          <p:nvPr/>
        </p:nvCxnSpPr>
        <p:spPr bwMode="auto">
          <a:xfrm>
            <a:off x="46168" y="3742894"/>
            <a:ext cx="954859" cy="1458744"/>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01027" y="1482291"/>
            <a:ext cx="1715149" cy="131411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Top-k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Companion</a:t>
            </a: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a:t>
            </a:r>
          </a:p>
        </p:txBody>
      </p:sp>
      <p:sp>
        <p:nvSpPr>
          <p:cNvPr id="1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523873" y="1480924"/>
            <a:ext cx="1511876" cy="1315485"/>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Code </a:t>
            </a:r>
          </a:p>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Breakdown</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01027" y="4559575"/>
            <a:ext cx="1715148" cy="1284126"/>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Create PM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Review Slides</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19"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23065" y="4559575"/>
            <a:ext cx="1800808" cy="1282106"/>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Update Class</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Diagrams</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cxnSp>
        <p:nvCxnSpPr>
          <p:cNvPr id="22" name="AutoShape 17">
            <a:extLst>
              <a:ext uri="{FF2B5EF4-FFF2-40B4-BE49-F238E27FC236}">
                <a16:creationId xmlns="" xmlns:a16="http://schemas.microsoft.com/office/drawing/2014/main" id="{D6824D93-4213-46D1-826C-ABD3D3E181FA}"/>
              </a:ext>
            </a:extLst>
          </p:cNvPr>
          <p:cNvCxnSpPr>
            <a:cxnSpLocks noChangeShapeType="1"/>
            <a:stCxn id="35" idx="3"/>
            <a:endCxn id="24" idx="1"/>
          </p:cNvCxnSpPr>
          <p:nvPr/>
        </p:nvCxnSpPr>
        <p:spPr bwMode="auto">
          <a:xfrm flipV="1">
            <a:off x="6039353" y="3661936"/>
            <a:ext cx="1337352" cy="1538692"/>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4"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7376705" y="3139247"/>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Group Meeting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cxnSp>
        <p:nvCxnSpPr>
          <p:cNvPr id="26" name="AutoShape 17">
            <a:extLst>
              <a:ext uri="{FF2B5EF4-FFF2-40B4-BE49-F238E27FC236}">
                <a16:creationId xmlns="" xmlns:a16="http://schemas.microsoft.com/office/drawing/2014/main" id="{0B993702-3A9F-4A11-A312-5E181BAB497F}"/>
              </a:ext>
            </a:extLst>
          </p:cNvPr>
          <p:cNvCxnSpPr>
            <a:cxnSpLocks noChangeShapeType="1"/>
            <a:stCxn id="17" idx="3"/>
            <a:endCxn id="24" idx="1"/>
          </p:cNvCxnSpPr>
          <p:nvPr/>
        </p:nvCxnSpPr>
        <p:spPr bwMode="auto">
          <a:xfrm>
            <a:off x="6035749" y="2138667"/>
            <a:ext cx="1340956" cy="152326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5" name="Title 1"/>
          <p:cNvSpPr>
            <a:spLocks noGrp="1"/>
          </p:cNvSpPr>
          <p:nvPr>
            <p:ph type="title"/>
          </p:nvPr>
        </p:nvSpPr>
        <p:spPr>
          <a:xfrm>
            <a:off x="14365" y="-9689"/>
            <a:ext cx="6906027" cy="857250"/>
          </a:xfrm>
        </p:spPr>
        <p:txBody>
          <a:bodyPr>
            <a:normAutofit/>
          </a:bodyPr>
          <a:lstStyle/>
          <a:p>
            <a:r>
              <a:rPr lang="en-SG" dirty="0">
                <a:solidFill>
                  <a:schemeClr val="tx2">
                    <a:lumMod val="25000"/>
                  </a:schemeClr>
                </a:solidFill>
              </a:rPr>
              <a:t>ITERATION 3</a:t>
            </a:r>
          </a:p>
        </p:txBody>
      </p:sp>
      <p:cxnSp>
        <p:nvCxnSpPr>
          <p:cNvPr id="20" name="AutoShape 17">
            <a:extLst>
              <a:ext uri="{FF2B5EF4-FFF2-40B4-BE49-F238E27FC236}">
                <a16:creationId xmlns="" xmlns:a16="http://schemas.microsoft.com/office/drawing/2014/main" id="{0B993702-3A9F-4A11-A312-5E181BAB497F}"/>
              </a:ext>
            </a:extLst>
          </p:cNvPr>
          <p:cNvCxnSpPr>
            <a:cxnSpLocks noChangeShapeType="1"/>
            <a:stCxn id="33" idx="6"/>
            <a:endCxn id="23" idx="1"/>
          </p:cNvCxnSpPr>
          <p:nvPr/>
        </p:nvCxnSpPr>
        <p:spPr bwMode="auto">
          <a:xfrm flipV="1">
            <a:off x="144176" y="3624838"/>
            <a:ext cx="856851" cy="18549"/>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3"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01027" y="2964581"/>
            <a:ext cx="1715148" cy="1320513"/>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UI</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2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17254" y="2964581"/>
            <a:ext cx="1806619" cy="1321880"/>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Top-k Place </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35"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4521667" y="4559575"/>
            <a:ext cx="1517686" cy="1282106"/>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days)</a:t>
            </a:r>
          </a:p>
        </p:txBody>
      </p:sp>
      <p:cxnSp>
        <p:nvCxnSpPr>
          <p:cNvPr id="38" name="AutoShape 17">
            <a:extLst>
              <a:ext uri="{FF2B5EF4-FFF2-40B4-BE49-F238E27FC236}">
                <a16:creationId xmlns="" xmlns:a16="http://schemas.microsoft.com/office/drawing/2014/main" id="{D6824D93-4213-46D1-826C-ABD3D3E181FA}"/>
              </a:ext>
            </a:extLst>
          </p:cNvPr>
          <p:cNvCxnSpPr>
            <a:cxnSpLocks noChangeShapeType="1"/>
            <a:stCxn id="32" idx="3"/>
            <a:endCxn id="24" idx="1"/>
          </p:cNvCxnSpPr>
          <p:nvPr/>
        </p:nvCxnSpPr>
        <p:spPr bwMode="auto">
          <a:xfrm>
            <a:off x="6035749" y="3624838"/>
            <a:ext cx="1340956" cy="37098"/>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30"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17254" y="1482291"/>
            <a:ext cx="1806620" cy="131411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Create Test case</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Breakdown &amp;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Top-k popular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Place</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32"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4521667" y="2964581"/>
            <a:ext cx="1514082" cy="1320513"/>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days)</a:t>
            </a:r>
          </a:p>
        </p:txBody>
      </p:sp>
      <p:sp>
        <p:nvSpPr>
          <p:cNvPr id="33" name="Oval 8">
            <a:extLst>
              <a:ext uri="{FF2B5EF4-FFF2-40B4-BE49-F238E27FC236}">
                <a16:creationId xmlns="" xmlns:a16="http://schemas.microsoft.com/office/drawing/2014/main" id="{20552DC1-A307-4806-9492-68CE35C9293E}"/>
              </a:ext>
            </a:extLst>
          </p:cNvPr>
          <p:cNvSpPr>
            <a:spLocks noChangeArrowheads="1"/>
          </p:cNvSpPr>
          <p:nvPr/>
        </p:nvSpPr>
        <p:spPr bwMode="auto">
          <a:xfrm>
            <a:off x="-51841" y="3543879"/>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Tree>
    <p:extLst>
      <p:ext uri="{BB962C8B-B14F-4D97-AF65-F5344CB8AC3E}">
        <p14:creationId xmlns:p14="http://schemas.microsoft.com/office/powerpoint/2010/main" val="150802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endCxn id="11" idx="1"/>
          </p:cNvCxnSpPr>
          <p:nvPr/>
        </p:nvCxnSpPr>
        <p:spPr bwMode="auto">
          <a:xfrm flipV="1">
            <a:off x="0" y="2202538"/>
            <a:ext cx="694267" cy="1287673"/>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8" name="AutoShape 17">
            <a:extLst>
              <a:ext uri="{FF2B5EF4-FFF2-40B4-BE49-F238E27FC236}">
                <a16:creationId xmlns="" xmlns:a16="http://schemas.microsoft.com/office/drawing/2014/main" id="{D6824D93-4213-46D1-826C-ABD3D3E181FA}"/>
              </a:ext>
            </a:extLst>
          </p:cNvPr>
          <p:cNvCxnSpPr>
            <a:cxnSpLocks noChangeShapeType="1"/>
            <a:endCxn id="18" idx="1"/>
          </p:cNvCxnSpPr>
          <p:nvPr/>
        </p:nvCxnSpPr>
        <p:spPr bwMode="auto">
          <a:xfrm>
            <a:off x="0" y="3871295"/>
            <a:ext cx="694267" cy="1346286"/>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694267" y="1608667"/>
            <a:ext cx="2021909" cy="1187742"/>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Code Test case</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Top-k Companion</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Top-k Next Place</a:t>
            </a:r>
          </a:p>
          <a:p>
            <a:pPr algn="ctr">
              <a:spcBef>
                <a:spcPct val="0"/>
              </a:spcBef>
              <a:buClrTx/>
              <a:buFontTx/>
              <a:buNone/>
            </a:pPr>
            <a:r>
              <a:rPr lang="en-US" altLang="zh-CN" sz="1800" dirty="0">
                <a:solidFill>
                  <a:schemeClr val="tx1"/>
                </a:solidFill>
                <a:latin typeface="Arial" panose="020B0604020202020204" pitchFamily="34" charset="0"/>
                <a:cs typeface="Arial" panose="020B0604020202020204" pitchFamily="34" charset="0"/>
              </a:rPr>
              <a:t>(1 day)</a:t>
            </a:r>
          </a:p>
        </p:txBody>
      </p:sp>
      <p:sp>
        <p:nvSpPr>
          <p:cNvPr id="1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748222" y="1608667"/>
            <a:ext cx="2058978" cy="1187742"/>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800" b="1" dirty="0">
                <a:solidFill>
                  <a:schemeClr val="tx1"/>
                </a:solidFill>
                <a:latin typeface="Arial" panose="020B0604020202020204" pitchFamily="34" charset="0"/>
                <a:cs typeface="Arial" panose="020B0604020202020204" pitchFamily="34" charset="0"/>
              </a:rPr>
              <a:t>Pseudocode </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Next Place &amp; </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Companion</a:t>
            </a:r>
            <a:br>
              <a:rPr lang="en-SG" altLang="zh-CN" sz="1800" b="1" dirty="0">
                <a:solidFill>
                  <a:schemeClr val="tx1"/>
                </a:solidFill>
                <a:latin typeface="Arial" panose="020B0604020202020204" pitchFamily="34" charset="0"/>
                <a:cs typeface="Arial" panose="020B0604020202020204" pitchFamily="34" charset="0"/>
              </a:rPr>
            </a:br>
            <a:r>
              <a:rPr lang="en-SG" altLang="zh-CN" sz="1800" dirty="0">
                <a:solidFill>
                  <a:schemeClr val="tx1"/>
                </a:solidFill>
                <a:latin typeface="Arial" panose="020B0604020202020204" pitchFamily="34" charset="0"/>
                <a:cs typeface="Arial" panose="020B0604020202020204" pitchFamily="34" charset="0"/>
              </a:rPr>
              <a:t>(1 day) </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694267" y="4591460"/>
            <a:ext cx="2021908" cy="1252242"/>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Update </a:t>
            </a:r>
            <a:r>
              <a:rPr lang="en-US" altLang="zh-CN" sz="1800" b="1" dirty="0" err="1">
                <a:solidFill>
                  <a:schemeClr val="tx1"/>
                </a:solidFill>
                <a:latin typeface="Arial" panose="020B0604020202020204" pitchFamily="34" charset="0"/>
                <a:cs typeface="Arial" panose="020B0604020202020204" pitchFamily="34" charset="0"/>
              </a:rPr>
              <a:t>Heatmap</a:t>
            </a:r>
            <a:r>
              <a:rPr lang="en-US" altLang="zh-CN" sz="1800" b="1" dirty="0">
                <a:solidFill>
                  <a:schemeClr val="tx1"/>
                </a:solidFill>
                <a:latin typeface="Arial" panose="020B0604020202020204" pitchFamily="34" charset="0"/>
                <a:cs typeface="Arial" panose="020B0604020202020204" pitchFamily="34" charset="0"/>
              </a:rPr>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&amp; Sequence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diagrams</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sp>
        <p:nvSpPr>
          <p:cNvPr id="19"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741329" y="4594555"/>
            <a:ext cx="2065869" cy="1247779"/>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Pseudocode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Breakdown &amp;</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Popular Place </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cxnSp>
        <p:nvCxnSpPr>
          <p:cNvPr id="26" name="AutoShape 17">
            <a:extLst>
              <a:ext uri="{FF2B5EF4-FFF2-40B4-BE49-F238E27FC236}">
                <a16:creationId xmlns="" xmlns:a16="http://schemas.microsoft.com/office/drawing/2014/main" id="{0B993702-3A9F-4A11-A312-5E181BAB497F}"/>
              </a:ext>
            </a:extLst>
          </p:cNvPr>
          <p:cNvCxnSpPr>
            <a:cxnSpLocks noChangeShapeType="1"/>
            <a:stCxn id="17" idx="3"/>
            <a:endCxn id="25" idx="1"/>
          </p:cNvCxnSpPr>
          <p:nvPr/>
        </p:nvCxnSpPr>
        <p:spPr bwMode="auto">
          <a:xfrm>
            <a:off x="6807200" y="2202538"/>
            <a:ext cx="410791" cy="155797"/>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34" name="AutoShape 17">
            <a:extLst>
              <a:ext uri="{FF2B5EF4-FFF2-40B4-BE49-F238E27FC236}">
                <a16:creationId xmlns="" xmlns:a16="http://schemas.microsoft.com/office/drawing/2014/main" id="{D6824D93-4213-46D1-826C-ABD3D3E181FA}"/>
              </a:ext>
            </a:extLst>
          </p:cNvPr>
          <p:cNvCxnSpPr>
            <a:cxnSpLocks noChangeShapeType="1"/>
            <a:stCxn id="25" idx="2"/>
            <a:endCxn id="22" idx="0"/>
          </p:cNvCxnSpPr>
          <p:nvPr/>
        </p:nvCxnSpPr>
        <p:spPr bwMode="auto">
          <a:xfrm>
            <a:off x="8087958" y="3102677"/>
            <a:ext cx="0" cy="1071986"/>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5" name="Title 1"/>
          <p:cNvSpPr>
            <a:spLocks noGrp="1"/>
          </p:cNvSpPr>
          <p:nvPr>
            <p:ph type="title"/>
          </p:nvPr>
        </p:nvSpPr>
        <p:spPr>
          <a:xfrm>
            <a:off x="0" y="0"/>
            <a:ext cx="6906027" cy="857250"/>
          </a:xfrm>
        </p:spPr>
        <p:txBody>
          <a:bodyPr>
            <a:normAutofit/>
          </a:bodyPr>
          <a:lstStyle/>
          <a:p>
            <a:r>
              <a:rPr lang="en-SG" dirty="0">
                <a:solidFill>
                  <a:schemeClr val="tx2">
                    <a:lumMod val="25000"/>
                  </a:schemeClr>
                </a:solidFill>
              </a:rPr>
              <a:t>ITERATION 3</a:t>
            </a:r>
          </a:p>
        </p:txBody>
      </p:sp>
      <p:cxnSp>
        <p:nvCxnSpPr>
          <p:cNvPr id="20" name="AutoShape 17">
            <a:extLst>
              <a:ext uri="{FF2B5EF4-FFF2-40B4-BE49-F238E27FC236}">
                <a16:creationId xmlns="" xmlns:a16="http://schemas.microsoft.com/office/drawing/2014/main" id="{0B993702-3A9F-4A11-A312-5E181BAB497F}"/>
              </a:ext>
            </a:extLst>
          </p:cNvPr>
          <p:cNvCxnSpPr>
            <a:cxnSpLocks noChangeShapeType="1"/>
            <a:endCxn id="23" idx="1"/>
          </p:cNvCxnSpPr>
          <p:nvPr/>
        </p:nvCxnSpPr>
        <p:spPr bwMode="auto">
          <a:xfrm>
            <a:off x="0" y="3693934"/>
            <a:ext cx="694267"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23"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694267" y="3102774"/>
            <a:ext cx="2021908" cy="1182320"/>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Code Top-k</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Next Place</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sp>
        <p:nvSpPr>
          <p:cNvPr id="2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17254" y="3102774"/>
            <a:ext cx="2024077" cy="1183687"/>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Code Top-k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Companion</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sp>
        <p:nvSpPr>
          <p:cNvPr id="29"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741331" y="3102677"/>
            <a:ext cx="2065868" cy="1171494"/>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Pseudocode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AGD</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sp>
        <p:nvSpPr>
          <p:cNvPr id="2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22705" y="1608667"/>
            <a:ext cx="2018627" cy="1187742"/>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800" b="1" dirty="0">
                <a:solidFill>
                  <a:schemeClr val="tx1"/>
                </a:solidFill>
                <a:latin typeface="Arial" panose="020B0604020202020204" pitchFamily="34" charset="0"/>
                <a:cs typeface="Arial" panose="020B0604020202020204" pitchFamily="34" charset="0"/>
              </a:rPr>
              <a:t>Pseudocode </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Heatmap &amp;</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Code Breakdown</a:t>
            </a:r>
            <a:br>
              <a:rPr lang="en-SG" altLang="zh-CN" sz="1800" b="1" dirty="0">
                <a:solidFill>
                  <a:schemeClr val="tx1"/>
                </a:solidFill>
                <a:latin typeface="Arial" panose="020B0604020202020204" pitchFamily="34" charset="0"/>
                <a:cs typeface="Arial" panose="020B0604020202020204" pitchFamily="34" charset="0"/>
              </a:rPr>
            </a:br>
            <a:r>
              <a:rPr lang="en-SG" altLang="zh-CN" sz="1800" dirty="0">
                <a:solidFill>
                  <a:schemeClr val="tx1"/>
                </a:solidFill>
                <a:latin typeface="Arial" panose="020B0604020202020204" pitchFamily="34" charset="0"/>
                <a:cs typeface="Arial" panose="020B0604020202020204" pitchFamily="34" charset="0"/>
              </a:rPr>
              <a:t>(1 day) </a:t>
            </a:r>
          </a:p>
        </p:txBody>
      </p:sp>
      <p:sp>
        <p:nvSpPr>
          <p:cNvPr id="25"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7217991" y="1613992"/>
            <a:ext cx="1739933" cy="1488685"/>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800" b="1" dirty="0">
                <a:solidFill>
                  <a:schemeClr val="tx1"/>
                </a:solidFill>
                <a:latin typeface="Arial" panose="020B0604020202020204" pitchFamily="34" charset="0"/>
                <a:cs typeface="Arial" panose="020B0604020202020204" pitchFamily="34" charset="0"/>
              </a:rPr>
              <a:t>Debug BLRS +</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Regression Test +</a:t>
            </a:r>
            <a:br>
              <a:rPr lang="en-SG" altLang="zh-CN" sz="1800" b="1" dirty="0">
                <a:solidFill>
                  <a:schemeClr val="tx1"/>
                </a:solidFill>
                <a:latin typeface="Arial" panose="020B0604020202020204" pitchFamily="34" charset="0"/>
                <a:cs typeface="Arial" panose="020B0604020202020204" pitchFamily="34" charset="0"/>
              </a:rPr>
            </a:br>
            <a:r>
              <a:rPr lang="en-SG" altLang="zh-CN" sz="1800" b="1" dirty="0">
                <a:solidFill>
                  <a:schemeClr val="tx1"/>
                </a:solidFill>
                <a:latin typeface="Arial" panose="020B0604020202020204" pitchFamily="34" charset="0"/>
                <a:cs typeface="Arial" panose="020B0604020202020204" pitchFamily="34" charset="0"/>
              </a:rPr>
              <a:t>Deploy to AWS </a:t>
            </a:r>
            <a:br>
              <a:rPr lang="en-SG" altLang="zh-CN" sz="1800" b="1" dirty="0">
                <a:solidFill>
                  <a:schemeClr val="tx1"/>
                </a:solidFill>
                <a:latin typeface="Arial" panose="020B0604020202020204" pitchFamily="34" charset="0"/>
                <a:cs typeface="Arial" panose="020B0604020202020204" pitchFamily="34" charset="0"/>
              </a:rPr>
            </a:br>
            <a:r>
              <a:rPr lang="en-SG" altLang="zh-CN" sz="1800" dirty="0">
                <a:solidFill>
                  <a:schemeClr val="tx1"/>
                </a:solidFill>
                <a:latin typeface="Arial" panose="020B0604020202020204" pitchFamily="34" charset="0"/>
                <a:cs typeface="Arial" panose="020B0604020202020204" pitchFamily="34" charset="0"/>
              </a:rPr>
              <a:t>(1day)</a:t>
            </a:r>
            <a:r>
              <a:rPr lang="en-SG" altLang="zh-CN" sz="1800" b="1" dirty="0">
                <a:solidFill>
                  <a:schemeClr val="tx1"/>
                </a:solidFill>
                <a:latin typeface="Arial" panose="020B0604020202020204" pitchFamily="34" charset="0"/>
                <a:cs typeface="Arial" panose="020B0604020202020204" pitchFamily="34" charset="0"/>
              </a:rPr>
              <a:t/>
            </a:r>
            <a:br>
              <a:rPr lang="en-SG" altLang="zh-CN" sz="1800" b="1" dirty="0">
                <a:solidFill>
                  <a:schemeClr val="tx1"/>
                </a:solidFill>
                <a:latin typeface="Arial" panose="020B0604020202020204" pitchFamily="34" charset="0"/>
                <a:cs typeface="Arial" panose="020B0604020202020204" pitchFamily="34" charset="0"/>
              </a:rPr>
            </a:br>
            <a:endParaRPr lang="en-SG" altLang="zh-CN" sz="1800" dirty="0">
              <a:solidFill>
                <a:schemeClr val="tx1"/>
              </a:solidFill>
              <a:latin typeface="Arial" panose="020B0604020202020204" pitchFamily="34" charset="0"/>
              <a:cs typeface="Arial" panose="020B0604020202020204" pitchFamily="34" charset="0"/>
            </a:endParaRPr>
          </a:p>
        </p:txBody>
      </p:sp>
      <p:sp>
        <p:nvSpPr>
          <p:cNvPr id="2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22705" y="4591460"/>
            <a:ext cx="2018625" cy="1250875"/>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800" b="1" dirty="0">
                <a:solidFill>
                  <a:schemeClr val="tx1"/>
                </a:solidFill>
                <a:latin typeface="Arial" panose="020B0604020202020204" pitchFamily="34" charset="0"/>
                <a:cs typeface="Arial" panose="020B0604020202020204" pitchFamily="34" charset="0"/>
              </a:rPr>
              <a:t>Pseudocode </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Breakdown &amp;</a:t>
            </a:r>
            <a:br>
              <a:rPr lang="en-US" altLang="zh-CN" sz="1800" b="1" dirty="0">
                <a:solidFill>
                  <a:schemeClr val="tx1"/>
                </a:solidFill>
                <a:latin typeface="Arial" panose="020B0604020202020204" pitchFamily="34" charset="0"/>
                <a:cs typeface="Arial" panose="020B0604020202020204" pitchFamily="34" charset="0"/>
              </a:rPr>
            </a:br>
            <a:r>
              <a:rPr lang="en-US" altLang="zh-CN" sz="1800" b="1" dirty="0">
                <a:solidFill>
                  <a:schemeClr val="tx1"/>
                </a:solidFill>
                <a:latin typeface="Arial" panose="020B0604020202020204" pitchFamily="34" charset="0"/>
                <a:cs typeface="Arial" panose="020B0604020202020204" pitchFamily="34" charset="0"/>
              </a:rPr>
              <a:t>Popular Place </a:t>
            </a:r>
            <a:br>
              <a:rPr lang="en-US" altLang="zh-CN" sz="1800" b="1" dirty="0">
                <a:solidFill>
                  <a:schemeClr val="tx1"/>
                </a:solidFill>
                <a:latin typeface="Arial" panose="020B0604020202020204" pitchFamily="34" charset="0"/>
                <a:cs typeface="Arial" panose="020B0604020202020204" pitchFamily="34" charset="0"/>
              </a:rPr>
            </a:br>
            <a:r>
              <a:rPr lang="en-US" altLang="zh-CN" sz="1800" dirty="0">
                <a:solidFill>
                  <a:schemeClr val="tx1"/>
                </a:solidFill>
                <a:latin typeface="Arial" panose="020B0604020202020204" pitchFamily="34" charset="0"/>
                <a:cs typeface="Arial" panose="020B0604020202020204" pitchFamily="34" charset="0"/>
              </a:rPr>
              <a:t>(1day)</a:t>
            </a:r>
          </a:p>
        </p:txBody>
      </p:sp>
      <p:cxnSp>
        <p:nvCxnSpPr>
          <p:cNvPr id="31" name="AutoShape 17">
            <a:extLst>
              <a:ext uri="{FF2B5EF4-FFF2-40B4-BE49-F238E27FC236}">
                <a16:creationId xmlns="" xmlns:a16="http://schemas.microsoft.com/office/drawing/2014/main" id="{0B993702-3A9F-4A11-A312-5E181BAB497F}"/>
              </a:ext>
            </a:extLst>
          </p:cNvPr>
          <p:cNvCxnSpPr>
            <a:cxnSpLocks noChangeShapeType="1"/>
            <a:stCxn id="29" idx="3"/>
            <a:endCxn id="25" idx="1"/>
          </p:cNvCxnSpPr>
          <p:nvPr/>
        </p:nvCxnSpPr>
        <p:spPr bwMode="auto">
          <a:xfrm flipV="1">
            <a:off x="6807199" y="2358335"/>
            <a:ext cx="410792" cy="1330089"/>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6" name="AutoShape 17">
            <a:extLst>
              <a:ext uri="{FF2B5EF4-FFF2-40B4-BE49-F238E27FC236}">
                <a16:creationId xmlns="" xmlns:a16="http://schemas.microsoft.com/office/drawing/2014/main" id="{D6824D93-4213-46D1-826C-ABD3D3E181FA}"/>
              </a:ext>
            </a:extLst>
          </p:cNvPr>
          <p:cNvCxnSpPr>
            <a:cxnSpLocks noChangeShapeType="1"/>
            <a:stCxn id="19" idx="3"/>
            <a:endCxn id="25" idx="1"/>
          </p:cNvCxnSpPr>
          <p:nvPr/>
        </p:nvCxnSpPr>
        <p:spPr bwMode="auto">
          <a:xfrm flipV="1">
            <a:off x="6807198" y="2358335"/>
            <a:ext cx="410793" cy="2860110"/>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2" name="Oval 8">
            <a:extLst>
              <a:ext uri="{FF2B5EF4-FFF2-40B4-BE49-F238E27FC236}">
                <a16:creationId xmlns="" xmlns:a16="http://schemas.microsoft.com/office/drawing/2014/main" id="{7627424C-F905-4431-A0D4-9F0F78361962}"/>
              </a:ext>
            </a:extLst>
          </p:cNvPr>
          <p:cNvSpPr>
            <a:spLocks noChangeArrowheads="1"/>
          </p:cNvSpPr>
          <p:nvPr/>
        </p:nvSpPr>
        <p:spPr bwMode="auto">
          <a:xfrm>
            <a:off x="7989949" y="4174663"/>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Tree>
    <p:extLst>
      <p:ext uri="{BB962C8B-B14F-4D97-AF65-F5344CB8AC3E}">
        <p14:creationId xmlns:p14="http://schemas.microsoft.com/office/powerpoint/2010/main" val="244536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stCxn id="22" idx="6"/>
            <a:endCxn id="11" idx="1"/>
          </p:cNvCxnSpPr>
          <p:nvPr/>
        </p:nvCxnSpPr>
        <p:spPr bwMode="auto">
          <a:xfrm>
            <a:off x="196017" y="1641561"/>
            <a:ext cx="341085"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37102" y="1118872"/>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Debug</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Outstanding </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bugs</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 day)</a:t>
            </a:r>
          </a:p>
        </p:txBody>
      </p:sp>
      <p:sp>
        <p:nvSpPr>
          <p:cNvPr id="1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446237" y="2173840"/>
            <a:ext cx="1654709"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Code JSON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authentication</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27959" y="4910242"/>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Heatmap </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&amp; AGD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Test case </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3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7632124" y="3790162"/>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Group Meeting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40" name="Title 1"/>
          <p:cNvSpPr>
            <a:spLocks noGrp="1"/>
          </p:cNvSpPr>
          <p:nvPr>
            <p:ph type="title"/>
          </p:nvPr>
        </p:nvSpPr>
        <p:spPr>
          <a:xfrm>
            <a:off x="0" y="-4929"/>
            <a:ext cx="6906027" cy="857250"/>
          </a:xfrm>
        </p:spPr>
        <p:txBody>
          <a:bodyPr>
            <a:normAutofit/>
          </a:bodyPr>
          <a:lstStyle/>
          <a:p>
            <a:r>
              <a:rPr lang="en-SG" dirty="0">
                <a:solidFill>
                  <a:schemeClr val="tx2">
                    <a:lumMod val="25000"/>
                  </a:schemeClr>
                </a:solidFill>
              </a:rPr>
              <a:t>ITERATION 4</a:t>
            </a:r>
          </a:p>
        </p:txBody>
      </p:sp>
      <p:sp>
        <p:nvSpPr>
          <p:cNvPr id="20"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096884" y="2174880"/>
            <a:ext cx="1768254"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Integrate JSON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authentication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into app</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2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860057" y="2173840"/>
            <a:ext cx="1741472" cy="1047764"/>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Code AGD View</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23"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7603929" y="2173840"/>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Code Location</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Chunk Utility</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cxnSp>
        <p:nvCxnSpPr>
          <p:cNvPr id="25" name="AutoShape 17">
            <a:extLst>
              <a:ext uri="{FF2B5EF4-FFF2-40B4-BE49-F238E27FC236}">
                <a16:creationId xmlns="" xmlns:a16="http://schemas.microsoft.com/office/drawing/2014/main" id="{D6824D93-4213-46D1-826C-ABD3D3E181FA}"/>
              </a:ext>
            </a:extLst>
          </p:cNvPr>
          <p:cNvCxnSpPr>
            <a:cxnSpLocks noChangeShapeType="1"/>
            <a:stCxn id="23" idx="2"/>
            <a:endCxn id="37" idx="0"/>
          </p:cNvCxnSpPr>
          <p:nvPr/>
        </p:nvCxnSpPr>
        <p:spPr bwMode="auto">
          <a:xfrm>
            <a:off x="8359867" y="3219218"/>
            <a:ext cx="28195" cy="570944"/>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27" name="AutoShape 17">
            <a:extLst>
              <a:ext uri="{FF2B5EF4-FFF2-40B4-BE49-F238E27FC236}">
                <a16:creationId xmlns="" xmlns:a16="http://schemas.microsoft.com/office/drawing/2014/main" id="{0B993702-3A9F-4A11-A312-5E181BAB497F}"/>
              </a:ext>
            </a:extLst>
          </p:cNvPr>
          <p:cNvCxnSpPr>
            <a:cxnSpLocks noChangeShapeType="1"/>
            <a:stCxn id="11" idx="2"/>
            <a:endCxn id="28" idx="0"/>
          </p:cNvCxnSpPr>
          <p:nvPr/>
        </p:nvCxnSpPr>
        <p:spPr bwMode="auto">
          <a:xfrm flipH="1">
            <a:off x="1283897" y="2164250"/>
            <a:ext cx="9143" cy="1498274"/>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27959" y="3662524"/>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a:t>
            </a:r>
            <a:r>
              <a:rPr lang="en-US" altLang="zh-CN" sz="1600" b="1" dirty="0" err="1">
                <a:solidFill>
                  <a:schemeClr val="tx1"/>
                </a:solidFill>
                <a:latin typeface="Arial" panose="020B0604020202020204" pitchFamily="34" charset="0"/>
                <a:cs typeface="Arial" panose="020B0604020202020204" pitchFamily="34" charset="0"/>
              </a:rPr>
              <a:t>Heatmap</a:t>
            </a:r>
            <a:r>
              <a:rPr lang="en-US" altLang="zh-CN" sz="1600" b="1" dirty="0">
                <a:solidFill>
                  <a:schemeClr val="tx1"/>
                </a:solidFill>
                <a:latin typeface="Arial" panose="020B0604020202020204" pitchFamily="34" charset="0"/>
                <a:cs typeface="Arial" panose="020B0604020202020204" pitchFamily="34" charset="0"/>
              </a:rPr>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Function</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29"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048978" y="3665572"/>
            <a:ext cx="1641503"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Bootstrap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Update</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31"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3690481" y="3662524"/>
            <a:ext cx="2894126" cy="1044724"/>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(3 days)</a:t>
            </a:r>
          </a:p>
        </p:txBody>
      </p:sp>
      <p:sp>
        <p:nvSpPr>
          <p:cNvPr id="32"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2039835" y="4910242"/>
            <a:ext cx="4544773" cy="1044724"/>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(4 days)</a:t>
            </a:r>
          </a:p>
        </p:txBody>
      </p:sp>
      <p:cxnSp>
        <p:nvCxnSpPr>
          <p:cNvPr id="63" name="AutoShape 17">
            <a:extLst>
              <a:ext uri="{FF2B5EF4-FFF2-40B4-BE49-F238E27FC236}">
                <a16:creationId xmlns="" xmlns:a16="http://schemas.microsoft.com/office/drawing/2014/main" id="{0B993702-3A9F-4A11-A312-5E181BAB497F}"/>
              </a:ext>
            </a:extLst>
          </p:cNvPr>
          <p:cNvCxnSpPr>
            <a:cxnSpLocks noChangeShapeType="1"/>
            <a:endCxn id="37" idx="1"/>
          </p:cNvCxnSpPr>
          <p:nvPr/>
        </p:nvCxnSpPr>
        <p:spPr bwMode="auto">
          <a:xfrm>
            <a:off x="6584607" y="4312850"/>
            <a:ext cx="1047517" cy="1"/>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66" name="AutoShape 17">
            <a:extLst>
              <a:ext uri="{FF2B5EF4-FFF2-40B4-BE49-F238E27FC236}">
                <a16:creationId xmlns="" xmlns:a16="http://schemas.microsoft.com/office/drawing/2014/main" id="{0B993702-3A9F-4A11-A312-5E181BAB497F}"/>
              </a:ext>
            </a:extLst>
          </p:cNvPr>
          <p:cNvCxnSpPr>
            <a:cxnSpLocks noChangeShapeType="1"/>
            <a:stCxn id="32" idx="3"/>
          </p:cNvCxnSpPr>
          <p:nvPr/>
        </p:nvCxnSpPr>
        <p:spPr bwMode="auto">
          <a:xfrm flipV="1">
            <a:off x="6584607" y="4465866"/>
            <a:ext cx="1047517" cy="966739"/>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2" name="Oval 8">
            <a:extLst>
              <a:ext uri="{FF2B5EF4-FFF2-40B4-BE49-F238E27FC236}">
                <a16:creationId xmlns="" xmlns:a16="http://schemas.microsoft.com/office/drawing/2014/main" id="{94182AD0-11CE-46B8-9959-80C57FA9CE8D}"/>
              </a:ext>
            </a:extLst>
          </p:cNvPr>
          <p:cNvSpPr>
            <a:spLocks noChangeArrowheads="1"/>
          </p:cNvSpPr>
          <p:nvPr/>
        </p:nvSpPr>
        <p:spPr bwMode="auto">
          <a:xfrm>
            <a:off x="0" y="1542053"/>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cxnSp>
        <p:nvCxnSpPr>
          <p:cNvPr id="39" name="Connector: Elbow 38">
            <a:extLst>
              <a:ext uri="{FF2B5EF4-FFF2-40B4-BE49-F238E27FC236}">
                <a16:creationId xmlns="" xmlns:a16="http://schemas.microsoft.com/office/drawing/2014/main" id="{D55A5A6C-FECC-413E-A40B-75167A6CA412}"/>
              </a:ext>
            </a:extLst>
          </p:cNvPr>
          <p:cNvCxnSpPr>
            <a:cxnSpLocks/>
            <a:stCxn id="11" idx="2"/>
            <a:endCxn id="18" idx="1"/>
          </p:cNvCxnSpPr>
          <p:nvPr/>
        </p:nvCxnSpPr>
        <p:spPr>
          <a:xfrm rot="5400000">
            <a:off x="-723840" y="3416050"/>
            <a:ext cx="3268681" cy="765081"/>
          </a:xfrm>
          <a:prstGeom prst="bentConnector4">
            <a:avLst>
              <a:gd name="adj1" fmla="val 17657"/>
              <a:gd name="adj2" fmla="val 129879"/>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Connector: Elbow 44">
            <a:extLst>
              <a:ext uri="{FF2B5EF4-FFF2-40B4-BE49-F238E27FC236}">
                <a16:creationId xmlns="" xmlns:a16="http://schemas.microsoft.com/office/drawing/2014/main" id="{6299DFCB-4919-4737-8C34-3B3A5B91FCA2}"/>
              </a:ext>
            </a:extLst>
          </p:cNvPr>
          <p:cNvCxnSpPr>
            <a:stCxn id="11" idx="3"/>
            <a:endCxn id="17" idx="0"/>
          </p:cNvCxnSpPr>
          <p:nvPr/>
        </p:nvCxnSpPr>
        <p:spPr>
          <a:xfrm>
            <a:off x="2048978" y="1641561"/>
            <a:ext cx="1224614" cy="532279"/>
          </a:xfrm>
          <a:prstGeom prst="bentConnector2">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99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691641" y="2074479"/>
            <a:ext cx="4847035" cy="3551635"/>
          </a:xfrm>
        </p:spPr>
        <p:txBody>
          <a:bodyPr/>
          <a:lstStyle/>
          <a:p>
            <a:pPr marL="0" indent="0">
              <a:buNone/>
            </a:pPr>
            <a:r>
              <a:rPr lang="en-SG" dirty="0" smtClean="0">
                <a:solidFill>
                  <a:schemeClr val="bg1"/>
                </a:solidFill>
              </a:rPr>
              <a:t>1. Team Progress</a:t>
            </a:r>
          </a:p>
          <a:p>
            <a:pPr>
              <a:buNone/>
            </a:pPr>
            <a:r>
              <a:rPr lang="en-SG" dirty="0" smtClean="0">
                <a:solidFill>
                  <a:schemeClr val="bg1"/>
                </a:solidFill>
              </a:rPr>
              <a:t>2. Schedule</a:t>
            </a:r>
            <a:endParaRPr lang="en-SG" dirty="0">
              <a:solidFill>
                <a:schemeClr val="bg1"/>
              </a:solidFill>
            </a:endParaRPr>
          </a:p>
          <a:p>
            <a:pPr>
              <a:buNone/>
            </a:pPr>
            <a:r>
              <a:rPr lang="en-SG" dirty="0" smtClean="0">
                <a:solidFill>
                  <a:schemeClr val="bg1"/>
                </a:solidFill>
              </a:rPr>
              <a:t>3</a:t>
            </a:r>
            <a:r>
              <a:rPr lang="en-SG" dirty="0">
                <a:solidFill>
                  <a:schemeClr val="bg1"/>
                </a:solidFill>
              </a:rPr>
              <a:t>. Critical Paths</a:t>
            </a:r>
          </a:p>
          <a:p>
            <a:pPr>
              <a:buNone/>
            </a:pPr>
            <a:r>
              <a:rPr lang="en-SG" dirty="0">
                <a:solidFill>
                  <a:schemeClr val="bg1"/>
                </a:solidFill>
              </a:rPr>
              <a:t>4. Metrics</a:t>
            </a:r>
          </a:p>
          <a:p>
            <a:pPr>
              <a:buNone/>
            </a:pPr>
            <a:r>
              <a:rPr lang="en-SG" dirty="0">
                <a:solidFill>
                  <a:schemeClr val="bg1"/>
                </a:solidFill>
              </a:rPr>
              <a:t>5. Role Rotation Plan</a:t>
            </a:r>
            <a:br>
              <a:rPr lang="en-SG" dirty="0">
                <a:solidFill>
                  <a:schemeClr val="bg1"/>
                </a:solidFill>
              </a:rPr>
            </a:br>
            <a:endParaRPr lang="en-SG" dirty="0">
              <a:solidFill>
                <a:schemeClr val="bg1"/>
              </a:solidFill>
            </a:endParaRPr>
          </a:p>
        </p:txBody>
      </p:sp>
      <p:sp>
        <p:nvSpPr>
          <p:cNvPr id="4" name="Shape 117"/>
          <p:cNvSpPr/>
          <p:nvPr/>
        </p:nvSpPr>
        <p:spPr>
          <a:xfrm>
            <a:off x="5576627" y="3507908"/>
            <a:ext cx="2424374" cy="2344050"/>
          </a:xfrm>
          <a:prstGeom prst="rect">
            <a:avLst/>
          </a:prstGeom>
          <a:solidFill>
            <a:srgbClr val="7ECEFD"/>
          </a:solidFill>
          <a:ln>
            <a:noFill/>
          </a:ln>
        </p:spPr>
        <p:txBody>
          <a:bodyPr lIns="68569" tIns="68569" rIns="68569" bIns="68569" anchor="ctr" anchorCtr="0">
            <a:noAutofit/>
          </a:bodyPr>
          <a:lstStyle/>
          <a:p>
            <a:endParaRPr sz="1350"/>
          </a:p>
        </p:txBody>
      </p:sp>
      <p:grpSp>
        <p:nvGrpSpPr>
          <p:cNvPr id="5" name="Shape 120"/>
          <p:cNvGrpSpPr/>
          <p:nvPr/>
        </p:nvGrpSpPr>
        <p:grpSpPr>
          <a:xfrm>
            <a:off x="6020995" y="3850295"/>
            <a:ext cx="1676837" cy="1676832"/>
            <a:chOff x="570875" y="4322250"/>
            <a:chExt cx="443300" cy="443325"/>
          </a:xfrm>
        </p:grpSpPr>
        <p:sp>
          <p:nvSpPr>
            <p:cNvPr id="6" name="Shape 12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68569" tIns="68569" rIns="68569" bIns="68569" anchor="ctr" anchorCtr="0">
              <a:noAutofit/>
            </a:bodyPr>
            <a:lstStyle/>
            <a:p>
              <a:endParaRPr sz="1350"/>
            </a:p>
          </p:txBody>
        </p:sp>
        <p:sp>
          <p:nvSpPr>
            <p:cNvPr id="7" name="Shape 12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68569" tIns="68569" rIns="68569" bIns="68569" anchor="ctr" anchorCtr="0">
              <a:noAutofit/>
            </a:bodyPr>
            <a:lstStyle/>
            <a:p>
              <a:endParaRPr sz="1350"/>
            </a:p>
          </p:txBody>
        </p:sp>
        <p:sp>
          <p:nvSpPr>
            <p:cNvPr id="8" name="Shape 12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68569" tIns="68569" rIns="68569" bIns="68569" anchor="ctr" anchorCtr="0">
              <a:noAutofit/>
            </a:bodyPr>
            <a:lstStyle/>
            <a:p>
              <a:endParaRPr sz="1350"/>
            </a:p>
          </p:txBody>
        </p:sp>
        <p:sp>
          <p:nvSpPr>
            <p:cNvPr id="9" name="Shape 12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68569" tIns="68569" rIns="68569" bIns="68569" anchor="ctr" anchorCtr="0">
              <a:noAutofit/>
            </a:bodyPr>
            <a:lstStyle/>
            <a:p>
              <a:endParaRPr sz="1350"/>
            </a:p>
          </p:txBody>
        </p:sp>
      </p:grpSp>
      <p:sp>
        <p:nvSpPr>
          <p:cNvPr id="11" name="Title 1"/>
          <p:cNvSpPr txBox="1">
            <a:spLocks/>
          </p:cNvSpPr>
          <p:nvPr/>
        </p:nvSpPr>
        <p:spPr>
          <a:xfrm>
            <a:off x="1416122" y="1142056"/>
            <a:ext cx="4847035" cy="857250"/>
          </a:xfrm>
          <a:prstGeom prst="rect">
            <a:avLst/>
          </a:prstGeom>
          <a:noFill/>
          <a:ln>
            <a:noFill/>
          </a:ln>
        </p:spPr>
        <p:txBody>
          <a:bodyPr lIns="68569" tIns="68569" rIns="68569" bIns="68569"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ct val="100000"/>
              <a:buFont typeface="Raleway"/>
              <a:buNone/>
              <a:defRPr sz="3600" b="0" i="0" u="none" strike="noStrike" cap="none">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r>
              <a:rPr lang="en-SG" sz="3000" dirty="0">
                <a:solidFill>
                  <a:schemeClr val="bg1"/>
                </a:solidFill>
              </a:rPr>
              <a:t>AGENDA</a:t>
            </a:r>
          </a:p>
        </p:txBody>
      </p:sp>
    </p:spTree>
    <p:extLst>
      <p:ext uri="{BB962C8B-B14F-4D97-AF65-F5344CB8AC3E}">
        <p14:creationId xmlns:p14="http://schemas.microsoft.com/office/powerpoint/2010/main" val="2536964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endCxn id="11" idx="1"/>
          </p:cNvCxnSpPr>
          <p:nvPr/>
        </p:nvCxnSpPr>
        <p:spPr bwMode="auto">
          <a:xfrm flipV="1">
            <a:off x="-5809" y="2052514"/>
            <a:ext cx="1080655" cy="1392946"/>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cxnSp>
        <p:nvCxnSpPr>
          <p:cNvPr id="8" name="AutoShape 17">
            <a:extLst>
              <a:ext uri="{FF2B5EF4-FFF2-40B4-BE49-F238E27FC236}">
                <a16:creationId xmlns="" xmlns:a16="http://schemas.microsoft.com/office/drawing/2014/main" id="{D6824D93-4213-46D1-826C-ABD3D3E181FA}"/>
              </a:ext>
            </a:extLst>
          </p:cNvPr>
          <p:cNvCxnSpPr>
            <a:cxnSpLocks noChangeShapeType="1"/>
            <a:endCxn id="18" idx="1"/>
          </p:cNvCxnSpPr>
          <p:nvPr/>
        </p:nvCxnSpPr>
        <p:spPr bwMode="auto">
          <a:xfrm>
            <a:off x="4021" y="3901217"/>
            <a:ext cx="1204297" cy="1275321"/>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74846" y="1529825"/>
            <a:ext cx="2027981"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Test/debug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err="1">
                <a:solidFill>
                  <a:schemeClr val="tx1"/>
                </a:solidFill>
                <a:latin typeface="Arial" panose="020B0604020202020204" pitchFamily="34" charset="0"/>
                <a:cs typeface="Arial" panose="020B0604020202020204" pitchFamily="34" charset="0"/>
              </a:rPr>
              <a:t>Heatmap</a:t>
            </a:r>
            <a:endParaRPr lang="en-US" altLang="zh-CN" sz="1600" b="1" dirty="0">
              <a:solidFill>
                <a:schemeClr val="tx1"/>
              </a:solidFill>
              <a:latin typeface="Arial" panose="020B0604020202020204" pitchFamily="34" charset="0"/>
              <a:cs typeface="Arial" panose="020B0604020202020204" pitchFamily="34" charset="0"/>
            </a:endParaRP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208318" y="4582251"/>
            <a:ext cx="1904337" cy="1188574"/>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Update Sequence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diagrams</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cxnSp>
        <p:nvCxnSpPr>
          <p:cNvPr id="34" name="AutoShape 17">
            <a:extLst>
              <a:ext uri="{FF2B5EF4-FFF2-40B4-BE49-F238E27FC236}">
                <a16:creationId xmlns="" xmlns:a16="http://schemas.microsoft.com/office/drawing/2014/main" id="{D6824D93-4213-46D1-826C-ABD3D3E181FA}"/>
              </a:ext>
            </a:extLst>
          </p:cNvPr>
          <p:cNvCxnSpPr>
            <a:cxnSpLocks noChangeShapeType="1"/>
          </p:cNvCxnSpPr>
          <p:nvPr/>
        </p:nvCxnSpPr>
        <p:spPr bwMode="auto">
          <a:xfrm flipV="1">
            <a:off x="8505478" y="3762405"/>
            <a:ext cx="394193" cy="1"/>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5" name="Title 1"/>
          <p:cNvSpPr>
            <a:spLocks noGrp="1"/>
          </p:cNvSpPr>
          <p:nvPr>
            <p:ph type="title"/>
          </p:nvPr>
        </p:nvSpPr>
        <p:spPr>
          <a:xfrm>
            <a:off x="-1514" y="0"/>
            <a:ext cx="6906027" cy="857250"/>
          </a:xfrm>
        </p:spPr>
        <p:txBody>
          <a:bodyPr>
            <a:normAutofit/>
          </a:bodyPr>
          <a:lstStyle/>
          <a:p>
            <a:r>
              <a:rPr lang="en-SG" dirty="0">
                <a:solidFill>
                  <a:schemeClr val="tx2">
                    <a:lumMod val="25000"/>
                  </a:schemeClr>
                </a:solidFill>
              </a:rPr>
              <a:t>ITERATION 4</a:t>
            </a:r>
          </a:p>
        </p:txBody>
      </p:sp>
      <p:cxnSp>
        <p:nvCxnSpPr>
          <p:cNvPr id="20" name="AutoShape 17">
            <a:extLst>
              <a:ext uri="{FF2B5EF4-FFF2-40B4-BE49-F238E27FC236}">
                <a16:creationId xmlns="" xmlns:a16="http://schemas.microsoft.com/office/drawing/2014/main" id="{0B993702-3A9F-4A11-A312-5E181BAB497F}"/>
              </a:ext>
            </a:extLst>
          </p:cNvPr>
          <p:cNvCxnSpPr>
            <a:cxnSpLocks noChangeShapeType="1"/>
            <a:endCxn id="23" idx="1"/>
          </p:cNvCxnSpPr>
          <p:nvPr/>
        </p:nvCxnSpPr>
        <p:spPr bwMode="auto">
          <a:xfrm flipV="1">
            <a:off x="-5809" y="3615420"/>
            <a:ext cx="1086464" cy="327"/>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23"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80655" y="2945746"/>
            <a:ext cx="2032000" cy="133934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Create Test case</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JSON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Authentication</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Bootstrap Update</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2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3108636" y="2949262"/>
            <a:ext cx="2344272" cy="1340061"/>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None/>
            </a:pPr>
            <a:r>
              <a:rPr lang="en-US" altLang="zh-CN" sz="1600" b="1" dirty="0">
                <a:solidFill>
                  <a:schemeClr val="tx1"/>
                </a:solidFill>
                <a:latin typeface="Arial" panose="020B0604020202020204" pitchFamily="34" charset="0"/>
                <a:cs typeface="Arial" panose="020B0604020202020204" pitchFamily="34" charset="0"/>
              </a:rPr>
              <a:t>Test/debug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JSON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Authentication</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Bootstrap Update</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25"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6650182" y="2946400"/>
            <a:ext cx="1849487" cy="1338694"/>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Debug BLRS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Regression Test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Deploy to AWS </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(1day)</a:t>
            </a:r>
            <a:r>
              <a:rPr lang="en-SG" altLang="zh-CN" sz="1600" b="1" dirty="0">
                <a:solidFill>
                  <a:schemeClr val="tx1"/>
                </a:solidFill>
                <a:latin typeface="Arial" panose="020B0604020202020204" pitchFamily="34" charset="0"/>
                <a:cs typeface="Arial" panose="020B0604020202020204" pitchFamily="34" charset="0"/>
              </a:rPr>
              <a:t/>
            </a:r>
            <a:br>
              <a:rPr lang="en-SG" altLang="zh-CN" sz="1600" b="1" dirty="0">
                <a:solidFill>
                  <a:schemeClr val="tx1"/>
                </a:solidFill>
                <a:latin typeface="Arial" panose="020B0604020202020204" pitchFamily="34" charset="0"/>
                <a:cs typeface="Arial" panose="020B0604020202020204" pitchFamily="34" charset="0"/>
              </a:rPr>
            </a:br>
            <a:endParaRPr lang="en-SG" altLang="zh-CN" sz="1600" dirty="0">
              <a:solidFill>
                <a:schemeClr val="tx1"/>
              </a:solidFill>
              <a:latin typeface="Arial" panose="020B0604020202020204" pitchFamily="34" charset="0"/>
              <a:cs typeface="Arial" panose="020B0604020202020204" pitchFamily="34" charset="0"/>
            </a:endParaRPr>
          </a:p>
        </p:txBody>
      </p:sp>
      <p:cxnSp>
        <p:nvCxnSpPr>
          <p:cNvPr id="31" name="AutoShape 17">
            <a:extLst>
              <a:ext uri="{FF2B5EF4-FFF2-40B4-BE49-F238E27FC236}">
                <a16:creationId xmlns="" xmlns:a16="http://schemas.microsoft.com/office/drawing/2014/main" id="{0B993702-3A9F-4A11-A312-5E181BAB497F}"/>
              </a:ext>
            </a:extLst>
          </p:cNvPr>
          <p:cNvCxnSpPr>
            <a:cxnSpLocks noChangeShapeType="1"/>
            <a:stCxn id="28" idx="3"/>
            <a:endCxn id="25" idx="1"/>
          </p:cNvCxnSpPr>
          <p:nvPr/>
        </p:nvCxnSpPr>
        <p:spPr bwMode="auto">
          <a:xfrm flipV="1">
            <a:off x="5452908" y="3615747"/>
            <a:ext cx="1197274" cy="3546"/>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6" name="AutoShape 17">
            <a:extLst>
              <a:ext uri="{FF2B5EF4-FFF2-40B4-BE49-F238E27FC236}">
                <a16:creationId xmlns="" xmlns:a16="http://schemas.microsoft.com/office/drawing/2014/main" id="{D6824D93-4213-46D1-826C-ABD3D3E181FA}"/>
              </a:ext>
            </a:extLst>
          </p:cNvPr>
          <p:cNvCxnSpPr>
            <a:cxnSpLocks noChangeShapeType="1"/>
            <a:stCxn id="24" idx="3"/>
            <a:endCxn id="25" idx="1"/>
          </p:cNvCxnSpPr>
          <p:nvPr/>
        </p:nvCxnSpPr>
        <p:spPr bwMode="auto">
          <a:xfrm flipV="1">
            <a:off x="5456928" y="3615747"/>
            <a:ext cx="1193254" cy="1562906"/>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22"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3102827" y="1530479"/>
            <a:ext cx="2334465" cy="1044724"/>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days)</a:t>
            </a:r>
          </a:p>
        </p:txBody>
      </p:sp>
      <p:sp>
        <p:nvSpPr>
          <p:cNvPr id="24"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3112655" y="4586480"/>
            <a:ext cx="2344273" cy="1184345"/>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Update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err="1">
                <a:solidFill>
                  <a:schemeClr val="tx1"/>
                </a:solidFill>
                <a:latin typeface="Arial" panose="020B0604020202020204" pitchFamily="34" charset="0"/>
                <a:cs typeface="Arial" panose="020B0604020202020204" pitchFamily="34" charset="0"/>
              </a:rPr>
              <a:t>Javadocs</a:t>
            </a:r>
            <a:r>
              <a:rPr lang="en-US" altLang="zh-CN" sz="1600" b="1" dirty="0">
                <a:solidFill>
                  <a:schemeClr val="tx1"/>
                </a:solidFill>
                <a:latin typeface="Arial" panose="020B0604020202020204" pitchFamily="34" charset="0"/>
                <a:cs typeface="Arial" panose="020B0604020202020204" pitchFamily="34" charset="0"/>
              </a:rPr>
              <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cxnSp>
        <p:nvCxnSpPr>
          <p:cNvPr id="30" name="AutoShape 17">
            <a:extLst>
              <a:ext uri="{FF2B5EF4-FFF2-40B4-BE49-F238E27FC236}">
                <a16:creationId xmlns="" xmlns:a16="http://schemas.microsoft.com/office/drawing/2014/main" id="{D6824D93-4213-46D1-826C-ABD3D3E181FA}"/>
              </a:ext>
            </a:extLst>
          </p:cNvPr>
          <p:cNvCxnSpPr>
            <a:cxnSpLocks noChangeShapeType="1"/>
            <a:stCxn id="22" idx="3"/>
            <a:endCxn id="25" idx="1"/>
          </p:cNvCxnSpPr>
          <p:nvPr/>
        </p:nvCxnSpPr>
        <p:spPr bwMode="auto">
          <a:xfrm>
            <a:off x="5437292" y="2052841"/>
            <a:ext cx="1212890" cy="1562906"/>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9" name="Oval 8">
            <a:extLst>
              <a:ext uri="{FF2B5EF4-FFF2-40B4-BE49-F238E27FC236}">
                <a16:creationId xmlns="" xmlns:a16="http://schemas.microsoft.com/office/drawing/2014/main" id="{7627424C-F905-4431-A0D4-9F0F78361962}"/>
              </a:ext>
            </a:extLst>
          </p:cNvPr>
          <p:cNvSpPr>
            <a:spLocks noChangeArrowheads="1"/>
          </p:cNvSpPr>
          <p:nvPr/>
        </p:nvSpPr>
        <p:spPr bwMode="auto">
          <a:xfrm>
            <a:off x="8896446" y="3662897"/>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Tree>
    <p:extLst>
      <p:ext uri="{BB962C8B-B14F-4D97-AF65-F5344CB8AC3E}">
        <p14:creationId xmlns:p14="http://schemas.microsoft.com/office/powerpoint/2010/main" val="51664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stCxn id="86" idx="0"/>
            <a:endCxn id="11" idx="1"/>
          </p:cNvCxnSpPr>
          <p:nvPr/>
        </p:nvCxnSpPr>
        <p:spPr bwMode="auto">
          <a:xfrm flipV="1">
            <a:off x="111203" y="1296451"/>
            <a:ext cx="401543" cy="222278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12746" y="906848"/>
            <a:ext cx="1511876" cy="779206"/>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Code AGD</a:t>
            </a: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12746" y="3960933"/>
            <a:ext cx="1511876" cy="80358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Update</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diagrams</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15" name="Title 1"/>
          <p:cNvSpPr>
            <a:spLocks noGrp="1"/>
          </p:cNvSpPr>
          <p:nvPr>
            <p:ph type="title"/>
          </p:nvPr>
        </p:nvSpPr>
        <p:spPr>
          <a:xfrm>
            <a:off x="-3097" y="0"/>
            <a:ext cx="6906027" cy="857250"/>
          </a:xfrm>
        </p:spPr>
        <p:txBody>
          <a:bodyPr>
            <a:normAutofit/>
          </a:bodyPr>
          <a:lstStyle/>
          <a:p>
            <a:r>
              <a:rPr lang="en-SG" dirty="0">
                <a:solidFill>
                  <a:schemeClr val="tx2">
                    <a:lumMod val="25000"/>
                  </a:schemeClr>
                </a:solidFill>
              </a:rPr>
              <a:t>ITERATION 5</a:t>
            </a:r>
          </a:p>
        </p:txBody>
      </p:sp>
      <p:sp>
        <p:nvSpPr>
          <p:cNvPr id="23"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14008" y="2042223"/>
            <a:ext cx="3013670" cy="684000"/>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Beautify UI</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(2 days)</a:t>
            </a:r>
          </a:p>
        </p:txBody>
      </p:sp>
      <p:sp>
        <p:nvSpPr>
          <p:cNvPr id="35"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3544790" y="2042223"/>
            <a:ext cx="1482920" cy="684000"/>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350" b="1" dirty="0">
                <a:solidFill>
                  <a:schemeClr val="tx1"/>
                </a:solidFill>
                <a:latin typeface="Arial" panose="020B0604020202020204" pitchFamily="34" charset="0"/>
                <a:cs typeface="Arial" panose="020B0604020202020204" pitchFamily="34" charset="0"/>
              </a:rPr>
              <a:t>(1 day)</a:t>
            </a:r>
          </a:p>
        </p:txBody>
      </p:sp>
      <p:sp>
        <p:nvSpPr>
          <p:cNvPr id="30"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022280" y="906847"/>
            <a:ext cx="1511876" cy="7779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Test</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AGD</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3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05134" y="5941019"/>
            <a:ext cx="1511876" cy="684000"/>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Code Review</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27" name="Rectangle 5">
            <a:extLst>
              <a:ext uri="{FF2B5EF4-FFF2-40B4-BE49-F238E27FC236}">
                <a16:creationId xmlns="" xmlns:a16="http://schemas.microsoft.com/office/drawing/2014/main" id="{4EC68EEA-30E3-4E45-8C77-03B18245BE7A}"/>
              </a:ext>
            </a:extLst>
          </p:cNvPr>
          <p:cNvSpPr>
            <a:spLocks noChangeArrowheads="1"/>
          </p:cNvSpPr>
          <p:nvPr/>
        </p:nvSpPr>
        <p:spPr bwMode="auto">
          <a:xfrm>
            <a:off x="510404" y="4955943"/>
            <a:ext cx="1511876" cy="836462"/>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Finalize demo </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Slides</a:t>
            </a: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a:t>
            </a:r>
          </a:p>
        </p:txBody>
      </p:sp>
      <p:sp>
        <p:nvSpPr>
          <p:cNvPr id="36" name="Rectangle 5">
            <a:extLst>
              <a:ext uri="{FF2B5EF4-FFF2-40B4-BE49-F238E27FC236}">
                <a16:creationId xmlns="" xmlns:a16="http://schemas.microsoft.com/office/drawing/2014/main" id="{D51EEFBD-A3F5-4386-B25D-15C1B5B57AC2}"/>
              </a:ext>
            </a:extLst>
          </p:cNvPr>
          <p:cNvSpPr>
            <a:spLocks noChangeArrowheads="1"/>
          </p:cNvSpPr>
          <p:nvPr/>
        </p:nvSpPr>
        <p:spPr bwMode="auto">
          <a:xfrm>
            <a:off x="3527677" y="906847"/>
            <a:ext cx="1511876" cy="7779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Debug</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AGD</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42" name="Rectangle 5">
            <a:extLst>
              <a:ext uri="{FF2B5EF4-FFF2-40B4-BE49-F238E27FC236}">
                <a16:creationId xmlns="" xmlns:a16="http://schemas.microsoft.com/office/drawing/2014/main" id="{F44513CC-A953-419D-9ABE-7825AEE7768B}"/>
              </a:ext>
            </a:extLst>
          </p:cNvPr>
          <p:cNvSpPr>
            <a:spLocks noChangeArrowheads="1"/>
          </p:cNvSpPr>
          <p:nvPr/>
        </p:nvSpPr>
        <p:spPr bwMode="auto">
          <a:xfrm>
            <a:off x="6426200" y="906847"/>
            <a:ext cx="1790700" cy="7779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Regression test + </a:t>
            </a:r>
          </a:p>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debug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44" name="Rectangle 5">
            <a:extLst>
              <a:ext uri="{FF2B5EF4-FFF2-40B4-BE49-F238E27FC236}">
                <a16:creationId xmlns="" xmlns:a16="http://schemas.microsoft.com/office/drawing/2014/main" id="{5217C833-C3F2-444E-A2FE-BD7369A47C7C}"/>
              </a:ext>
            </a:extLst>
          </p:cNvPr>
          <p:cNvSpPr>
            <a:spLocks noChangeArrowheads="1"/>
          </p:cNvSpPr>
          <p:nvPr/>
        </p:nvSpPr>
        <p:spPr bwMode="auto">
          <a:xfrm>
            <a:off x="6426200" y="2031552"/>
            <a:ext cx="1790700" cy="843989"/>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Deploy to AWS,</a:t>
            </a:r>
          </a:p>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 test + debug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cxnSp>
        <p:nvCxnSpPr>
          <p:cNvPr id="25" name="Straight Arrow Connector 24">
            <a:extLst>
              <a:ext uri="{FF2B5EF4-FFF2-40B4-BE49-F238E27FC236}">
                <a16:creationId xmlns="" xmlns:a16="http://schemas.microsoft.com/office/drawing/2014/main" id="{F8BD7F5B-3BC7-401D-AF0D-785F71AC5F31}"/>
              </a:ext>
            </a:extLst>
          </p:cNvPr>
          <p:cNvCxnSpPr>
            <a:cxnSpLocks/>
            <a:stCxn id="36" idx="3"/>
            <a:endCxn id="42" idx="1"/>
          </p:cNvCxnSpPr>
          <p:nvPr/>
        </p:nvCxnSpPr>
        <p:spPr>
          <a:xfrm>
            <a:off x="5039553" y="1295836"/>
            <a:ext cx="1386647"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 xmlns:a16="http://schemas.microsoft.com/office/drawing/2014/main" id="{F3C07817-9C0A-450A-8E42-71DA847C6656}"/>
              </a:ext>
            </a:extLst>
          </p:cNvPr>
          <p:cNvCxnSpPr>
            <a:cxnSpLocks/>
            <a:stCxn id="35" idx="3"/>
            <a:endCxn id="42" idx="1"/>
          </p:cNvCxnSpPr>
          <p:nvPr/>
        </p:nvCxnSpPr>
        <p:spPr>
          <a:xfrm flipV="1">
            <a:off x="5027710" y="1295836"/>
            <a:ext cx="1398490" cy="10883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AD9712C5-196F-42C2-AB22-EB999891EBC3}"/>
              </a:ext>
            </a:extLst>
          </p:cNvPr>
          <p:cNvCxnSpPr>
            <a:cxnSpLocks/>
            <a:stCxn id="42" idx="2"/>
            <a:endCxn id="44" idx="0"/>
          </p:cNvCxnSpPr>
          <p:nvPr/>
        </p:nvCxnSpPr>
        <p:spPr>
          <a:xfrm>
            <a:off x="7321550" y="1684825"/>
            <a:ext cx="0" cy="3467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
            <a:extLst>
              <a:ext uri="{FF2B5EF4-FFF2-40B4-BE49-F238E27FC236}">
                <a16:creationId xmlns="" xmlns:a16="http://schemas.microsoft.com/office/drawing/2014/main" id="{EBD9C629-501D-47DE-94EC-8DD1FF202CC9}"/>
              </a:ext>
            </a:extLst>
          </p:cNvPr>
          <p:cNvSpPr>
            <a:spLocks noChangeArrowheads="1"/>
          </p:cNvSpPr>
          <p:nvPr/>
        </p:nvSpPr>
        <p:spPr bwMode="auto">
          <a:xfrm>
            <a:off x="6411153" y="3244278"/>
            <a:ext cx="1805747" cy="1048539"/>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Update </a:t>
            </a:r>
            <a:r>
              <a:rPr lang="en-SG" altLang="zh-CN" sz="1600" b="1" dirty="0" err="1">
                <a:solidFill>
                  <a:schemeClr val="tx1"/>
                </a:solidFill>
                <a:latin typeface="Arial" panose="020B0604020202020204" pitchFamily="34" charset="0"/>
                <a:cs typeface="Arial" panose="020B0604020202020204" pitchFamily="34" charset="0"/>
              </a:rPr>
              <a:t>Javadocs</a:t>
            </a:r>
            <a:r>
              <a:rPr lang="en-SG" altLang="zh-CN" sz="1600" b="1" dirty="0">
                <a:solidFill>
                  <a:schemeClr val="tx1"/>
                </a:solidFill>
                <a:latin typeface="Arial" panose="020B0604020202020204" pitchFamily="34" charset="0"/>
                <a:cs typeface="Arial" panose="020B0604020202020204" pitchFamily="34" charset="0"/>
              </a:rPr>
              <a:t> </a:t>
            </a:r>
          </a:p>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 metrics</a:t>
            </a:r>
          </a:p>
          <a:p>
            <a:pPr algn="ctr">
              <a:spcBef>
                <a:spcPct val="0"/>
              </a:spcBef>
              <a:buClrTx/>
              <a:buFontTx/>
              <a:buNone/>
            </a:pPr>
            <a:r>
              <a:rPr lang="en-SG" altLang="zh-CN" sz="1600" dirty="0">
                <a:solidFill>
                  <a:schemeClr val="tx1"/>
                </a:solidFill>
                <a:latin typeface="Arial" panose="020B0604020202020204" pitchFamily="34" charset="0"/>
                <a:cs typeface="Arial" panose="020B0604020202020204" pitchFamily="34" charset="0"/>
              </a:rPr>
              <a:t>(1 day) </a:t>
            </a:r>
          </a:p>
        </p:txBody>
      </p:sp>
      <p:sp>
        <p:nvSpPr>
          <p:cNvPr id="61" name="Rectangle 5">
            <a:extLst>
              <a:ext uri="{FF2B5EF4-FFF2-40B4-BE49-F238E27FC236}">
                <a16:creationId xmlns="" xmlns:a16="http://schemas.microsoft.com/office/drawing/2014/main" id="{454C912A-F11D-4107-80D0-2D950A5C0AC8}"/>
              </a:ext>
            </a:extLst>
          </p:cNvPr>
          <p:cNvSpPr>
            <a:spLocks noChangeArrowheads="1"/>
          </p:cNvSpPr>
          <p:nvPr/>
        </p:nvSpPr>
        <p:spPr bwMode="auto">
          <a:xfrm>
            <a:off x="6426200" y="4950978"/>
            <a:ext cx="1790700" cy="693456"/>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Group Meeting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76" name="Rectangle 20">
            <a:extLst>
              <a:ext uri="{FF2B5EF4-FFF2-40B4-BE49-F238E27FC236}">
                <a16:creationId xmlns="" xmlns:a16="http://schemas.microsoft.com/office/drawing/2014/main" id="{C5FEE4F6-53F5-4194-B7F4-1A4D92581A9F}"/>
              </a:ext>
            </a:extLst>
          </p:cNvPr>
          <p:cNvSpPr>
            <a:spLocks noChangeArrowheads="1"/>
          </p:cNvSpPr>
          <p:nvPr/>
        </p:nvSpPr>
        <p:spPr bwMode="auto">
          <a:xfrm>
            <a:off x="2024621" y="3960933"/>
            <a:ext cx="3014931" cy="803588"/>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350" b="1" dirty="0">
                <a:solidFill>
                  <a:schemeClr val="tx1"/>
                </a:solidFill>
                <a:latin typeface="Arial" panose="020B0604020202020204" pitchFamily="34" charset="0"/>
                <a:cs typeface="Arial" panose="020B0604020202020204" pitchFamily="34" charset="0"/>
              </a:rPr>
              <a:t>(5 days)</a:t>
            </a:r>
          </a:p>
        </p:txBody>
      </p:sp>
      <p:sp>
        <p:nvSpPr>
          <p:cNvPr id="77" name="Rectangle 20">
            <a:extLst>
              <a:ext uri="{FF2B5EF4-FFF2-40B4-BE49-F238E27FC236}">
                <a16:creationId xmlns="" xmlns:a16="http://schemas.microsoft.com/office/drawing/2014/main" id="{3C9ADC13-B1B1-45A4-AB9A-224AC9E29FDF}"/>
              </a:ext>
            </a:extLst>
          </p:cNvPr>
          <p:cNvSpPr>
            <a:spLocks noChangeArrowheads="1"/>
          </p:cNvSpPr>
          <p:nvPr/>
        </p:nvSpPr>
        <p:spPr bwMode="auto">
          <a:xfrm>
            <a:off x="2018852" y="4955943"/>
            <a:ext cx="3014931" cy="814250"/>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350" b="1" dirty="0">
                <a:solidFill>
                  <a:schemeClr val="tx1"/>
                </a:solidFill>
                <a:latin typeface="Arial" panose="020B0604020202020204" pitchFamily="34" charset="0"/>
                <a:cs typeface="Arial" panose="020B0604020202020204" pitchFamily="34" charset="0"/>
              </a:rPr>
              <a:t>(5 days)</a:t>
            </a:r>
          </a:p>
        </p:txBody>
      </p:sp>
      <p:sp>
        <p:nvSpPr>
          <p:cNvPr id="78" name="Rectangle 20">
            <a:extLst>
              <a:ext uri="{FF2B5EF4-FFF2-40B4-BE49-F238E27FC236}">
                <a16:creationId xmlns="" xmlns:a16="http://schemas.microsoft.com/office/drawing/2014/main" id="{5E801487-7C9F-471E-9EA5-930A57DD3675}"/>
              </a:ext>
            </a:extLst>
          </p:cNvPr>
          <p:cNvSpPr>
            <a:spLocks noChangeArrowheads="1"/>
          </p:cNvSpPr>
          <p:nvPr/>
        </p:nvSpPr>
        <p:spPr bwMode="auto">
          <a:xfrm>
            <a:off x="2000380" y="5941019"/>
            <a:ext cx="3014931" cy="684000"/>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350" b="1" dirty="0">
                <a:solidFill>
                  <a:schemeClr val="tx1"/>
                </a:solidFill>
                <a:latin typeface="Arial" panose="020B0604020202020204" pitchFamily="34" charset="0"/>
                <a:cs typeface="Arial" panose="020B0604020202020204" pitchFamily="34" charset="0"/>
              </a:rPr>
              <a:t>(5 days)</a:t>
            </a:r>
          </a:p>
        </p:txBody>
      </p:sp>
      <p:cxnSp>
        <p:nvCxnSpPr>
          <p:cNvPr id="80" name="Straight Arrow Connector 79">
            <a:extLst>
              <a:ext uri="{FF2B5EF4-FFF2-40B4-BE49-F238E27FC236}">
                <a16:creationId xmlns="" xmlns:a16="http://schemas.microsoft.com/office/drawing/2014/main" id="{F5E2FE49-783A-4D33-A072-E7F391AA5035}"/>
              </a:ext>
            </a:extLst>
          </p:cNvPr>
          <p:cNvCxnSpPr>
            <a:stCxn id="44" idx="2"/>
            <a:endCxn id="51" idx="0"/>
          </p:cNvCxnSpPr>
          <p:nvPr/>
        </p:nvCxnSpPr>
        <p:spPr>
          <a:xfrm flipH="1">
            <a:off x="7314027" y="2875541"/>
            <a:ext cx="7523" cy="3687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33CCCF60-1146-4236-8028-44996808E135}"/>
              </a:ext>
            </a:extLst>
          </p:cNvPr>
          <p:cNvCxnSpPr>
            <a:stCxn id="51" idx="2"/>
            <a:endCxn id="61" idx="0"/>
          </p:cNvCxnSpPr>
          <p:nvPr/>
        </p:nvCxnSpPr>
        <p:spPr>
          <a:xfrm>
            <a:off x="7314027" y="4292817"/>
            <a:ext cx="7523" cy="6581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 xmlns:a16="http://schemas.microsoft.com/office/drawing/2014/main" id="{D7AD4AA6-FE0E-4C6C-B753-D2F7277BD22D}"/>
              </a:ext>
            </a:extLst>
          </p:cNvPr>
          <p:cNvCxnSpPr>
            <a:cxnSpLocks/>
            <a:stCxn id="61" idx="2"/>
            <a:endCxn id="85" idx="0"/>
          </p:cNvCxnSpPr>
          <p:nvPr/>
        </p:nvCxnSpPr>
        <p:spPr>
          <a:xfrm flipH="1">
            <a:off x="7314026" y="5644434"/>
            <a:ext cx="7524" cy="6458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 xmlns:a16="http://schemas.microsoft.com/office/drawing/2014/main" id="{F7490BED-BF61-424B-B884-51B1DC2BF08E}"/>
              </a:ext>
            </a:extLst>
          </p:cNvPr>
          <p:cNvSpPr/>
          <p:nvPr/>
        </p:nvSpPr>
        <p:spPr>
          <a:xfrm>
            <a:off x="7199726" y="6290302"/>
            <a:ext cx="228600" cy="2020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 xmlns:a16="http://schemas.microsoft.com/office/drawing/2014/main" id="{A748A987-C1EC-4BD9-8C76-4204B11DCF77}"/>
              </a:ext>
            </a:extLst>
          </p:cNvPr>
          <p:cNvSpPr/>
          <p:nvPr/>
        </p:nvSpPr>
        <p:spPr>
          <a:xfrm>
            <a:off x="-3097" y="3519231"/>
            <a:ext cx="228600" cy="20200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Arrow Connector 90">
            <a:extLst>
              <a:ext uri="{FF2B5EF4-FFF2-40B4-BE49-F238E27FC236}">
                <a16:creationId xmlns="" xmlns:a16="http://schemas.microsoft.com/office/drawing/2014/main" id="{D8792135-869E-468F-A0AA-AE65B49B4B77}"/>
              </a:ext>
            </a:extLst>
          </p:cNvPr>
          <p:cNvCxnSpPr>
            <a:cxnSpLocks/>
            <a:stCxn id="76" idx="3"/>
            <a:endCxn id="61" idx="1"/>
          </p:cNvCxnSpPr>
          <p:nvPr/>
        </p:nvCxnSpPr>
        <p:spPr>
          <a:xfrm>
            <a:off x="5039552" y="4362727"/>
            <a:ext cx="1386648" cy="9349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1E37BF29-5572-4CA1-AB2A-5CC348965F8B}"/>
              </a:ext>
            </a:extLst>
          </p:cNvPr>
          <p:cNvCxnSpPr>
            <a:cxnSpLocks/>
            <a:stCxn id="77" idx="3"/>
            <a:endCxn id="61" idx="1"/>
          </p:cNvCxnSpPr>
          <p:nvPr/>
        </p:nvCxnSpPr>
        <p:spPr>
          <a:xfrm flipV="1">
            <a:off x="5033783" y="5297706"/>
            <a:ext cx="1392417" cy="653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F56797CD-0565-4DE8-ABDD-B45B177FD013}"/>
              </a:ext>
            </a:extLst>
          </p:cNvPr>
          <p:cNvCxnSpPr>
            <a:cxnSpLocks/>
            <a:stCxn id="78" idx="3"/>
            <a:endCxn id="61" idx="1"/>
          </p:cNvCxnSpPr>
          <p:nvPr/>
        </p:nvCxnSpPr>
        <p:spPr>
          <a:xfrm flipV="1">
            <a:off x="5015311" y="5297706"/>
            <a:ext cx="1410889" cy="985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AED50CBE-0C81-4856-9FF0-4DDC4F7CFB06}"/>
              </a:ext>
            </a:extLst>
          </p:cNvPr>
          <p:cNvCxnSpPr>
            <a:cxnSpLocks/>
            <a:stCxn id="86" idx="0"/>
            <a:endCxn id="23" idx="1"/>
          </p:cNvCxnSpPr>
          <p:nvPr/>
        </p:nvCxnSpPr>
        <p:spPr>
          <a:xfrm flipV="1">
            <a:off x="111203" y="2384223"/>
            <a:ext cx="402805" cy="113500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 xmlns:a16="http://schemas.microsoft.com/office/drawing/2014/main" id="{51136896-9B43-4E67-82A7-6323742B818C}"/>
              </a:ext>
            </a:extLst>
          </p:cNvPr>
          <p:cNvCxnSpPr>
            <a:cxnSpLocks/>
            <a:stCxn id="86" idx="4"/>
            <a:endCxn id="37" idx="1"/>
          </p:cNvCxnSpPr>
          <p:nvPr/>
        </p:nvCxnSpPr>
        <p:spPr>
          <a:xfrm>
            <a:off x="111203" y="3721233"/>
            <a:ext cx="393931" cy="2561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562FD541-3681-4CB2-8B80-D54C407FD464}"/>
              </a:ext>
            </a:extLst>
          </p:cNvPr>
          <p:cNvCxnSpPr>
            <a:cxnSpLocks/>
            <a:stCxn id="86" idx="5"/>
            <a:endCxn id="27" idx="1"/>
          </p:cNvCxnSpPr>
          <p:nvPr/>
        </p:nvCxnSpPr>
        <p:spPr>
          <a:xfrm>
            <a:off x="192025" y="3691650"/>
            <a:ext cx="318379" cy="1682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 xmlns:a16="http://schemas.microsoft.com/office/drawing/2014/main" id="{091C76B5-E341-4FD9-8771-D571F28F5321}"/>
              </a:ext>
            </a:extLst>
          </p:cNvPr>
          <p:cNvCxnSpPr>
            <a:cxnSpLocks/>
            <a:stCxn id="86" idx="6"/>
            <a:endCxn id="18" idx="1"/>
          </p:cNvCxnSpPr>
          <p:nvPr/>
        </p:nvCxnSpPr>
        <p:spPr>
          <a:xfrm>
            <a:off x="225503" y="3620232"/>
            <a:ext cx="287243" cy="7424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47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AutoShape 17">
            <a:extLst>
              <a:ext uri="{FF2B5EF4-FFF2-40B4-BE49-F238E27FC236}">
                <a16:creationId xmlns="" xmlns:a16="http://schemas.microsoft.com/office/drawing/2014/main" id="{0B993702-3A9F-4A11-A312-5E181BAB497F}"/>
              </a:ext>
            </a:extLst>
          </p:cNvPr>
          <p:cNvCxnSpPr>
            <a:cxnSpLocks noChangeShapeType="1"/>
            <a:stCxn id="17" idx="7"/>
            <a:endCxn id="11" idx="1"/>
          </p:cNvCxnSpPr>
          <p:nvPr/>
        </p:nvCxnSpPr>
        <p:spPr bwMode="auto">
          <a:xfrm flipV="1">
            <a:off x="186410" y="2273720"/>
            <a:ext cx="838826" cy="1281703"/>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8" name="AutoShape 17">
            <a:extLst>
              <a:ext uri="{FF2B5EF4-FFF2-40B4-BE49-F238E27FC236}">
                <a16:creationId xmlns="" xmlns:a16="http://schemas.microsoft.com/office/drawing/2014/main" id="{D6824D93-4213-46D1-826C-ABD3D3E181FA}"/>
              </a:ext>
            </a:extLst>
          </p:cNvPr>
          <p:cNvCxnSpPr>
            <a:cxnSpLocks noChangeShapeType="1"/>
            <a:stCxn id="17" idx="5"/>
            <a:endCxn id="18" idx="1"/>
          </p:cNvCxnSpPr>
          <p:nvPr/>
        </p:nvCxnSpPr>
        <p:spPr bwMode="auto">
          <a:xfrm>
            <a:off x="186410" y="3696148"/>
            <a:ext cx="838826" cy="1077308"/>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25236" y="1751031"/>
            <a:ext cx="1690940"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UAT </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Debugging</a:t>
            </a: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(3 days)</a:t>
            </a:r>
          </a:p>
        </p:txBody>
      </p:sp>
      <p:sp>
        <p:nvSpPr>
          <p:cNvPr id="18"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025236" y="4250767"/>
            <a:ext cx="1690939"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Update </a:t>
            </a:r>
          </a:p>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Documentation</a:t>
            </a:r>
            <a:br>
              <a:rPr lang="en-US" altLang="zh-CN" sz="1600" b="1" dirty="0">
                <a:solidFill>
                  <a:schemeClr val="tx1"/>
                </a:solidFill>
                <a:latin typeface="Arial" panose="020B0604020202020204" pitchFamily="34" charset="0"/>
                <a:cs typeface="Arial" panose="020B0604020202020204" pitchFamily="34" charset="0"/>
              </a:rPr>
            </a:br>
            <a:r>
              <a:rPr lang="en-US" altLang="zh-CN" sz="1600" dirty="0">
                <a:solidFill>
                  <a:schemeClr val="tx1"/>
                </a:solidFill>
                <a:latin typeface="Arial" panose="020B0604020202020204" pitchFamily="34" charset="0"/>
                <a:cs typeface="Arial" panose="020B0604020202020204" pitchFamily="34" charset="0"/>
              </a:rPr>
              <a:t>(1day)</a:t>
            </a:r>
          </a:p>
        </p:txBody>
      </p:sp>
      <p:sp>
        <p:nvSpPr>
          <p:cNvPr id="40" name="Title 1"/>
          <p:cNvSpPr>
            <a:spLocks noGrp="1"/>
          </p:cNvSpPr>
          <p:nvPr>
            <p:ph type="title"/>
          </p:nvPr>
        </p:nvSpPr>
        <p:spPr>
          <a:xfrm>
            <a:off x="19099" y="10996"/>
            <a:ext cx="6906027" cy="857250"/>
          </a:xfrm>
        </p:spPr>
        <p:txBody>
          <a:bodyPr>
            <a:normAutofit/>
          </a:bodyPr>
          <a:lstStyle/>
          <a:p>
            <a:r>
              <a:rPr lang="en-SG" dirty="0">
                <a:solidFill>
                  <a:schemeClr val="tx2">
                    <a:lumMod val="25000"/>
                  </a:schemeClr>
                </a:solidFill>
              </a:rPr>
              <a:t>ITERATION 6</a:t>
            </a:r>
          </a:p>
        </p:txBody>
      </p:sp>
      <p:sp>
        <p:nvSpPr>
          <p:cNvPr id="20"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6591729" y="3103097"/>
            <a:ext cx="1961144"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Debug BLRS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Regression Test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Deploy to AWS </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(1day)</a:t>
            </a:r>
          </a:p>
        </p:txBody>
      </p:sp>
      <p:cxnSp>
        <p:nvCxnSpPr>
          <p:cNvPr id="21" name="AutoShape 17">
            <a:extLst>
              <a:ext uri="{FF2B5EF4-FFF2-40B4-BE49-F238E27FC236}">
                <a16:creationId xmlns="" xmlns:a16="http://schemas.microsoft.com/office/drawing/2014/main" id="{D6824D93-4213-46D1-826C-ABD3D3E181FA}"/>
              </a:ext>
            </a:extLst>
          </p:cNvPr>
          <p:cNvCxnSpPr>
            <a:cxnSpLocks noChangeShapeType="1"/>
            <a:stCxn id="20" idx="3"/>
            <a:endCxn id="22" idx="2"/>
          </p:cNvCxnSpPr>
          <p:nvPr/>
        </p:nvCxnSpPr>
        <p:spPr bwMode="auto">
          <a:xfrm>
            <a:off x="8552873" y="3625786"/>
            <a:ext cx="244117" cy="168"/>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25"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4639719" y="3103097"/>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Group Meeting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sp>
        <p:nvSpPr>
          <p:cNvPr id="27"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2716175" y="1751031"/>
            <a:ext cx="1511876"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Regression </a:t>
            </a:r>
            <a:br>
              <a:rPr lang="en-SG" altLang="zh-CN" sz="1600" b="1" dirty="0">
                <a:solidFill>
                  <a:schemeClr val="tx1"/>
                </a:solidFill>
                <a:latin typeface="Arial" panose="020B0604020202020204" pitchFamily="34" charset="0"/>
                <a:cs typeface="Arial" panose="020B0604020202020204" pitchFamily="34" charset="0"/>
              </a:rPr>
            </a:br>
            <a:r>
              <a:rPr lang="en-SG" altLang="zh-CN" sz="1600" b="1" dirty="0">
                <a:solidFill>
                  <a:schemeClr val="tx1"/>
                </a:solidFill>
                <a:latin typeface="Arial" panose="020B0604020202020204" pitchFamily="34" charset="0"/>
                <a:cs typeface="Arial" panose="020B0604020202020204" pitchFamily="34" charset="0"/>
              </a:rPr>
              <a:t>Testing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cxnSp>
        <p:nvCxnSpPr>
          <p:cNvPr id="28" name="AutoShape 17">
            <a:extLst>
              <a:ext uri="{FF2B5EF4-FFF2-40B4-BE49-F238E27FC236}">
                <a16:creationId xmlns="" xmlns:a16="http://schemas.microsoft.com/office/drawing/2014/main" id="{D6824D93-4213-46D1-826C-ABD3D3E181FA}"/>
              </a:ext>
            </a:extLst>
          </p:cNvPr>
          <p:cNvCxnSpPr>
            <a:cxnSpLocks noChangeShapeType="1"/>
            <a:stCxn id="25" idx="3"/>
            <a:endCxn id="20" idx="1"/>
          </p:cNvCxnSpPr>
          <p:nvPr/>
        </p:nvCxnSpPr>
        <p:spPr bwMode="auto">
          <a:xfrm>
            <a:off x="6151595" y="3625786"/>
            <a:ext cx="440134"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29" name="Rectangle 20">
            <a:extLst>
              <a:ext uri="{FF2B5EF4-FFF2-40B4-BE49-F238E27FC236}">
                <a16:creationId xmlns="" xmlns:a16="http://schemas.microsoft.com/office/drawing/2014/main" id="{B973B182-7A41-474A-A9D4-6E5F7C8FA797}"/>
              </a:ext>
            </a:extLst>
          </p:cNvPr>
          <p:cNvSpPr>
            <a:spLocks noChangeArrowheads="1"/>
          </p:cNvSpPr>
          <p:nvPr/>
        </p:nvSpPr>
        <p:spPr bwMode="auto">
          <a:xfrm>
            <a:off x="2716175" y="4251421"/>
            <a:ext cx="1511876" cy="1044724"/>
          </a:xfrm>
          <a:prstGeom prst="rect">
            <a:avLst/>
          </a:prstGeom>
          <a:solidFill>
            <a:srgbClr val="FFCC99"/>
          </a:solidFill>
          <a:ln w="19050">
            <a:solidFill>
              <a:schemeClr val="tx1"/>
            </a:solidFill>
            <a:prstDash val="dash"/>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(3 days)</a:t>
            </a:r>
          </a:p>
        </p:txBody>
      </p:sp>
      <p:cxnSp>
        <p:nvCxnSpPr>
          <p:cNvPr id="30" name="AutoShape 17">
            <a:extLst>
              <a:ext uri="{FF2B5EF4-FFF2-40B4-BE49-F238E27FC236}">
                <a16:creationId xmlns="" xmlns:a16="http://schemas.microsoft.com/office/drawing/2014/main" id="{0B993702-3A9F-4A11-A312-5E181BAB497F}"/>
              </a:ext>
            </a:extLst>
          </p:cNvPr>
          <p:cNvCxnSpPr>
            <a:cxnSpLocks noChangeShapeType="1"/>
            <a:stCxn id="27" idx="3"/>
            <a:endCxn id="25" idx="1"/>
          </p:cNvCxnSpPr>
          <p:nvPr/>
        </p:nvCxnSpPr>
        <p:spPr bwMode="auto">
          <a:xfrm>
            <a:off x="4228051" y="2273720"/>
            <a:ext cx="411668" cy="1352066"/>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1" name="AutoShape 17">
            <a:extLst>
              <a:ext uri="{FF2B5EF4-FFF2-40B4-BE49-F238E27FC236}">
                <a16:creationId xmlns="" xmlns:a16="http://schemas.microsoft.com/office/drawing/2014/main" id="{D6824D93-4213-46D1-826C-ABD3D3E181FA}"/>
              </a:ext>
            </a:extLst>
          </p:cNvPr>
          <p:cNvCxnSpPr>
            <a:cxnSpLocks noChangeShapeType="1"/>
            <a:stCxn id="29" idx="3"/>
            <a:endCxn id="25" idx="1"/>
          </p:cNvCxnSpPr>
          <p:nvPr/>
        </p:nvCxnSpPr>
        <p:spPr bwMode="auto">
          <a:xfrm flipV="1">
            <a:off x="4228051" y="3625786"/>
            <a:ext cx="411668" cy="1147997"/>
          </a:xfrm>
          <a:prstGeom prst="straightConnector1">
            <a:avLst/>
          </a:prstGeom>
          <a:noFill/>
          <a:ln w="28575">
            <a:solidFill>
              <a:schemeClr val="tx1"/>
            </a:solidFill>
            <a:round/>
            <a:headEnd/>
            <a:tailEnd type="arrow" w="lg" len="med"/>
          </a:ln>
          <a:extLst>
            <a:ext uri="{909E8E84-426E-40DD-AFC4-6F175D3DCCD1}">
              <a14:hiddenFill xmlns:a14="http://schemas.microsoft.com/office/drawing/2010/main">
                <a:noFill/>
              </a14:hiddenFill>
            </a:ext>
          </a:extLst>
        </p:spPr>
      </p:cxnSp>
      <p:sp>
        <p:nvSpPr>
          <p:cNvPr id="17" name="Oval 8">
            <a:extLst>
              <a:ext uri="{FF2B5EF4-FFF2-40B4-BE49-F238E27FC236}">
                <a16:creationId xmlns="" xmlns:a16="http://schemas.microsoft.com/office/drawing/2014/main" id="{2F113225-6D53-43D2-B68E-D64DAE60013C}"/>
              </a:ext>
            </a:extLst>
          </p:cNvPr>
          <p:cNvSpPr>
            <a:spLocks noChangeArrowheads="1"/>
          </p:cNvSpPr>
          <p:nvPr/>
        </p:nvSpPr>
        <p:spPr bwMode="auto">
          <a:xfrm>
            <a:off x="19099" y="3526278"/>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
        <p:nvSpPr>
          <p:cNvPr id="22" name="Oval 8">
            <a:extLst>
              <a:ext uri="{FF2B5EF4-FFF2-40B4-BE49-F238E27FC236}">
                <a16:creationId xmlns="" xmlns:a16="http://schemas.microsoft.com/office/drawing/2014/main" id="{F99C3F73-4F83-4DB1-ADC8-1D7B3DC575FA}"/>
              </a:ext>
            </a:extLst>
          </p:cNvPr>
          <p:cNvSpPr>
            <a:spLocks noChangeArrowheads="1"/>
          </p:cNvSpPr>
          <p:nvPr/>
        </p:nvSpPr>
        <p:spPr bwMode="auto">
          <a:xfrm>
            <a:off x="8796990" y="3526446"/>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Tree>
    <p:extLst>
      <p:ext uri="{BB962C8B-B14F-4D97-AF65-F5344CB8AC3E}">
        <p14:creationId xmlns:p14="http://schemas.microsoft.com/office/powerpoint/2010/main" val="377443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
            <a:extLst>
              <a:ext uri="{FF2B5EF4-FFF2-40B4-BE49-F238E27FC236}">
                <a16:creationId xmlns="" xmlns:a16="http://schemas.microsoft.com/office/drawing/2014/main" id="{BCC490E4-8D94-4F4D-ADC8-1EF7D32F246C}"/>
              </a:ext>
            </a:extLst>
          </p:cNvPr>
          <p:cNvSpPr>
            <a:spLocks noChangeArrowheads="1"/>
          </p:cNvSpPr>
          <p:nvPr/>
        </p:nvSpPr>
        <p:spPr bwMode="auto">
          <a:xfrm>
            <a:off x="283049" y="3239403"/>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cxnSp>
        <p:nvCxnSpPr>
          <p:cNvPr id="7" name="AutoShape 17">
            <a:extLst>
              <a:ext uri="{FF2B5EF4-FFF2-40B4-BE49-F238E27FC236}">
                <a16:creationId xmlns="" xmlns:a16="http://schemas.microsoft.com/office/drawing/2014/main" id="{0B993702-3A9F-4A11-A312-5E181BAB497F}"/>
              </a:ext>
            </a:extLst>
          </p:cNvPr>
          <p:cNvCxnSpPr>
            <a:cxnSpLocks noChangeShapeType="1"/>
            <a:stCxn id="4" idx="6"/>
            <a:endCxn id="11" idx="1"/>
          </p:cNvCxnSpPr>
          <p:nvPr/>
        </p:nvCxnSpPr>
        <p:spPr bwMode="auto">
          <a:xfrm>
            <a:off x="479066" y="3338911"/>
            <a:ext cx="724593"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1"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1203659" y="2816222"/>
            <a:ext cx="1834134"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US" altLang="zh-CN" sz="1600" b="1" dirty="0">
                <a:solidFill>
                  <a:schemeClr val="tx1"/>
                </a:solidFill>
                <a:latin typeface="Arial" panose="020B0604020202020204" pitchFamily="34" charset="0"/>
                <a:cs typeface="Arial" panose="020B0604020202020204" pitchFamily="34" charset="0"/>
              </a:rPr>
              <a:t>Prepare for</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Final </a:t>
            </a:r>
            <a:br>
              <a:rPr lang="en-US" altLang="zh-CN" sz="1600" b="1" dirty="0">
                <a:solidFill>
                  <a:schemeClr val="tx1"/>
                </a:solidFill>
                <a:latin typeface="Arial" panose="020B0604020202020204" pitchFamily="34" charset="0"/>
                <a:cs typeface="Arial" panose="020B0604020202020204" pitchFamily="34" charset="0"/>
              </a:rPr>
            </a:br>
            <a:r>
              <a:rPr lang="en-US" altLang="zh-CN" sz="1600" b="1" dirty="0">
                <a:solidFill>
                  <a:schemeClr val="tx1"/>
                </a:solidFill>
                <a:latin typeface="Arial" panose="020B0604020202020204" pitchFamily="34" charset="0"/>
                <a:cs typeface="Arial" panose="020B0604020202020204" pitchFamily="34" charset="0"/>
              </a:rPr>
              <a:t>Presentation</a:t>
            </a:r>
          </a:p>
          <a:p>
            <a:pPr algn="ctr">
              <a:spcBef>
                <a:spcPct val="0"/>
              </a:spcBef>
              <a:buClrTx/>
              <a:buFontTx/>
              <a:buNone/>
            </a:pPr>
            <a:r>
              <a:rPr lang="en-US" altLang="zh-CN" sz="1600" dirty="0">
                <a:solidFill>
                  <a:schemeClr val="tx1"/>
                </a:solidFill>
                <a:latin typeface="Arial" panose="020B0604020202020204" pitchFamily="34" charset="0"/>
                <a:cs typeface="Arial" panose="020B0604020202020204" pitchFamily="34" charset="0"/>
              </a:rPr>
              <a:t>(1 days)</a:t>
            </a:r>
          </a:p>
        </p:txBody>
      </p:sp>
      <p:sp>
        <p:nvSpPr>
          <p:cNvPr id="40" name="Title 1"/>
          <p:cNvSpPr>
            <a:spLocks noGrp="1"/>
          </p:cNvSpPr>
          <p:nvPr>
            <p:ph type="title"/>
          </p:nvPr>
        </p:nvSpPr>
        <p:spPr>
          <a:xfrm>
            <a:off x="283049" y="725176"/>
            <a:ext cx="6906027" cy="857250"/>
          </a:xfrm>
        </p:spPr>
        <p:txBody>
          <a:bodyPr>
            <a:normAutofit/>
          </a:bodyPr>
          <a:lstStyle/>
          <a:p>
            <a:r>
              <a:rPr lang="en-SG" dirty="0">
                <a:solidFill>
                  <a:schemeClr val="tx2">
                    <a:lumMod val="25000"/>
                  </a:schemeClr>
                </a:solidFill>
              </a:rPr>
              <a:t>ITERATION 7</a:t>
            </a:r>
          </a:p>
        </p:txBody>
      </p:sp>
      <p:sp>
        <p:nvSpPr>
          <p:cNvPr id="20"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5791200" y="2820140"/>
            <a:ext cx="1834134"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Final Presentation</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(1day)</a:t>
            </a:r>
          </a:p>
        </p:txBody>
      </p:sp>
      <p:cxnSp>
        <p:nvCxnSpPr>
          <p:cNvPr id="21" name="AutoShape 17">
            <a:extLst>
              <a:ext uri="{FF2B5EF4-FFF2-40B4-BE49-F238E27FC236}">
                <a16:creationId xmlns="" xmlns:a16="http://schemas.microsoft.com/office/drawing/2014/main" id="{D6824D93-4213-46D1-826C-ABD3D3E181FA}"/>
              </a:ext>
            </a:extLst>
          </p:cNvPr>
          <p:cNvCxnSpPr>
            <a:cxnSpLocks noChangeShapeType="1"/>
            <a:stCxn id="20" idx="3"/>
            <a:endCxn id="14" idx="2"/>
          </p:cNvCxnSpPr>
          <p:nvPr/>
        </p:nvCxnSpPr>
        <p:spPr bwMode="auto">
          <a:xfrm flipV="1">
            <a:off x="7625334" y="3342201"/>
            <a:ext cx="583019" cy="628"/>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25" name="Rectangle 5">
            <a:extLst>
              <a:ext uri="{FF2B5EF4-FFF2-40B4-BE49-F238E27FC236}">
                <a16:creationId xmlns="" xmlns:a16="http://schemas.microsoft.com/office/drawing/2014/main" id="{CCB59F77-5B99-4D1C-9821-7D58038BC77C}"/>
              </a:ext>
            </a:extLst>
          </p:cNvPr>
          <p:cNvSpPr>
            <a:spLocks noChangeArrowheads="1"/>
          </p:cNvSpPr>
          <p:nvPr/>
        </p:nvSpPr>
        <p:spPr bwMode="auto">
          <a:xfrm>
            <a:off x="3558169" y="2816222"/>
            <a:ext cx="1834134" cy="1045378"/>
          </a:xfrm>
          <a:prstGeom prst="rect">
            <a:avLst/>
          </a:prstGeom>
          <a:solidFill>
            <a:schemeClr val="accent1">
              <a:lumMod val="60000"/>
              <a:lumOff val="40000"/>
            </a:schemeClr>
          </a:solidFill>
          <a:ln w="19050">
            <a:solidFill>
              <a:schemeClr val="tx1"/>
            </a:solidFill>
            <a:miter lim="800000"/>
            <a:headEnd/>
            <a:tailEnd/>
          </a:ln>
        </p:spPr>
        <p:txBody>
          <a:bodyPr wrap="none" lIns="69056" tIns="34529" rIns="69056" bIns="34529" anchor="ctr"/>
          <a:lstStyle>
            <a:lvl1pPr defTabSz="762000">
              <a:spcBef>
                <a:spcPct val="20000"/>
              </a:spcBef>
              <a:buClr>
                <a:srgbClr val="3333FF"/>
              </a:buClr>
              <a:buFont typeface="Wingdings" panose="05000000000000000000" pitchFamily="2" charset="2"/>
              <a:buChar char="§"/>
              <a:tabLst>
                <a:tab pos="228600" algn="l"/>
              </a:tabLst>
              <a:defRPr sz="2800">
                <a:solidFill>
                  <a:schemeClr val="accent2"/>
                </a:solidFill>
                <a:latin typeface="Tahoma" panose="020B0604030504040204" pitchFamily="34" charset="0"/>
                <a:ea typeface="MS PGothic" panose="020B0600070205080204" pitchFamily="34" charset="-128"/>
              </a:defRPr>
            </a:lvl1pPr>
            <a:lvl2pPr marL="742950" indent="-285750" defTabSz="762000">
              <a:spcBef>
                <a:spcPct val="20000"/>
              </a:spcBef>
              <a:buClr>
                <a:srgbClr val="FF0000"/>
              </a:buClr>
              <a:buFont typeface="Wingdings" panose="05000000000000000000" pitchFamily="2" charset="2"/>
              <a:buChar char="§"/>
              <a:tabLst>
                <a:tab pos="228600" algn="l"/>
              </a:tabLst>
              <a:defRPr sz="2600">
                <a:solidFill>
                  <a:schemeClr val="accent2"/>
                </a:solidFill>
                <a:latin typeface="Tahoma" panose="020B0604030504040204" pitchFamily="34" charset="0"/>
                <a:ea typeface="MS PGothic" panose="020B0600070205080204" pitchFamily="34" charset="-128"/>
              </a:defRPr>
            </a:lvl2pPr>
            <a:lvl3pPr marL="1143000" indent="-228600" defTabSz="762000">
              <a:spcBef>
                <a:spcPct val="20000"/>
              </a:spcBef>
              <a:buClr>
                <a:srgbClr val="3333CC"/>
              </a:buClr>
              <a:buFont typeface="Wingdings" panose="05000000000000000000" pitchFamily="2" charset="2"/>
              <a:buChar char="§"/>
              <a:tabLst>
                <a:tab pos="228600" algn="l"/>
              </a:tabLst>
              <a:defRPr sz="2400">
                <a:solidFill>
                  <a:schemeClr val="accent2"/>
                </a:solidFill>
                <a:latin typeface="Tahoma" panose="020B0604030504040204" pitchFamily="34" charset="0"/>
                <a:ea typeface="MS PGothic" panose="020B0600070205080204" pitchFamily="34" charset="-128"/>
              </a:defRPr>
            </a:lvl3pPr>
            <a:lvl4pPr marL="1600200" indent="-228600" defTabSz="762000">
              <a:spcBef>
                <a:spcPct val="20000"/>
              </a:spcBef>
              <a:buClr>
                <a:srgbClr val="FFCF01"/>
              </a:buClr>
              <a:buFont typeface="Wingdings" panose="05000000000000000000" pitchFamily="2" charset="2"/>
              <a:buChar char="§"/>
              <a:tabLst>
                <a:tab pos="228600" algn="l"/>
              </a:tabLst>
              <a:defRPr sz="2000">
                <a:solidFill>
                  <a:schemeClr val="accent2"/>
                </a:solidFill>
                <a:latin typeface="Tahoma" panose="020B0604030504040204" pitchFamily="34" charset="0"/>
                <a:ea typeface="MS PGothic" panose="020B0600070205080204" pitchFamily="34" charset="-128"/>
              </a:defRPr>
            </a:lvl4pPr>
            <a:lvl5pPr marL="2057400" indent="-228600" defTabSz="762000">
              <a:spcBef>
                <a:spcPct val="20000"/>
              </a:spcBef>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5pPr>
            <a:lvl6pPr marL="25146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6pPr>
            <a:lvl7pPr marL="29718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7pPr>
            <a:lvl8pPr marL="34290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8pPr>
            <a:lvl9pPr marL="3886200" indent="-228600" defTabSz="762000" eaLnBrk="0" fontAlgn="base" hangingPunct="0">
              <a:spcBef>
                <a:spcPct val="20000"/>
              </a:spcBef>
              <a:spcAft>
                <a:spcPct val="0"/>
              </a:spcAft>
              <a:buClr>
                <a:srgbClr val="00E4A8"/>
              </a:buClr>
              <a:buFont typeface="Wingdings" panose="05000000000000000000" pitchFamily="2" charset="2"/>
              <a:buChar char="§"/>
              <a:tabLst>
                <a:tab pos="228600" algn="l"/>
              </a:tabLst>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r>
              <a:rPr lang="en-SG" altLang="zh-CN" sz="1600" b="1" dirty="0">
                <a:solidFill>
                  <a:schemeClr val="tx1"/>
                </a:solidFill>
                <a:latin typeface="Arial" panose="020B0604020202020204" pitchFamily="34" charset="0"/>
                <a:cs typeface="Arial" panose="020B0604020202020204" pitchFamily="34" charset="0"/>
              </a:rPr>
              <a:t>Group Meeting</a:t>
            </a:r>
            <a:br>
              <a:rPr lang="en-SG" altLang="zh-CN" sz="1600" b="1" dirty="0">
                <a:solidFill>
                  <a:schemeClr val="tx1"/>
                </a:solidFill>
                <a:latin typeface="Arial" panose="020B0604020202020204" pitchFamily="34" charset="0"/>
                <a:cs typeface="Arial" panose="020B0604020202020204" pitchFamily="34" charset="0"/>
              </a:rPr>
            </a:br>
            <a:r>
              <a:rPr lang="en-SG" altLang="zh-CN" sz="1600" dirty="0">
                <a:solidFill>
                  <a:schemeClr val="tx1"/>
                </a:solidFill>
                <a:latin typeface="Arial" panose="020B0604020202020204" pitchFamily="34" charset="0"/>
                <a:cs typeface="Arial" panose="020B0604020202020204" pitchFamily="34" charset="0"/>
              </a:rPr>
              <a:t>(1 day) </a:t>
            </a:r>
          </a:p>
        </p:txBody>
      </p:sp>
      <p:cxnSp>
        <p:nvCxnSpPr>
          <p:cNvPr id="28" name="AutoShape 17">
            <a:extLst>
              <a:ext uri="{FF2B5EF4-FFF2-40B4-BE49-F238E27FC236}">
                <a16:creationId xmlns="" xmlns:a16="http://schemas.microsoft.com/office/drawing/2014/main" id="{D6824D93-4213-46D1-826C-ABD3D3E181FA}"/>
              </a:ext>
            </a:extLst>
          </p:cNvPr>
          <p:cNvCxnSpPr>
            <a:cxnSpLocks noChangeShapeType="1"/>
            <a:stCxn id="25" idx="3"/>
            <a:endCxn id="20" idx="1"/>
          </p:cNvCxnSpPr>
          <p:nvPr/>
        </p:nvCxnSpPr>
        <p:spPr bwMode="auto">
          <a:xfrm>
            <a:off x="5392303" y="3338911"/>
            <a:ext cx="398897" cy="3918"/>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cxnSp>
        <p:nvCxnSpPr>
          <p:cNvPr id="30" name="AutoShape 17">
            <a:extLst>
              <a:ext uri="{FF2B5EF4-FFF2-40B4-BE49-F238E27FC236}">
                <a16:creationId xmlns="" xmlns:a16="http://schemas.microsoft.com/office/drawing/2014/main" id="{0B993702-3A9F-4A11-A312-5E181BAB497F}"/>
              </a:ext>
            </a:extLst>
          </p:cNvPr>
          <p:cNvCxnSpPr>
            <a:cxnSpLocks noChangeShapeType="1"/>
            <a:stCxn id="11" idx="3"/>
            <a:endCxn id="25" idx="1"/>
          </p:cNvCxnSpPr>
          <p:nvPr/>
        </p:nvCxnSpPr>
        <p:spPr bwMode="auto">
          <a:xfrm>
            <a:off x="3037793" y="3338911"/>
            <a:ext cx="520376" cy="0"/>
          </a:xfrm>
          <a:prstGeom prst="straightConnector1">
            <a:avLst/>
          </a:prstGeom>
          <a:noFill/>
          <a:ln w="28575">
            <a:solidFill>
              <a:srgbClr val="FF0000"/>
            </a:solidFill>
            <a:round/>
            <a:headEnd/>
            <a:tailEnd type="arrow" w="lg" len="med"/>
          </a:ln>
          <a:extLst>
            <a:ext uri="{909E8E84-426E-40DD-AFC4-6F175D3DCCD1}">
              <a14:hiddenFill xmlns:a14="http://schemas.microsoft.com/office/drawing/2010/main">
                <a:noFill/>
              </a14:hiddenFill>
            </a:ext>
          </a:extLst>
        </p:spPr>
      </p:cxnSp>
      <p:sp>
        <p:nvSpPr>
          <p:cNvPr id="14" name="Oval 8">
            <a:extLst>
              <a:ext uri="{FF2B5EF4-FFF2-40B4-BE49-F238E27FC236}">
                <a16:creationId xmlns="" xmlns:a16="http://schemas.microsoft.com/office/drawing/2014/main" id="{0C7BB4EF-2C8B-49E3-9A66-F096DA716A95}"/>
              </a:ext>
            </a:extLst>
          </p:cNvPr>
          <p:cNvSpPr>
            <a:spLocks noChangeArrowheads="1"/>
          </p:cNvSpPr>
          <p:nvPr/>
        </p:nvSpPr>
        <p:spPr bwMode="auto">
          <a:xfrm>
            <a:off x="8208353" y="3242693"/>
            <a:ext cx="196017" cy="199015"/>
          </a:xfrm>
          <a:prstGeom prst="ellipse">
            <a:avLst/>
          </a:prstGeom>
          <a:solidFill>
            <a:srgbClr val="000000"/>
          </a:solidFill>
          <a:ln w="19050">
            <a:solidFill>
              <a:schemeClr val="tx1"/>
            </a:solidFill>
            <a:round/>
            <a:headEnd/>
            <a:tailEnd/>
          </a:ln>
        </p:spPr>
        <p:txBody>
          <a:bodyPr wrap="square" lIns="69056" tIns="34529" rIns="69056" bIns="34529" anchor="ctr">
            <a:spAutoFit/>
          </a:bodyPr>
          <a:lstStyle>
            <a:lvl1pPr>
              <a:spcBef>
                <a:spcPct val="20000"/>
              </a:spcBef>
              <a:buClr>
                <a:srgbClr val="3333FF"/>
              </a:buClr>
              <a:buFont typeface="Wingdings" panose="05000000000000000000" pitchFamily="2" charset="2"/>
              <a:buChar char="§"/>
              <a:defRPr sz="2800">
                <a:solidFill>
                  <a:schemeClr val="accent2"/>
                </a:solidFill>
                <a:latin typeface="Tahoma" panose="020B0604030504040204" pitchFamily="34" charset="0"/>
                <a:ea typeface="MS PGothic" panose="020B0600070205080204" pitchFamily="34" charset="-128"/>
              </a:defRPr>
            </a:lvl1pPr>
            <a:lvl2pPr marL="742950" indent="-285750">
              <a:spcBef>
                <a:spcPct val="20000"/>
              </a:spcBef>
              <a:buClr>
                <a:srgbClr val="FF0000"/>
              </a:buClr>
              <a:buFont typeface="Wingdings" panose="05000000000000000000" pitchFamily="2" charset="2"/>
              <a:buChar char="§"/>
              <a:defRPr sz="2600">
                <a:solidFill>
                  <a:schemeClr val="accent2"/>
                </a:solidFill>
                <a:latin typeface="Tahoma" panose="020B0604030504040204" pitchFamily="34" charset="0"/>
                <a:ea typeface="MS PGothic" panose="020B0600070205080204" pitchFamily="34" charset="-128"/>
              </a:defRPr>
            </a:lvl2pPr>
            <a:lvl3pPr marL="1143000" indent="-228600">
              <a:spcBef>
                <a:spcPct val="20000"/>
              </a:spcBef>
              <a:buClr>
                <a:srgbClr val="3333CC"/>
              </a:buClr>
              <a:buFont typeface="Wingdings" panose="05000000000000000000" pitchFamily="2" charset="2"/>
              <a:buChar char="§"/>
              <a:defRPr sz="2400">
                <a:solidFill>
                  <a:schemeClr val="accent2"/>
                </a:solidFill>
                <a:latin typeface="Tahoma" panose="020B0604030504040204" pitchFamily="34" charset="0"/>
                <a:ea typeface="MS PGothic" panose="020B0600070205080204" pitchFamily="34" charset="-128"/>
              </a:defRPr>
            </a:lvl3pPr>
            <a:lvl4pPr marL="1600200" indent="-228600">
              <a:spcBef>
                <a:spcPct val="20000"/>
              </a:spcBef>
              <a:buClr>
                <a:srgbClr val="FFCF01"/>
              </a:buClr>
              <a:buFont typeface="Wingdings" panose="05000000000000000000" pitchFamily="2" charset="2"/>
              <a:buChar char="§"/>
              <a:defRPr sz="2000">
                <a:solidFill>
                  <a:schemeClr val="accent2"/>
                </a:solidFill>
                <a:latin typeface="Tahoma" panose="020B0604030504040204" pitchFamily="34" charset="0"/>
                <a:ea typeface="MS PGothic" panose="020B0600070205080204" pitchFamily="34" charset="-128"/>
              </a:defRPr>
            </a:lvl4pPr>
            <a:lvl5pPr marL="2057400" indent="-228600">
              <a:spcBef>
                <a:spcPct val="20000"/>
              </a:spcBef>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00E4A8"/>
              </a:buClr>
              <a:buFont typeface="Wingdings" panose="05000000000000000000" pitchFamily="2" charset="2"/>
              <a:buChar char="§"/>
              <a:defRPr>
                <a:solidFill>
                  <a:schemeClr val="accent2"/>
                </a:solidFill>
                <a:latin typeface="Tahoma" panose="020B0604030504040204" pitchFamily="34" charset="0"/>
                <a:ea typeface="MS PGothic" panose="020B0600070205080204" pitchFamily="34" charset="-128"/>
              </a:defRPr>
            </a:lvl9pPr>
          </a:lstStyle>
          <a:p>
            <a:pPr algn="ctr">
              <a:spcBef>
                <a:spcPct val="0"/>
              </a:spcBef>
              <a:buClrTx/>
              <a:buFontTx/>
              <a:buNone/>
            </a:pPr>
            <a:endParaRPr lang="zh-CN" altLang="en-US" sz="1350">
              <a:solidFill>
                <a:schemeClr val="tx1"/>
              </a:solidFill>
            </a:endParaRPr>
          </a:p>
        </p:txBody>
      </p:sp>
    </p:spTree>
    <p:extLst>
      <p:ext uri="{BB962C8B-B14F-4D97-AF65-F5344CB8AC3E}">
        <p14:creationId xmlns:p14="http://schemas.microsoft.com/office/powerpoint/2010/main" val="285147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657350" y="2440592"/>
            <a:ext cx="5829300" cy="1159875"/>
          </a:xfrm>
          <a:prstGeom prst="rect">
            <a:avLst/>
          </a:prstGeom>
        </p:spPr>
        <p:txBody>
          <a:bodyPr vert="horz" lIns="68569" tIns="68569" rIns="68569" bIns="68569" rtlCol="0" anchor="b" anchorCtr="0">
            <a:noAutofit/>
          </a:bodyPr>
          <a:lstStyle/>
          <a:p>
            <a:r>
              <a:rPr lang="en" sz="5400" dirty="0">
                <a:solidFill>
                  <a:srgbClr val="7ECEFD"/>
                </a:solidFill>
              </a:rPr>
              <a:t>4.</a:t>
            </a:r>
          </a:p>
          <a:p>
            <a:r>
              <a:rPr lang="en" dirty="0"/>
              <a:t>METRICS</a:t>
            </a:r>
          </a:p>
        </p:txBody>
      </p:sp>
    </p:spTree>
    <p:extLst>
      <p:ext uri="{BB962C8B-B14F-4D97-AF65-F5344CB8AC3E}">
        <p14:creationId xmlns:p14="http://schemas.microsoft.com/office/powerpoint/2010/main" val="55948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374" y="1667162"/>
            <a:ext cx="5216699" cy="1159875"/>
          </a:xfrm>
        </p:spPr>
        <p:txBody>
          <a:bodyPr>
            <a:normAutofit/>
          </a:bodyPr>
          <a:lstStyle/>
          <a:p>
            <a:r>
              <a:rPr lang="en-SG" sz="5100" dirty="0"/>
              <a:t>TASK METRIC</a:t>
            </a:r>
          </a:p>
        </p:txBody>
      </p:sp>
      <p:graphicFrame>
        <p:nvGraphicFramePr>
          <p:cNvPr id="3" name="Table 2"/>
          <p:cNvGraphicFramePr>
            <a:graphicFrameLocks noGrp="1"/>
          </p:cNvGraphicFramePr>
          <p:nvPr>
            <p:extLst/>
          </p:nvPr>
        </p:nvGraphicFramePr>
        <p:xfrm>
          <a:off x="733096" y="3470774"/>
          <a:ext cx="6615231" cy="2377942"/>
        </p:xfrm>
        <a:graphic>
          <a:graphicData uri="http://schemas.openxmlformats.org/drawingml/2006/table">
            <a:tbl>
              <a:tblPr firstRow="1" bandRow="1">
                <a:tableStyleId>{B301B821-A1FF-4177-AEE7-76D212191A09}</a:tableStyleId>
              </a:tblPr>
              <a:tblGrid>
                <a:gridCol w="1687543">
                  <a:extLst>
                    <a:ext uri="{9D8B030D-6E8A-4147-A177-3AD203B41FA5}">
                      <a16:colId xmlns="" xmlns:a16="http://schemas.microsoft.com/office/drawing/2014/main" val="20000"/>
                    </a:ext>
                  </a:extLst>
                </a:gridCol>
                <a:gridCol w="1886060">
                  <a:extLst>
                    <a:ext uri="{9D8B030D-6E8A-4147-A177-3AD203B41FA5}">
                      <a16:colId xmlns="" xmlns:a16="http://schemas.microsoft.com/office/drawing/2014/main" val="20001"/>
                    </a:ext>
                  </a:extLst>
                </a:gridCol>
                <a:gridCol w="1622202">
                  <a:extLst>
                    <a:ext uri="{9D8B030D-6E8A-4147-A177-3AD203B41FA5}">
                      <a16:colId xmlns="" xmlns:a16="http://schemas.microsoft.com/office/drawing/2014/main" val="20002"/>
                    </a:ext>
                  </a:extLst>
                </a:gridCol>
                <a:gridCol w="1419426">
                  <a:extLst>
                    <a:ext uri="{9D8B030D-6E8A-4147-A177-3AD203B41FA5}">
                      <a16:colId xmlns="" xmlns:a16="http://schemas.microsoft.com/office/drawing/2014/main" val="2287770670"/>
                    </a:ext>
                  </a:extLst>
                </a:gridCol>
              </a:tblGrid>
              <a:tr h="557781">
                <a:tc>
                  <a:txBody>
                    <a:bodyPr/>
                    <a:lstStyle/>
                    <a:p>
                      <a:pPr algn="ctr"/>
                      <a:r>
                        <a:rPr lang="en-SG" sz="1600" dirty="0"/>
                        <a:t>ITERATION</a:t>
                      </a:r>
                      <a:endParaRPr lang="en-SG" sz="1600" b="1" dirty="0">
                        <a:latin typeface="Raleway" panose="020B0604020202020204" charset="0"/>
                      </a:endParaRPr>
                    </a:p>
                  </a:txBody>
                  <a:tcPr marL="71782" marR="71782" marT="35891" marB="3589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baseline="0" dirty="0"/>
                        <a:t>TASKS PLANNED</a:t>
                      </a:r>
                      <a:endParaRPr lang="en-SG" sz="1600" b="1" dirty="0">
                        <a:latin typeface="Raleway" panose="020B0604020202020204" charset="0"/>
                      </a:endParaRPr>
                    </a:p>
                  </a:txBody>
                  <a:tcPr marL="71782" marR="71782" marT="35891" marB="35891" anchor="ctr"/>
                </a:tc>
                <a:tc>
                  <a:txBody>
                    <a:bodyPr/>
                    <a:lstStyle/>
                    <a:p>
                      <a:pPr algn="ctr"/>
                      <a:r>
                        <a:rPr lang="en-SG" sz="1600" dirty="0"/>
                        <a:t>TASKS</a:t>
                      </a:r>
                    </a:p>
                    <a:p>
                      <a:pPr algn="ctr"/>
                      <a:r>
                        <a:rPr lang="en-SG" sz="1600" dirty="0"/>
                        <a:t>COMPLETED</a:t>
                      </a:r>
                      <a:endParaRPr lang="en-SG" sz="1600" b="1" dirty="0">
                        <a:latin typeface="Raleway" panose="020B0604020202020204" charset="0"/>
                      </a:endParaRPr>
                    </a:p>
                  </a:txBody>
                  <a:tcPr marL="71782" marR="71782" marT="35891" marB="35891" anchor="ctr"/>
                </a:tc>
                <a:tc>
                  <a:txBody>
                    <a:bodyPr/>
                    <a:lstStyle/>
                    <a:p>
                      <a:pPr algn="ctr"/>
                      <a:r>
                        <a:rPr lang="en-SG" sz="1600" dirty="0"/>
                        <a:t>TM SCORE</a:t>
                      </a:r>
                      <a:endParaRPr lang="en-SG" sz="1600" b="1" dirty="0">
                        <a:latin typeface="Raleway" panose="020B0604020202020204" charset="0"/>
                      </a:endParaRPr>
                    </a:p>
                  </a:txBody>
                  <a:tcPr marL="71782" marR="71782" marT="35891" marB="35891" anchor="ctr"/>
                </a:tc>
                <a:extLst>
                  <a:ext uri="{0D108BD9-81ED-4DB2-BD59-A6C34878D82A}">
                    <a16:rowId xmlns="" xmlns:a16="http://schemas.microsoft.com/office/drawing/2014/main" val="10000"/>
                  </a:ext>
                </a:extLst>
              </a:tr>
              <a:tr h="454620">
                <a:tc>
                  <a:txBody>
                    <a:bodyPr/>
                    <a:lstStyle/>
                    <a:p>
                      <a:pPr algn="ctr"/>
                      <a:r>
                        <a:rPr lang="en-SG" sz="1600" dirty="0"/>
                        <a:t>1</a:t>
                      </a:r>
                      <a:endParaRPr lang="en-SG" sz="1600" b="1" dirty="0">
                        <a:latin typeface="Raleway" panose="020B0604020202020204" charset="0"/>
                      </a:endParaRPr>
                    </a:p>
                  </a:txBody>
                  <a:tcPr marL="71782" marR="71782" marT="35891" marB="35891" anchor="ctr"/>
                </a:tc>
                <a:tc>
                  <a:txBody>
                    <a:bodyPr/>
                    <a:lstStyle/>
                    <a:p>
                      <a:pPr algn="ctr"/>
                      <a:r>
                        <a:rPr lang="en-SG" sz="1600" dirty="0"/>
                        <a:t>11</a:t>
                      </a:r>
                      <a:endParaRPr lang="en-SG" sz="1600" b="1" dirty="0">
                        <a:latin typeface="Raleway" panose="020B0604020202020204" charset="0"/>
                      </a:endParaRPr>
                    </a:p>
                  </a:txBody>
                  <a:tcPr marL="71782" marR="71782" marT="35891" marB="35891" anchor="ctr"/>
                </a:tc>
                <a:tc>
                  <a:txBody>
                    <a:bodyPr/>
                    <a:lstStyle/>
                    <a:p>
                      <a:pPr algn="ctr"/>
                      <a:r>
                        <a:rPr lang="en-SG" sz="1600" dirty="0"/>
                        <a:t>11</a:t>
                      </a:r>
                      <a:endParaRPr lang="en-SG" sz="1600" b="1" dirty="0">
                        <a:latin typeface="Raleway" panose="020B0604020202020204" charset="0"/>
                      </a:endParaRPr>
                    </a:p>
                  </a:txBody>
                  <a:tcPr marL="71782" marR="71782" marT="35891" marB="35891" anchor="ctr"/>
                </a:tc>
                <a:tc>
                  <a:txBody>
                    <a:bodyPr/>
                    <a:lstStyle/>
                    <a:p>
                      <a:pPr algn="ctr"/>
                      <a:r>
                        <a:rPr lang="en-SG" sz="1600" dirty="0"/>
                        <a:t>100%</a:t>
                      </a:r>
                      <a:endParaRPr lang="en-SG" sz="1600" b="1" dirty="0">
                        <a:latin typeface="Raleway" panose="020B0604020202020204" charset="0"/>
                      </a:endParaRPr>
                    </a:p>
                  </a:txBody>
                  <a:tcPr marL="71782" marR="71782" marT="35891" marB="35891" anchor="ctr"/>
                </a:tc>
                <a:extLst>
                  <a:ext uri="{0D108BD9-81ED-4DB2-BD59-A6C34878D82A}">
                    <a16:rowId xmlns="" xmlns:a16="http://schemas.microsoft.com/office/drawing/2014/main" val="10001"/>
                  </a:ext>
                </a:extLst>
              </a:tr>
              <a:tr h="454620">
                <a:tc>
                  <a:txBody>
                    <a:bodyPr/>
                    <a:lstStyle/>
                    <a:p>
                      <a:pPr algn="ctr"/>
                      <a:r>
                        <a:rPr lang="en-SG" sz="1600" dirty="0"/>
                        <a:t>2</a:t>
                      </a:r>
                      <a:endParaRPr lang="en-SG" sz="1600" b="1" dirty="0">
                        <a:latin typeface="Raleway" panose="020B0604020202020204" charset="0"/>
                      </a:endParaRPr>
                    </a:p>
                  </a:txBody>
                  <a:tcPr marL="71782" marR="71782" marT="35891" marB="35891" anchor="ctr"/>
                </a:tc>
                <a:tc>
                  <a:txBody>
                    <a:bodyPr/>
                    <a:lstStyle/>
                    <a:p>
                      <a:pPr algn="ctr"/>
                      <a:r>
                        <a:rPr lang="en-SG" sz="1600" b="0" dirty="0">
                          <a:latin typeface="+mn-lt"/>
                        </a:rPr>
                        <a:t>21</a:t>
                      </a:r>
                      <a:endParaRPr lang="en-SG" sz="1600" b="1" dirty="0">
                        <a:latin typeface="Raleway" panose="020B0604020202020204" charset="0"/>
                      </a:endParaRPr>
                    </a:p>
                  </a:txBody>
                  <a:tcPr marL="71782" marR="71782" marT="35891" marB="35891" anchor="ctr"/>
                </a:tc>
                <a:tc>
                  <a:txBody>
                    <a:bodyPr/>
                    <a:lstStyle/>
                    <a:p>
                      <a:pPr algn="ctr"/>
                      <a:r>
                        <a:rPr lang="en-SG" sz="1600" b="0" dirty="0">
                          <a:latin typeface="+mn-lt"/>
                        </a:rPr>
                        <a:t>23</a:t>
                      </a:r>
                      <a:endParaRPr lang="en-SG" sz="1600" b="1" dirty="0">
                        <a:latin typeface="Raleway" panose="020B0604020202020204" charset="0"/>
                      </a:endParaRPr>
                    </a:p>
                  </a:txBody>
                  <a:tcPr marL="71782" marR="71782" marT="35891" marB="35891" anchor="ctr"/>
                </a:tc>
                <a:tc>
                  <a:txBody>
                    <a:bodyPr/>
                    <a:lstStyle/>
                    <a:p>
                      <a:pPr algn="ctr"/>
                      <a:r>
                        <a:rPr lang="en-SG" sz="1600" dirty="0"/>
                        <a:t>109.52%</a:t>
                      </a:r>
                      <a:endParaRPr lang="en-SG" sz="1600" b="1" dirty="0">
                        <a:latin typeface="Raleway" panose="020B0604020202020204" charset="0"/>
                      </a:endParaRPr>
                    </a:p>
                  </a:txBody>
                  <a:tcPr marL="71782" marR="71782" marT="35891" marB="35891" anchor="ctr"/>
                </a:tc>
                <a:extLst>
                  <a:ext uri="{0D108BD9-81ED-4DB2-BD59-A6C34878D82A}">
                    <a16:rowId xmlns="" xmlns:a16="http://schemas.microsoft.com/office/drawing/2014/main" val="10002"/>
                  </a:ext>
                </a:extLst>
              </a:tr>
              <a:tr h="454620">
                <a:tc>
                  <a:txBody>
                    <a:bodyPr/>
                    <a:lstStyle/>
                    <a:p>
                      <a:pPr algn="ctr"/>
                      <a:r>
                        <a:rPr lang="en-SG" sz="1600" dirty="0"/>
                        <a:t>3</a:t>
                      </a:r>
                      <a:endParaRPr lang="en-SG" sz="1600" b="1" dirty="0">
                        <a:latin typeface="Raleway" panose="020B0604020202020204" charset="0"/>
                      </a:endParaRPr>
                    </a:p>
                  </a:txBody>
                  <a:tcPr marL="71782" marR="71782" marT="35891" marB="35891" anchor="ctr"/>
                </a:tc>
                <a:tc>
                  <a:txBody>
                    <a:bodyPr/>
                    <a:lstStyle/>
                    <a:p>
                      <a:pPr algn="ctr"/>
                      <a:r>
                        <a:rPr lang="en-SG" sz="1600" b="0" dirty="0">
                          <a:latin typeface="+mn-lt"/>
                        </a:rPr>
                        <a:t>22</a:t>
                      </a:r>
                      <a:endParaRPr lang="en-SG" sz="1600" b="1" dirty="0">
                        <a:latin typeface="Raleway" panose="020B0604020202020204" charset="0"/>
                      </a:endParaRPr>
                    </a:p>
                  </a:txBody>
                  <a:tcPr marL="71782" marR="71782" marT="35891" marB="35891" anchor="ctr"/>
                </a:tc>
                <a:tc>
                  <a:txBody>
                    <a:bodyPr/>
                    <a:lstStyle/>
                    <a:p>
                      <a:pPr algn="ctr"/>
                      <a:r>
                        <a:rPr lang="en-SG" sz="1600" b="0" dirty="0">
                          <a:latin typeface="+mn-lt"/>
                        </a:rPr>
                        <a:t>24</a:t>
                      </a:r>
                      <a:endParaRPr lang="en-SG" sz="1600" b="1" dirty="0">
                        <a:latin typeface="Raleway" panose="020B0604020202020204" charset="0"/>
                      </a:endParaRPr>
                    </a:p>
                  </a:txBody>
                  <a:tcPr marL="71782" marR="71782" marT="35891" marB="35891" anchor="ctr"/>
                </a:tc>
                <a:tc>
                  <a:txBody>
                    <a:bodyPr/>
                    <a:lstStyle/>
                    <a:p>
                      <a:pPr algn="ctr"/>
                      <a:r>
                        <a:rPr lang="en-SG" sz="1600" dirty="0"/>
                        <a:t>109.09%</a:t>
                      </a:r>
                      <a:endParaRPr lang="en-SG" sz="1600" b="1" dirty="0">
                        <a:latin typeface="Raleway" panose="020B0604020202020204" charset="0"/>
                      </a:endParaRPr>
                    </a:p>
                  </a:txBody>
                  <a:tcPr marL="71782" marR="71782" marT="35891" marB="35891" anchor="ctr"/>
                </a:tc>
                <a:extLst>
                  <a:ext uri="{0D108BD9-81ED-4DB2-BD59-A6C34878D82A}">
                    <a16:rowId xmlns="" xmlns:a16="http://schemas.microsoft.com/office/drawing/2014/main" val="10003"/>
                  </a:ext>
                </a:extLst>
              </a:tr>
              <a:tr h="454620">
                <a:tc>
                  <a:txBody>
                    <a:bodyPr/>
                    <a:lstStyle/>
                    <a:p>
                      <a:pPr algn="ctr"/>
                      <a:r>
                        <a:rPr lang="en-SG" sz="1600" dirty="0"/>
                        <a:t>4</a:t>
                      </a:r>
                      <a:endParaRPr lang="en-SG" sz="1600" b="1" dirty="0">
                        <a:latin typeface="Raleway" panose="020B0604020202020204" charset="0"/>
                      </a:endParaRPr>
                    </a:p>
                  </a:txBody>
                  <a:tcPr marL="71782" marR="71782" marT="35891" marB="3589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b="0" dirty="0">
                          <a:latin typeface="+mn-lt"/>
                        </a:rPr>
                        <a:t>31</a:t>
                      </a:r>
                      <a:endParaRPr lang="en-SG" sz="1600" b="1" dirty="0">
                        <a:latin typeface="Raleway" panose="020B0604020202020204" charset="0"/>
                      </a:endParaRPr>
                    </a:p>
                  </a:txBody>
                  <a:tcPr marL="71782" marR="71782" marT="35891" marB="3589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b="0" dirty="0">
                          <a:latin typeface="+mn-lt"/>
                        </a:rPr>
                        <a:t>31</a:t>
                      </a:r>
                      <a:endParaRPr lang="en-SG" sz="1600" b="1" dirty="0">
                        <a:latin typeface="Raleway" panose="020B0604020202020204" charset="0"/>
                      </a:endParaRPr>
                    </a:p>
                  </a:txBody>
                  <a:tcPr marL="71782" marR="71782" marT="35891" marB="35891" anchor="ctr"/>
                </a:tc>
                <a:tc>
                  <a:txBody>
                    <a:bodyPr/>
                    <a:lstStyle/>
                    <a:p>
                      <a:pPr algn="ctr"/>
                      <a:r>
                        <a:rPr lang="en-SG" sz="1600" dirty="0"/>
                        <a:t>100%</a:t>
                      </a:r>
                      <a:endParaRPr lang="en-SG" sz="1600" b="1" dirty="0">
                        <a:latin typeface="Raleway" panose="020B0604020202020204" charset="0"/>
                      </a:endParaRPr>
                    </a:p>
                  </a:txBody>
                  <a:tcPr marL="71782" marR="71782" marT="35891" marB="35891" anchor="ctr"/>
                </a:tc>
                <a:extLst>
                  <a:ext uri="{0D108BD9-81ED-4DB2-BD59-A6C34878D82A}">
                    <a16:rowId xmlns="" xmlns:a16="http://schemas.microsoft.com/office/drawing/2014/main" val="2013025898"/>
                  </a:ext>
                </a:extLst>
              </a:tr>
            </a:tbl>
          </a:graphicData>
        </a:graphic>
      </p:graphicFrame>
    </p:spTree>
    <p:extLst>
      <p:ext uri="{BB962C8B-B14F-4D97-AF65-F5344CB8AC3E}">
        <p14:creationId xmlns:p14="http://schemas.microsoft.com/office/powerpoint/2010/main" val="2709430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374" y="1667162"/>
            <a:ext cx="5216699" cy="1159875"/>
          </a:xfrm>
        </p:spPr>
        <p:txBody>
          <a:bodyPr>
            <a:normAutofit/>
          </a:bodyPr>
          <a:lstStyle/>
          <a:p>
            <a:r>
              <a:rPr lang="en-SG" sz="5100" dirty="0"/>
              <a:t>BUG METRIC</a:t>
            </a:r>
          </a:p>
        </p:txBody>
      </p:sp>
      <p:graphicFrame>
        <p:nvGraphicFramePr>
          <p:cNvPr id="3" name="Table 2"/>
          <p:cNvGraphicFramePr>
            <a:graphicFrameLocks noGrp="1"/>
          </p:cNvGraphicFramePr>
          <p:nvPr>
            <p:extLst>
              <p:ext uri="{D42A27DB-BD31-4B8C-83A1-F6EECF244321}">
                <p14:modId xmlns:p14="http://schemas.microsoft.com/office/powerpoint/2010/main" val="3231794194"/>
              </p:ext>
            </p:extLst>
          </p:nvPr>
        </p:nvGraphicFramePr>
        <p:xfrm>
          <a:off x="742554" y="3470775"/>
          <a:ext cx="6874729" cy="2380992"/>
        </p:xfrm>
        <a:graphic>
          <a:graphicData uri="http://schemas.openxmlformats.org/drawingml/2006/table">
            <a:tbl>
              <a:tblPr firstRow="1" bandRow="1">
                <a:tableStyleId>{B301B821-A1FF-4177-AEE7-76D212191A09}</a:tableStyleId>
              </a:tblPr>
              <a:tblGrid>
                <a:gridCol w="1227131">
                  <a:extLst>
                    <a:ext uri="{9D8B030D-6E8A-4147-A177-3AD203B41FA5}">
                      <a16:colId xmlns="" xmlns:a16="http://schemas.microsoft.com/office/drawing/2014/main" val="20000"/>
                    </a:ext>
                  </a:extLst>
                </a:gridCol>
                <a:gridCol w="1371486">
                  <a:extLst>
                    <a:ext uri="{9D8B030D-6E8A-4147-A177-3AD203B41FA5}">
                      <a16:colId xmlns="" xmlns:a16="http://schemas.microsoft.com/office/drawing/2014/main" val="20001"/>
                    </a:ext>
                  </a:extLst>
                </a:gridCol>
                <a:gridCol w="1179617">
                  <a:extLst>
                    <a:ext uri="{9D8B030D-6E8A-4147-A177-3AD203B41FA5}">
                      <a16:colId xmlns="" xmlns:a16="http://schemas.microsoft.com/office/drawing/2014/main" val="20002"/>
                    </a:ext>
                  </a:extLst>
                </a:gridCol>
                <a:gridCol w="1032165">
                  <a:extLst>
                    <a:ext uri="{9D8B030D-6E8A-4147-A177-3AD203B41FA5}">
                      <a16:colId xmlns="" xmlns:a16="http://schemas.microsoft.com/office/drawing/2014/main" val="2287770670"/>
                    </a:ext>
                  </a:extLst>
                </a:gridCol>
                <a:gridCol w="1032165">
                  <a:extLst>
                    <a:ext uri="{9D8B030D-6E8A-4147-A177-3AD203B41FA5}">
                      <a16:colId xmlns="" xmlns:a16="http://schemas.microsoft.com/office/drawing/2014/main" val="20004"/>
                    </a:ext>
                  </a:extLst>
                </a:gridCol>
                <a:gridCol w="1032165">
                  <a:extLst>
                    <a:ext uri="{9D8B030D-6E8A-4147-A177-3AD203B41FA5}">
                      <a16:colId xmlns="" xmlns:a16="http://schemas.microsoft.com/office/drawing/2014/main" val="20005"/>
                    </a:ext>
                  </a:extLst>
                </a:gridCol>
              </a:tblGrid>
              <a:tr h="691113">
                <a:tc>
                  <a:txBody>
                    <a:bodyPr/>
                    <a:lstStyle/>
                    <a:p>
                      <a:pPr algn="ctr"/>
                      <a:r>
                        <a:rPr lang="en-SG" sz="1700" dirty="0"/>
                        <a:t>ITERATION</a:t>
                      </a:r>
                      <a:endParaRPr lang="en-SG" sz="1700" b="1" dirty="0">
                        <a:latin typeface="Raleway" panose="020B0604020202020204" charset="0"/>
                      </a:endParaRPr>
                    </a:p>
                  </a:txBody>
                  <a:tcPr marL="74657" marR="74657" marT="37329" marB="37329" anchor="ctr"/>
                </a:tc>
                <a:tc>
                  <a:txBody>
                    <a:bodyPr/>
                    <a:lstStyle/>
                    <a:p>
                      <a:pPr algn="ctr"/>
                      <a:r>
                        <a:rPr lang="en-SG" sz="1700" dirty="0"/>
                        <a:t>LOW IMPACT</a:t>
                      </a:r>
                      <a:endParaRPr lang="en-SG" sz="1700" b="1" dirty="0">
                        <a:latin typeface="Raleway" panose="020B0604020202020204" charset="0"/>
                      </a:endParaRPr>
                    </a:p>
                  </a:txBody>
                  <a:tcPr marL="74657" marR="74657" marT="37329" marB="37329" anchor="ctr"/>
                </a:tc>
                <a:tc>
                  <a:txBody>
                    <a:bodyPr/>
                    <a:lstStyle/>
                    <a:p>
                      <a:pPr algn="ctr"/>
                      <a:r>
                        <a:rPr lang="en-SG" sz="1700" baseline="0" dirty="0"/>
                        <a:t>HIGH IMPACT</a:t>
                      </a:r>
                      <a:endParaRPr lang="en-SG" sz="1700" b="1" dirty="0">
                        <a:latin typeface="Raleway" panose="020B0604020202020204" charset="0"/>
                      </a:endParaRPr>
                    </a:p>
                  </a:txBody>
                  <a:tcPr marL="74657" marR="74657" marT="37329" marB="37329" anchor="ctr"/>
                </a:tc>
                <a:tc>
                  <a:txBody>
                    <a:bodyPr/>
                    <a:lstStyle/>
                    <a:p>
                      <a:pPr algn="ctr"/>
                      <a:r>
                        <a:rPr lang="en-SG" sz="1700" dirty="0"/>
                        <a:t>CRITICAL IMPACT</a:t>
                      </a:r>
                      <a:endParaRPr lang="en-SG" sz="1700" b="1" dirty="0">
                        <a:latin typeface="Raleway" panose="020B0604020202020204" charset="0"/>
                      </a:endParaRPr>
                    </a:p>
                  </a:txBody>
                  <a:tcPr marL="74657" marR="74657" marT="37329" marB="37329" anchor="ctr"/>
                </a:tc>
                <a:tc>
                  <a:txBody>
                    <a:bodyPr/>
                    <a:lstStyle/>
                    <a:p>
                      <a:pPr algn="ctr"/>
                      <a:r>
                        <a:rPr lang="en-SG" sz="1700" b="1" dirty="0">
                          <a:latin typeface="Raleway" panose="020B0604020202020204" charset="0"/>
                        </a:rPr>
                        <a:t>Total</a:t>
                      </a:r>
                      <a:r>
                        <a:rPr lang="en-SG" sz="1700" b="1" baseline="0" dirty="0">
                          <a:latin typeface="Raleway" panose="020B0604020202020204" charset="0"/>
                        </a:rPr>
                        <a:t> Bugs</a:t>
                      </a:r>
                      <a:endParaRPr lang="en-SG" sz="1700" b="1" dirty="0">
                        <a:latin typeface="Raleway" panose="020B0604020202020204" charset="0"/>
                      </a:endParaRPr>
                    </a:p>
                  </a:txBody>
                  <a:tcPr marL="74657" marR="74657" marT="37329" marB="37329" anchor="ctr"/>
                </a:tc>
                <a:tc>
                  <a:txBody>
                    <a:bodyPr/>
                    <a:lstStyle/>
                    <a:p>
                      <a:pPr algn="ctr"/>
                      <a:r>
                        <a:rPr lang="en-SG" sz="1700" b="1" dirty="0">
                          <a:latin typeface="Raleway" panose="020B0604020202020204" charset="0"/>
                        </a:rPr>
                        <a:t>BUG</a:t>
                      </a:r>
                      <a:r>
                        <a:rPr lang="en-SG" sz="1700" b="1" baseline="0" dirty="0">
                          <a:latin typeface="Raleway" panose="020B0604020202020204" charset="0"/>
                        </a:rPr>
                        <a:t> METRIC</a:t>
                      </a:r>
                      <a:endParaRPr lang="en-SG" sz="1700" b="1" dirty="0">
                        <a:latin typeface="Raleway" panose="020B0604020202020204" charset="0"/>
                      </a:endParaRPr>
                    </a:p>
                  </a:txBody>
                  <a:tcPr marL="74657" marR="74657" marT="37329" marB="37329" anchor="ctr"/>
                </a:tc>
                <a:extLst>
                  <a:ext uri="{0D108BD9-81ED-4DB2-BD59-A6C34878D82A}">
                    <a16:rowId xmlns="" xmlns:a16="http://schemas.microsoft.com/office/drawing/2014/main" val="10000"/>
                  </a:ext>
                </a:extLst>
              </a:tr>
              <a:tr h="563293">
                <a:tc>
                  <a:txBody>
                    <a:bodyPr/>
                    <a:lstStyle/>
                    <a:p>
                      <a:pPr algn="ctr"/>
                      <a:r>
                        <a:rPr lang="en-SG" sz="1700" dirty="0"/>
                        <a:t>2</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3</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2</a:t>
                      </a:r>
                      <a:endParaRPr lang="en-SG" sz="1700" b="1" dirty="0">
                        <a:latin typeface="Raleway" panose="020B0604020202020204" charset="0"/>
                      </a:endParaRPr>
                    </a:p>
                  </a:txBody>
                  <a:tcPr marL="74657" marR="74657" marT="37329" marB="37329" anchor="ctr"/>
                </a:tc>
                <a:tc>
                  <a:txBody>
                    <a:bodyPr/>
                    <a:lstStyle/>
                    <a:p>
                      <a:pPr algn="ctr"/>
                      <a:r>
                        <a:rPr lang="en-SG" sz="1700" dirty="0"/>
                        <a:t>1</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6</a:t>
                      </a:r>
                    </a:p>
                  </a:txBody>
                  <a:tcPr marL="74657" marR="74657" marT="37329" marB="37329" anchor="ctr"/>
                </a:tc>
                <a:tc>
                  <a:txBody>
                    <a:bodyPr/>
                    <a:lstStyle/>
                    <a:p>
                      <a:pPr algn="ctr"/>
                      <a:r>
                        <a:rPr lang="en-SG" sz="1700" b="0" dirty="0">
                          <a:latin typeface="+mn-lt"/>
                        </a:rPr>
                        <a:t>23</a:t>
                      </a:r>
                    </a:p>
                  </a:txBody>
                  <a:tcPr marL="74657" marR="74657" marT="37329" marB="37329" anchor="ctr"/>
                </a:tc>
                <a:extLst>
                  <a:ext uri="{0D108BD9-81ED-4DB2-BD59-A6C34878D82A}">
                    <a16:rowId xmlns="" xmlns:a16="http://schemas.microsoft.com/office/drawing/2014/main" val="10002"/>
                  </a:ext>
                </a:extLst>
              </a:tr>
              <a:tr h="563293">
                <a:tc>
                  <a:txBody>
                    <a:bodyPr/>
                    <a:lstStyle/>
                    <a:p>
                      <a:pPr algn="ctr"/>
                      <a:r>
                        <a:rPr lang="en-SG" sz="1700" dirty="0"/>
                        <a:t>3</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3</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7</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2</a:t>
                      </a:r>
                      <a:endParaRPr lang="en-SG" sz="1700" b="1" dirty="0">
                        <a:latin typeface="Raleway" panose="020B0604020202020204" charset="0"/>
                      </a:endParaRPr>
                    </a:p>
                  </a:txBody>
                  <a:tcPr marL="74657" marR="74657" marT="37329" marB="37329" anchor="ctr"/>
                </a:tc>
                <a:tc>
                  <a:txBody>
                    <a:bodyPr/>
                    <a:lstStyle/>
                    <a:p>
                      <a:pPr algn="ctr"/>
                      <a:r>
                        <a:rPr lang="en-SG" sz="1700" b="0" dirty="0">
                          <a:latin typeface="+mn-lt"/>
                        </a:rPr>
                        <a:t>12</a:t>
                      </a:r>
                    </a:p>
                  </a:txBody>
                  <a:tcPr marL="74657" marR="74657" marT="37329" marB="37329" anchor="ctr"/>
                </a:tc>
                <a:tc>
                  <a:txBody>
                    <a:bodyPr/>
                    <a:lstStyle/>
                    <a:p>
                      <a:pPr algn="ctr"/>
                      <a:r>
                        <a:rPr lang="en-SG" sz="1700" b="0" dirty="0">
                          <a:latin typeface="+mn-lt"/>
                        </a:rPr>
                        <a:t>58</a:t>
                      </a:r>
                    </a:p>
                  </a:txBody>
                  <a:tcPr marL="74657" marR="74657" marT="37329" marB="37329" anchor="ctr"/>
                </a:tc>
                <a:extLst>
                  <a:ext uri="{0D108BD9-81ED-4DB2-BD59-A6C34878D82A}">
                    <a16:rowId xmlns="" xmlns:a16="http://schemas.microsoft.com/office/drawing/2014/main" val="10003"/>
                  </a:ext>
                </a:extLst>
              </a:tr>
              <a:tr h="563293">
                <a:tc>
                  <a:txBody>
                    <a:bodyPr/>
                    <a:lstStyle/>
                    <a:p>
                      <a:pPr algn="ctr"/>
                      <a:r>
                        <a:rPr lang="en-SG" sz="1700" dirty="0"/>
                        <a:t>4</a:t>
                      </a:r>
                      <a:endParaRPr lang="en-SG" sz="1700" b="1" dirty="0">
                        <a:latin typeface="Raleway" panose="020B0604020202020204" charset="0"/>
                      </a:endParaRPr>
                    </a:p>
                  </a:txBody>
                  <a:tcPr marL="74657" marR="74657" marT="37329" marB="373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700" b="0" dirty="0" smtClean="0">
                          <a:latin typeface="+mn-lt"/>
                        </a:rPr>
                        <a:t>6</a:t>
                      </a:r>
                      <a:endParaRPr lang="en-SG" sz="1700" b="1" dirty="0" smtClean="0">
                        <a:latin typeface="Raleway" panose="020B0604020202020204" charset="0"/>
                      </a:endParaRPr>
                    </a:p>
                  </a:txBody>
                  <a:tcPr marL="74657" marR="74657" marT="37329" marB="373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700" b="0" dirty="0" smtClean="0">
                          <a:latin typeface="+mn-lt"/>
                        </a:rPr>
                        <a:t>8</a:t>
                      </a:r>
                      <a:endParaRPr lang="en-SG" sz="1700" b="1" dirty="0" smtClean="0">
                        <a:latin typeface="Raleway" panose="020B0604020202020204" charset="0"/>
                      </a:endParaRPr>
                    </a:p>
                  </a:txBody>
                  <a:tcPr marL="74657" marR="74657" marT="37329" marB="37329" anchor="ctr"/>
                </a:tc>
                <a:tc>
                  <a:txBody>
                    <a:bodyPr/>
                    <a:lstStyle/>
                    <a:p>
                      <a:pPr algn="ctr"/>
                      <a:r>
                        <a:rPr lang="en-SG" sz="1700" b="0" dirty="0">
                          <a:latin typeface="+mn-lt"/>
                        </a:rPr>
                        <a:t>0</a:t>
                      </a:r>
                      <a:endParaRPr lang="en-SG" sz="1700" b="0" dirty="0">
                        <a:latin typeface="Raleway" panose="020B0604020202020204" charset="0"/>
                      </a:endParaRPr>
                    </a:p>
                  </a:txBody>
                  <a:tcPr marL="74657" marR="74657" marT="37329" marB="37329" anchor="ctr"/>
                </a:tc>
                <a:tc>
                  <a:txBody>
                    <a:bodyPr/>
                    <a:lstStyle/>
                    <a:p>
                      <a:pPr algn="ctr"/>
                      <a:r>
                        <a:rPr lang="en-SG" sz="1700" b="0" dirty="0">
                          <a:latin typeface="+mn-lt"/>
                        </a:rPr>
                        <a:t>14</a:t>
                      </a:r>
                    </a:p>
                  </a:txBody>
                  <a:tcPr marL="74657" marR="74657" marT="37329" marB="37329" anchor="ctr"/>
                </a:tc>
                <a:tc>
                  <a:txBody>
                    <a:bodyPr/>
                    <a:lstStyle/>
                    <a:p>
                      <a:pPr algn="ctr"/>
                      <a:r>
                        <a:rPr lang="en-SG" sz="1700" b="0" dirty="0">
                          <a:latin typeface="+mn-lt"/>
                        </a:rPr>
                        <a:t>46</a:t>
                      </a:r>
                    </a:p>
                  </a:txBody>
                  <a:tcPr marL="74657" marR="74657" marT="37329" marB="37329" anchor="ctr"/>
                </a:tc>
                <a:extLst>
                  <a:ext uri="{0D108BD9-81ED-4DB2-BD59-A6C34878D82A}">
                    <a16:rowId xmlns="" xmlns:a16="http://schemas.microsoft.com/office/drawing/2014/main" val="2013025898"/>
                  </a:ext>
                </a:extLst>
              </a:tr>
            </a:tbl>
          </a:graphicData>
        </a:graphic>
      </p:graphicFrame>
      <p:sp>
        <p:nvSpPr>
          <p:cNvPr id="5" name="Title 1"/>
          <p:cNvSpPr txBox="1">
            <a:spLocks/>
          </p:cNvSpPr>
          <p:nvPr/>
        </p:nvSpPr>
        <p:spPr>
          <a:xfrm>
            <a:off x="149925" y="2940228"/>
            <a:ext cx="7152663" cy="1159875"/>
          </a:xfrm>
          <a:prstGeom prst="rect">
            <a:avLst/>
          </a:prstGeom>
        </p:spPr>
        <p:txBody>
          <a:bodyPr vert="horz" lIns="68569" tIns="68569" rIns="68569" bIns="68569" rtlCol="0" anchor="t" anchorCtr="0">
            <a:normAutofit/>
          </a:bodyPr>
          <a:lstStyle>
            <a:lvl1pPr lvl="0" algn="l" defTabSz="914400" rtl="0" eaLnBrk="1" latinLnBrk="0" hangingPunct="1">
              <a:lnSpc>
                <a:spcPct val="90000"/>
              </a:lnSpc>
              <a:spcBef>
                <a:spcPts val="0"/>
              </a:spcBef>
              <a:buClr>
                <a:srgbClr val="2185C5"/>
              </a:buClr>
              <a:buSzPct val="100000"/>
              <a:buNone/>
              <a:defRPr sz="4800" kern="1200">
                <a:solidFill>
                  <a:srgbClr val="2185C5"/>
                </a:solidFill>
                <a:latin typeface="+mj-lt"/>
                <a:ea typeface="+mj-ea"/>
                <a:cs typeface="+mj-cs"/>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r>
              <a:rPr lang="pt-BR" sz="2100" dirty="0"/>
              <a:t>Formula: 1 x num (low) + 5 x num (high) + 10 x num (critical)</a:t>
            </a:r>
            <a:endParaRPr lang="en-SG" sz="2100" dirty="0"/>
          </a:p>
        </p:txBody>
      </p:sp>
    </p:spTree>
    <p:extLst>
      <p:ext uri="{BB962C8B-B14F-4D97-AF65-F5344CB8AC3E}">
        <p14:creationId xmlns:p14="http://schemas.microsoft.com/office/powerpoint/2010/main" val="9385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657350" y="2440592"/>
            <a:ext cx="5829300" cy="1159875"/>
          </a:xfrm>
          <a:prstGeom prst="rect">
            <a:avLst/>
          </a:prstGeom>
        </p:spPr>
        <p:txBody>
          <a:bodyPr vert="horz" lIns="68569" tIns="68569" rIns="68569" bIns="68569" rtlCol="0" anchor="b" anchorCtr="0">
            <a:noAutofit/>
          </a:bodyPr>
          <a:lstStyle/>
          <a:p>
            <a:r>
              <a:rPr lang="en" sz="5400" dirty="0">
                <a:solidFill>
                  <a:srgbClr val="7ECEFD"/>
                </a:solidFill>
              </a:rPr>
              <a:t>5.</a:t>
            </a:r>
          </a:p>
          <a:p>
            <a:r>
              <a:rPr lang="en" dirty="0"/>
              <a:t>ROLES ROTATION PLAN</a:t>
            </a:r>
          </a:p>
        </p:txBody>
      </p:sp>
    </p:spTree>
    <p:extLst>
      <p:ext uri="{BB962C8B-B14F-4D97-AF65-F5344CB8AC3E}">
        <p14:creationId xmlns:p14="http://schemas.microsoft.com/office/powerpoint/2010/main" val="37847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a:t>ROLE ROTATION PLAN</a:t>
            </a:r>
            <a:br>
              <a:rPr lang="en-SG" dirty="0"/>
            </a:br>
            <a:endParaRPr lang="en-SG" dirty="0"/>
          </a:p>
        </p:txBody>
      </p:sp>
      <p:pic>
        <p:nvPicPr>
          <p:cNvPr id="7" name="Picture 6">
            <a:extLst>
              <a:ext uri="{FF2B5EF4-FFF2-40B4-BE49-F238E27FC236}">
                <a16:creationId xmlns="" xmlns:a16="http://schemas.microsoft.com/office/drawing/2014/main" id="{857637C5-3339-4CA7-8DAC-CF033489A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23" y="1347375"/>
            <a:ext cx="7783170" cy="4668465"/>
          </a:xfrm>
          <a:prstGeom prst="rect">
            <a:avLst/>
          </a:prstGeom>
        </p:spPr>
      </p:pic>
    </p:spTree>
    <p:extLst>
      <p:ext uri="{BB962C8B-B14F-4D97-AF65-F5344CB8AC3E}">
        <p14:creationId xmlns:p14="http://schemas.microsoft.com/office/powerpoint/2010/main" val="23057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1785958" y="1102076"/>
            <a:ext cx="2424374" cy="2344050"/>
          </a:xfrm>
          <a:prstGeom prst="rect">
            <a:avLst/>
          </a:prstGeom>
          <a:solidFill>
            <a:srgbClr val="7ECEFD"/>
          </a:solidFill>
          <a:ln>
            <a:noFill/>
          </a:ln>
        </p:spPr>
        <p:txBody>
          <a:bodyPr lIns="68569" tIns="68569" rIns="68569" bIns="68569" anchor="ctr" anchorCtr="0">
            <a:noAutofit/>
          </a:bodyPr>
          <a:lstStyle/>
          <a:p>
            <a:endParaRPr sz="1350"/>
          </a:p>
        </p:txBody>
      </p:sp>
      <p:sp>
        <p:nvSpPr>
          <p:cNvPr id="118" name="Shape 118"/>
          <p:cNvSpPr txBox="1">
            <a:spLocks noGrp="1"/>
          </p:cNvSpPr>
          <p:nvPr>
            <p:ph type="ctrTitle" idx="4294967295"/>
          </p:nvPr>
        </p:nvSpPr>
        <p:spPr>
          <a:xfrm>
            <a:off x="1726669" y="3240694"/>
            <a:ext cx="4967325" cy="1159875"/>
          </a:xfrm>
          <a:prstGeom prst="rect">
            <a:avLst/>
          </a:prstGeom>
        </p:spPr>
        <p:txBody>
          <a:bodyPr vert="horz" lIns="68569" tIns="68569" rIns="68569" bIns="68569" rtlCol="0" anchor="b" anchorCtr="0">
            <a:noAutofit/>
          </a:bodyPr>
          <a:lstStyle/>
          <a:p>
            <a:pPr>
              <a:spcBef>
                <a:spcPts val="0"/>
              </a:spcBef>
            </a:pPr>
            <a:r>
              <a:rPr lang="en" sz="5400" dirty="0">
                <a:solidFill>
                  <a:srgbClr val="FFFFFF"/>
                </a:solidFill>
              </a:rPr>
              <a:t>THANK YOU</a:t>
            </a:r>
          </a:p>
        </p:txBody>
      </p:sp>
      <p:grpSp>
        <p:nvGrpSpPr>
          <p:cNvPr id="120" name="Shape 120"/>
          <p:cNvGrpSpPr/>
          <p:nvPr/>
        </p:nvGrpSpPr>
        <p:grpSpPr>
          <a:xfrm>
            <a:off x="2089075" y="1239236"/>
            <a:ext cx="1676837" cy="1676832"/>
            <a:chOff x="570875" y="4322250"/>
            <a:chExt cx="443300" cy="443325"/>
          </a:xfrm>
        </p:grpSpPr>
        <p:sp>
          <p:nvSpPr>
            <p:cNvPr id="121" name="Shape 12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68569" tIns="68569" rIns="68569" bIns="68569" anchor="ctr" anchorCtr="0">
              <a:noAutofit/>
            </a:bodyPr>
            <a:lstStyle/>
            <a:p>
              <a:endParaRPr sz="1350"/>
            </a:p>
          </p:txBody>
        </p:sp>
        <p:sp>
          <p:nvSpPr>
            <p:cNvPr id="122" name="Shape 12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68569" tIns="68569" rIns="68569" bIns="68569" anchor="ctr" anchorCtr="0">
              <a:noAutofit/>
            </a:bodyPr>
            <a:lstStyle/>
            <a:p>
              <a:endParaRPr sz="1350"/>
            </a:p>
          </p:txBody>
        </p:sp>
        <p:sp>
          <p:nvSpPr>
            <p:cNvPr id="123" name="Shape 12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68569" tIns="68569" rIns="68569" bIns="68569" anchor="ctr" anchorCtr="0">
              <a:noAutofit/>
            </a:bodyPr>
            <a:lstStyle/>
            <a:p>
              <a:endParaRPr sz="1350"/>
            </a:p>
          </p:txBody>
        </p:sp>
        <p:sp>
          <p:nvSpPr>
            <p:cNvPr id="124" name="Shape 12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68569" tIns="68569" rIns="68569" bIns="68569" anchor="ctr" anchorCtr="0">
              <a:noAutofit/>
            </a:bodyPr>
            <a:lstStyle/>
            <a:p>
              <a:endParaRPr sz="1350"/>
            </a:p>
          </p:txBody>
        </p:sp>
      </p:grpSp>
    </p:spTree>
    <p:extLst>
      <p:ext uri="{BB962C8B-B14F-4D97-AF65-F5344CB8AC3E}">
        <p14:creationId xmlns:p14="http://schemas.microsoft.com/office/powerpoint/2010/main" val="253956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657350" y="2440592"/>
            <a:ext cx="5829300" cy="1159875"/>
          </a:xfrm>
          <a:prstGeom prst="rect">
            <a:avLst/>
          </a:prstGeom>
        </p:spPr>
        <p:txBody>
          <a:bodyPr vert="horz" lIns="68569" tIns="68569" rIns="68569" bIns="68569" rtlCol="0" anchor="b" anchorCtr="0">
            <a:noAutofit/>
          </a:bodyPr>
          <a:lstStyle/>
          <a:p>
            <a:r>
              <a:rPr lang="en" sz="5400" dirty="0">
                <a:solidFill>
                  <a:srgbClr val="7ECEFD"/>
                </a:solidFill>
              </a:rPr>
              <a:t>1</a:t>
            </a:r>
            <a:r>
              <a:rPr lang="en" sz="5400" dirty="0" smtClean="0">
                <a:solidFill>
                  <a:srgbClr val="7ECEFD"/>
                </a:solidFill>
              </a:rPr>
              <a:t>.</a:t>
            </a:r>
            <a:endParaRPr lang="en" sz="5400" dirty="0">
              <a:solidFill>
                <a:srgbClr val="7ECEFD"/>
              </a:solidFill>
            </a:endParaRPr>
          </a:p>
          <a:p>
            <a:r>
              <a:rPr lang="en" dirty="0"/>
              <a:t>TEAM PROGRESS</a:t>
            </a:r>
          </a:p>
        </p:txBody>
      </p:sp>
    </p:spTree>
    <p:extLst>
      <p:ext uri="{BB962C8B-B14F-4D97-AF65-F5344CB8AC3E}">
        <p14:creationId xmlns:p14="http://schemas.microsoft.com/office/powerpoint/2010/main" val="117786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3049" y="725176"/>
            <a:ext cx="6906027" cy="857250"/>
          </a:xfrm>
        </p:spPr>
        <p:txBody>
          <a:bodyPr>
            <a:normAutofit fontScale="90000"/>
          </a:bodyPr>
          <a:lstStyle/>
          <a:p>
            <a:r>
              <a:rPr lang="en-SG" dirty="0">
                <a:solidFill>
                  <a:schemeClr val="tx2">
                    <a:lumMod val="25000"/>
                  </a:schemeClr>
                </a:solidFill>
              </a:rPr>
              <a:t>ITERATION 5 FUNCTIONALITIES </a:t>
            </a:r>
            <a:r>
              <a:rPr lang="en-SG" dirty="0" smtClean="0">
                <a:solidFill>
                  <a:schemeClr val="tx2">
                    <a:lumMod val="25000"/>
                  </a:schemeClr>
                </a:solidFill>
              </a:rPr>
              <a:t>PROGRESS</a:t>
            </a:r>
            <a:endParaRPr lang="en-SG" dirty="0">
              <a:solidFill>
                <a:schemeClr val="tx2">
                  <a:lumMod val="25000"/>
                </a:schemeClr>
              </a:solidFill>
            </a:endParaRPr>
          </a:p>
        </p:txBody>
      </p:sp>
      <p:sp>
        <p:nvSpPr>
          <p:cNvPr id="45" name="TextBox 44"/>
          <p:cNvSpPr txBox="1"/>
          <p:nvPr/>
        </p:nvSpPr>
        <p:spPr>
          <a:xfrm>
            <a:off x="789586" y="1968364"/>
            <a:ext cx="4507628" cy="5644622"/>
          </a:xfrm>
          <a:prstGeom prst="rect">
            <a:avLst/>
          </a:prstGeom>
          <a:noFill/>
        </p:spPr>
        <p:txBody>
          <a:bodyPr wrap="square" rtlCol="0">
            <a:spAutoFit/>
          </a:bodyPr>
          <a:lstStyle/>
          <a:p>
            <a:pPr marL="385763" indent="-385763">
              <a:lnSpc>
                <a:spcPct val="90000"/>
              </a:lnSpc>
              <a:spcBef>
                <a:spcPts val="750"/>
              </a:spcBef>
              <a:buFont typeface="Arial" panose="020B0604020202020204" pitchFamily="34" charset="0"/>
              <a:buChar char="•"/>
            </a:pPr>
            <a:r>
              <a:rPr lang="en-SG" sz="2400" b="1" dirty="0" smtClean="0">
                <a:latin typeface="Corbel" panose="020B0503020204020204"/>
              </a:rPr>
              <a:t>*Bootstrap</a:t>
            </a:r>
            <a:endParaRPr lang="en-SG" sz="2400" b="1" dirty="0">
              <a:latin typeface="Corbel" panose="020B0503020204020204"/>
            </a:endParaRPr>
          </a:p>
          <a:p>
            <a:pPr marL="385763" indent="-385763">
              <a:lnSpc>
                <a:spcPct val="90000"/>
              </a:lnSpc>
              <a:spcBef>
                <a:spcPts val="750"/>
              </a:spcBef>
              <a:buFont typeface="Arial" panose="020B0604020202020204" pitchFamily="34" charset="0"/>
              <a:buChar char="•"/>
            </a:pPr>
            <a:r>
              <a:rPr lang="en-SG" sz="2400" b="1" dirty="0" smtClean="0">
                <a:latin typeface="Corbel" panose="020B0503020204020204"/>
              </a:rPr>
              <a:t>*Heatmap</a:t>
            </a:r>
            <a:endParaRPr lang="en-SG" sz="2400" b="1" dirty="0">
              <a:latin typeface="Corbel" panose="020B0503020204020204"/>
            </a:endParaRPr>
          </a:p>
          <a:p>
            <a:pPr marL="385763" indent="-385763">
              <a:lnSpc>
                <a:spcPct val="90000"/>
              </a:lnSpc>
              <a:spcBef>
                <a:spcPts val="750"/>
              </a:spcBef>
              <a:buFont typeface="Arial" panose="020B0604020202020204" pitchFamily="34" charset="0"/>
              <a:buChar char="•"/>
            </a:pPr>
            <a:r>
              <a:rPr lang="en-SG" sz="2400" dirty="0">
                <a:latin typeface="Corbel" panose="020B0503020204020204"/>
              </a:rPr>
              <a:t>Breakdown by year &amp; gender</a:t>
            </a:r>
          </a:p>
          <a:p>
            <a:pPr marL="385763" indent="-385763">
              <a:lnSpc>
                <a:spcPct val="90000"/>
              </a:lnSpc>
              <a:spcBef>
                <a:spcPts val="750"/>
              </a:spcBef>
              <a:buFont typeface="Arial" panose="020B0604020202020204" pitchFamily="34" charset="0"/>
              <a:buChar char="•"/>
            </a:pPr>
            <a:r>
              <a:rPr lang="en-SG" sz="2400" b="1" dirty="0" smtClean="0">
                <a:latin typeface="Corbel" panose="020B0503020204020204"/>
              </a:rPr>
              <a:t>*Top-k </a:t>
            </a:r>
            <a:r>
              <a:rPr lang="en-SG" sz="2400" b="1" dirty="0">
                <a:latin typeface="Corbel" panose="020B0503020204020204"/>
              </a:rPr>
              <a:t>popular places</a:t>
            </a:r>
          </a:p>
          <a:p>
            <a:pPr marL="385763" indent="-385763">
              <a:lnSpc>
                <a:spcPct val="90000"/>
              </a:lnSpc>
              <a:spcBef>
                <a:spcPts val="750"/>
              </a:spcBef>
              <a:buFont typeface="Arial" panose="020B0604020202020204" pitchFamily="34" charset="0"/>
              <a:buChar char="•"/>
            </a:pPr>
            <a:r>
              <a:rPr lang="en-SG" sz="2400" dirty="0">
                <a:latin typeface="Corbel" panose="020B0503020204020204"/>
              </a:rPr>
              <a:t>Top-k companions</a:t>
            </a:r>
          </a:p>
          <a:p>
            <a:pPr marL="385763" indent="-385763">
              <a:lnSpc>
                <a:spcPct val="90000"/>
              </a:lnSpc>
              <a:spcBef>
                <a:spcPts val="750"/>
              </a:spcBef>
              <a:buFont typeface="Arial" panose="020B0604020202020204" pitchFamily="34" charset="0"/>
              <a:buChar char="•"/>
            </a:pPr>
            <a:r>
              <a:rPr lang="en-SG" sz="2400" dirty="0">
                <a:latin typeface="Corbel" panose="020B0503020204020204"/>
              </a:rPr>
              <a:t>Top-k next places</a:t>
            </a:r>
          </a:p>
          <a:p>
            <a:pPr marL="385763" indent="-385763">
              <a:lnSpc>
                <a:spcPct val="90000"/>
              </a:lnSpc>
              <a:spcBef>
                <a:spcPts val="750"/>
              </a:spcBef>
              <a:buFont typeface="Arial" panose="020B0604020202020204" pitchFamily="34" charset="0"/>
              <a:buChar char="•"/>
            </a:pPr>
            <a:r>
              <a:rPr lang="en-SG" sz="2400" dirty="0">
                <a:latin typeface="Corbel" panose="020B0503020204020204"/>
              </a:rPr>
              <a:t>Update Bootstrap</a:t>
            </a:r>
          </a:p>
          <a:p>
            <a:pPr marL="385763" indent="-385763">
              <a:lnSpc>
                <a:spcPct val="90000"/>
              </a:lnSpc>
              <a:spcBef>
                <a:spcPts val="750"/>
              </a:spcBef>
              <a:buFont typeface="Arial" panose="020B0604020202020204" pitchFamily="34" charset="0"/>
              <a:buChar char="•"/>
            </a:pPr>
            <a:r>
              <a:rPr lang="en-SG" sz="2400" dirty="0" smtClean="0">
                <a:latin typeface="Corbel" panose="020B0503020204020204"/>
              </a:rPr>
              <a:t>AGD</a:t>
            </a:r>
          </a:p>
          <a:p>
            <a:pPr marL="385763" indent="-385763">
              <a:lnSpc>
                <a:spcPct val="90000"/>
              </a:lnSpc>
              <a:spcBef>
                <a:spcPts val="750"/>
              </a:spcBef>
              <a:buFont typeface="Arial" panose="020B0604020202020204" pitchFamily="34" charset="0"/>
              <a:buChar char="•"/>
            </a:pPr>
            <a:endParaRPr lang="en-SG" sz="2400" dirty="0">
              <a:latin typeface="Corbel" panose="020B0503020204020204"/>
            </a:endParaRPr>
          </a:p>
          <a:p>
            <a:pPr marL="385763" indent="-385763">
              <a:lnSpc>
                <a:spcPct val="90000"/>
              </a:lnSpc>
              <a:spcBef>
                <a:spcPts val="750"/>
              </a:spcBef>
              <a:buFont typeface="Arial" panose="020B0604020202020204" pitchFamily="34" charset="0"/>
              <a:buChar char="•"/>
            </a:pPr>
            <a:endParaRPr lang="en-SG" sz="2400" dirty="0" smtClean="0">
              <a:latin typeface="Corbel" panose="020B0503020204020204"/>
            </a:endParaRPr>
          </a:p>
          <a:p>
            <a:pPr>
              <a:lnSpc>
                <a:spcPct val="90000"/>
              </a:lnSpc>
              <a:spcBef>
                <a:spcPts val="750"/>
              </a:spcBef>
            </a:pPr>
            <a:r>
              <a:rPr lang="en-SG" sz="2400" dirty="0" smtClean="0">
                <a:latin typeface="Corbel" panose="020B0503020204020204"/>
              </a:rPr>
              <a:t>*Demo</a:t>
            </a:r>
            <a:endParaRPr lang="en-SG" sz="2400" dirty="0">
              <a:latin typeface="Corbel" panose="020B0503020204020204"/>
            </a:endParaRPr>
          </a:p>
          <a:p>
            <a:pPr marL="385763" indent="-385763">
              <a:lnSpc>
                <a:spcPct val="90000"/>
              </a:lnSpc>
              <a:spcBef>
                <a:spcPts val="750"/>
              </a:spcBef>
              <a:buFont typeface="Arial" panose="020B0604020202020204" pitchFamily="34" charset="0"/>
              <a:buChar char="•"/>
            </a:pPr>
            <a:endParaRPr lang="en-SG" sz="2400" dirty="0">
              <a:latin typeface="Corbel" panose="020B0503020204020204"/>
            </a:endParaRPr>
          </a:p>
          <a:p>
            <a:pPr marL="385763" indent="-385763">
              <a:lnSpc>
                <a:spcPct val="90000"/>
              </a:lnSpc>
              <a:spcBef>
                <a:spcPts val="750"/>
              </a:spcBef>
              <a:buFont typeface="Arial" panose="020B0604020202020204" pitchFamily="34" charset="0"/>
              <a:buChar char="•"/>
            </a:pPr>
            <a:endParaRPr lang="en-SG" sz="2400" dirty="0">
              <a:latin typeface="Corbel" panose="020B0503020204020204"/>
            </a:endParaRPr>
          </a:p>
        </p:txBody>
      </p:sp>
      <p:sp>
        <p:nvSpPr>
          <p:cNvPr id="4" name="Rectangle: Rounded Corners 18">
            <a:extLst>
              <a:ext uri="{FF2B5EF4-FFF2-40B4-BE49-F238E27FC236}">
                <a16:creationId xmlns="" xmlns:a16="http://schemas.microsoft.com/office/drawing/2014/main" id="{C55E4B89-F3D1-4F7A-ADEB-B1188CE68B94}"/>
              </a:ext>
            </a:extLst>
          </p:cNvPr>
          <p:cNvSpPr/>
          <p:nvPr/>
        </p:nvSpPr>
        <p:spPr>
          <a:xfrm>
            <a:off x="6145463" y="2229222"/>
            <a:ext cx="2737143" cy="1618024"/>
          </a:xfrm>
          <a:prstGeom prst="roundRect">
            <a:avLst/>
          </a:prstGeom>
          <a:solidFill>
            <a:srgbClr val="E8ED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ysClr val="windowText" lastClr="000000"/>
                </a:solidFill>
              </a:rPr>
              <a:t>Model-View-Controller (MVC) </a:t>
            </a:r>
            <a:br>
              <a:rPr lang="en-SG" sz="2000" dirty="0">
                <a:solidFill>
                  <a:sysClr val="windowText" lastClr="000000"/>
                </a:solidFill>
              </a:rPr>
            </a:br>
            <a:r>
              <a:rPr lang="en-SG" sz="2000" dirty="0">
                <a:solidFill>
                  <a:sysClr val="windowText" lastClr="000000"/>
                </a:solidFill>
              </a:rPr>
              <a:t>JSP Access Model 2</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611" y="1925220"/>
            <a:ext cx="355636" cy="46034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077" y="2372949"/>
            <a:ext cx="355636" cy="4603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956" y="2786486"/>
            <a:ext cx="355636" cy="46034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295" y="3234215"/>
            <a:ext cx="355636" cy="46034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0542" y="3617076"/>
            <a:ext cx="355636" cy="46034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5290" y="4039225"/>
            <a:ext cx="355636" cy="460341"/>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5816" y="4499566"/>
            <a:ext cx="355636" cy="460341"/>
          </a:xfrm>
          <a:prstGeom prst="rect">
            <a:avLst/>
          </a:prstGeom>
        </p:spPr>
      </p:pic>
      <p:sp>
        <p:nvSpPr>
          <p:cNvPr id="5" name="Rectangle 4"/>
          <p:cNvSpPr/>
          <p:nvPr/>
        </p:nvSpPr>
        <p:spPr>
          <a:xfrm>
            <a:off x="5831459" y="4010679"/>
            <a:ext cx="3365152" cy="300082"/>
          </a:xfrm>
          <a:prstGeom prst="rect">
            <a:avLst/>
          </a:prstGeom>
        </p:spPr>
        <p:txBody>
          <a:bodyPr wrap="none">
            <a:spAutoFit/>
          </a:bodyPr>
          <a:lstStyle/>
          <a:p>
            <a:pPr>
              <a:lnSpc>
                <a:spcPct val="90000"/>
              </a:lnSpc>
              <a:spcBef>
                <a:spcPts val="750"/>
              </a:spcBef>
            </a:pPr>
            <a:r>
              <a:rPr lang="en-SG" sz="1500" dirty="0">
                <a:latin typeface="Corbel" panose="020B0503020204020204"/>
              </a:rPr>
              <a:t>NOT plan to add / drop any functionality</a:t>
            </a:r>
          </a:p>
        </p:txBody>
      </p:sp>
    </p:spTree>
    <p:extLst>
      <p:ext uri="{BB962C8B-B14F-4D97-AF65-F5344CB8AC3E}">
        <p14:creationId xmlns:p14="http://schemas.microsoft.com/office/powerpoint/2010/main" val="205485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3049" y="725176"/>
            <a:ext cx="6906027" cy="857250"/>
          </a:xfrm>
        </p:spPr>
        <p:txBody>
          <a:bodyPr>
            <a:normAutofit/>
          </a:bodyPr>
          <a:lstStyle/>
          <a:p>
            <a:r>
              <a:rPr lang="en-SG" dirty="0">
                <a:solidFill>
                  <a:schemeClr val="tx2">
                    <a:lumMod val="25000"/>
                  </a:schemeClr>
                </a:solidFill>
              </a:rPr>
              <a:t>PM IMPROVEMENTS </a:t>
            </a:r>
          </a:p>
        </p:txBody>
      </p:sp>
      <p:sp>
        <p:nvSpPr>
          <p:cNvPr id="45" name="TextBox 44"/>
          <p:cNvSpPr txBox="1"/>
          <p:nvPr/>
        </p:nvSpPr>
        <p:spPr>
          <a:xfrm>
            <a:off x="822693" y="1826474"/>
            <a:ext cx="7898792" cy="4672048"/>
          </a:xfrm>
          <a:prstGeom prst="rect">
            <a:avLst/>
          </a:prstGeom>
          <a:noFill/>
        </p:spPr>
        <p:txBody>
          <a:bodyPr wrap="square" rtlCol="0">
            <a:spAutoFit/>
          </a:bodyPr>
          <a:lstStyle/>
          <a:p>
            <a:pPr>
              <a:lnSpc>
                <a:spcPct val="90000"/>
              </a:lnSpc>
              <a:spcBef>
                <a:spcPts val="750"/>
              </a:spcBef>
            </a:pPr>
            <a:r>
              <a:rPr lang="en-SG" sz="2400" b="1" dirty="0">
                <a:latin typeface="Corbel" panose="020B0503020204020204"/>
              </a:rPr>
              <a:t>Detailed Schedule </a:t>
            </a:r>
            <a:r>
              <a:rPr lang="en-SG" sz="2400" b="1" dirty="0" smtClean="0">
                <a:latin typeface="Corbel" panose="020B0503020204020204"/>
              </a:rPr>
              <a:t>Planning</a:t>
            </a:r>
          </a:p>
          <a:p>
            <a:pPr>
              <a:lnSpc>
                <a:spcPct val="90000"/>
              </a:lnSpc>
              <a:spcBef>
                <a:spcPts val="750"/>
              </a:spcBef>
            </a:pPr>
            <a:endParaRPr lang="en-SG" sz="2400" b="1" dirty="0">
              <a:latin typeface="Corbel" panose="020B0503020204020204"/>
            </a:endParaRPr>
          </a:p>
          <a:p>
            <a:pPr marL="171450" indent="-171450">
              <a:lnSpc>
                <a:spcPct val="90000"/>
              </a:lnSpc>
              <a:spcBef>
                <a:spcPts val="750"/>
              </a:spcBef>
              <a:buFont typeface="Arial" panose="020B0604020202020204" pitchFamily="34" charset="0"/>
              <a:buChar char="•"/>
            </a:pPr>
            <a:r>
              <a:rPr lang="en-SG" sz="2400" dirty="0">
                <a:latin typeface="Corbel" panose="020B0503020204020204"/>
              </a:rPr>
              <a:t>Breaking tasks down further into sub tasks(</a:t>
            </a:r>
            <a:r>
              <a:rPr lang="en-SG" sz="2400" dirty="0" err="1">
                <a:latin typeface="Corbel" panose="020B0503020204020204"/>
              </a:rPr>
              <a:t>e.g</a:t>
            </a:r>
            <a:r>
              <a:rPr lang="en-SG" sz="2400" dirty="0">
                <a:latin typeface="Corbel" panose="020B0503020204020204"/>
              </a:rPr>
              <a:t> Code Bootstrap Update Functions in BootstrapServlet)</a:t>
            </a: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a:lnSpc>
                <a:spcPct val="90000"/>
              </a:lnSpc>
              <a:spcBef>
                <a:spcPts val="750"/>
              </a:spcBef>
            </a:pPr>
            <a:endParaRPr lang="en-SG" sz="2400" dirty="0">
              <a:latin typeface="Corbel" panose="020B0503020204020204"/>
            </a:endParaRPr>
          </a:p>
          <a:p>
            <a:pPr>
              <a:lnSpc>
                <a:spcPct val="90000"/>
              </a:lnSpc>
              <a:spcBef>
                <a:spcPts val="750"/>
              </a:spcBef>
            </a:pPr>
            <a:endParaRPr lang="en-SG" sz="2400" dirty="0">
              <a:latin typeface="Corbel" panose="020B0503020204020204"/>
            </a:endParaRPr>
          </a:p>
          <a:p>
            <a:pPr>
              <a:lnSpc>
                <a:spcPct val="90000"/>
              </a:lnSpc>
              <a:spcBef>
                <a:spcPts val="750"/>
              </a:spcBef>
            </a:pPr>
            <a:endParaRPr lang="en-SG" sz="2400" dirty="0">
              <a:latin typeface="Corbel" panose="020B0503020204020204"/>
            </a:endParaRPr>
          </a:p>
          <a:p>
            <a:pPr>
              <a:lnSpc>
                <a:spcPct val="90000"/>
              </a:lnSpc>
              <a:spcBef>
                <a:spcPts val="750"/>
              </a:spcBef>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22" y="3759632"/>
            <a:ext cx="7448213" cy="1867588"/>
          </a:xfrm>
          <a:prstGeom prst="rect">
            <a:avLst/>
          </a:prstGeom>
        </p:spPr>
      </p:pic>
    </p:spTree>
    <p:extLst>
      <p:ext uri="{BB962C8B-B14F-4D97-AF65-F5344CB8AC3E}">
        <p14:creationId xmlns:p14="http://schemas.microsoft.com/office/powerpoint/2010/main" val="352384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3049" y="725176"/>
            <a:ext cx="6906027" cy="857250"/>
          </a:xfrm>
        </p:spPr>
        <p:txBody>
          <a:bodyPr>
            <a:normAutofit/>
          </a:bodyPr>
          <a:lstStyle/>
          <a:p>
            <a:r>
              <a:rPr lang="en-SG" dirty="0">
                <a:solidFill>
                  <a:schemeClr val="tx2">
                    <a:lumMod val="25000"/>
                  </a:schemeClr>
                </a:solidFill>
              </a:rPr>
              <a:t>PM IMPROVEMENTS </a:t>
            </a:r>
          </a:p>
        </p:txBody>
      </p:sp>
      <p:sp>
        <p:nvSpPr>
          <p:cNvPr id="45" name="TextBox 44"/>
          <p:cNvSpPr txBox="1"/>
          <p:nvPr/>
        </p:nvSpPr>
        <p:spPr>
          <a:xfrm>
            <a:off x="822693" y="1826474"/>
            <a:ext cx="7898792" cy="3367076"/>
          </a:xfrm>
          <a:prstGeom prst="rect">
            <a:avLst/>
          </a:prstGeom>
          <a:noFill/>
        </p:spPr>
        <p:txBody>
          <a:bodyPr wrap="square" rtlCol="0">
            <a:spAutoFit/>
          </a:bodyPr>
          <a:lstStyle/>
          <a:p>
            <a:pPr>
              <a:lnSpc>
                <a:spcPct val="90000"/>
              </a:lnSpc>
              <a:spcBef>
                <a:spcPts val="750"/>
              </a:spcBef>
            </a:pPr>
            <a:r>
              <a:rPr lang="en-SG" sz="2400" b="1" dirty="0">
                <a:latin typeface="Corbel" panose="020B0503020204020204"/>
              </a:rPr>
              <a:t>Detailed Schedule Planning</a:t>
            </a: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a:lnSpc>
                <a:spcPct val="90000"/>
              </a:lnSpc>
              <a:spcBef>
                <a:spcPts val="750"/>
              </a:spcBef>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r>
              <a:rPr lang="en-SG" sz="2400" dirty="0">
                <a:latin typeface="Corbel" panose="020B0503020204020204"/>
              </a:rPr>
              <a:t>Planning future iterations in more detail(with specific week/date)</a:t>
            </a:r>
          </a:p>
          <a:p>
            <a:pPr>
              <a:lnSpc>
                <a:spcPct val="90000"/>
              </a:lnSpc>
              <a:spcBef>
                <a:spcPts val="750"/>
              </a:spcBef>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 y="4571999"/>
            <a:ext cx="8900710" cy="943323"/>
          </a:xfrm>
          <a:prstGeom prst="rect">
            <a:avLst/>
          </a:prstGeom>
        </p:spPr>
      </p:pic>
    </p:spTree>
    <p:extLst>
      <p:ext uri="{BB962C8B-B14F-4D97-AF65-F5344CB8AC3E}">
        <p14:creationId xmlns:p14="http://schemas.microsoft.com/office/powerpoint/2010/main" val="202563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3049" y="725176"/>
            <a:ext cx="6906027" cy="857250"/>
          </a:xfrm>
        </p:spPr>
        <p:txBody>
          <a:bodyPr>
            <a:normAutofit/>
          </a:bodyPr>
          <a:lstStyle/>
          <a:p>
            <a:r>
              <a:rPr lang="en-SG" dirty="0">
                <a:solidFill>
                  <a:schemeClr val="tx2">
                    <a:lumMod val="25000"/>
                  </a:schemeClr>
                </a:solidFill>
              </a:rPr>
              <a:t>PM IMPROVEMENTS </a:t>
            </a:r>
          </a:p>
        </p:txBody>
      </p:sp>
      <p:sp>
        <p:nvSpPr>
          <p:cNvPr id="45" name="TextBox 44"/>
          <p:cNvSpPr txBox="1"/>
          <p:nvPr/>
        </p:nvSpPr>
        <p:spPr>
          <a:xfrm>
            <a:off x="822693" y="1826475"/>
            <a:ext cx="7898792" cy="3137269"/>
          </a:xfrm>
          <a:prstGeom prst="rect">
            <a:avLst/>
          </a:prstGeom>
          <a:noFill/>
        </p:spPr>
        <p:txBody>
          <a:bodyPr wrap="square" rtlCol="0">
            <a:spAutoFit/>
          </a:bodyPr>
          <a:lstStyle/>
          <a:p>
            <a:pPr>
              <a:lnSpc>
                <a:spcPct val="90000"/>
              </a:lnSpc>
              <a:spcBef>
                <a:spcPts val="750"/>
              </a:spcBef>
            </a:pPr>
            <a:r>
              <a:rPr lang="en-SG" sz="2100" b="1" dirty="0">
                <a:latin typeface="Corbel" panose="020B0503020204020204"/>
              </a:rPr>
              <a:t>Detailed Schedule Planning</a:t>
            </a:r>
          </a:p>
          <a:p>
            <a:pPr>
              <a:lnSpc>
                <a:spcPct val="90000"/>
              </a:lnSpc>
              <a:spcBef>
                <a:spcPts val="750"/>
              </a:spcBef>
            </a:pPr>
            <a:endParaRPr lang="en-SG" sz="2100" b="1" dirty="0">
              <a:latin typeface="Corbel" panose="020B0503020204020204"/>
            </a:endParaRPr>
          </a:p>
          <a:p>
            <a:pPr marL="171450" indent="-171450">
              <a:lnSpc>
                <a:spcPct val="90000"/>
              </a:lnSpc>
              <a:spcBef>
                <a:spcPts val="750"/>
              </a:spcBef>
              <a:buFont typeface="Arial" panose="020B0604020202020204" pitchFamily="34" charset="0"/>
              <a:buChar char="•"/>
            </a:pPr>
            <a:r>
              <a:rPr lang="en-SG" sz="2100" dirty="0">
                <a:latin typeface="Corbel" panose="020B0503020204020204"/>
              </a:rPr>
              <a:t>Better time estimation(balance between under/over plan)</a:t>
            </a:r>
          </a:p>
          <a:p>
            <a:pPr>
              <a:lnSpc>
                <a:spcPct val="90000"/>
              </a:lnSpc>
              <a:spcBef>
                <a:spcPts val="750"/>
              </a:spcBef>
            </a:pPr>
            <a:endParaRPr lang="en-SG" sz="2100" dirty="0">
              <a:latin typeface="Corbel" panose="020B0503020204020204"/>
            </a:endParaRPr>
          </a:p>
          <a:p>
            <a:pPr marL="171450" indent="-171450">
              <a:lnSpc>
                <a:spcPct val="90000"/>
              </a:lnSpc>
              <a:spcBef>
                <a:spcPts val="750"/>
              </a:spcBef>
              <a:buFont typeface="Arial" panose="020B0604020202020204" pitchFamily="34" charset="0"/>
              <a:buChar char="•"/>
            </a:pPr>
            <a:r>
              <a:rPr lang="en-SG" sz="2100" dirty="0">
                <a:latin typeface="Corbel" panose="020B0503020204020204"/>
              </a:rPr>
              <a:t>Less unplanned/unfinished tasks</a:t>
            </a:r>
          </a:p>
          <a:p>
            <a:pPr marL="171450" indent="-171450">
              <a:lnSpc>
                <a:spcPct val="90000"/>
              </a:lnSpc>
              <a:spcBef>
                <a:spcPts val="750"/>
              </a:spcBef>
              <a:buFont typeface="Arial" panose="020B0604020202020204" pitchFamily="34" charset="0"/>
              <a:buChar char="•"/>
            </a:pPr>
            <a:endParaRPr lang="en-SG" sz="21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1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100" dirty="0">
              <a:latin typeface="Corbel" panose="020B0503020204020204"/>
            </a:endParaRPr>
          </a:p>
        </p:txBody>
      </p:sp>
      <p:grpSp>
        <p:nvGrpSpPr>
          <p:cNvPr id="4" name="Group 3"/>
          <p:cNvGrpSpPr/>
          <p:nvPr/>
        </p:nvGrpSpPr>
        <p:grpSpPr>
          <a:xfrm>
            <a:off x="1659093" y="3899227"/>
            <a:ext cx="5239897" cy="2779046"/>
            <a:chOff x="3468413" y="3956641"/>
            <a:chExt cx="4815694" cy="2554065"/>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839"/>
            <a:stretch/>
          </p:blipFill>
          <p:spPr>
            <a:xfrm>
              <a:off x="3468413" y="3956641"/>
              <a:ext cx="4792719" cy="2168598"/>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15035"/>
            <a:stretch/>
          </p:blipFill>
          <p:spPr>
            <a:xfrm>
              <a:off x="3493639" y="6178276"/>
              <a:ext cx="4790468" cy="332430"/>
            </a:xfrm>
            <a:prstGeom prst="rect">
              <a:avLst/>
            </a:prstGeom>
          </p:spPr>
        </p:pic>
      </p:grpSp>
    </p:spTree>
    <p:extLst>
      <p:ext uri="{BB962C8B-B14F-4D97-AF65-F5344CB8AC3E}">
        <p14:creationId xmlns:p14="http://schemas.microsoft.com/office/powerpoint/2010/main" val="124370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1069" y="100862"/>
            <a:ext cx="6906027" cy="857250"/>
          </a:xfrm>
        </p:spPr>
        <p:txBody>
          <a:bodyPr>
            <a:normAutofit/>
          </a:bodyPr>
          <a:lstStyle/>
          <a:p>
            <a:r>
              <a:rPr lang="en-SG" dirty="0">
                <a:solidFill>
                  <a:schemeClr val="tx2">
                    <a:lumMod val="25000"/>
                  </a:schemeClr>
                </a:solidFill>
              </a:rPr>
              <a:t>PM IMPROVEMENTS </a:t>
            </a:r>
          </a:p>
        </p:txBody>
      </p:sp>
      <p:sp>
        <p:nvSpPr>
          <p:cNvPr id="45" name="TextBox 44"/>
          <p:cNvSpPr txBox="1"/>
          <p:nvPr/>
        </p:nvSpPr>
        <p:spPr>
          <a:xfrm>
            <a:off x="1037104" y="1110692"/>
            <a:ext cx="7898792" cy="4237057"/>
          </a:xfrm>
          <a:prstGeom prst="rect">
            <a:avLst/>
          </a:prstGeom>
          <a:noFill/>
        </p:spPr>
        <p:txBody>
          <a:bodyPr wrap="square" rtlCol="0">
            <a:spAutoFit/>
          </a:bodyPr>
          <a:lstStyle/>
          <a:p>
            <a:pPr>
              <a:lnSpc>
                <a:spcPct val="90000"/>
              </a:lnSpc>
              <a:spcBef>
                <a:spcPts val="750"/>
              </a:spcBef>
            </a:pPr>
            <a:r>
              <a:rPr lang="en-SG" sz="2400" b="1" dirty="0">
                <a:latin typeface="Corbel" panose="020B0503020204020204"/>
              </a:rPr>
              <a:t>Debugging Process</a:t>
            </a:r>
          </a:p>
          <a:p>
            <a:pPr>
              <a:lnSpc>
                <a:spcPct val="90000"/>
              </a:lnSpc>
              <a:spcBef>
                <a:spcPts val="750"/>
              </a:spcBef>
            </a:pPr>
            <a:endParaRPr lang="en-SG" sz="2400" b="1" dirty="0">
              <a:latin typeface="Corbel" panose="020B0503020204020204"/>
            </a:endParaRPr>
          </a:p>
          <a:p>
            <a:pPr marL="171450" indent="-171450">
              <a:lnSpc>
                <a:spcPct val="90000"/>
              </a:lnSpc>
              <a:spcBef>
                <a:spcPts val="750"/>
              </a:spcBef>
              <a:buFont typeface="Arial" panose="020B0604020202020204" pitchFamily="34" charset="0"/>
              <a:buChar char="•"/>
            </a:pPr>
            <a:r>
              <a:rPr lang="en-SG" sz="2400" dirty="0">
                <a:latin typeface="Corbel" panose="020B0503020204020204"/>
              </a:rPr>
              <a:t>Split functionalities testing and debugging session </a:t>
            </a:r>
          </a:p>
          <a:p>
            <a:pPr>
              <a:lnSpc>
                <a:spcPct val="90000"/>
              </a:lnSpc>
              <a:spcBef>
                <a:spcPts val="750"/>
              </a:spcBef>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r>
              <a:rPr lang="en-SG" sz="2400" dirty="0">
                <a:latin typeface="Corbel" panose="020B0503020204020204"/>
              </a:rPr>
              <a:t>Added in testing session after AWS deployment (Cloud Deployment Testing)</a:t>
            </a:r>
          </a:p>
          <a:p>
            <a:pPr>
              <a:lnSpc>
                <a:spcPct val="90000"/>
              </a:lnSpc>
              <a:spcBef>
                <a:spcPts val="750"/>
              </a:spcBef>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a:p>
            <a:pPr marL="171450" indent="-171450">
              <a:lnSpc>
                <a:spcPct val="90000"/>
              </a:lnSpc>
              <a:spcBef>
                <a:spcPts val="750"/>
              </a:spcBef>
              <a:buFont typeface="Arial" panose="020B0604020202020204" pitchFamily="34" charset="0"/>
              <a:buChar char="•"/>
            </a:pPr>
            <a:endParaRPr lang="en-SG" sz="2400" dirty="0">
              <a:latin typeface="Corbel" panose="020B0503020204020204"/>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62" b="9420"/>
          <a:stretch/>
        </p:blipFill>
        <p:spPr>
          <a:xfrm>
            <a:off x="2056759" y="3967598"/>
            <a:ext cx="5126009" cy="2760301"/>
          </a:xfrm>
          <a:prstGeom prst="rect">
            <a:avLst/>
          </a:prstGeom>
        </p:spPr>
      </p:pic>
    </p:spTree>
    <p:extLst>
      <p:ext uri="{BB962C8B-B14F-4D97-AF65-F5344CB8AC3E}">
        <p14:creationId xmlns:p14="http://schemas.microsoft.com/office/powerpoint/2010/main" val="227718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657350" y="2440592"/>
            <a:ext cx="5829300" cy="1159875"/>
          </a:xfrm>
          <a:prstGeom prst="rect">
            <a:avLst/>
          </a:prstGeom>
        </p:spPr>
        <p:txBody>
          <a:bodyPr vert="horz" lIns="68569" tIns="68569" rIns="68569" bIns="68569" rtlCol="0" anchor="b" anchorCtr="0">
            <a:noAutofit/>
          </a:bodyPr>
          <a:lstStyle/>
          <a:p>
            <a:r>
              <a:rPr lang="en" sz="5400" dirty="0">
                <a:solidFill>
                  <a:srgbClr val="7ECEFD"/>
                </a:solidFill>
              </a:rPr>
              <a:t>2</a:t>
            </a:r>
            <a:r>
              <a:rPr lang="en" sz="5400" dirty="0" smtClean="0">
                <a:solidFill>
                  <a:srgbClr val="7ECEFD"/>
                </a:solidFill>
              </a:rPr>
              <a:t>.</a:t>
            </a:r>
            <a:endParaRPr lang="en" sz="5400" dirty="0">
              <a:solidFill>
                <a:srgbClr val="7ECEFD"/>
              </a:solidFill>
            </a:endParaRPr>
          </a:p>
          <a:p>
            <a:r>
              <a:rPr lang="en" dirty="0"/>
              <a:t>SCHEDULE</a:t>
            </a:r>
          </a:p>
        </p:txBody>
      </p:sp>
    </p:spTree>
    <p:extLst>
      <p:ext uri="{BB962C8B-B14F-4D97-AF65-F5344CB8AC3E}">
        <p14:creationId xmlns:p14="http://schemas.microsoft.com/office/powerpoint/2010/main" val="3113610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1142</Words>
  <Application>Microsoft Office PowerPoint</Application>
  <PresentationFormat>On-screen Show (4:3)</PresentationFormat>
  <Paragraphs>354</Paragraphs>
  <Slides>29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MS PGothic</vt:lpstr>
      <vt:lpstr>Arial</vt:lpstr>
      <vt:lpstr>Calibri</vt:lpstr>
      <vt:lpstr>Calibri Light</vt:lpstr>
      <vt:lpstr>Corbel</vt:lpstr>
      <vt:lpstr>Raleway</vt:lpstr>
      <vt:lpstr>Tahoma</vt:lpstr>
      <vt:lpstr>Wingdings</vt:lpstr>
      <vt:lpstr>Office Theme</vt:lpstr>
      <vt:lpstr>TEAM NULL G3-T2  Brittany Goh Chen Bihuang Tan Ming Sheng David Liu Chng Zheng Ren  </vt:lpstr>
      <vt:lpstr>PowerPoint Presentation</vt:lpstr>
      <vt:lpstr>1. TEAM PROGRESS</vt:lpstr>
      <vt:lpstr>ITERATION 5 FUNCTIONALITIES PROGRESS</vt:lpstr>
      <vt:lpstr>PM IMPROVEMENTS </vt:lpstr>
      <vt:lpstr>PM IMPROVEMENTS </vt:lpstr>
      <vt:lpstr>PM IMPROVEMENTS </vt:lpstr>
      <vt:lpstr>PM IMPROVEMENTS </vt:lpstr>
      <vt:lpstr>2. SCHEDULE</vt:lpstr>
      <vt:lpstr>PowerPoint Presentation</vt:lpstr>
      <vt:lpstr>PowerPoint Presentation</vt:lpstr>
      <vt:lpstr>PowerPoint Presentation</vt:lpstr>
      <vt:lpstr>PowerPoint Presentation</vt:lpstr>
      <vt:lpstr>PowerPoint Presentation</vt:lpstr>
      <vt:lpstr>PowerPoint Presentation</vt:lpstr>
      <vt:lpstr>3. CRITICAL PATHS</vt:lpstr>
      <vt:lpstr>ITERATION 3</vt:lpstr>
      <vt:lpstr>ITERATION 3</vt:lpstr>
      <vt:lpstr>ITERATION 4</vt:lpstr>
      <vt:lpstr>ITERATION 4</vt:lpstr>
      <vt:lpstr>ITERATION 5</vt:lpstr>
      <vt:lpstr>ITERATION 6</vt:lpstr>
      <vt:lpstr>ITERATION 7</vt:lpstr>
      <vt:lpstr>4. METRICS</vt:lpstr>
      <vt:lpstr>TASK METRIC</vt:lpstr>
      <vt:lpstr>BUG METRIC</vt:lpstr>
      <vt:lpstr>5. ROLES ROTATION PLAN</vt:lpstr>
      <vt:lpstr>ROLE ROTATION PLAN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tanms.2015</cp:lastModifiedBy>
  <cp:revision>96</cp:revision>
  <dcterms:created xsi:type="dcterms:W3CDTF">2017-10-22T12:31:04Z</dcterms:created>
  <dcterms:modified xsi:type="dcterms:W3CDTF">2017-10-23T05:32:35Z</dcterms:modified>
</cp:coreProperties>
</file>