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7" r:id="rId4"/>
    <p:sldId id="258" r:id="rId6"/>
    <p:sldId id="260" r:id="rId7"/>
    <p:sldId id="286" r:id="rId8"/>
    <p:sldId id="265" r:id="rId9"/>
    <p:sldId id="311" r:id="rId10"/>
    <p:sldId id="266" r:id="rId11"/>
    <p:sldId id="312" r:id="rId12"/>
    <p:sldId id="294" r:id="rId13"/>
    <p:sldId id="295" r:id="rId14"/>
    <p:sldId id="297" r:id="rId15"/>
    <p:sldId id="298" r:id="rId16"/>
    <p:sldId id="270" r:id="rId17"/>
    <p:sldId id="288" r:id="rId18"/>
    <p:sldId id="273" r:id="rId19"/>
    <p:sldId id="296" r:id="rId20"/>
    <p:sldId id="300" r:id="rId21"/>
    <p:sldId id="301" r:id="rId22"/>
    <p:sldId id="307" r:id="rId23"/>
    <p:sldId id="308" r:id="rId24"/>
    <p:sldId id="302" r:id="rId25"/>
    <p:sldId id="306" r:id="rId26"/>
    <p:sldId id="309" r:id="rId27"/>
    <p:sldId id="303" r:id="rId28"/>
    <p:sldId id="304" r:id="rId29"/>
    <p:sldId id="305" r:id="rId30"/>
    <p:sldId id="310" r:id="rId31"/>
    <p:sldId id="275" r:id="rId32"/>
    <p:sldId id="293" r:id="rId33"/>
    <p:sldId id="299" r:id="rId34"/>
    <p:sldId id="276" r:id="rId35"/>
    <p:sldId id="282" r:id="rId36"/>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AABA"/>
    <a:srgbClr val="D93339"/>
    <a:srgbClr val="007AFF"/>
    <a:srgbClr val="226AF1"/>
    <a:srgbClr val="2DBAFC"/>
    <a:srgbClr val="A9A9A9"/>
    <a:srgbClr val="E7E7E9"/>
    <a:srgbClr val="E6E5EB"/>
    <a:srgbClr val="28B924"/>
    <a:srgbClr val="5E4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autoAdjust="0"/>
    <p:restoredTop sz="95317" autoAdjust="0"/>
  </p:normalViewPr>
  <p:slideViewPr>
    <p:cSldViewPr snapToGrid="0" showGuides="1">
      <p:cViewPr varScale="1">
        <p:scale>
          <a:sx n="79" d="100"/>
          <a:sy n="79" d="100"/>
        </p:scale>
        <p:origin x="43" y="77"/>
      </p:cViewPr>
      <p:guideLst>
        <p:guide orient="horz" pos="2133"/>
        <p:guide pos="3840"/>
        <p:guide orient="horz" pos="421"/>
        <p:guide orient="horz" pos="1186"/>
        <p:guide pos="480"/>
        <p:guide pos="7154"/>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2.wmf"/><Relationship Id="rId8" Type="http://schemas.openxmlformats.org/officeDocument/2006/relationships/image" Target="../media/image11.wmf"/><Relationship Id="rId7"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1" Type="http://schemas.openxmlformats.org/officeDocument/2006/relationships/image" Target="../media/image14.wmf"/><Relationship Id="rId10" Type="http://schemas.openxmlformats.org/officeDocument/2006/relationships/image" Target="../media/image13.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33.wmf"/><Relationship Id="rId8" Type="http://schemas.openxmlformats.org/officeDocument/2006/relationships/image" Target="../media/image32.wmf"/><Relationship Id="rId7" Type="http://schemas.openxmlformats.org/officeDocument/2006/relationships/image" Target="../media/image31.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0D5D5-D9EA-497C-BB8F-47C2A6418A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BFCF3-9568-4335-AEEA-ADF4FFE942E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6BFCF3-9568-4335-AEEA-ADF4FFE942E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28DC47-2A04-4F77-8131-9290AA841C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FAB17A-507D-4F23-86E9-B11A8AC1D0B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328DC47-2A04-4F77-8131-9290AA841C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FAB17A-507D-4F23-86E9-B11A8AC1D0B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328DC47-2A04-4F77-8131-9290AA841C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FAB17A-507D-4F23-86E9-B11A8AC1D0B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第四部分">
    <p:spTree>
      <p:nvGrpSpPr>
        <p:cNvPr id="1" name=""/>
        <p:cNvGrpSpPr/>
        <p:nvPr/>
      </p:nvGrpSpPr>
      <p:grpSpPr>
        <a:xfrm>
          <a:off x="0" y="0"/>
          <a:ext cx="0" cy="0"/>
          <a:chOff x="0" y="0"/>
          <a:chExt cx="0" cy="0"/>
        </a:xfrm>
      </p:grpSpPr>
      <p:grpSp>
        <p:nvGrpSpPr>
          <p:cNvPr id="18" name="组合 17"/>
          <p:cNvGrpSpPr/>
          <p:nvPr userDrawn="1"/>
        </p:nvGrpSpPr>
        <p:grpSpPr>
          <a:xfrm>
            <a:off x="0" y="0"/>
            <a:ext cx="12192000" cy="661012"/>
            <a:chOff x="0" y="0"/>
            <a:chExt cx="12192000" cy="661012"/>
          </a:xfrm>
        </p:grpSpPr>
        <p:sp>
          <p:nvSpPr>
            <p:cNvPr id="19" name="矩形 18"/>
            <p:cNvSpPr/>
            <p:nvPr/>
          </p:nvSpPr>
          <p:spPr>
            <a:xfrm>
              <a:off x="0" y="0"/>
              <a:ext cx="12192000" cy="661012"/>
            </a:xfrm>
            <a:prstGeom prst="rect">
              <a:avLst/>
            </a:prstGeom>
            <a:solidFill>
              <a:srgbClr val="E7E7E9"/>
            </a:solidFill>
            <a:ln>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组合 19"/>
            <p:cNvGrpSpPr/>
            <p:nvPr/>
          </p:nvGrpSpPr>
          <p:grpSpPr>
            <a:xfrm rot="5400000">
              <a:off x="641564" y="274949"/>
              <a:ext cx="279714" cy="172192"/>
              <a:chOff x="5722295" y="5459104"/>
              <a:chExt cx="741073" cy="184951"/>
            </a:xfrm>
          </p:grpSpPr>
          <p:cxnSp>
            <p:nvCxnSpPr>
              <p:cNvPr id="26" name="直接连接符 25"/>
              <p:cNvCxnSpPr/>
              <p:nvPr/>
            </p:nvCxnSpPr>
            <p:spPr>
              <a:xfrm>
                <a:off x="5722295" y="5459104"/>
                <a:ext cx="373705" cy="184951"/>
              </a:xfrm>
              <a:prstGeom prst="line">
                <a:avLst/>
              </a:prstGeom>
              <a:ln w="31750">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089663" y="5459104"/>
                <a:ext cx="373705" cy="184951"/>
              </a:xfrm>
              <a:prstGeom prst="line">
                <a:avLst/>
              </a:prstGeom>
              <a:ln w="31750">
                <a:solidFill>
                  <a:srgbClr val="007AFF"/>
                </a:solidFill>
                <a:round/>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1006130" y="191768"/>
              <a:ext cx="1281815" cy="338554"/>
            </a:xfrm>
            <a:prstGeom prst="rect">
              <a:avLst/>
            </a:prstGeom>
            <a:noFill/>
          </p:spPr>
          <p:txBody>
            <a:bodyPr wrap="square" rtlCol="0">
              <a:spAutoFit/>
            </a:bodyPr>
            <a:lstStyle/>
            <a:p>
              <a:r>
                <a:rPr lang="zh-CN" altLang="en-US" sz="1600" dirty="0">
                  <a:solidFill>
                    <a:srgbClr val="007AFF"/>
                  </a:solidFill>
                  <a:latin typeface="印品黑体" panose="00000500000000000000" pitchFamily="2" charset="-122"/>
                  <a:ea typeface="印品黑体" panose="00000500000000000000" pitchFamily="2" charset="-122"/>
                </a:rPr>
                <a:t>未来计划</a:t>
              </a:r>
              <a:endParaRPr lang="en-US" altLang="zh-CN" sz="1600" dirty="0">
                <a:solidFill>
                  <a:srgbClr val="007AFF"/>
                </a:solidFill>
                <a:latin typeface="印品黑体" panose="00000500000000000000" pitchFamily="2" charset="-122"/>
                <a:ea typeface="印品黑体" panose="00000500000000000000" pitchFamily="2" charset="-122"/>
              </a:endParaRPr>
            </a:p>
          </p:txBody>
        </p:sp>
        <p:grpSp>
          <p:nvGrpSpPr>
            <p:cNvPr id="22" name="组合 21"/>
            <p:cNvGrpSpPr/>
            <p:nvPr/>
          </p:nvGrpSpPr>
          <p:grpSpPr>
            <a:xfrm>
              <a:off x="11028675" y="221187"/>
              <a:ext cx="468000" cy="279716"/>
              <a:chOff x="5475015" y="2767289"/>
              <a:chExt cx="154935" cy="81915"/>
            </a:xfrm>
          </p:grpSpPr>
          <p:cxnSp>
            <p:nvCxnSpPr>
              <p:cNvPr id="23" name="直接连接符 22"/>
              <p:cNvCxnSpPr/>
              <p:nvPr/>
            </p:nvCxnSpPr>
            <p:spPr>
              <a:xfrm>
                <a:off x="5475015" y="2767289"/>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475015" y="2808247"/>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475015" y="2849204"/>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第一部分">
    <p:spTree>
      <p:nvGrpSpPr>
        <p:cNvPr id="1" name=""/>
        <p:cNvGrpSpPr/>
        <p:nvPr/>
      </p:nvGrpSpPr>
      <p:grpSpPr>
        <a:xfrm>
          <a:off x="0" y="0"/>
          <a:ext cx="0" cy="0"/>
          <a:chOff x="0" y="0"/>
          <a:chExt cx="0" cy="0"/>
        </a:xfrm>
      </p:grpSpPr>
      <p:grpSp>
        <p:nvGrpSpPr>
          <p:cNvPr id="18" name="组合 17"/>
          <p:cNvGrpSpPr/>
          <p:nvPr userDrawn="1"/>
        </p:nvGrpSpPr>
        <p:grpSpPr>
          <a:xfrm>
            <a:off x="0" y="0"/>
            <a:ext cx="12192000" cy="661012"/>
            <a:chOff x="0" y="0"/>
            <a:chExt cx="12192000" cy="661012"/>
          </a:xfrm>
        </p:grpSpPr>
        <p:sp>
          <p:nvSpPr>
            <p:cNvPr id="19" name="矩形 18"/>
            <p:cNvSpPr/>
            <p:nvPr/>
          </p:nvSpPr>
          <p:spPr>
            <a:xfrm>
              <a:off x="0" y="0"/>
              <a:ext cx="12192000" cy="661012"/>
            </a:xfrm>
            <a:prstGeom prst="rect">
              <a:avLst/>
            </a:prstGeom>
            <a:solidFill>
              <a:srgbClr val="E7E7E9"/>
            </a:solidFill>
            <a:ln>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组合 19"/>
            <p:cNvGrpSpPr/>
            <p:nvPr/>
          </p:nvGrpSpPr>
          <p:grpSpPr>
            <a:xfrm rot="5400000">
              <a:off x="641564" y="274949"/>
              <a:ext cx="279714" cy="172192"/>
              <a:chOff x="5722295" y="5459104"/>
              <a:chExt cx="741073" cy="184951"/>
            </a:xfrm>
          </p:grpSpPr>
          <p:cxnSp>
            <p:nvCxnSpPr>
              <p:cNvPr id="26" name="直接连接符 25"/>
              <p:cNvCxnSpPr/>
              <p:nvPr/>
            </p:nvCxnSpPr>
            <p:spPr>
              <a:xfrm>
                <a:off x="5722295" y="5459104"/>
                <a:ext cx="373705" cy="184951"/>
              </a:xfrm>
              <a:prstGeom prst="line">
                <a:avLst/>
              </a:prstGeom>
              <a:ln w="31750">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089663" y="5459104"/>
                <a:ext cx="373705" cy="184951"/>
              </a:xfrm>
              <a:prstGeom prst="line">
                <a:avLst/>
              </a:prstGeom>
              <a:ln w="31750">
                <a:solidFill>
                  <a:srgbClr val="007AFF"/>
                </a:solidFill>
                <a:round/>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1006130" y="191768"/>
              <a:ext cx="1281815" cy="338554"/>
            </a:xfrm>
            <a:prstGeom prst="rect">
              <a:avLst/>
            </a:prstGeom>
            <a:noFill/>
          </p:spPr>
          <p:txBody>
            <a:bodyPr wrap="square" rtlCol="0">
              <a:spAutoFit/>
            </a:bodyPr>
            <a:lstStyle/>
            <a:p>
              <a:r>
                <a:rPr lang="zh-CN" altLang="en-US" sz="1600" dirty="0">
                  <a:solidFill>
                    <a:srgbClr val="007AFF"/>
                  </a:solidFill>
                  <a:latin typeface="印品黑体" panose="00000500000000000000" pitchFamily="2" charset="-122"/>
                  <a:ea typeface="印品黑体" panose="00000500000000000000" pitchFamily="2" charset="-122"/>
                </a:rPr>
                <a:t>工作概述</a:t>
              </a:r>
              <a:endParaRPr lang="en-US" altLang="zh-CN" sz="1600" dirty="0">
                <a:solidFill>
                  <a:srgbClr val="007AFF"/>
                </a:solidFill>
                <a:latin typeface="印品黑体" panose="00000500000000000000" pitchFamily="2" charset="-122"/>
                <a:ea typeface="印品黑体" panose="00000500000000000000" pitchFamily="2" charset="-122"/>
              </a:endParaRPr>
            </a:p>
          </p:txBody>
        </p:sp>
        <p:grpSp>
          <p:nvGrpSpPr>
            <p:cNvPr id="22" name="组合 21"/>
            <p:cNvGrpSpPr/>
            <p:nvPr/>
          </p:nvGrpSpPr>
          <p:grpSpPr>
            <a:xfrm>
              <a:off x="11028675" y="221187"/>
              <a:ext cx="468000" cy="279716"/>
              <a:chOff x="5475015" y="2767289"/>
              <a:chExt cx="154935" cy="81915"/>
            </a:xfrm>
          </p:grpSpPr>
          <p:cxnSp>
            <p:nvCxnSpPr>
              <p:cNvPr id="23" name="直接连接符 22"/>
              <p:cNvCxnSpPr/>
              <p:nvPr/>
            </p:nvCxnSpPr>
            <p:spPr>
              <a:xfrm>
                <a:off x="5475015" y="2767289"/>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475015" y="2808247"/>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475015" y="2849204"/>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6096001" y="1705509"/>
            <a:ext cx="4294067" cy="3446981"/>
          </a:xfrm>
          <a:custGeom>
            <a:avLst/>
            <a:gdLst>
              <a:gd name="connsiteX0" fmla="*/ 574508 w 4294067"/>
              <a:gd name="connsiteY0" fmla="*/ 0 h 3446981"/>
              <a:gd name="connsiteX1" fmla="*/ 3719559 w 4294067"/>
              <a:gd name="connsiteY1" fmla="*/ 0 h 3446981"/>
              <a:gd name="connsiteX2" fmla="*/ 4294067 w 4294067"/>
              <a:gd name="connsiteY2" fmla="*/ 574508 h 3446981"/>
              <a:gd name="connsiteX3" fmla="*/ 4294067 w 4294067"/>
              <a:gd name="connsiteY3" fmla="*/ 2872473 h 3446981"/>
              <a:gd name="connsiteX4" fmla="*/ 3719559 w 4294067"/>
              <a:gd name="connsiteY4" fmla="*/ 3446981 h 3446981"/>
              <a:gd name="connsiteX5" fmla="*/ 574508 w 4294067"/>
              <a:gd name="connsiteY5" fmla="*/ 3446981 h 3446981"/>
              <a:gd name="connsiteX6" fmla="*/ 0 w 4294067"/>
              <a:gd name="connsiteY6" fmla="*/ 2872473 h 3446981"/>
              <a:gd name="connsiteX7" fmla="*/ 0 w 4294067"/>
              <a:gd name="connsiteY7" fmla="*/ 574508 h 3446981"/>
              <a:gd name="connsiteX8" fmla="*/ 574508 w 4294067"/>
              <a:gd name="connsiteY8" fmla="*/ 0 h 344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94067" h="3446981">
                <a:moveTo>
                  <a:pt x="574508" y="0"/>
                </a:moveTo>
                <a:lnTo>
                  <a:pt x="3719559" y="0"/>
                </a:lnTo>
                <a:cubicBezTo>
                  <a:pt x="4036851" y="0"/>
                  <a:pt x="4294067" y="257216"/>
                  <a:pt x="4294067" y="574508"/>
                </a:cubicBezTo>
                <a:lnTo>
                  <a:pt x="4294067" y="2872473"/>
                </a:lnTo>
                <a:cubicBezTo>
                  <a:pt x="4294067" y="3189765"/>
                  <a:pt x="4036851" y="3446981"/>
                  <a:pt x="3719559" y="3446981"/>
                </a:cubicBezTo>
                <a:lnTo>
                  <a:pt x="574508" y="3446981"/>
                </a:lnTo>
                <a:cubicBezTo>
                  <a:pt x="257216" y="3446981"/>
                  <a:pt x="0" y="3189765"/>
                  <a:pt x="0" y="2872473"/>
                </a:cubicBezTo>
                <a:lnTo>
                  <a:pt x="0" y="574508"/>
                </a:lnTo>
                <a:cubicBezTo>
                  <a:pt x="0" y="257216"/>
                  <a:pt x="257216" y="0"/>
                  <a:pt x="574508"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11125201" y="1705509"/>
            <a:ext cx="4294067" cy="3446981"/>
          </a:xfrm>
          <a:custGeom>
            <a:avLst/>
            <a:gdLst>
              <a:gd name="connsiteX0" fmla="*/ 574508 w 4294067"/>
              <a:gd name="connsiteY0" fmla="*/ 0 h 3446981"/>
              <a:gd name="connsiteX1" fmla="*/ 3719559 w 4294067"/>
              <a:gd name="connsiteY1" fmla="*/ 0 h 3446981"/>
              <a:gd name="connsiteX2" fmla="*/ 4294067 w 4294067"/>
              <a:gd name="connsiteY2" fmla="*/ 574508 h 3446981"/>
              <a:gd name="connsiteX3" fmla="*/ 4294067 w 4294067"/>
              <a:gd name="connsiteY3" fmla="*/ 2872473 h 3446981"/>
              <a:gd name="connsiteX4" fmla="*/ 3719559 w 4294067"/>
              <a:gd name="connsiteY4" fmla="*/ 3446981 h 3446981"/>
              <a:gd name="connsiteX5" fmla="*/ 574508 w 4294067"/>
              <a:gd name="connsiteY5" fmla="*/ 3446981 h 3446981"/>
              <a:gd name="connsiteX6" fmla="*/ 0 w 4294067"/>
              <a:gd name="connsiteY6" fmla="*/ 2872473 h 3446981"/>
              <a:gd name="connsiteX7" fmla="*/ 0 w 4294067"/>
              <a:gd name="connsiteY7" fmla="*/ 574508 h 3446981"/>
              <a:gd name="connsiteX8" fmla="*/ 574508 w 4294067"/>
              <a:gd name="connsiteY8" fmla="*/ 0 h 344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94067" h="3446981">
                <a:moveTo>
                  <a:pt x="574508" y="0"/>
                </a:moveTo>
                <a:lnTo>
                  <a:pt x="3719559" y="0"/>
                </a:lnTo>
                <a:cubicBezTo>
                  <a:pt x="4036851" y="0"/>
                  <a:pt x="4294067" y="257216"/>
                  <a:pt x="4294067" y="574508"/>
                </a:cubicBezTo>
                <a:lnTo>
                  <a:pt x="4294067" y="2872473"/>
                </a:lnTo>
                <a:cubicBezTo>
                  <a:pt x="4294067" y="3189765"/>
                  <a:pt x="4036851" y="3446981"/>
                  <a:pt x="3719559" y="3446981"/>
                </a:cubicBezTo>
                <a:lnTo>
                  <a:pt x="574508" y="3446981"/>
                </a:lnTo>
                <a:cubicBezTo>
                  <a:pt x="257216" y="3446981"/>
                  <a:pt x="0" y="3189765"/>
                  <a:pt x="0" y="2872473"/>
                </a:cubicBezTo>
                <a:lnTo>
                  <a:pt x="0" y="574508"/>
                </a:lnTo>
                <a:cubicBezTo>
                  <a:pt x="0" y="257216"/>
                  <a:pt x="257216" y="0"/>
                  <a:pt x="574508" y="0"/>
                </a:cubicBezTo>
                <a:close/>
              </a:path>
            </a:pathLst>
          </a:custGeom>
        </p:spPr>
        <p:txBody>
          <a:bodyPr wrap="square">
            <a:noAutofit/>
          </a:bodyPr>
          <a:lstStyle/>
          <a:p>
            <a:endParaRPr lang="zh-CN" altLang="en-US"/>
          </a:p>
        </p:txBody>
      </p:sp>
      <p:grpSp>
        <p:nvGrpSpPr>
          <p:cNvPr id="4" name="组合 3"/>
          <p:cNvGrpSpPr/>
          <p:nvPr userDrawn="1"/>
        </p:nvGrpSpPr>
        <p:grpSpPr>
          <a:xfrm>
            <a:off x="0" y="0"/>
            <a:ext cx="12192000" cy="661012"/>
            <a:chOff x="0" y="0"/>
            <a:chExt cx="12192000" cy="661012"/>
          </a:xfrm>
        </p:grpSpPr>
        <p:sp>
          <p:nvSpPr>
            <p:cNvPr id="5" name="矩形 4"/>
            <p:cNvSpPr/>
            <p:nvPr/>
          </p:nvSpPr>
          <p:spPr>
            <a:xfrm>
              <a:off x="0" y="0"/>
              <a:ext cx="12192000" cy="661012"/>
            </a:xfrm>
            <a:prstGeom prst="rect">
              <a:avLst/>
            </a:prstGeom>
            <a:solidFill>
              <a:srgbClr val="E7E7E9"/>
            </a:solidFill>
            <a:ln>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rot="5400000">
              <a:off x="641564" y="274949"/>
              <a:ext cx="279714" cy="172192"/>
              <a:chOff x="5722295" y="5459104"/>
              <a:chExt cx="741073" cy="184951"/>
            </a:xfrm>
          </p:grpSpPr>
          <p:cxnSp>
            <p:nvCxnSpPr>
              <p:cNvPr id="14" name="直接连接符 13"/>
              <p:cNvCxnSpPr/>
              <p:nvPr/>
            </p:nvCxnSpPr>
            <p:spPr>
              <a:xfrm>
                <a:off x="5722295" y="5459104"/>
                <a:ext cx="373705" cy="184951"/>
              </a:xfrm>
              <a:prstGeom prst="line">
                <a:avLst/>
              </a:prstGeom>
              <a:ln w="31750">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089663" y="5459104"/>
                <a:ext cx="373705" cy="184951"/>
              </a:xfrm>
              <a:prstGeom prst="line">
                <a:avLst/>
              </a:prstGeom>
              <a:ln w="31750">
                <a:solidFill>
                  <a:srgbClr val="007AFF"/>
                </a:solidFill>
                <a:round/>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1006130" y="191768"/>
              <a:ext cx="1281815" cy="338554"/>
            </a:xfrm>
            <a:prstGeom prst="rect">
              <a:avLst/>
            </a:prstGeom>
            <a:noFill/>
          </p:spPr>
          <p:txBody>
            <a:bodyPr wrap="square" rtlCol="0">
              <a:spAutoFit/>
            </a:bodyPr>
            <a:lstStyle/>
            <a:p>
              <a:r>
                <a:rPr lang="zh-CN" altLang="en-US" sz="1600" dirty="0">
                  <a:solidFill>
                    <a:srgbClr val="007AFF"/>
                  </a:solidFill>
                  <a:latin typeface="印品黑体" panose="00000500000000000000" pitchFamily="2" charset="-122"/>
                  <a:ea typeface="印品黑体" panose="00000500000000000000" pitchFamily="2" charset="-122"/>
                </a:rPr>
                <a:t>工作概述</a:t>
              </a:r>
              <a:endParaRPr lang="en-US" altLang="zh-CN" sz="1600" dirty="0">
                <a:solidFill>
                  <a:srgbClr val="007AFF"/>
                </a:solidFill>
                <a:latin typeface="印品黑体" panose="00000500000000000000" pitchFamily="2" charset="-122"/>
                <a:ea typeface="印品黑体" panose="00000500000000000000" pitchFamily="2" charset="-122"/>
              </a:endParaRPr>
            </a:p>
          </p:txBody>
        </p:sp>
        <p:grpSp>
          <p:nvGrpSpPr>
            <p:cNvPr id="8" name="组合 7"/>
            <p:cNvGrpSpPr/>
            <p:nvPr/>
          </p:nvGrpSpPr>
          <p:grpSpPr>
            <a:xfrm>
              <a:off x="11028675" y="221187"/>
              <a:ext cx="468000" cy="279716"/>
              <a:chOff x="5475015" y="2767289"/>
              <a:chExt cx="154935" cy="81915"/>
            </a:xfrm>
          </p:grpSpPr>
          <p:cxnSp>
            <p:nvCxnSpPr>
              <p:cNvPr id="9" name="直接连接符 8"/>
              <p:cNvCxnSpPr/>
              <p:nvPr/>
            </p:nvCxnSpPr>
            <p:spPr>
              <a:xfrm>
                <a:off x="5475015" y="2767289"/>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75015" y="2808247"/>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475015" y="2849204"/>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第二部分">
    <p:spTree>
      <p:nvGrpSpPr>
        <p:cNvPr id="1" name=""/>
        <p:cNvGrpSpPr/>
        <p:nvPr/>
      </p:nvGrpSpPr>
      <p:grpSpPr>
        <a:xfrm>
          <a:off x="0" y="0"/>
          <a:ext cx="0" cy="0"/>
          <a:chOff x="0" y="0"/>
          <a:chExt cx="0" cy="0"/>
        </a:xfrm>
      </p:grpSpPr>
      <p:grpSp>
        <p:nvGrpSpPr>
          <p:cNvPr id="18" name="组合 17"/>
          <p:cNvGrpSpPr/>
          <p:nvPr userDrawn="1"/>
        </p:nvGrpSpPr>
        <p:grpSpPr>
          <a:xfrm>
            <a:off x="0" y="0"/>
            <a:ext cx="12192000" cy="661012"/>
            <a:chOff x="0" y="0"/>
            <a:chExt cx="12192000" cy="661012"/>
          </a:xfrm>
        </p:grpSpPr>
        <p:sp>
          <p:nvSpPr>
            <p:cNvPr id="19" name="矩形 18"/>
            <p:cNvSpPr/>
            <p:nvPr/>
          </p:nvSpPr>
          <p:spPr>
            <a:xfrm>
              <a:off x="0" y="0"/>
              <a:ext cx="12192000" cy="661012"/>
            </a:xfrm>
            <a:prstGeom prst="rect">
              <a:avLst/>
            </a:prstGeom>
            <a:solidFill>
              <a:srgbClr val="E7E7E9"/>
            </a:solidFill>
            <a:ln>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组合 19"/>
            <p:cNvGrpSpPr/>
            <p:nvPr/>
          </p:nvGrpSpPr>
          <p:grpSpPr>
            <a:xfrm rot="5400000">
              <a:off x="641564" y="274949"/>
              <a:ext cx="279714" cy="172192"/>
              <a:chOff x="5722295" y="5459104"/>
              <a:chExt cx="741073" cy="184951"/>
            </a:xfrm>
          </p:grpSpPr>
          <p:cxnSp>
            <p:nvCxnSpPr>
              <p:cNvPr id="26" name="直接连接符 25"/>
              <p:cNvCxnSpPr/>
              <p:nvPr/>
            </p:nvCxnSpPr>
            <p:spPr>
              <a:xfrm>
                <a:off x="5722295" y="5459104"/>
                <a:ext cx="373705" cy="184951"/>
              </a:xfrm>
              <a:prstGeom prst="line">
                <a:avLst/>
              </a:prstGeom>
              <a:ln w="31750">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089663" y="5459104"/>
                <a:ext cx="373705" cy="184951"/>
              </a:xfrm>
              <a:prstGeom prst="line">
                <a:avLst/>
              </a:prstGeom>
              <a:ln w="31750">
                <a:solidFill>
                  <a:srgbClr val="007AFF"/>
                </a:solidFill>
                <a:round/>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1006130" y="191768"/>
              <a:ext cx="1281815" cy="338554"/>
            </a:xfrm>
            <a:prstGeom prst="rect">
              <a:avLst/>
            </a:prstGeom>
            <a:noFill/>
          </p:spPr>
          <p:txBody>
            <a:bodyPr wrap="square" rtlCol="0">
              <a:spAutoFit/>
            </a:bodyPr>
            <a:lstStyle/>
            <a:p>
              <a:r>
                <a:rPr lang="zh-CN" altLang="en-US" sz="1600" dirty="0">
                  <a:solidFill>
                    <a:srgbClr val="007AFF"/>
                  </a:solidFill>
                  <a:latin typeface="印品黑体" panose="00000500000000000000" pitchFamily="2" charset="-122"/>
                  <a:ea typeface="印品黑体" panose="00000500000000000000" pitchFamily="2" charset="-122"/>
                </a:rPr>
                <a:t>业绩分析</a:t>
              </a:r>
              <a:endParaRPr lang="en-US" altLang="zh-CN" sz="1600" dirty="0">
                <a:solidFill>
                  <a:srgbClr val="007AFF"/>
                </a:solidFill>
                <a:latin typeface="印品黑体" panose="00000500000000000000" pitchFamily="2" charset="-122"/>
                <a:ea typeface="印品黑体" panose="00000500000000000000" pitchFamily="2" charset="-122"/>
              </a:endParaRPr>
            </a:p>
          </p:txBody>
        </p:sp>
        <p:grpSp>
          <p:nvGrpSpPr>
            <p:cNvPr id="22" name="组合 21"/>
            <p:cNvGrpSpPr/>
            <p:nvPr/>
          </p:nvGrpSpPr>
          <p:grpSpPr>
            <a:xfrm>
              <a:off x="11028675" y="221187"/>
              <a:ext cx="468000" cy="279716"/>
              <a:chOff x="5475015" y="2767289"/>
              <a:chExt cx="154935" cy="81915"/>
            </a:xfrm>
          </p:grpSpPr>
          <p:cxnSp>
            <p:nvCxnSpPr>
              <p:cNvPr id="23" name="直接连接符 22"/>
              <p:cNvCxnSpPr/>
              <p:nvPr/>
            </p:nvCxnSpPr>
            <p:spPr>
              <a:xfrm>
                <a:off x="5475015" y="2767289"/>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475015" y="2808247"/>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475015" y="2849204"/>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1317218" y="1102010"/>
            <a:ext cx="2524531" cy="3738278"/>
          </a:xfrm>
          <a:prstGeom prst="roundRect">
            <a:avLst/>
          </a:prstGeom>
        </p:spPr>
        <p:txBody>
          <a:bodyPr/>
          <a:lstStyle/>
          <a:p>
            <a:endParaRPr lang="zh-CN" altLang="en-US"/>
          </a:p>
        </p:txBody>
      </p:sp>
      <p:sp>
        <p:nvSpPr>
          <p:cNvPr id="14" name="图片占位符 12"/>
          <p:cNvSpPr>
            <a:spLocks noGrp="1"/>
          </p:cNvSpPr>
          <p:nvPr>
            <p:ph type="pic" sz="quarter" idx="11"/>
          </p:nvPr>
        </p:nvSpPr>
        <p:spPr>
          <a:xfrm>
            <a:off x="4901076" y="1102010"/>
            <a:ext cx="2524531" cy="3738278"/>
          </a:xfrm>
          <a:prstGeom prst="roundRect">
            <a:avLst/>
          </a:prstGeom>
        </p:spPr>
        <p:txBody>
          <a:bodyPr/>
          <a:lstStyle/>
          <a:p>
            <a:endParaRPr lang="zh-CN" altLang="en-US"/>
          </a:p>
        </p:txBody>
      </p:sp>
      <p:sp>
        <p:nvSpPr>
          <p:cNvPr id="15" name="图片占位符 12"/>
          <p:cNvSpPr>
            <a:spLocks noGrp="1"/>
          </p:cNvSpPr>
          <p:nvPr>
            <p:ph type="pic" sz="quarter" idx="12"/>
          </p:nvPr>
        </p:nvSpPr>
        <p:spPr>
          <a:xfrm>
            <a:off x="8484885" y="1102010"/>
            <a:ext cx="2524531" cy="3738278"/>
          </a:xfrm>
          <a:prstGeom prst="roundRect">
            <a:avLst/>
          </a:prstGeom>
        </p:spPr>
        <p:txBody>
          <a:bodyPr/>
          <a:lstStyle/>
          <a:p>
            <a:endParaRPr lang="zh-CN" altLang="en-US"/>
          </a:p>
        </p:txBody>
      </p:sp>
      <p:sp>
        <p:nvSpPr>
          <p:cNvPr id="16" name="图片占位符 12"/>
          <p:cNvSpPr>
            <a:spLocks noGrp="1"/>
          </p:cNvSpPr>
          <p:nvPr>
            <p:ph type="pic" sz="quarter" idx="13"/>
          </p:nvPr>
        </p:nvSpPr>
        <p:spPr>
          <a:xfrm>
            <a:off x="-2088922" y="1102010"/>
            <a:ext cx="2524531" cy="3738278"/>
          </a:xfrm>
          <a:prstGeom prst="roundRect">
            <a:avLst/>
          </a:prstGeom>
        </p:spPr>
        <p:txBody>
          <a:bodyPr/>
          <a:lstStyle/>
          <a:p>
            <a:endParaRPr lang="zh-CN" altLang="en-US"/>
          </a:p>
        </p:txBody>
      </p:sp>
      <p:sp>
        <p:nvSpPr>
          <p:cNvPr id="17" name="图片占位符 12"/>
          <p:cNvSpPr>
            <a:spLocks noGrp="1"/>
          </p:cNvSpPr>
          <p:nvPr>
            <p:ph type="pic" sz="quarter" idx="14"/>
          </p:nvPr>
        </p:nvSpPr>
        <p:spPr>
          <a:xfrm>
            <a:off x="11627078" y="1102010"/>
            <a:ext cx="2524531" cy="3738278"/>
          </a:xfrm>
          <a:prstGeom prst="roundRect">
            <a:avLst/>
          </a:prstGeom>
        </p:spPr>
        <p:txBody>
          <a:bodyPr/>
          <a:lstStyle/>
          <a:p>
            <a:endParaRPr lang="zh-CN" altLang="en-US"/>
          </a:p>
        </p:txBody>
      </p:sp>
      <p:grpSp>
        <p:nvGrpSpPr>
          <p:cNvPr id="28" name="组合 27"/>
          <p:cNvGrpSpPr/>
          <p:nvPr userDrawn="1"/>
        </p:nvGrpSpPr>
        <p:grpSpPr>
          <a:xfrm>
            <a:off x="0" y="0"/>
            <a:ext cx="12192000" cy="661012"/>
            <a:chOff x="0" y="0"/>
            <a:chExt cx="12192000" cy="661012"/>
          </a:xfrm>
        </p:grpSpPr>
        <p:sp>
          <p:nvSpPr>
            <p:cNvPr id="29" name="矩形 28"/>
            <p:cNvSpPr/>
            <p:nvPr/>
          </p:nvSpPr>
          <p:spPr>
            <a:xfrm>
              <a:off x="0" y="0"/>
              <a:ext cx="12192000" cy="661012"/>
            </a:xfrm>
            <a:prstGeom prst="rect">
              <a:avLst/>
            </a:prstGeom>
            <a:solidFill>
              <a:srgbClr val="E7E7E9"/>
            </a:solidFill>
            <a:ln>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0" name="组合 29"/>
            <p:cNvGrpSpPr/>
            <p:nvPr/>
          </p:nvGrpSpPr>
          <p:grpSpPr>
            <a:xfrm rot="5400000">
              <a:off x="641564" y="274949"/>
              <a:ext cx="279714" cy="172192"/>
              <a:chOff x="5722295" y="5459104"/>
              <a:chExt cx="741073" cy="184951"/>
            </a:xfrm>
          </p:grpSpPr>
          <p:cxnSp>
            <p:nvCxnSpPr>
              <p:cNvPr id="36" name="直接连接符 35"/>
              <p:cNvCxnSpPr/>
              <p:nvPr/>
            </p:nvCxnSpPr>
            <p:spPr>
              <a:xfrm>
                <a:off x="5722295" y="5459104"/>
                <a:ext cx="373705" cy="184951"/>
              </a:xfrm>
              <a:prstGeom prst="line">
                <a:avLst/>
              </a:prstGeom>
              <a:ln w="31750">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089663" y="5459104"/>
                <a:ext cx="373705" cy="184951"/>
              </a:xfrm>
              <a:prstGeom prst="line">
                <a:avLst/>
              </a:prstGeom>
              <a:ln w="31750">
                <a:solidFill>
                  <a:srgbClr val="007AFF"/>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006130" y="191768"/>
              <a:ext cx="1281815" cy="338554"/>
            </a:xfrm>
            <a:prstGeom prst="rect">
              <a:avLst/>
            </a:prstGeom>
            <a:noFill/>
          </p:spPr>
          <p:txBody>
            <a:bodyPr wrap="square" rtlCol="0">
              <a:spAutoFit/>
            </a:bodyPr>
            <a:lstStyle/>
            <a:p>
              <a:r>
                <a:rPr lang="zh-CN" altLang="en-US" sz="1600" dirty="0">
                  <a:solidFill>
                    <a:srgbClr val="007AFF"/>
                  </a:solidFill>
                  <a:latin typeface="印品黑体" panose="00000500000000000000" pitchFamily="2" charset="-122"/>
                  <a:ea typeface="印品黑体" panose="00000500000000000000" pitchFamily="2" charset="-122"/>
                </a:rPr>
                <a:t>业绩分析</a:t>
              </a:r>
              <a:endParaRPr lang="en-US" altLang="zh-CN" sz="1600" dirty="0">
                <a:solidFill>
                  <a:srgbClr val="007AFF"/>
                </a:solidFill>
                <a:latin typeface="印品黑体" panose="00000500000000000000" pitchFamily="2" charset="-122"/>
                <a:ea typeface="印品黑体" panose="00000500000000000000" pitchFamily="2" charset="-122"/>
              </a:endParaRPr>
            </a:p>
          </p:txBody>
        </p:sp>
        <p:grpSp>
          <p:nvGrpSpPr>
            <p:cNvPr id="32" name="组合 31"/>
            <p:cNvGrpSpPr/>
            <p:nvPr/>
          </p:nvGrpSpPr>
          <p:grpSpPr>
            <a:xfrm>
              <a:off x="11028675" y="221187"/>
              <a:ext cx="468000" cy="279716"/>
              <a:chOff x="5475015" y="2767289"/>
              <a:chExt cx="154935" cy="81915"/>
            </a:xfrm>
          </p:grpSpPr>
          <p:cxnSp>
            <p:nvCxnSpPr>
              <p:cNvPr id="33" name="直接连接符 32"/>
              <p:cNvCxnSpPr/>
              <p:nvPr/>
            </p:nvCxnSpPr>
            <p:spPr>
              <a:xfrm>
                <a:off x="5475015" y="2767289"/>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475015" y="2808247"/>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475015" y="2849204"/>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第三部分">
    <p:spTree>
      <p:nvGrpSpPr>
        <p:cNvPr id="1" name=""/>
        <p:cNvGrpSpPr/>
        <p:nvPr/>
      </p:nvGrpSpPr>
      <p:grpSpPr>
        <a:xfrm>
          <a:off x="0" y="0"/>
          <a:ext cx="0" cy="0"/>
          <a:chOff x="0" y="0"/>
          <a:chExt cx="0" cy="0"/>
        </a:xfrm>
      </p:grpSpPr>
      <p:grpSp>
        <p:nvGrpSpPr>
          <p:cNvPr id="18" name="组合 17"/>
          <p:cNvGrpSpPr/>
          <p:nvPr userDrawn="1"/>
        </p:nvGrpSpPr>
        <p:grpSpPr>
          <a:xfrm>
            <a:off x="0" y="0"/>
            <a:ext cx="12192000" cy="661012"/>
            <a:chOff x="0" y="0"/>
            <a:chExt cx="12192000" cy="661012"/>
          </a:xfrm>
        </p:grpSpPr>
        <p:sp>
          <p:nvSpPr>
            <p:cNvPr id="19" name="矩形 18"/>
            <p:cNvSpPr/>
            <p:nvPr/>
          </p:nvSpPr>
          <p:spPr>
            <a:xfrm>
              <a:off x="0" y="0"/>
              <a:ext cx="12192000" cy="661012"/>
            </a:xfrm>
            <a:prstGeom prst="rect">
              <a:avLst/>
            </a:prstGeom>
            <a:solidFill>
              <a:srgbClr val="E7E7E9"/>
            </a:solidFill>
            <a:ln>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组合 19"/>
            <p:cNvGrpSpPr/>
            <p:nvPr/>
          </p:nvGrpSpPr>
          <p:grpSpPr>
            <a:xfrm rot="5400000">
              <a:off x="641564" y="274949"/>
              <a:ext cx="279714" cy="172192"/>
              <a:chOff x="5722295" y="5459104"/>
              <a:chExt cx="741073" cy="184951"/>
            </a:xfrm>
          </p:grpSpPr>
          <p:cxnSp>
            <p:nvCxnSpPr>
              <p:cNvPr id="26" name="直接连接符 25"/>
              <p:cNvCxnSpPr/>
              <p:nvPr/>
            </p:nvCxnSpPr>
            <p:spPr>
              <a:xfrm>
                <a:off x="5722295" y="5459104"/>
                <a:ext cx="373705" cy="184951"/>
              </a:xfrm>
              <a:prstGeom prst="line">
                <a:avLst/>
              </a:prstGeom>
              <a:ln w="31750">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089663" y="5459104"/>
                <a:ext cx="373705" cy="184951"/>
              </a:xfrm>
              <a:prstGeom prst="line">
                <a:avLst/>
              </a:prstGeom>
              <a:ln w="31750">
                <a:solidFill>
                  <a:srgbClr val="007AFF"/>
                </a:solidFill>
                <a:round/>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1006130" y="191768"/>
              <a:ext cx="1281815" cy="338554"/>
            </a:xfrm>
            <a:prstGeom prst="rect">
              <a:avLst/>
            </a:prstGeom>
            <a:noFill/>
          </p:spPr>
          <p:txBody>
            <a:bodyPr wrap="square" rtlCol="0">
              <a:spAutoFit/>
            </a:bodyPr>
            <a:lstStyle/>
            <a:p>
              <a:r>
                <a:rPr lang="zh-CN" altLang="en-US" sz="1600" dirty="0">
                  <a:solidFill>
                    <a:srgbClr val="007AFF"/>
                  </a:solidFill>
                  <a:latin typeface="印品黑体" panose="00000500000000000000" pitchFamily="2" charset="-122"/>
                  <a:ea typeface="印品黑体" panose="00000500000000000000" pitchFamily="2" charset="-122"/>
                </a:rPr>
                <a:t>成果展示</a:t>
              </a:r>
              <a:endParaRPr lang="en-US" altLang="zh-CN" sz="1600" dirty="0">
                <a:solidFill>
                  <a:srgbClr val="007AFF"/>
                </a:solidFill>
                <a:latin typeface="印品黑体" panose="00000500000000000000" pitchFamily="2" charset="-122"/>
                <a:ea typeface="印品黑体" panose="00000500000000000000" pitchFamily="2" charset="-122"/>
              </a:endParaRPr>
            </a:p>
          </p:txBody>
        </p:sp>
        <p:grpSp>
          <p:nvGrpSpPr>
            <p:cNvPr id="22" name="组合 21"/>
            <p:cNvGrpSpPr/>
            <p:nvPr/>
          </p:nvGrpSpPr>
          <p:grpSpPr>
            <a:xfrm>
              <a:off x="11028675" y="221187"/>
              <a:ext cx="468000" cy="279716"/>
              <a:chOff x="5475015" y="2767289"/>
              <a:chExt cx="154935" cy="81915"/>
            </a:xfrm>
          </p:grpSpPr>
          <p:cxnSp>
            <p:nvCxnSpPr>
              <p:cNvPr id="23" name="直接连接符 22"/>
              <p:cNvCxnSpPr/>
              <p:nvPr/>
            </p:nvCxnSpPr>
            <p:spPr>
              <a:xfrm>
                <a:off x="5475015" y="2767289"/>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475015" y="2808247"/>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475015" y="2849204"/>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第三部分">
    <p:spTree>
      <p:nvGrpSpPr>
        <p:cNvPr id="1" name=""/>
        <p:cNvGrpSpPr/>
        <p:nvPr/>
      </p:nvGrpSpPr>
      <p:grpSpPr>
        <a:xfrm>
          <a:off x="0" y="0"/>
          <a:ext cx="0" cy="0"/>
          <a:chOff x="0" y="0"/>
          <a:chExt cx="0" cy="0"/>
        </a:xfrm>
      </p:grpSpPr>
      <p:grpSp>
        <p:nvGrpSpPr>
          <p:cNvPr id="18" name="组合 17"/>
          <p:cNvGrpSpPr/>
          <p:nvPr userDrawn="1"/>
        </p:nvGrpSpPr>
        <p:grpSpPr>
          <a:xfrm>
            <a:off x="0" y="0"/>
            <a:ext cx="12192000" cy="661012"/>
            <a:chOff x="0" y="0"/>
            <a:chExt cx="12192000" cy="661012"/>
          </a:xfrm>
        </p:grpSpPr>
        <p:sp>
          <p:nvSpPr>
            <p:cNvPr id="19" name="矩形 18"/>
            <p:cNvSpPr/>
            <p:nvPr/>
          </p:nvSpPr>
          <p:spPr>
            <a:xfrm>
              <a:off x="0" y="0"/>
              <a:ext cx="12192000" cy="661012"/>
            </a:xfrm>
            <a:prstGeom prst="rect">
              <a:avLst/>
            </a:prstGeom>
            <a:solidFill>
              <a:srgbClr val="E7E7E9"/>
            </a:solidFill>
            <a:ln>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组合 19"/>
            <p:cNvGrpSpPr/>
            <p:nvPr/>
          </p:nvGrpSpPr>
          <p:grpSpPr>
            <a:xfrm rot="5400000">
              <a:off x="641564" y="274949"/>
              <a:ext cx="279714" cy="172192"/>
              <a:chOff x="5722295" y="5459104"/>
              <a:chExt cx="741073" cy="184951"/>
            </a:xfrm>
          </p:grpSpPr>
          <p:cxnSp>
            <p:nvCxnSpPr>
              <p:cNvPr id="26" name="直接连接符 25"/>
              <p:cNvCxnSpPr/>
              <p:nvPr/>
            </p:nvCxnSpPr>
            <p:spPr>
              <a:xfrm>
                <a:off x="5722295" y="5459104"/>
                <a:ext cx="373705" cy="184951"/>
              </a:xfrm>
              <a:prstGeom prst="line">
                <a:avLst/>
              </a:prstGeom>
              <a:ln w="31750">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089663" y="5459104"/>
                <a:ext cx="373705" cy="184951"/>
              </a:xfrm>
              <a:prstGeom prst="line">
                <a:avLst/>
              </a:prstGeom>
              <a:ln w="31750">
                <a:solidFill>
                  <a:srgbClr val="007AFF"/>
                </a:solidFill>
                <a:round/>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1006130" y="191768"/>
              <a:ext cx="1281815" cy="338554"/>
            </a:xfrm>
            <a:prstGeom prst="rect">
              <a:avLst/>
            </a:prstGeom>
            <a:noFill/>
          </p:spPr>
          <p:txBody>
            <a:bodyPr wrap="square" rtlCol="0">
              <a:spAutoFit/>
            </a:bodyPr>
            <a:lstStyle/>
            <a:p>
              <a:r>
                <a:rPr lang="zh-CN" altLang="en-US" sz="1600" dirty="0">
                  <a:solidFill>
                    <a:srgbClr val="007AFF"/>
                  </a:solidFill>
                  <a:latin typeface="印品黑体" panose="00000500000000000000" pitchFamily="2" charset="-122"/>
                  <a:ea typeface="印品黑体" panose="00000500000000000000" pitchFamily="2" charset="-122"/>
                </a:rPr>
                <a:t>成果展示</a:t>
              </a:r>
              <a:endParaRPr lang="en-US" altLang="zh-CN" sz="1600" dirty="0">
                <a:solidFill>
                  <a:srgbClr val="007AFF"/>
                </a:solidFill>
                <a:latin typeface="印品黑体" panose="00000500000000000000" pitchFamily="2" charset="-122"/>
                <a:ea typeface="印品黑体" panose="00000500000000000000" pitchFamily="2" charset="-122"/>
              </a:endParaRPr>
            </a:p>
          </p:txBody>
        </p:sp>
        <p:grpSp>
          <p:nvGrpSpPr>
            <p:cNvPr id="22" name="组合 21"/>
            <p:cNvGrpSpPr/>
            <p:nvPr/>
          </p:nvGrpSpPr>
          <p:grpSpPr>
            <a:xfrm>
              <a:off x="11028675" y="221187"/>
              <a:ext cx="468000" cy="279716"/>
              <a:chOff x="5475015" y="2767289"/>
              <a:chExt cx="154935" cy="81915"/>
            </a:xfrm>
          </p:grpSpPr>
          <p:cxnSp>
            <p:nvCxnSpPr>
              <p:cNvPr id="23" name="直接连接符 22"/>
              <p:cNvCxnSpPr/>
              <p:nvPr/>
            </p:nvCxnSpPr>
            <p:spPr>
              <a:xfrm>
                <a:off x="5475015" y="2767289"/>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475015" y="2808247"/>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475015" y="2849204"/>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grpSp>
      </p:grpSp>
      <p:sp>
        <p:nvSpPr>
          <p:cNvPr id="51" name="图片占位符 50"/>
          <p:cNvSpPr>
            <a:spLocks noGrp="1"/>
          </p:cNvSpPr>
          <p:nvPr>
            <p:ph type="pic" sz="quarter" idx="16"/>
          </p:nvPr>
        </p:nvSpPr>
        <p:spPr>
          <a:xfrm>
            <a:off x="807620" y="1604209"/>
            <a:ext cx="2240380" cy="2129814"/>
          </a:xfrm>
          <a:custGeom>
            <a:avLst/>
            <a:gdLst>
              <a:gd name="connsiteX0" fmla="*/ 450944 w 2240380"/>
              <a:gd name="connsiteY0" fmla="*/ 0 h 2129814"/>
              <a:gd name="connsiteX1" fmla="*/ 1789436 w 2240380"/>
              <a:gd name="connsiteY1" fmla="*/ 0 h 2129814"/>
              <a:gd name="connsiteX2" fmla="*/ 2240380 w 2240380"/>
              <a:gd name="connsiteY2" fmla="*/ 450944 h 2129814"/>
              <a:gd name="connsiteX3" fmla="*/ 2240380 w 2240380"/>
              <a:gd name="connsiteY3" fmla="*/ 2129814 h 2129814"/>
              <a:gd name="connsiteX4" fmla="*/ 0 w 2240380"/>
              <a:gd name="connsiteY4" fmla="*/ 2129814 h 2129814"/>
              <a:gd name="connsiteX5" fmla="*/ 0 w 2240380"/>
              <a:gd name="connsiteY5" fmla="*/ 450944 h 2129814"/>
              <a:gd name="connsiteX6" fmla="*/ 450944 w 2240380"/>
              <a:gd name="connsiteY6" fmla="*/ 0 h 212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0380" h="2129814">
                <a:moveTo>
                  <a:pt x="450944" y="0"/>
                </a:moveTo>
                <a:lnTo>
                  <a:pt x="1789436" y="0"/>
                </a:lnTo>
                <a:cubicBezTo>
                  <a:pt x="2038485" y="0"/>
                  <a:pt x="2240380" y="201895"/>
                  <a:pt x="2240380" y="450944"/>
                </a:cubicBezTo>
                <a:lnTo>
                  <a:pt x="2240380" y="2129814"/>
                </a:lnTo>
                <a:lnTo>
                  <a:pt x="0" y="2129814"/>
                </a:lnTo>
                <a:lnTo>
                  <a:pt x="0" y="450944"/>
                </a:lnTo>
                <a:cubicBezTo>
                  <a:pt x="0" y="201895"/>
                  <a:pt x="201895" y="0"/>
                  <a:pt x="450944" y="0"/>
                </a:cubicBezTo>
                <a:close/>
              </a:path>
            </a:pathLst>
          </a:custGeom>
        </p:spPr>
        <p:txBody>
          <a:bodyPr wrap="square">
            <a:noAutofit/>
          </a:bodyPr>
          <a:lstStyle/>
          <a:p>
            <a:endParaRPr lang="zh-CN" altLang="en-US"/>
          </a:p>
        </p:txBody>
      </p:sp>
      <p:sp>
        <p:nvSpPr>
          <p:cNvPr id="55" name="图片占位符 54"/>
          <p:cNvSpPr>
            <a:spLocks noGrp="1"/>
          </p:cNvSpPr>
          <p:nvPr>
            <p:ph type="pic" sz="quarter" idx="17"/>
          </p:nvPr>
        </p:nvSpPr>
        <p:spPr>
          <a:xfrm>
            <a:off x="3586412" y="1604209"/>
            <a:ext cx="2240380" cy="2129814"/>
          </a:xfrm>
          <a:custGeom>
            <a:avLst/>
            <a:gdLst>
              <a:gd name="connsiteX0" fmla="*/ 450944 w 2240380"/>
              <a:gd name="connsiteY0" fmla="*/ 0 h 2129814"/>
              <a:gd name="connsiteX1" fmla="*/ 1789436 w 2240380"/>
              <a:gd name="connsiteY1" fmla="*/ 0 h 2129814"/>
              <a:gd name="connsiteX2" fmla="*/ 2240380 w 2240380"/>
              <a:gd name="connsiteY2" fmla="*/ 450944 h 2129814"/>
              <a:gd name="connsiteX3" fmla="*/ 2240380 w 2240380"/>
              <a:gd name="connsiteY3" fmla="*/ 2129814 h 2129814"/>
              <a:gd name="connsiteX4" fmla="*/ 0 w 2240380"/>
              <a:gd name="connsiteY4" fmla="*/ 2129814 h 2129814"/>
              <a:gd name="connsiteX5" fmla="*/ 0 w 2240380"/>
              <a:gd name="connsiteY5" fmla="*/ 450944 h 2129814"/>
              <a:gd name="connsiteX6" fmla="*/ 450944 w 2240380"/>
              <a:gd name="connsiteY6" fmla="*/ 0 h 212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0380" h="2129814">
                <a:moveTo>
                  <a:pt x="450944" y="0"/>
                </a:moveTo>
                <a:lnTo>
                  <a:pt x="1789436" y="0"/>
                </a:lnTo>
                <a:cubicBezTo>
                  <a:pt x="2038485" y="0"/>
                  <a:pt x="2240380" y="201895"/>
                  <a:pt x="2240380" y="450944"/>
                </a:cubicBezTo>
                <a:lnTo>
                  <a:pt x="2240380" y="2129814"/>
                </a:lnTo>
                <a:lnTo>
                  <a:pt x="0" y="2129814"/>
                </a:lnTo>
                <a:lnTo>
                  <a:pt x="0" y="450944"/>
                </a:lnTo>
                <a:cubicBezTo>
                  <a:pt x="0" y="201895"/>
                  <a:pt x="201895" y="0"/>
                  <a:pt x="450944" y="0"/>
                </a:cubicBezTo>
                <a:close/>
              </a:path>
            </a:pathLst>
          </a:custGeom>
        </p:spPr>
        <p:txBody>
          <a:bodyPr wrap="square">
            <a:noAutofit/>
          </a:bodyPr>
          <a:lstStyle/>
          <a:p>
            <a:endParaRPr lang="zh-CN" altLang="en-US"/>
          </a:p>
        </p:txBody>
      </p:sp>
      <p:sp>
        <p:nvSpPr>
          <p:cNvPr id="56" name="图片占位符 55"/>
          <p:cNvSpPr>
            <a:spLocks noGrp="1"/>
          </p:cNvSpPr>
          <p:nvPr>
            <p:ph type="pic" sz="quarter" idx="18"/>
          </p:nvPr>
        </p:nvSpPr>
        <p:spPr>
          <a:xfrm>
            <a:off x="6365206" y="1604209"/>
            <a:ext cx="2240380" cy="2129814"/>
          </a:xfrm>
          <a:custGeom>
            <a:avLst/>
            <a:gdLst>
              <a:gd name="connsiteX0" fmla="*/ 450944 w 2240380"/>
              <a:gd name="connsiteY0" fmla="*/ 0 h 2129814"/>
              <a:gd name="connsiteX1" fmla="*/ 1789436 w 2240380"/>
              <a:gd name="connsiteY1" fmla="*/ 0 h 2129814"/>
              <a:gd name="connsiteX2" fmla="*/ 2240380 w 2240380"/>
              <a:gd name="connsiteY2" fmla="*/ 450944 h 2129814"/>
              <a:gd name="connsiteX3" fmla="*/ 2240380 w 2240380"/>
              <a:gd name="connsiteY3" fmla="*/ 2129814 h 2129814"/>
              <a:gd name="connsiteX4" fmla="*/ 0 w 2240380"/>
              <a:gd name="connsiteY4" fmla="*/ 2129814 h 2129814"/>
              <a:gd name="connsiteX5" fmla="*/ 0 w 2240380"/>
              <a:gd name="connsiteY5" fmla="*/ 450944 h 2129814"/>
              <a:gd name="connsiteX6" fmla="*/ 450944 w 2240380"/>
              <a:gd name="connsiteY6" fmla="*/ 0 h 212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0380" h="2129814">
                <a:moveTo>
                  <a:pt x="450944" y="0"/>
                </a:moveTo>
                <a:lnTo>
                  <a:pt x="1789436" y="0"/>
                </a:lnTo>
                <a:cubicBezTo>
                  <a:pt x="2038485" y="0"/>
                  <a:pt x="2240380" y="201895"/>
                  <a:pt x="2240380" y="450944"/>
                </a:cubicBezTo>
                <a:lnTo>
                  <a:pt x="2240380" y="2129814"/>
                </a:lnTo>
                <a:lnTo>
                  <a:pt x="0" y="2129814"/>
                </a:lnTo>
                <a:lnTo>
                  <a:pt x="0" y="450944"/>
                </a:lnTo>
                <a:cubicBezTo>
                  <a:pt x="0" y="201895"/>
                  <a:pt x="201895" y="0"/>
                  <a:pt x="450944" y="0"/>
                </a:cubicBezTo>
                <a:close/>
              </a:path>
            </a:pathLst>
          </a:custGeom>
        </p:spPr>
        <p:txBody>
          <a:bodyPr wrap="square">
            <a:noAutofit/>
          </a:bodyPr>
          <a:lstStyle/>
          <a:p>
            <a:endParaRPr lang="zh-CN" altLang="en-US"/>
          </a:p>
        </p:txBody>
      </p:sp>
      <p:sp>
        <p:nvSpPr>
          <p:cNvPr id="57" name="图片占位符 56"/>
          <p:cNvSpPr>
            <a:spLocks noGrp="1"/>
          </p:cNvSpPr>
          <p:nvPr>
            <p:ph type="pic" sz="quarter" idx="19"/>
          </p:nvPr>
        </p:nvSpPr>
        <p:spPr>
          <a:xfrm>
            <a:off x="9144000" y="1604209"/>
            <a:ext cx="2240380" cy="2129814"/>
          </a:xfrm>
          <a:custGeom>
            <a:avLst/>
            <a:gdLst>
              <a:gd name="connsiteX0" fmla="*/ 450944 w 2240380"/>
              <a:gd name="connsiteY0" fmla="*/ 0 h 2129814"/>
              <a:gd name="connsiteX1" fmla="*/ 1789436 w 2240380"/>
              <a:gd name="connsiteY1" fmla="*/ 0 h 2129814"/>
              <a:gd name="connsiteX2" fmla="*/ 2240380 w 2240380"/>
              <a:gd name="connsiteY2" fmla="*/ 450944 h 2129814"/>
              <a:gd name="connsiteX3" fmla="*/ 2240380 w 2240380"/>
              <a:gd name="connsiteY3" fmla="*/ 2129814 h 2129814"/>
              <a:gd name="connsiteX4" fmla="*/ 0 w 2240380"/>
              <a:gd name="connsiteY4" fmla="*/ 2129814 h 2129814"/>
              <a:gd name="connsiteX5" fmla="*/ 0 w 2240380"/>
              <a:gd name="connsiteY5" fmla="*/ 450944 h 2129814"/>
              <a:gd name="connsiteX6" fmla="*/ 450944 w 2240380"/>
              <a:gd name="connsiteY6" fmla="*/ 0 h 212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0380" h="2129814">
                <a:moveTo>
                  <a:pt x="450944" y="0"/>
                </a:moveTo>
                <a:lnTo>
                  <a:pt x="1789436" y="0"/>
                </a:lnTo>
                <a:cubicBezTo>
                  <a:pt x="2038485" y="0"/>
                  <a:pt x="2240380" y="201895"/>
                  <a:pt x="2240380" y="450944"/>
                </a:cubicBezTo>
                <a:lnTo>
                  <a:pt x="2240380" y="2129814"/>
                </a:lnTo>
                <a:lnTo>
                  <a:pt x="0" y="2129814"/>
                </a:lnTo>
                <a:lnTo>
                  <a:pt x="0" y="450944"/>
                </a:lnTo>
                <a:cubicBezTo>
                  <a:pt x="0" y="201895"/>
                  <a:pt x="201895" y="0"/>
                  <a:pt x="450944"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822960" y="1188083"/>
            <a:ext cx="2407920" cy="2408400"/>
          </a:xfrm>
          <a:custGeom>
            <a:avLst/>
            <a:gdLst>
              <a:gd name="connsiteX0" fmla="*/ 401328 w 2407920"/>
              <a:gd name="connsiteY0" fmla="*/ 0 h 2408400"/>
              <a:gd name="connsiteX1" fmla="*/ 2006592 w 2407920"/>
              <a:gd name="connsiteY1" fmla="*/ 0 h 2408400"/>
              <a:gd name="connsiteX2" fmla="*/ 2407920 w 2407920"/>
              <a:gd name="connsiteY2" fmla="*/ 401328 h 2408400"/>
              <a:gd name="connsiteX3" fmla="*/ 2407920 w 2407920"/>
              <a:gd name="connsiteY3" fmla="*/ 2007072 h 2408400"/>
              <a:gd name="connsiteX4" fmla="*/ 2006592 w 2407920"/>
              <a:gd name="connsiteY4" fmla="*/ 2408400 h 2408400"/>
              <a:gd name="connsiteX5" fmla="*/ 401328 w 2407920"/>
              <a:gd name="connsiteY5" fmla="*/ 2408400 h 2408400"/>
              <a:gd name="connsiteX6" fmla="*/ 0 w 2407920"/>
              <a:gd name="connsiteY6" fmla="*/ 2007072 h 2408400"/>
              <a:gd name="connsiteX7" fmla="*/ 0 w 2407920"/>
              <a:gd name="connsiteY7" fmla="*/ 401328 h 2408400"/>
              <a:gd name="connsiteX8" fmla="*/ 401328 w 2407920"/>
              <a:gd name="connsiteY8" fmla="*/ 0 h 240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920" h="2408400">
                <a:moveTo>
                  <a:pt x="401328" y="0"/>
                </a:moveTo>
                <a:lnTo>
                  <a:pt x="2006592" y="0"/>
                </a:lnTo>
                <a:cubicBezTo>
                  <a:pt x="2228239" y="0"/>
                  <a:pt x="2407920" y="179681"/>
                  <a:pt x="2407920" y="401328"/>
                </a:cubicBezTo>
                <a:lnTo>
                  <a:pt x="2407920" y="2007072"/>
                </a:lnTo>
                <a:cubicBezTo>
                  <a:pt x="2407920" y="2228719"/>
                  <a:pt x="2228239" y="2408400"/>
                  <a:pt x="2006592" y="2408400"/>
                </a:cubicBezTo>
                <a:lnTo>
                  <a:pt x="401328" y="2408400"/>
                </a:lnTo>
                <a:cubicBezTo>
                  <a:pt x="179681" y="2408400"/>
                  <a:pt x="0" y="2228719"/>
                  <a:pt x="0" y="2007072"/>
                </a:cubicBezTo>
                <a:lnTo>
                  <a:pt x="0" y="401328"/>
                </a:lnTo>
                <a:cubicBezTo>
                  <a:pt x="0" y="179681"/>
                  <a:pt x="179681" y="0"/>
                  <a:pt x="401328" y="0"/>
                </a:cubicBez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3403600" y="1188083"/>
            <a:ext cx="2407920" cy="2408400"/>
          </a:xfrm>
          <a:custGeom>
            <a:avLst/>
            <a:gdLst>
              <a:gd name="connsiteX0" fmla="*/ 401328 w 2407920"/>
              <a:gd name="connsiteY0" fmla="*/ 0 h 2408400"/>
              <a:gd name="connsiteX1" fmla="*/ 2006592 w 2407920"/>
              <a:gd name="connsiteY1" fmla="*/ 0 h 2408400"/>
              <a:gd name="connsiteX2" fmla="*/ 2407920 w 2407920"/>
              <a:gd name="connsiteY2" fmla="*/ 401328 h 2408400"/>
              <a:gd name="connsiteX3" fmla="*/ 2407920 w 2407920"/>
              <a:gd name="connsiteY3" fmla="*/ 2007072 h 2408400"/>
              <a:gd name="connsiteX4" fmla="*/ 2006592 w 2407920"/>
              <a:gd name="connsiteY4" fmla="*/ 2408400 h 2408400"/>
              <a:gd name="connsiteX5" fmla="*/ 401328 w 2407920"/>
              <a:gd name="connsiteY5" fmla="*/ 2408400 h 2408400"/>
              <a:gd name="connsiteX6" fmla="*/ 0 w 2407920"/>
              <a:gd name="connsiteY6" fmla="*/ 2007072 h 2408400"/>
              <a:gd name="connsiteX7" fmla="*/ 0 w 2407920"/>
              <a:gd name="connsiteY7" fmla="*/ 401328 h 2408400"/>
              <a:gd name="connsiteX8" fmla="*/ 401328 w 2407920"/>
              <a:gd name="connsiteY8" fmla="*/ 0 h 240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920" h="2408400">
                <a:moveTo>
                  <a:pt x="401328" y="0"/>
                </a:moveTo>
                <a:lnTo>
                  <a:pt x="2006592" y="0"/>
                </a:lnTo>
                <a:cubicBezTo>
                  <a:pt x="2228239" y="0"/>
                  <a:pt x="2407920" y="179681"/>
                  <a:pt x="2407920" y="401328"/>
                </a:cubicBezTo>
                <a:lnTo>
                  <a:pt x="2407920" y="2007072"/>
                </a:lnTo>
                <a:cubicBezTo>
                  <a:pt x="2407920" y="2228719"/>
                  <a:pt x="2228239" y="2408400"/>
                  <a:pt x="2006592" y="2408400"/>
                </a:cubicBezTo>
                <a:lnTo>
                  <a:pt x="401328" y="2408400"/>
                </a:lnTo>
                <a:cubicBezTo>
                  <a:pt x="179681" y="2408400"/>
                  <a:pt x="0" y="2228719"/>
                  <a:pt x="0" y="2007072"/>
                </a:cubicBezTo>
                <a:lnTo>
                  <a:pt x="0" y="401328"/>
                </a:lnTo>
                <a:cubicBezTo>
                  <a:pt x="0" y="179681"/>
                  <a:pt x="179681" y="0"/>
                  <a:pt x="401328" y="0"/>
                </a:cubicBez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5984240" y="1188083"/>
            <a:ext cx="2407920" cy="2408400"/>
          </a:xfrm>
          <a:custGeom>
            <a:avLst/>
            <a:gdLst>
              <a:gd name="connsiteX0" fmla="*/ 401328 w 2407920"/>
              <a:gd name="connsiteY0" fmla="*/ 0 h 2408400"/>
              <a:gd name="connsiteX1" fmla="*/ 2006592 w 2407920"/>
              <a:gd name="connsiteY1" fmla="*/ 0 h 2408400"/>
              <a:gd name="connsiteX2" fmla="*/ 2407920 w 2407920"/>
              <a:gd name="connsiteY2" fmla="*/ 401328 h 2408400"/>
              <a:gd name="connsiteX3" fmla="*/ 2407920 w 2407920"/>
              <a:gd name="connsiteY3" fmla="*/ 2007072 h 2408400"/>
              <a:gd name="connsiteX4" fmla="*/ 2006592 w 2407920"/>
              <a:gd name="connsiteY4" fmla="*/ 2408400 h 2408400"/>
              <a:gd name="connsiteX5" fmla="*/ 401328 w 2407920"/>
              <a:gd name="connsiteY5" fmla="*/ 2408400 h 2408400"/>
              <a:gd name="connsiteX6" fmla="*/ 0 w 2407920"/>
              <a:gd name="connsiteY6" fmla="*/ 2007072 h 2408400"/>
              <a:gd name="connsiteX7" fmla="*/ 0 w 2407920"/>
              <a:gd name="connsiteY7" fmla="*/ 401328 h 2408400"/>
              <a:gd name="connsiteX8" fmla="*/ 401328 w 2407920"/>
              <a:gd name="connsiteY8" fmla="*/ 0 h 240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920" h="2408400">
                <a:moveTo>
                  <a:pt x="401328" y="0"/>
                </a:moveTo>
                <a:lnTo>
                  <a:pt x="2006592" y="0"/>
                </a:lnTo>
                <a:cubicBezTo>
                  <a:pt x="2228239" y="0"/>
                  <a:pt x="2407920" y="179681"/>
                  <a:pt x="2407920" y="401328"/>
                </a:cubicBezTo>
                <a:lnTo>
                  <a:pt x="2407920" y="2007072"/>
                </a:lnTo>
                <a:cubicBezTo>
                  <a:pt x="2407920" y="2228719"/>
                  <a:pt x="2228239" y="2408400"/>
                  <a:pt x="2006592" y="2408400"/>
                </a:cubicBezTo>
                <a:lnTo>
                  <a:pt x="401328" y="2408400"/>
                </a:lnTo>
                <a:cubicBezTo>
                  <a:pt x="179681" y="2408400"/>
                  <a:pt x="0" y="2228719"/>
                  <a:pt x="0" y="2007072"/>
                </a:cubicBezTo>
                <a:lnTo>
                  <a:pt x="0" y="401328"/>
                </a:lnTo>
                <a:cubicBezTo>
                  <a:pt x="0" y="179681"/>
                  <a:pt x="179681" y="0"/>
                  <a:pt x="401328" y="0"/>
                </a:cubicBezTo>
                <a:close/>
              </a:path>
            </a:pathLst>
          </a:custGeom>
        </p:spPr>
        <p:txBody>
          <a:bodyPr wrap="square">
            <a:noAutofit/>
          </a:bodyPr>
          <a:lstStyle/>
          <a:p>
            <a:endParaRPr lang="zh-CN" altLang="en-US"/>
          </a:p>
        </p:txBody>
      </p:sp>
      <p:grpSp>
        <p:nvGrpSpPr>
          <p:cNvPr id="17" name="组合 16"/>
          <p:cNvGrpSpPr/>
          <p:nvPr userDrawn="1"/>
        </p:nvGrpSpPr>
        <p:grpSpPr>
          <a:xfrm>
            <a:off x="0" y="0"/>
            <a:ext cx="12192000" cy="661012"/>
            <a:chOff x="0" y="0"/>
            <a:chExt cx="12192000" cy="661012"/>
          </a:xfrm>
        </p:grpSpPr>
        <p:sp>
          <p:nvSpPr>
            <p:cNvPr id="18" name="矩形 17"/>
            <p:cNvSpPr/>
            <p:nvPr/>
          </p:nvSpPr>
          <p:spPr>
            <a:xfrm>
              <a:off x="0" y="0"/>
              <a:ext cx="12192000" cy="661012"/>
            </a:xfrm>
            <a:prstGeom prst="rect">
              <a:avLst/>
            </a:prstGeom>
            <a:solidFill>
              <a:srgbClr val="E7E7E9"/>
            </a:solidFill>
            <a:ln>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9" name="组合 18"/>
            <p:cNvGrpSpPr/>
            <p:nvPr/>
          </p:nvGrpSpPr>
          <p:grpSpPr>
            <a:xfrm rot="5400000">
              <a:off x="641564" y="274949"/>
              <a:ext cx="279714" cy="172192"/>
              <a:chOff x="5722295" y="5459104"/>
              <a:chExt cx="741073" cy="184951"/>
            </a:xfrm>
          </p:grpSpPr>
          <p:cxnSp>
            <p:nvCxnSpPr>
              <p:cNvPr id="25" name="直接连接符 24"/>
              <p:cNvCxnSpPr/>
              <p:nvPr/>
            </p:nvCxnSpPr>
            <p:spPr>
              <a:xfrm>
                <a:off x="5722295" y="5459104"/>
                <a:ext cx="373705" cy="184951"/>
              </a:xfrm>
              <a:prstGeom prst="line">
                <a:avLst/>
              </a:prstGeom>
              <a:ln w="31750">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6089663" y="5459104"/>
                <a:ext cx="373705" cy="184951"/>
              </a:xfrm>
              <a:prstGeom prst="line">
                <a:avLst/>
              </a:prstGeom>
              <a:ln w="31750">
                <a:solidFill>
                  <a:srgbClr val="007AFF"/>
                </a:solidFill>
                <a:round/>
              </a:ln>
            </p:spPr>
            <p:style>
              <a:lnRef idx="1">
                <a:schemeClr val="accent1"/>
              </a:lnRef>
              <a:fillRef idx="0">
                <a:schemeClr val="accent1"/>
              </a:fillRef>
              <a:effectRef idx="0">
                <a:schemeClr val="accent1"/>
              </a:effectRef>
              <a:fontRef idx="minor">
                <a:schemeClr val="tx1"/>
              </a:fontRef>
            </p:style>
          </p:cxnSp>
        </p:grpSp>
        <p:sp>
          <p:nvSpPr>
            <p:cNvPr id="20" name="文本框 19"/>
            <p:cNvSpPr txBox="1"/>
            <p:nvPr/>
          </p:nvSpPr>
          <p:spPr>
            <a:xfrm>
              <a:off x="1006130" y="191768"/>
              <a:ext cx="1281815" cy="338554"/>
            </a:xfrm>
            <a:prstGeom prst="rect">
              <a:avLst/>
            </a:prstGeom>
            <a:noFill/>
          </p:spPr>
          <p:txBody>
            <a:bodyPr wrap="square" rtlCol="0">
              <a:spAutoFit/>
            </a:bodyPr>
            <a:lstStyle/>
            <a:p>
              <a:r>
                <a:rPr lang="zh-CN" altLang="en-US" sz="1600" dirty="0">
                  <a:solidFill>
                    <a:srgbClr val="007AFF"/>
                  </a:solidFill>
                  <a:latin typeface="印品黑体" panose="00000500000000000000" pitchFamily="2" charset="-122"/>
                  <a:ea typeface="印品黑体" panose="00000500000000000000" pitchFamily="2" charset="-122"/>
                </a:rPr>
                <a:t>成果展示</a:t>
              </a:r>
              <a:endParaRPr lang="en-US" altLang="zh-CN" sz="1600" dirty="0">
                <a:solidFill>
                  <a:srgbClr val="007AFF"/>
                </a:solidFill>
                <a:latin typeface="印品黑体" panose="00000500000000000000" pitchFamily="2" charset="-122"/>
                <a:ea typeface="印品黑体" panose="00000500000000000000" pitchFamily="2" charset="-122"/>
              </a:endParaRPr>
            </a:p>
          </p:txBody>
        </p:sp>
        <p:grpSp>
          <p:nvGrpSpPr>
            <p:cNvPr id="21" name="组合 20"/>
            <p:cNvGrpSpPr/>
            <p:nvPr/>
          </p:nvGrpSpPr>
          <p:grpSpPr>
            <a:xfrm>
              <a:off x="11028675" y="221187"/>
              <a:ext cx="468000" cy="279716"/>
              <a:chOff x="5475015" y="2767289"/>
              <a:chExt cx="154935" cy="81915"/>
            </a:xfrm>
          </p:grpSpPr>
          <p:cxnSp>
            <p:nvCxnSpPr>
              <p:cNvPr id="22" name="直接连接符 21"/>
              <p:cNvCxnSpPr/>
              <p:nvPr/>
            </p:nvCxnSpPr>
            <p:spPr>
              <a:xfrm>
                <a:off x="5475015" y="2767289"/>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475015" y="2808247"/>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475015" y="2849204"/>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328DC47-2A04-4F77-8131-9290AA841C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FAB17A-507D-4F23-86E9-B11A8AC1D0B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第四部分">
    <p:spTree>
      <p:nvGrpSpPr>
        <p:cNvPr id="1" name=""/>
        <p:cNvGrpSpPr/>
        <p:nvPr/>
      </p:nvGrpSpPr>
      <p:grpSpPr>
        <a:xfrm>
          <a:off x="0" y="0"/>
          <a:ext cx="0" cy="0"/>
          <a:chOff x="0" y="0"/>
          <a:chExt cx="0" cy="0"/>
        </a:xfrm>
      </p:grpSpPr>
      <p:grpSp>
        <p:nvGrpSpPr>
          <p:cNvPr id="18" name="组合 17"/>
          <p:cNvGrpSpPr/>
          <p:nvPr userDrawn="1"/>
        </p:nvGrpSpPr>
        <p:grpSpPr>
          <a:xfrm>
            <a:off x="0" y="0"/>
            <a:ext cx="12192000" cy="661012"/>
            <a:chOff x="0" y="0"/>
            <a:chExt cx="12192000" cy="661012"/>
          </a:xfrm>
        </p:grpSpPr>
        <p:sp>
          <p:nvSpPr>
            <p:cNvPr id="19" name="矩形 18"/>
            <p:cNvSpPr/>
            <p:nvPr/>
          </p:nvSpPr>
          <p:spPr>
            <a:xfrm>
              <a:off x="0" y="0"/>
              <a:ext cx="12192000" cy="661012"/>
            </a:xfrm>
            <a:prstGeom prst="rect">
              <a:avLst/>
            </a:prstGeom>
            <a:solidFill>
              <a:srgbClr val="E7E7E9"/>
            </a:solidFill>
            <a:ln>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组合 19"/>
            <p:cNvGrpSpPr/>
            <p:nvPr/>
          </p:nvGrpSpPr>
          <p:grpSpPr>
            <a:xfrm rot="5400000">
              <a:off x="641564" y="274949"/>
              <a:ext cx="279714" cy="172192"/>
              <a:chOff x="5722295" y="5459104"/>
              <a:chExt cx="741073" cy="184951"/>
            </a:xfrm>
          </p:grpSpPr>
          <p:cxnSp>
            <p:nvCxnSpPr>
              <p:cNvPr id="26" name="直接连接符 25"/>
              <p:cNvCxnSpPr/>
              <p:nvPr/>
            </p:nvCxnSpPr>
            <p:spPr>
              <a:xfrm>
                <a:off x="5722295" y="5459104"/>
                <a:ext cx="373705" cy="184951"/>
              </a:xfrm>
              <a:prstGeom prst="line">
                <a:avLst/>
              </a:prstGeom>
              <a:ln w="31750">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089663" y="5459104"/>
                <a:ext cx="373705" cy="184951"/>
              </a:xfrm>
              <a:prstGeom prst="line">
                <a:avLst/>
              </a:prstGeom>
              <a:ln w="31750">
                <a:solidFill>
                  <a:srgbClr val="007AFF"/>
                </a:solidFill>
                <a:round/>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1006130" y="191768"/>
              <a:ext cx="1281815" cy="338554"/>
            </a:xfrm>
            <a:prstGeom prst="rect">
              <a:avLst/>
            </a:prstGeom>
            <a:noFill/>
          </p:spPr>
          <p:txBody>
            <a:bodyPr wrap="square" rtlCol="0">
              <a:spAutoFit/>
            </a:bodyPr>
            <a:lstStyle/>
            <a:p>
              <a:r>
                <a:rPr lang="zh-CN" altLang="en-US" sz="1600" dirty="0">
                  <a:solidFill>
                    <a:srgbClr val="007AFF"/>
                  </a:solidFill>
                  <a:latin typeface="印品黑体" panose="00000500000000000000" pitchFamily="2" charset="-122"/>
                  <a:ea typeface="印品黑体" panose="00000500000000000000" pitchFamily="2" charset="-122"/>
                </a:rPr>
                <a:t>未来计划</a:t>
              </a:r>
              <a:endParaRPr lang="en-US" altLang="zh-CN" sz="1600" dirty="0">
                <a:solidFill>
                  <a:srgbClr val="007AFF"/>
                </a:solidFill>
                <a:latin typeface="印品黑体" panose="00000500000000000000" pitchFamily="2" charset="-122"/>
                <a:ea typeface="印品黑体" panose="00000500000000000000" pitchFamily="2" charset="-122"/>
              </a:endParaRPr>
            </a:p>
          </p:txBody>
        </p:sp>
        <p:grpSp>
          <p:nvGrpSpPr>
            <p:cNvPr id="22" name="组合 21"/>
            <p:cNvGrpSpPr/>
            <p:nvPr/>
          </p:nvGrpSpPr>
          <p:grpSpPr>
            <a:xfrm>
              <a:off x="11028675" y="221187"/>
              <a:ext cx="468000" cy="279716"/>
              <a:chOff x="5475015" y="2767289"/>
              <a:chExt cx="154935" cy="81915"/>
            </a:xfrm>
          </p:grpSpPr>
          <p:cxnSp>
            <p:nvCxnSpPr>
              <p:cNvPr id="23" name="直接连接符 22"/>
              <p:cNvCxnSpPr/>
              <p:nvPr/>
            </p:nvCxnSpPr>
            <p:spPr>
              <a:xfrm>
                <a:off x="5475015" y="2767289"/>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475015" y="2808247"/>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475015" y="2849204"/>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11" name="组合 10"/>
          <p:cNvGrpSpPr/>
          <p:nvPr userDrawn="1"/>
        </p:nvGrpSpPr>
        <p:grpSpPr>
          <a:xfrm>
            <a:off x="0" y="0"/>
            <a:ext cx="12192000" cy="661012"/>
            <a:chOff x="0" y="0"/>
            <a:chExt cx="12192000" cy="661012"/>
          </a:xfrm>
        </p:grpSpPr>
        <p:sp>
          <p:nvSpPr>
            <p:cNvPr id="12" name="矩形 11"/>
            <p:cNvSpPr/>
            <p:nvPr/>
          </p:nvSpPr>
          <p:spPr>
            <a:xfrm>
              <a:off x="0" y="0"/>
              <a:ext cx="12192000" cy="661012"/>
            </a:xfrm>
            <a:prstGeom prst="rect">
              <a:avLst/>
            </a:prstGeom>
            <a:solidFill>
              <a:srgbClr val="E7E7E9"/>
            </a:solidFill>
            <a:ln>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 name="组合 12"/>
            <p:cNvGrpSpPr/>
            <p:nvPr/>
          </p:nvGrpSpPr>
          <p:grpSpPr>
            <a:xfrm rot="5400000">
              <a:off x="641564" y="274949"/>
              <a:ext cx="279714" cy="172192"/>
              <a:chOff x="5722295" y="5459104"/>
              <a:chExt cx="741073" cy="184951"/>
            </a:xfrm>
          </p:grpSpPr>
          <p:cxnSp>
            <p:nvCxnSpPr>
              <p:cNvPr id="19" name="直接连接符 18"/>
              <p:cNvCxnSpPr/>
              <p:nvPr/>
            </p:nvCxnSpPr>
            <p:spPr>
              <a:xfrm>
                <a:off x="5722295" y="5459104"/>
                <a:ext cx="373705" cy="184951"/>
              </a:xfrm>
              <a:prstGeom prst="line">
                <a:avLst/>
              </a:prstGeom>
              <a:ln w="31750">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089663" y="5459104"/>
                <a:ext cx="373705" cy="184951"/>
              </a:xfrm>
              <a:prstGeom prst="line">
                <a:avLst/>
              </a:prstGeom>
              <a:ln w="31750">
                <a:solidFill>
                  <a:srgbClr val="007AFF"/>
                </a:solidFill>
                <a:round/>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1006130" y="191768"/>
              <a:ext cx="1281815" cy="338554"/>
            </a:xfrm>
            <a:prstGeom prst="rect">
              <a:avLst/>
            </a:prstGeom>
            <a:noFill/>
          </p:spPr>
          <p:txBody>
            <a:bodyPr wrap="square" rtlCol="0">
              <a:spAutoFit/>
            </a:bodyPr>
            <a:lstStyle/>
            <a:p>
              <a:r>
                <a:rPr lang="zh-CN" altLang="en-US" sz="1600" dirty="0">
                  <a:solidFill>
                    <a:srgbClr val="007AFF"/>
                  </a:solidFill>
                  <a:latin typeface="印品黑体" panose="00000500000000000000" pitchFamily="2" charset="-122"/>
                  <a:ea typeface="印品黑体" panose="00000500000000000000" pitchFamily="2" charset="-122"/>
                </a:rPr>
                <a:t>未来计划</a:t>
              </a:r>
              <a:endParaRPr lang="en-US" altLang="zh-CN" sz="1600" dirty="0">
                <a:solidFill>
                  <a:srgbClr val="007AFF"/>
                </a:solidFill>
                <a:latin typeface="印品黑体" panose="00000500000000000000" pitchFamily="2" charset="-122"/>
                <a:ea typeface="印品黑体" panose="00000500000000000000" pitchFamily="2" charset="-122"/>
              </a:endParaRPr>
            </a:p>
          </p:txBody>
        </p:sp>
        <p:grpSp>
          <p:nvGrpSpPr>
            <p:cNvPr id="15" name="组合 14"/>
            <p:cNvGrpSpPr/>
            <p:nvPr/>
          </p:nvGrpSpPr>
          <p:grpSpPr>
            <a:xfrm>
              <a:off x="11028675" y="221187"/>
              <a:ext cx="468000" cy="279716"/>
              <a:chOff x="5475015" y="2767289"/>
              <a:chExt cx="154935" cy="81915"/>
            </a:xfrm>
          </p:grpSpPr>
          <p:cxnSp>
            <p:nvCxnSpPr>
              <p:cNvPr id="16" name="直接连接符 15"/>
              <p:cNvCxnSpPr/>
              <p:nvPr/>
            </p:nvCxnSpPr>
            <p:spPr>
              <a:xfrm>
                <a:off x="5475015" y="2767289"/>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475015" y="2808247"/>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475015" y="2849204"/>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grpSp>
      </p:grpSp>
      <p:sp>
        <p:nvSpPr>
          <p:cNvPr id="22" name="图片占位符 21"/>
          <p:cNvSpPr>
            <a:spLocks noGrp="1"/>
          </p:cNvSpPr>
          <p:nvPr>
            <p:ph type="pic" sz="quarter" idx="10"/>
          </p:nvPr>
        </p:nvSpPr>
        <p:spPr>
          <a:xfrm>
            <a:off x="6218239" y="1765301"/>
            <a:ext cx="2395108" cy="1627982"/>
          </a:xfrm>
          <a:prstGeom prst="roundRect">
            <a:avLst/>
          </a:prstGeom>
        </p:spPr>
        <p:txBody>
          <a:bodyPr/>
          <a:lstStyle/>
          <a:p>
            <a:endParaRPr lang="zh-CN" altLang="en-US"/>
          </a:p>
        </p:txBody>
      </p:sp>
      <p:sp>
        <p:nvSpPr>
          <p:cNvPr id="23" name="图片占位符 21"/>
          <p:cNvSpPr>
            <a:spLocks noGrp="1"/>
          </p:cNvSpPr>
          <p:nvPr>
            <p:ph type="pic" sz="quarter" idx="11"/>
          </p:nvPr>
        </p:nvSpPr>
        <p:spPr>
          <a:xfrm>
            <a:off x="8867567" y="1765301"/>
            <a:ext cx="2395108" cy="1627982"/>
          </a:xfrm>
          <a:prstGeom prst="roundRect">
            <a:avLst/>
          </a:prstGeom>
        </p:spPr>
        <p:txBody>
          <a:bodyPr/>
          <a:lstStyle/>
          <a:p>
            <a:endParaRPr lang="zh-CN" altLang="en-US"/>
          </a:p>
        </p:txBody>
      </p:sp>
      <p:sp>
        <p:nvSpPr>
          <p:cNvPr id="24" name="图片占位符 21"/>
          <p:cNvSpPr>
            <a:spLocks noGrp="1"/>
          </p:cNvSpPr>
          <p:nvPr>
            <p:ph type="pic" sz="quarter" idx="12"/>
          </p:nvPr>
        </p:nvSpPr>
        <p:spPr>
          <a:xfrm>
            <a:off x="938130" y="3921918"/>
            <a:ext cx="2395108" cy="1627982"/>
          </a:xfrm>
          <a:prstGeom prst="roundRect">
            <a:avLst/>
          </a:prstGeom>
        </p:spPr>
        <p:txBody>
          <a:bodyPr/>
          <a:lstStyle/>
          <a:p>
            <a:endParaRPr lang="zh-CN" altLang="en-US"/>
          </a:p>
        </p:txBody>
      </p:sp>
      <p:sp>
        <p:nvSpPr>
          <p:cNvPr id="25" name="图片占位符 21"/>
          <p:cNvSpPr>
            <a:spLocks noGrp="1"/>
          </p:cNvSpPr>
          <p:nvPr>
            <p:ph type="pic" sz="quarter" idx="13"/>
          </p:nvPr>
        </p:nvSpPr>
        <p:spPr>
          <a:xfrm>
            <a:off x="3578226" y="3921918"/>
            <a:ext cx="2395108" cy="1627982"/>
          </a:xfrm>
          <a:prstGeom prst="roundRect">
            <a:avLst/>
          </a:prstGeom>
        </p:spPr>
        <p:txBody>
          <a:bodyPr/>
          <a:lstStyle/>
          <a:p>
            <a:endParaRPr lang="zh-CN" altLang="en-US"/>
          </a:p>
        </p:txBody>
      </p:sp>
      <p:sp>
        <p:nvSpPr>
          <p:cNvPr id="26" name="图片占位符 21"/>
          <p:cNvSpPr>
            <a:spLocks noGrp="1"/>
          </p:cNvSpPr>
          <p:nvPr>
            <p:ph type="pic" sz="quarter" idx="14"/>
          </p:nvPr>
        </p:nvSpPr>
        <p:spPr>
          <a:xfrm>
            <a:off x="8858418" y="3563936"/>
            <a:ext cx="2395108" cy="1985963"/>
          </a:xfrm>
          <a:prstGeom prst="roundRect">
            <a:avLst/>
          </a:prstGeom>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13" name="组合 12"/>
          <p:cNvGrpSpPr/>
          <p:nvPr userDrawn="1"/>
        </p:nvGrpSpPr>
        <p:grpSpPr>
          <a:xfrm>
            <a:off x="0" y="0"/>
            <a:ext cx="12192000" cy="661012"/>
            <a:chOff x="0" y="0"/>
            <a:chExt cx="12192000" cy="661012"/>
          </a:xfrm>
        </p:grpSpPr>
        <p:sp>
          <p:nvSpPr>
            <p:cNvPr id="14" name="矩形 13"/>
            <p:cNvSpPr/>
            <p:nvPr/>
          </p:nvSpPr>
          <p:spPr>
            <a:xfrm>
              <a:off x="0" y="0"/>
              <a:ext cx="12192000" cy="661012"/>
            </a:xfrm>
            <a:prstGeom prst="rect">
              <a:avLst/>
            </a:prstGeom>
            <a:solidFill>
              <a:srgbClr val="E7E7E9"/>
            </a:solidFill>
            <a:ln>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rot="5400000">
              <a:off x="641564" y="274949"/>
              <a:ext cx="279714" cy="172192"/>
              <a:chOff x="5722295" y="5459104"/>
              <a:chExt cx="741073" cy="184951"/>
            </a:xfrm>
          </p:grpSpPr>
          <p:cxnSp>
            <p:nvCxnSpPr>
              <p:cNvPr id="21" name="直接连接符 20"/>
              <p:cNvCxnSpPr/>
              <p:nvPr/>
            </p:nvCxnSpPr>
            <p:spPr>
              <a:xfrm>
                <a:off x="5722295" y="5459104"/>
                <a:ext cx="373705" cy="184951"/>
              </a:xfrm>
              <a:prstGeom prst="line">
                <a:avLst/>
              </a:prstGeom>
              <a:ln w="31750">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6089663" y="5459104"/>
                <a:ext cx="373705" cy="184951"/>
              </a:xfrm>
              <a:prstGeom prst="line">
                <a:avLst/>
              </a:prstGeom>
              <a:ln w="31750">
                <a:solidFill>
                  <a:srgbClr val="007AFF"/>
                </a:solidFill>
                <a:round/>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006130" y="191768"/>
              <a:ext cx="1281815" cy="338554"/>
            </a:xfrm>
            <a:prstGeom prst="rect">
              <a:avLst/>
            </a:prstGeom>
            <a:noFill/>
          </p:spPr>
          <p:txBody>
            <a:bodyPr wrap="square" rtlCol="0">
              <a:spAutoFit/>
            </a:bodyPr>
            <a:lstStyle/>
            <a:p>
              <a:r>
                <a:rPr lang="zh-CN" altLang="en-US" sz="1600" dirty="0">
                  <a:solidFill>
                    <a:srgbClr val="007AFF"/>
                  </a:solidFill>
                  <a:latin typeface="印品黑体" panose="00000500000000000000" pitchFamily="2" charset="-122"/>
                  <a:ea typeface="印品黑体" panose="00000500000000000000" pitchFamily="2" charset="-122"/>
                </a:rPr>
                <a:t>未来计划</a:t>
              </a:r>
              <a:endParaRPr lang="en-US" altLang="zh-CN" sz="1600" dirty="0">
                <a:solidFill>
                  <a:srgbClr val="007AFF"/>
                </a:solidFill>
                <a:latin typeface="印品黑体" panose="00000500000000000000" pitchFamily="2" charset="-122"/>
                <a:ea typeface="印品黑体" panose="00000500000000000000" pitchFamily="2" charset="-122"/>
              </a:endParaRPr>
            </a:p>
          </p:txBody>
        </p:sp>
        <p:grpSp>
          <p:nvGrpSpPr>
            <p:cNvPr id="17" name="组合 16"/>
            <p:cNvGrpSpPr/>
            <p:nvPr/>
          </p:nvGrpSpPr>
          <p:grpSpPr>
            <a:xfrm>
              <a:off x="11028675" y="221187"/>
              <a:ext cx="468000" cy="279716"/>
              <a:chOff x="5475015" y="2767289"/>
              <a:chExt cx="154935" cy="81915"/>
            </a:xfrm>
          </p:grpSpPr>
          <p:cxnSp>
            <p:nvCxnSpPr>
              <p:cNvPr id="18" name="直接连接符 17"/>
              <p:cNvCxnSpPr/>
              <p:nvPr/>
            </p:nvCxnSpPr>
            <p:spPr>
              <a:xfrm>
                <a:off x="5475015" y="2767289"/>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475015" y="2808247"/>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475015" y="2849204"/>
                <a:ext cx="154935" cy="0"/>
              </a:xfrm>
              <a:prstGeom prst="line">
                <a:avLst/>
              </a:prstGeom>
              <a:ln w="38100" cap="rnd">
                <a:solidFill>
                  <a:srgbClr val="007AFF"/>
                </a:solidFill>
              </a:ln>
            </p:spPr>
            <p:style>
              <a:lnRef idx="1">
                <a:schemeClr val="accent1"/>
              </a:lnRef>
              <a:fillRef idx="0">
                <a:schemeClr val="accent1"/>
              </a:fillRef>
              <a:effectRef idx="0">
                <a:schemeClr val="accent1"/>
              </a:effectRef>
              <a:fontRef idx="minor">
                <a:schemeClr val="tx1"/>
              </a:fontRef>
            </p:style>
          </p:cxnSp>
        </p:grpSp>
      </p:grpSp>
      <p:sp>
        <p:nvSpPr>
          <p:cNvPr id="27" name="图片占位符 26"/>
          <p:cNvSpPr>
            <a:spLocks noGrp="1"/>
          </p:cNvSpPr>
          <p:nvPr>
            <p:ph type="pic" sz="quarter" idx="10"/>
          </p:nvPr>
        </p:nvSpPr>
        <p:spPr>
          <a:xfrm>
            <a:off x="-1" y="1691640"/>
            <a:ext cx="4907280" cy="2087880"/>
          </a:xfrm>
          <a:prstGeom prst="roundRect">
            <a:avLst/>
          </a:prstGeom>
        </p:spPr>
        <p:txBody>
          <a:bodyPr wrap="square">
            <a:noAutofit/>
          </a:bodyPr>
          <a:lstStyle/>
          <a:p>
            <a:endParaRPr lang="zh-CN" altLang="en-US"/>
          </a:p>
        </p:txBody>
      </p:sp>
      <p:sp>
        <p:nvSpPr>
          <p:cNvPr id="28" name="图片占位符 27"/>
          <p:cNvSpPr>
            <a:spLocks noGrp="1"/>
          </p:cNvSpPr>
          <p:nvPr>
            <p:ph type="pic" sz="quarter" idx="11"/>
          </p:nvPr>
        </p:nvSpPr>
        <p:spPr>
          <a:xfrm>
            <a:off x="5074919" y="1691640"/>
            <a:ext cx="4907280" cy="2087880"/>
          </a:xfrm>
          <a:prstGeom prst="roundRect">
            <a:avLst/>
          </a:prstGeom>
        </p:spPr>
        <p:txBody>
          <a:bodyPr wrap="square">
            <a:noAutofit/>
          </a:bodyPr>
          <a:lstStyle/>
          <a:p>
            <a:endParaRPr lang="zh-CN" altLang="en-US"/>
          </a:p>
        </p:txBody>
      </p:sp>
      <p:sp>
        <p:nvSpPr>
          <p:cNvPr id="29" name="图片占位符 28"/>
          <p:cNvSpPr>
            <a:spLocks noGrp="1"/>
          </p:cNvSpPr>
          <p:nvPr>
            <p:ph type="pic" sz="quarter" idx="12"/>
          </p:nvPr>
        </p:nvSpPr>
        <p:spPr>
          <a:xfrm>
            <a:off x="10149839" y="1691640"/>
            <a:ext cx="4907280" cy="2087880"/>
          </a:xfrm>
          <a:prstGeom prst="roundRect">
            <a:avLst/>
          </a:prstGeom>
        </p:spPr>
        <p:txBody>
          <a:bodyPr wrap="square">
            <a:noAutofit/>
          </a:bodyPr>
          <a:lstStyle/>
          <a:p>
            <a:endParaRPr lang="zh-CN" altLang="en-US"/>
          </a:p>
        </p:txBody>
      </p:sp>
      <p:sp>
        <p:nvSpPr>
          <p:cNvPr id="32" name="图片占位符 31"/>
          <p:cNvSpPr>
            <a:spLocks noGrp="1"/>
          </p:cNvSpPr>
          <p:nvPr>
            <p:ph type="pic" sz="quarter" idx="13"/>
          </p:nvPr>
        </p:nvSpPr>
        <p:spPr>
          <a:xfrm>
            <a:off x="10953115" y="3914578"/>
            <a:ext cx="4907280" cy="2087880"/>
          </a:xfrm>
          <a:prstGeom prst="roundRect">
            <a:avLst/>
          </a:prstGeom>
        </p:spPr>
        <p:txBody>
          <a:bodyPr wrap="square">
            <a:noAutofit/>
          </a:bodyPr>
          <a:lstStyle/>
          <a:p>
            <a:endParaRPr lang="zh-CN" altLang="en-US"/>
          </a:p>
        </p:txBody>
      </p:sp>
      <p:sp>
        <p:nvSpPr>
          <p:cNvPr id="33" name="图片占位符 32"/>
          <p:cNvSpPr>
            <a:spLocks noGrp="1"/>
          </p:cNvSpPr>
          <p:nvPr>
            <p:ph type="pic" sz="quarter" idx="14"/>
          </p:nvPr>
        </p:nvSpPr>
        <p:spPr>
          <a:xfrm>
            <a:off x="5878195" y="3914578"/>
            <a:ext cx="4907280" cy="2087880"/>
          </a:xfrm>
          <a:prstGeom prst="roundRect">
            <a:avLst/>
          </a:prstGeom>
        </p:spPr>
        <p:txBody>
          <a:bodyPr wrap="square">
            <a:noAutofit/>
          </a:bodyPr>
          <a:lstStyle/>
          <a:p>
            <a:endParaRPr lang="zh-CN" altLang="en-US"/>
          </a:p>
        </p:txBody>
      </p:sp>
      <p:sp>
        <p:nvSpPr>
          <p:cNvPr id="34" name="图片占位符 33"/>
          <p:cNvSpPr>
            <a:spLocks noGrp="1"/>
          </p:cNvSpPr>
          <p:nvPr>
            <p:ph type="pic" sz="quarter" idx="15"/>
          </p:nvPr>
        </p:nvSpPr>
        <p:spPr>
          <a:xfrm>
            <a:off x="803275" y="3914578"/>
            <a:ext cx="4907280" cy="2087880"/>
          </a:xfrm>
          <a:prstGeom prst="roundRect">
            <a:avLst/>
          </a:prstGeom>
        </p:spPr>
        <p:txBody>
          <a:bodyPr wrap="square">
            <a:noAutofit/>
          </a:bodyPr>
          <a:lstStyle/>
          <a:p>
            <a:endParaRPr lang="zh-CN" altLang="en-US"/>
          </a:p>
        </p:txBody>
      </p:sp>
      <p:sp>
        <p:nvSpPr>
          <p:cNvPr id="35" name="图片占位符 34"/>
          <p:cNvSpPr>
            <a:spLocks noGrp="1"/>
          </p:cNvSpPr>
          <p:nvPr>
            <p:ph type="pic" sz="quarter" idx="16"/>
          </p:nvPr>
        </p:nvSpPr>
        <p:spPr>
          <a:xfrm>
            <a:off x="-4271645" y="3914578"/>
            <a:ext cx="4907280" cy="2087880"/>
          </a:xfrm>
          <a:prstGeom prst="roundRect">
            <a:avLst/>
          </a:pr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910D29C-35A3-4D35-81D2-3AA60EC3AA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26AE9-24E4-47C0-BC3A-D5B1B6C5A6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910D29C-35A3-4D35-81D2-3AA60EC3AA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26AE9-24E4-47C0-BC3A-D5B1B6C5A6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910D29C-35A3-4D35-81D2-3AA60EC3AA3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026AE9-24E4-47C0-BC3A-D5B1B6C5A6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910D29C-35A3-4D35-81D2-3AA60EC3AA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026AE9-24E4-47C0-BC3A-D5B1B6C5A6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10D29C-35A3-4D35-81D2-3AA60EC3AA3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9B026AE9-24E4-47C0-BC3A-D5B1B6C5A6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10D29C-35A3-4D35-81D2-3AA60EC3AA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26AE9-24E4-47C0-BC3A-D5B1B6C5A6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10D29C-35A3-4D35-81D2-3AA60EC3AA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26AE9-24E4-47C0-BC3A-D5B1B6C5A6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28DC47-2A04-4F77-8131-9290AA841C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FAB17A-507D-4F23-86E9-B11A8AC1D0B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10D29C-35A3-4D35-81D2-3AA60EC3AA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26AE9-24E4-47C0-BC3A-D5B1B6C5A6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10D29C-35A3-4D35-81D2-3AA60EC3AA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26AE9-24E4-47C0-BC3A-D5B1B6C5A6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328DC47-2A04-4F77-8131-9290AA841C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FAB17A-507D-4F23-86E9-B11A8AC1D0B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328DC47-2A04-4F77-8131-9290AA841C0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FAB17A-507D-4F23-86E9-B11A8AC1D0BC}" type="slidenum">
              <a:rPr lang="zh-CN" altLang="en-US" smtClean="0"/>
            </a:fld>
            <a:endParaRPr lang="zh-CN" altLang="en-US"/>
          </a:p>
        </p:txBody>
      </p:sp>
      <p:sp>
        <p:nvSpPr>
          <p:cNvPr id="11" name="矩形 10"/>
          <p:cNvSpPr/>
          <p:nvPr userDrawn="1"/>
        </p:nvSpPr>
        <p:spPr>
          <a:xfrm>
            <a:off x="8710236" y="6449173"/>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328DC47-2A04-4F77-8131-9290AA841C0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FAB17A-507D-4F23-86E9-B11A8AC1D0B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28DC47-2A04-4F77-8131-9290AA841C0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FAB17A-507D-4F23-86E9-B11A8AC1D0B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328DC47-2A04-4F77-8131-9290AA841C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FAB17A-507D-4F23-86E9-B11A8AC1D0B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328DC47-2A04-4F77-8131-9290AA841C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FAB17A-507D-4F23-86E9-B11A8AC1D0B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0" Type="http://schemas.openxmlformats.org/officeDocument/2006/relationships/theme" Target="../theme/theme2.xml"/><Relationship Id="rId2" Type="http://schemas.openxmlformats.org/officeDocument/2006/relationships/slideLayout" Target="../slideLayouts/slideLayout14.xml"/><Relationship Id="rId19" Type="http://schemas.openxmlformats.org/officeDocument/2006/relationships/slideLayout" Target="../slideLayouts/slideLayout31.xml"/><Relationship Id="rId18" Type="http://schemas.openxmlformats.org/officeDocument/2006/relationships/slideLayout" Target="../slideLayouts/slideLayout30.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8DC47-2A04-4F77-8131-9290AA841C0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AB17A-507D-4F23-86E9-B11A8AC1D0B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0D29C-35A3-4D35-81D2-3AA60EC3AA3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26AE9-24E4-47C0-BC3A-D5B1B6C5A6A8}" type="slidenum">
              <a:rPr lang="zh-CN" altLang="en-US" smtClean="0"/>
            </a:fld>
            <a:endParaRPr lang="zh-CN" altLang="en-US"/>
          </a:p>
        </p:txBody>
      </p:sp>
      <p:cxnSp>
        <p:nvCxnSpPr>
          <p:cNvPr id="7" name="直接连接符 6"/>
          <p:cNvCxnSpPr/>
          <p:nvPr userDrawn="1"/>
        </p:nvCxnSpPr>
        <p:spPr>
          <a:xfrm>
            <a:off x="5458022" y="6561138"/>
            <a:ext cx="1275956" cy="0"/>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7.xml"/><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image" Target="../media/image34.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7.xml"/><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7.xml"/><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image" Target="../media/image40.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7.xml"/><Relationship Id="rId1" Type="http://schemas.openxmlformats.org/officeDocument/2006/relationships/image" Target="../media/image4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7.xml"/><Relationship Id="rId2" Type="http://schemas.openxmlformats.org/officeDocument/2006/relationships/image" Target="../media/image45.png"/><Relationship Id="rId1" Type="http://schemas.openxmlformats.org/officeDocument/2006/relationships/image" Target="../media/image4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7.xml"/><Relationship Id="rId2" Type="http://schemas.openxmlformats.org/officeDocument/2006/relationships/image" Target="../media/image46.jpeg"/><Relationship Id="rId1" Type="http://schemas.openxmlformats.org/officeDocument/2006/relationships/image" Target="../media/image44.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7.xml"/><Relationship Id="rId5" Type="http://schemas.openxmlformats.org/officeDocument/2006/relationships/image" Target="../media/image50.jpeg"/><Relationship Id="rId4" Type="http://schemas.openxmlformats.org/officeDocument/2006/relationships/image" Target="../media/image49.jpeg"/><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image" Target="../media/image44.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7.xml"/><Relationship Id="rId5" Type="http://schemas.openxmlformats.org/officeDocument/2006/relationships/image" Target="../media/image44.png"/><Relationship Id="rId4" Type="http://schemas.openxmlformats.org/officeDocument/2006/relationships/image" Target="../media/image54.jpeg"/><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image" Target="../media/image51.jpe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7.xml"/><Relationship Id="rId5" Type="http://schemas.openxmlformats.org/officeDocument/2006/relationships/image" Target="../media/image57.jpeg"/><Relationship Id="rId4" Type="http://schemas.openxmlformats.org/officeDocument/2006/relationships/image" Target="../media/image54.jpeg"/><Relationship Id="rId3" Type="http://schemas.openxmlformats.org/officeDocument/2006/relationships/image" Target="../media/image44.png"/><Relationship Id="rId2" Type="http://schemas.openxmlformats.org/officeDocument/2006/relationships/image" Target="../media/image56.jpeg"/><Relationship Id="rId1" Type="http://schemas.openxmlformats.org/officeDocument/2006/relationships/image" Target="../media/image5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7.xml"/><Relationship Id="rId4" Type="http://schemas.openxmlformats.org/officeDocument/2006/relationships/image" Target="../media/image60.jpeg"/><Relationship Id="rId3" Type="http://schemas.openxmlformats.org/officeDocument/2006/relationships/image" Target="../media/image44.png"/><Relationship Id="rId2" Type="http://schemas.openxmlformats.org/officeDocument/2006/relationships/image" Target="../media/image59.jpeg"/><Relationship Id="rId1" Type="http://schemas.openxmlformats.org/officeDocument/2006/relationships/image" Target="../media/image58.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7.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4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7.xml"/><Relationship Id="rId2" Type="http://schemas.openxmlformats.org/officeDocument/2006/relationships/image" Target="../media/image63.jpeg"/><Relationship Id="rId1" Type="http://schemas.openxmlformats.org/officeDocument/2006/relationships/image" Target="../media/image44.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7.xml"/><Relationship Id="rId3" Type="http://schemas.openxmlformats.org/officeDocument/2006/relationships/image" Target="../media/image65.jpeg"/><Relationship Id="rId2" Type="http://schemas.openxmlformats.org/officeDocument/2006/relationships/image" Target="../media/image64.png"/><Relationship Id="rId1" Type="http://schemas.openxmlformats.org/officeDocument/2006/relationships/image" Target="../media/image44.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7.xml"/><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image" Target="../media/image4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7.xml"/><Relationship Id="rId2" Type="http://schemas.openxmlformats.org/officeDocument/2006/relationships/image" Target="../media/image68.jpeg"/><Relationship Id="rId1" Type="http://schemas.openxmlformats.org/officeDocument/2006/relationships/image" Target="../media/image44.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7.xml"/><Relationship Id="rId5" Type="http://schemas.openxmlformats.org/officeDocument/2006/relationships/image" Target="../media/image72.jpeg"/><Relationship Id="rId4" Type="http://schemas.openxmlformats.org/officeDocument/2006/relationships/image" Target="../media/image71.jpeg"/><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image" Target="../media/image44.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7.xml"/><Relationship Id="rId5" Type="http://schemas.openxmlformats.org/officeDocument/2006/relationships/image" Target="../media/image76.jpeg"/><Relationship Id="rId4" Type="http://schemas.openxmlformats.org/officeDocument/2006/relationships/image" Target="../media/image75.jpeg"/><Relationship Id="rId3" Type="http://schemas.openxmlformats.org/officeDocument/2006/relationships/image" Target="../media/image74.jpeg"/><Relationship Id="rId2" Type="http://schemas.openxmlformats.org/officeDocument/2006/relationships/image" Target="../media/image73.jpe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7.xml"/><Relationship Id="rId2" Type="http://schemas.openxmlformats.org/officeDocument/2006/relationships/image" Target="../media/image78.png"/><Relationship Id="rId1" Type="http://schemas.openxmlformats.org/officeDocument/2006/relationships/image" Target="../media/image77.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5" Type="http://schemas.openxmlformats.org/officeDocument/2006/relationships/notesSlide" Target="../notesSlides/notesSlide7.xml"/><Relationship Id="rId24" Type="http://schemas.openxmlformats.org/officeDocument/2006/relationships/vmlDrawing" Target="../drawings/vmlDrawing1.vml"/><Relationship Id="rId23" Type="http://schemas.openxmlformats.org/officeDocument/2006/relationships/slideLayout" Target="../slideLayouts/slideLayout27.xml"/><Relationship Id="rId22" Type="http://schemas.openxmlformats.org/officeDocument/2006/relationships/image" Target="../media/image14.wmf"/><Relationship Id="rId21" Type="http://schemas.openxmlformats.org/officeDocument/2006/relationships/oleObject" Target="../embeddings/oleObject11.bin"/><Relationship Id="rId20" Type="http://schemas.openxmlformats.org/officeDocument/2006/relationships/image" Target="../media/image13.wmf"/><Relationship Id="rId2" Type="http://schemas.openxmlformats.org/officeDocument/2006/relationships/image" Target="../media/image4.wmf"/><Relationship Id="rId19" Type="http://schemas.openxmlformats.org/officeDocument/2006/relationships/oleObject" Target="../embeddings/oleObject10.bin"/><Relationship Id="rId18" Type="http://schemas.openxmlformats.org/officeDocument/2006/relationships/image" Target="../media/image12.wmf"/><Relationship Id="rId17" Type="http://schemas.openxmlformats.org/officeDocument/2006/relationships/oleObject" Target="../embeddings/oleObject9.bin"/><Relationship Id="rId16" Type="http://schemas.openxmlformats.org/officeDocument/2006/relationships/image" Target="../media/image11.wmf"/><Relationship Id="rId15" Type="http://schemas.openxmlformats.org/officeDocument/2006/relationships/oleObject" Target="../embeddings/oleObject8.bin"/><Relationship Id="rId14" Type="http://schemas.openxmlformats.org/officeDocument/2006/relationships/image" Target="../media/image10.wmf"/><Relationship Id="rId13" Type="http://schemas.openxmlformats.org/officeDocument/2006/relationships/oleObject" Target="../embeddings/oleObject7.bin"/><Relationship Id="rId12" Type="http://schemas.openxmlformats.org/officeDocument/2006/relationships/image" Target="../media/image9.wmf"/><Relationship Id="rId11" Type="http://schemas.openxmlformats.org/officeDocument/2006/relationships/oleObject" Target="../embeddings/oleObject6.bin"/><Relationship Id="rId10" Type="http://schemas.openxmlformats.org/officeDocument/2006/relationships/image" Target="../media/image8.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0" Type="http://schemas.openxmlformats.org/officeDocument/2006/relationships/notesSlide" Target="../notesSlides/notesSlide8.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27.wmf"/><Relationship Id="rId7" Type="http://schemas.openxmlformats.org/officeDocument/2006/relationships/oleObject" Target="../embeddings/oleObject14.bin"/><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image" Target="../media/image25.wmf"/><Relationship Id="rId3" Type="http://schemas.openxmlformats.org/officeDocument/2006/relationships/oleObject" Target="../embeddings/oleObject12.bin"/><Relationship Id="rId28" Type="http://schemas.openxmlformats.org/officeDocument/2006/relationships/notesSlide" Target="../notesSlides/notesSlide9.xml"/><Relationship Id="rId27" Type="http://schemas.openxmlformats.org/officeDocument/2006/relationships/vmlDrawing" Target="../drawings/vmlDrawing2.vml"/><Relationship Id="rId26" Type="http://schemas.openxmlformats.org/officeDocument/2006/relationships/slideLayout" Target="../slideLayouts/slideLayout27.xml"/><Relationship Id="rId25" Type="http://schemas.openxmlformats.org/officeDocument/2006/relationships/oleObject" Target="../embeddings/oleObject25.bin"/><Relationship Id="rId24" Type="http://schemas.openxmlformats.org/officeDocument/2006/relationships/oleObject" Target="../embeddings/oleObject24.bin"/><Relationship Id="rId23" Type="http://schemas.openxmlformats.org/officeDocument/2006/relationships/oleObject" Target="../embeddings/oleObject23.bin"/><Relationship Id="rId22" Type="http://schemas.openxmlformats.org/officeDocument/2006/relationships/oleObject" Target="../embeddings/oleObject22.bin"/><Relationship Id="rId21" Type="http://schemas.openxmlformats.org/officeDocument/2006/relationships/oleObject" Target="../embeddings/oleObject21.bin"/><Relationship Id="rId20" Type="http://schemas.openxmlformats.org/officeDocument/2006/relationships/image" Target="../media/image33.wmf"/><Relationship Id="rId2" Type="http://schemas.openxmlformats.org/officeDocument/2006/relationships/image" Target="../media/image24.png"/><Relationship Id="rId19" Type="http://schemas.openxmlformats.org/officeDocument/2006/relationships/oleObject" Target="../embeddings/oleObject20.bin"/><Relationship Id="rId18" Type="http://schemas.openxmlformats.org/officeDocument/2006/relationships/image" Target="../media/image32.wmf"/><Relationship Id="rId17" Type="http://schemas.openxmlformats.org/officeDocument/2006/relationships/oleObject" Target="../embeddings/oleObject19.bin"/><Relationship Id="rId16" Type="http://schemas.openxmlformats.org/officeDocument/2006/relationships/image" Target="../media/image31.wmf"/><Relationship Id="rId15" Type="http://schemas.openxmlformats.org/officeDocument/2006/relationships/oleObject" Target="../embeddings/oleObject18.bin"/><Relationship Id="rId14" Type="http://schemas.openxmlformats.org/officeDocument/2006/relationships/image" Target="../media/image30.wmf"/><Relationship Id="rId13" Type="http://schemas.openxmlformats.org/officeDocument/2006/relationships/oleObject" Target="../embeddings/oleObject17.bin"/><Relationship Id="rId12" Type="http://schemas.openxmlformats.org/officeDocument/2006/relationships/image" Target="../media/image29.wmf"/><Relationship Id="rId11" Type="http://schemas.openxmlformats.org/officeDocument/2006/relationships/oleObject" Target="../embeddings/oleObject16.bin"/><Relationship Id="rId10" Type="http://schemas.openxmlformats.org/officeDocument/2006/relationships/image" Target="../media/image28.wmf"/><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矩形: 圆角 5"/>
          <p:cNvSpPr/>
          <p:nvPr/>
        </p:nvSpPr>
        <p:spPr>
          <a:xfrm>
            <a:off x="312420" y="593725"/>
            <a:ext cx="11567160" cy="5670545"/>
          </a:xfrm>
          <a:prstGeom prst="roundRect">
            <a:avLst>
              <a:gd name="adj" fmla="val 7976"/>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4575810" y="1491856"/>
            <a:ext cx="304038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cs typeface="+mn-ea"/>
                <a:sym typeface="+mn-lt"/>
              </a:rPr>
              <a:t>2019</a:t>
            </a:r>
            <a:endParaRPr lang="zh-CN" altLang="en-US" sz="8000" dirty="0">
              <a:solidFill>
                <a:schemeClr val="bg1"/>
              </a:solidFill>
              <a:latin typeface="Agency FB" panose="020B0503020202020204" pitchFamily="34" charset="0"/>
              <a:cs typeface="+mn-ea"/>
              <a:sym typeface="+mn-lt"/>
            </a:endParaRPr>
          </a:p>
        </p:txBody>
      </p:sp>
      <p:sp>
        <p:nvSpPr>
          <p:cNvPr id="11" name="文本框 10"/>
          <p:cNvSpPr txBox="1"/>
          <p:nvPr/>
        </p:nvSpPr>
        <p:spPr>
          <a:xfrm>
            <a:off x="984189" y="2815295"/>
            <a:ext cx="10346191" cy="1107996"/>
          </a:xfrm>
          <a:prstGeom prst="rect">
            <a:avLst/>
          </a:prstGeom>
          <a:noFill/>
        </p:spPr>
        <p:txBody>
          <a:bodyPr wrap="square" rtlCol="0">
            <a:spAutoFit/>
          </a:bodyPr>
          <a:lstStyle/>
          <a:p>
            <a:pPr algn="ctr"/>
            <a:r>
              <a:rPr lang="zh-CN" altLang="en-US" sz="6600" dirty="0">
                <a:solidFill>
                  <a:schemeClr val="bg1"/>
                </a:solidFill>
                <a:latin typeface="仿宋" panose="02010609060101010101" pitchFamily="49" charset="-122"/>
                <a:ea typeface="仿宋" panose="02010609060101010101" pitchFamily="49" charset="-122"/>
                <a:cs typeface="+mn-ea"/>
                <a:sym typeface="+mn-lt"/>
              </a:rPr>
              <a:t>基于奇异值分解的数字水印</a:t>
            </a:r>
            <a:endParaRPr lang="en-US" altLang="zh-CN" sz="6600" dirty="0">
              <a:solidFill>
                <a:schemeClr val="bg1"/>
              </a:solidFill>
              <a:latin typeface="仿宋" panose="02010609060101010101" pitchFamily="49" charset="-122"/>
              <a:ea typeface="仿宋" panose="02010609060101010101" pitchFamily="49" charset="-122"/>
              <a:cs typeface="+mn-ea"/>
              <a:sym typeface="+mn-lt"/>
            </a:endParaRPr>
          </a:p>
        </p:txBody>
      </p:sp>
      <p:sp>
        <p:nvSpPr>
          <p:cNvPr id="12" name="文本框 11"/>
          <p:cNvSpPr txBox="1"/>
          <p:nvPr/>
        </p:nvSpPr>
        <p:spPr>
          <a:xfrm>
            <a:off x="1458552" y="4739837"/>
            <a:ext cx="9281363" cy="707886"/>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LIU Rui-</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zhen</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 and TAN Tie-</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niu,SVD</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 Based Digital Watermarking Method, in Acta Electronica </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Sinica,vol</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 29,no. 2,pp.168-171,Feb 2001.(cite 200+) </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  </a:t>
            </a:r>
            <a:endParaRPr lang="zh-CN" altLang="en-US" sz="2000"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47" name="直接连接符 46"/>
          <p:cNvCxnSpPr/>
          <p:nvPr/>
        </p:nvCxnSpPr>
        <p:spPr>
          <a:xfrm>
            <a:off x="5833089" y="2712451"/>
            <a:ext cx="525822"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flipH="1">
            <a:off x="5717767" y="5620763"/>
            <a:ext cx="756466" cy="249435"/>
            <a:chOff x="5722295" y="5459104"/>
            <a:chExt cx="741073" cy="184951"/>
          </a:xfrm>
        </p:grpSpPr>
        <p:cxnSp>
          <p:nvCxnSpPr>
            <p:cNvPr id="55" name="直接连接符 54"/>
            <p:cNvCxnSpPr/>
            <p:nvPr/>
          </p:nvCxnSpPr>
          <p:spPr>
            <a:xfrm>
              <a:off x="5722295" y="5459104"/>
              <a:ext cx="373705" cy="18495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6089663" y="5459104"/>
              <a:ext cx="373705" cy="184951"/>
            </a:xfrm>
            <a:prstGeom prst="line">
              <a:avLst/>
            </a:prstGeom>
            <a:ln w="25400">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58" name="椭圆 57"/>
          <p:cNvSpPr/>
          <p:nvPr/>
        </p:nvSpPr>
        <p:spPr>
          <a:xfrm>
            <a:off x="6051000" y="6471138"/>
            <a:ext cx="90000" cy="9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59" name="椭圆 58"/>
          <p:cNvSpPr/>
          <p:nvPr/>
        </p:nvSpPr>
        <p:spPr>
          <a:xfrm>
            <a:off x="5860500" y="6471138"/>
            <a:ext cx="90000" cy="90000"/>
          </a:xfrm>
          <a:prstGeom prst="ellipse">
            <a:avLst/>
          </a:prstGeom>
          <a:solidFill>
            <a:schemeClr val="bg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0" name="椭圆 59"/>
          <p:cNvSpPr/>
          <p:nvPr/>
        </p:nvSpPr>
        <p:spPr>
          <a:xfrm>
            <a:off x="624150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62" name="直接连接符 61"/>
          <p:cNvCxnSpPr/>
          <p:nvPr/>
        </p:nvCxnSpPr>
        <p:spPr>
          <a:xfrm>
            <a:off x="5624412" y="763805"/>
            <a:ext cx="943176" cy="0"/>
          </a:xfrm>
          <a:prstGeom prst="line">
            <a:avLst/>
          </a:prstGeom>
          <a:ln w="44450" cap="rnd">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nodeType="withEffect">
                                  <p:stCondLst>
                                    <p:cond delay="75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250" fill="hold"/>
                                        <p:tgtEl>
                                          <p:spTgt spid="62"/>
                                        </p:tgtEl>
                                        <p:attrNameLst>
                                          <p:attrName>ppt_x</p:attrName>
                                        </p:attrNameLst>
                                      </p:cBhvr>
                                      <p:tavLst>
                                        <p:tav tm="0">
                                          <p:val>
                                            <p:strVal val="#ppt_x"/>
                                          </p:val>
                                        </p:tav>
                                        <p:tav tm="100000">
                                          <p:val>
                                            <p:strVal val="#ppt_x"/>
                                          </p:val>
                                        </p:tav>
                                      </p:tavLst>
                                    </p:anim>
                                    <p:anim calcmode="lin" valueType="num">
                                      <p:cBhvr additive="base">
                                        <p:cTn id="12" dur="125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500" fill="hold"/>
                                        <p:tgtEl>
                                          <p:spTgt spid="7"/>
                                        </p:tgtEl>
                                        <p:attrNameLst>
                                          <p:attrName>ppt_x</p:attrName>
                                        </p:attrNameLst>
                                      </p:cBhvr>
                                      <p:tavLst>
                                        <p:tav tm="0">
                                          <p:val>
                                            <p:strVal val="#ppt_x"/>
                                          </p:val>
                                        </p:tav>
                                        <p:tav tm="100000">
                                          <p:val>
                                            <p:strVal val="#ppt_x"/>
                                          </p:val>
                                        </p:tav>
                                      </p:tavLst>
                                    </p:anim>
                                    <p:anim calcmode="lin" valueType="num">
                                      <p:cBhvr additive="base">
                                        <p:cTn id="16" dur="1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500" fill="hold"/>
                                        <p:tgtEl>
                                          <p:spTgt spid="11"/>
                                        </p:tgtEl>
                                        <p:attrNameLst>
                                          <p:attrName>ppt_x</p:attrName>
                                        </p:attrNameLst>
                                      </p:cBhvr>
                                      <p:tavLst>
                                        <p:tav tm="0">
                                          <p:val>
                                            <p:strVal val="#ppt_x"/>
                                          </p:val>
                                        </p:tav>
                                        <p:tav tm="100000">
                                          <p:val>
                                            <p:strVal val="#ppt_x"/>
                                          </p:val>
                                        </p:tav>
                                      </p:tavLst>
                                    </p:anim>
                                    <p:anim calcmode="lin" valueType="num">
                                      <p:cBhvr additive="base">
                                        <p:cTn id="20" dur="1500" fill="hold"/>
                                        <p:tgtEl>
                                          <p:spTgt spid="11"/>
                                        </p:tgtEl>
                                        <p:attrNameLst>
                                          <p:attrName>ppt_y</p:attrName>
                                        </p:attrNameLst>
                                      </p:cBhvr>
                                      <p:tavLst>
                                        <p:tav tm="0">
                                          <p:val>
                                            <p:strVal val="1+#ppt_h/2"/>
                                          </p:val>
                                        </p:tav>
                                        <p:tav tm="100000">
                                          <p:val>
                                            <p:strVal val="#ppt_y"/>
                                          </p:val>
                                        </p:tav>
                                      </p:tavLst>
                                    </p:anim>
                                  </p:childTnLst>
                                </p:cTn>
                              </p:par>
                              <p:par>
                                <p:cTn id="21" presetID="16" presetClass="entr" presetSubtype="37" fill="hold" nodeType="withEffect">
                                  <p:stCondLst>
                                    <p:cond delay="1250"/>
                                  </p:stCondLst>
                                  <p:childTnLst>
                                    <p:set>
                                      <p:cBhvr>
                                        <p:cTn id="22" dur="1" fill="hold">
                                          <p:stCondLst>
                                            <p:cond delay="0"/>
                                          </p:stCondLst>
                                        </p:cTn>
                                        <p:tgtEl>
                                          <p:spTgt spid="47"/>
                                        </p:tgtEl>
                                        <p:attrNameLst>
                                          <p:attrName>style.visibility</p:attrName>
                                        </p:attrNameLst>
                                      </p:cBhvr>
                                      <p:to>
                                        <p:strVal val="visible"/>
                                      </p:to>
                                    </p:set>
                                    <p:animEffect transition="in" filter="barn(outVertical)">
                                      <p:cBhvr>
                                        <p:cTn id="23" dur="750"/>
                                        <p:tgtEl>
                                          <p:spTgt spid="47"/>
                                        </p:tgtEl>
                                      </p:cBhvr>
                                    </p:animEffect>
                                  </p:childTnLst>
                                </p:cTn>
                              </p:par>
                              <p:par>
                                <p:cTn id="24" presetID="47" presetClass="entr" presetSubtype="0" fill="hold" nodeType="withEffect">
                                  <p:stCondLst>
                                    <p:cond delay="17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1250"/>
                                        <p:tgtEl>
                                          <p:spTgt spid="54"/>
                                        </p:tgtEl>
                                      </p:cBhvr>
                                    </p:animEffect>
                                    <p:anim calcmode="lin" valueType="num">
                                      <p:cBhvr>
                                        <p:cTn id="27" dur="1250" fill="hold"/>
                                        <p:tgtEl>
                                          <p:spTgt spid="54"/>
                                        </p:tgtEl>
                                        <p:attrNameLst>
                                          <p:attrName>ppt_x</p:attrName>
                                        </p:attrNameLst>
                                      </p:cBhvr>
                                      <p:tavLst>
                                        <p:tav tm="0">
                                          <p:val>
                                            <p:strVal val="#ppt_x"/>
                                          </p:val>
                                        </p:tav>
                                        <p:tav tm="100000">
                                          <p:val>
                                            <p:strVal val="#ppt_x"/>
                                          </p:val>
                                        </p:tav>
                                      </p:tavLst>
                                    </p:anim>
                                    <p:anim calcmode="lin" valueType="num">
                                      <p:cBhvr>
                                        <p:cTn id="28" dur="1250" fill="hold"/>
                                        <p:tgtEl>
                                          <p:spTgt spid="5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1000" fill="hold"/>
                                        <p:tgtEl>
                                          <p:spTgt spid="59"/>
                                        </p:tgtEl>
                                        <p:attrNameLst>
                                          <p:attrName>ppt_x</p:attrName>
                                        </p:attrNameLst>
                                      </p:cBhvr>
                                      <p:tavLst>
                                        <p:tav tm="0">
                                          <p:val>
                                            <p:strVal val="#ppt_x"/>
                                          </p:val>
                                        </p:tav>
                                        <p:tav tm="100000">
                                          <p:val>
                                            <p:strVal val="#ppt_x"/>
                                          </p:val>
                                        </p:tav>
                                      </p:tavLst>
                                    </p:anim>
                                    <p:anim calcmode="lin" valueType="num">
                                      <p:cBhvr additive="base">
                                        <p:cTn id="33" dur="1000" fill="hold"/>
                                        <p:tgtEl>
                                          <p:spTgt spid="59"/>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250"/>
                                  </p:stCondLst>
                                  <p:childTnLst>
                                    <p:set>
                                      <p:cBhvr>
                                        <p:cTn id="35" dur="1" fill="hold">
                                          <p:stCondLst>
                                            <p:cond delay="0"/>
                                          </p:stCondLst>
                                        </p:cTn>
                                        <p:tgtEl>
                                          <p:spTgt spid="58"/>
                                        </p:tgtEl>
                                        <p:attrNameLst>
                                          <p:attrName>style.visibility</p:attrName>
                                        </p:attrNameLst>
                                      </p:cBhvr>
                                      <p:to>
                                        <p:strVal val="visible"/>
                                      </p:to>
                                    </p:set>
                                    <p:anim calcmode="lin" valueType="num">
                                      <p:cBhvr additive="base">
                                        <p:cTn id="36" dur="1000" fill="hold"/>
                                        <p:tgtEl>
                                          <p:spTgt spid="58"/>
                                        </p:tgtEl>
                                        <p:attrNameLst>
                                          <p:attrName>ppt_x</p:attrName>
                                        </p:attrNameLst>
                                      </p:cBhvr>
                                      <p:tavLst>
                                        <p:tav tm="0">
                                          <p:val>
                                            <p:strVal val="#ppt_x"/>
                                          </p:val>
                                        </p:tav>
                                        <p:tav tm="100000">
                                          <p:val>
                                            <p:strVal val="#ppt_x"/>
                                          </p:val>
                                        </p:tav>
                                      </p:tavLst>
                                    </p:anim>
                                    <p:anim calcmode="lin" valueType="num">
                                      <p:cBhvr additive="base">
                                        <p:cTn id="37" dur="1000" fill="hold"/>
                                        <p:tgtEl>
                                          <p:spTgt spid="58"/>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1000" fill="hold"/>
                                        <p:tgtEl>
                                          <p:spTgt spid="60"/>
                                        </p:tgtEl>
                                        <p:attrNameLst>
                                          <p:attrName>ppt_x</p:attrName>
                                        </p:attrNameLst>
                                      </p:cBhvr>
                                      <p:tavLst>
                                        <p:tav tm="0">
                                          <p:val>
                                            <p:strVal val="#ppt_x"/>
                                          </p:val>
                                        </p:tav>
                                        <p:tav tm="100000">
                                          <p:val>
                                            <p:strVal val="#ppt_x"/>
                                          </p:val>
                                        </p:tav>
                                      </p:tavLst>
                                    </p:anim>
                                    <p:anim calcmode="lin" valueType="num">
                                      <p:cBhvr additive="base">
                                        <p:cTn id="41" dur="10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P spid="58" grpId="0" animBg="1"/>
      <p:bldP spid="59" grpId="0" animBg="1"/>
      <p:bldP spid="6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8127" y="1705509"/>
            <a:ext cx="2544832" cy="706755"/>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pPr algn="l"/>
            <a:r>
              <a:rPr lang="zh-CN" altLang="en-US" sz="2800" b="1" dirty="0">
                <a:solidFill>
                  <a:schemeClr val="tx1"/>
                </a:solidFill>
                <a:cs typeface="+mn-ea"/>
                <a:sym typeface="+mn-lt"/>
              </a:rPr>
              <a:t>实验结果</a:t>
            </a:r>
            <a:endParaRPr lang="en-US" altLang="zh-CN" sz="2800" b="1" dirty="0">
              <a:solidFill>
                <a:schemeClr val="tx1"/>
              </a:solidFill>
              <a:cs typeface="+mn-ea"/>
              <a:sym typeface="+mn-lt"/>
            </a:endParaRPr>
          </a:p>
          <a:p>
            <a:pPr algn="l"/>
            <a:r>
              <a:rPr lang="en-US" altLang="zh-CN" sz="1200" dirty="0">
                <a:solidFill>
                  <a:schemeClr val="tx1"/>
                </a:solidFill>
                <a:cs typeface="+mn-ea"/>
                <a:sym typeface="+mn-lt"/>
              </a:rPr>
              <a:t>The experimental results</a:t>
            </a:r>
            <a:endParaRPr lang="zh-CN" altLang="en-US" sz="1200" dirty="0">
              <a:solidFill>
                <a:schemeClr val="tx1"/>
              </a:solidFill>
              <a:cs typeface="+mn-ea"/>
              <a:sym typeface="+mn-lt"/>
            </a:endParaRPr>
          </a:p>
        </p:txBody>
      </p:sp>
      <p:cxnSp>
        <p:nvCxnSpPr>
          <p:cNvPr id="8" name="直接连接符 7"/>
          <p:cNvCxnSpPr/>
          <p:nvPr/>
        </p:nvCxnSpPr>
        <p:spPr>
          <a:xfrm flipV="1">
            <a:off x="993377" y="2545081"/>
            <a:ext cx="824864" cy="1"/>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 name="图片 11"/>
          <p:cNvPicPr/>
          <p:nvPr/>
        </p:nvPicPr>
        <p:blipFill>
          <a:blip r:embed="rId1">
            <a:extLst>
              <a:ext uri="{28A0092B-C50C-407E-A947-70E740481C1C}">
                <a14:useLocalDpi xmlns:a14="http://schemas.microsoft.com/office/drawing/2010/main" val="0"/>
              </a:ext>
            </a:extLst>
          </a:blip>
          <a:stretch>
            <a:fillRect/>
          </a:stretch>
        </p:blipFill>
        <p:spPr>
          <a:xfrm>
            <a:off x="590260" y="2827018"/>
            <a:ext cx="3962400" cy="2971800"/>
          </a:xfrm>
          <a:prstGeom prst="rect">
            <a:avLst/>
          </a:prstGeom>
        </p:spPr>
      </p:pic>
      <p:pic>
        <p:nvPicPr>
          <p:cNvPr id="13" name="图片 12"/>
          <p:cNvPicPr/>
          <p:nvPr/>
        </p:nvPicPr>
        <p:blipFill>
          <a:blip r:embed="rId2">
            <a:extLst>
              <a:ext uri="{28A0092B-C50C-407E-A947-70E740481C1C}">
                <a14:useLocalDpi xmlns:a14="http://schemas.microsoft.com/office/drawing/2010/main" val="0"/>
              </a:ext>
            </a:extLst>
          </a:blip>
          <a:srcRect/>
          <a:stretch>
            <a:fillRect/>
          </a:stretch>
        </p:blipFill>
        <p:spPr>
          <a:xfrm>
            <a:off x="4111852" y="2827018"/>
            <a:ext cx="3968296" cy="2971801"/>
          </a:xfrm>
          <a:prstGeom prst="rect">
            <a:avLst/>
          </a:prstGeom>
          <a:noFill/>
          <a:ln>
            <a:noFill/>
          </a:ln>
        </p:spPr>
      </p:pic>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a:xfrm>
            <a:off x="7633333" y="2827018"/>
            <a:ext cx="3967275" cy="2971800"/>
          </a:xfrm>
          <a:prstGeom prst="rect">
            <a:avLst/>
          </a:prstGeom>
          <a:noFill/>
          <a:ln>
            <a:noFill/>
          </a:ln>
        </p:spPr>
      </p:pic>
      <p:sp>
        <p:nvSpPr>
          <p:cNvPr id="15" name="文本框 14"/>
          <p:cNvSpPr txBox="1"/>
          <p:nvPr/>
        </p:nvSpPr>
        <p:spPr>
          <a:xfrm>
            <a:off x="904390" y="5627666"/>
            <a:ext cx="3648270" cy="583565"/>
          </a:xfrm>
          <a:prstGeom prst="rect">
            <a:avLst/>
          </a:prstGeom>
          <a:noFill/>
        </p:spPr>
        <p:txBody>
          <a:bodyPr wrap="square" rtlCol="0">
            <a:spAutoFit/>
          </a:bodyPr>
          <a:lstStyle/>
          <a:p>
            <a:pPr algn="ctr"/>
            <a:r>
              <a:rPr lang="zh-CN" altLang="en-US" sz="1600" dirty="0"/>
              <a:t>相关系数</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0.9988</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PSNR:100.6542</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p:cNvSpPr txBox="1"/>
          <p:nvPr/>
        </p:nvSpPr>
        <p:spPr>
          <a:xfrm>
            <a:off x="4425982" y="5627666"/>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0.9963</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PSNR:99.2810</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7947574" y="5627666"/>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0.9959</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PSNR:93.2661</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16" presetClass="entr" presetSubtype="37" fill="hold" nodeType="with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8127" y="1705509"/>
            <a:ext cx="2544832" cy="706755"/>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pPr algn="l"/>
            <a:r>
              <a:rPr lang="zh-CN" altLang="en-US" sz="2800" b="1" dirty="0">
                <a:solidFill>
                  <a:schemeClr val="tx1"/>
                </a:solidFill>
                <a:cs typeface="+mn-ea"/>
                <a:sym typeface="+mn-lt"/>
              </a:rPr>
              <a:t>实验结果</a:t>
            </a:r>
            <a:endParaRPr lang="en-US" altLang="zh-CN" sz="2800" b="1" dirty="0">
              <a:solidFill>
                <a:schemeClr val="tx1"/>
              </a:solidFill>
              <a:cs typeface="+mn-ea"/>
              <a:sym typeface="+mn-lt"/>
            </a:endParaRPr>
          </a:p>
          <a:p>
            <a:pPr algn="l"/>
            <a:r>
              <a:rPr lang="en-US" altLang="zh-CN" sz="1200" dirty="0">
                <a:solidFill>
                  <a:schemeClr val="tx1"/>
                </a:solidFill>
                <a:cs typeface="+mn-ea"/>
                <a:sym typeface="+mn-lt"/>
              </a:rPr>
              <a:t>The experimental results</a:t>
            </a:r>
            <a:endParaRPr lang="en-US" altLang="zh-CN" sz="1200" dirty="0">
              <a:solidFill>
                <a:schemeClr val="tx1"/>
              </a:solidFill>
              <a:cs typeface="+mn-ea"/>
              <a:sym typeface="+mn-lt"/>
            </a:endParaRPr>
          </a:p>
        </p:txBody>
      </p:sp>
      <p:cxnSp>
        <p:nvCxnSpPr>
          <p:cNvPr id="8" name="直接连接符 7"/>
          <p:cNvCxnSpPr/>
          <p:nvPr/>
        </p:nvCxnSpPr>
        <p:spPr>
          <a:xfrm flipV="1">
            <a:off x="993377" y="2545081"/>
            <a:ext cx="824864" cy="1"/>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5" name="图片 14"/>
          <p:cNvPicPr/>
          <p:nvPr/>
        </p:nvPicPr>
        <p:blipFill>
          <a:blip r:embed="rId1">
            <a:extLst>
              <a:ext uri="{28A0092B-C50C-407E-A947-70E740481C1C}">
                <a14:useLocalDpi xmlns:a14="http://schemas.microsoft.com/office/drawing/2010/main" val="0"/>
              </a:ext>
            </a:extLst>
          </a:blip>
          <a:srcRect/>
          <a:stretch>
            <a:fillRect/>
          </a:stretch>
        </p:blipFill>
        <p:spPr>
          <a:xfrm>
            <a:off x="591392" y="2827027"/>
            <a:ext cx="3966942" cy="2971791"/>
          </a:xfrm>
          <a:prstGeom prst="rect">
            <a:avLst/>
          </a:prstGeom>
          <a:noFill/>
          <a:ln>
            <a:noFill/>
          </a:ln>
        </p:spPr>
      </p:pic>
      <p:pic>
        <p:nvPicPr>
          <p:cNvPr id="16" name="图片 15"/>
          <p:cNvPicPr/>
          <p:nvPr/>
        </p:nvPicPr>
        <p:blipFill>
          <a:blip r:embed="rId2">
            <a:extLst>
              <a:ext uri="{28A0092B-C50C-407E-A947-70E740481C1C}">
                <a14:useLocalDpi xmlns:a14="http://schemas.microsoft.com/office/drawing/2010/main" val="0"/>
              </a:ext>
            </a:extLst>
          </a:blip>
          <a:srcRect/>
          <a:stretch>
            <a:fillRect/>
          </a:stretch>
        </p:blipFill>
        <p:spPr>
          <a:xfrm>
            <a:off x="4112166" y="2827018"/>
            <a:ext cx="3967667" cy="2971786"/>
          </a:xfrm>
          <a:prstGeom prst="rect">
            <a:avLst/>
          </a:prstGeom>
          <a:noFill/>
          <a:ln>
            <a:noFill/>
          </a:ln>
        </p:spPr>
      </p:pic>
      <p:pic>
        <p:nvPicPr>
          <p:cNvPr id="17" name="图片 16"/>
          <p:cNvPicPr/>
          <p:nvPr/>
        </p:nvPicPr>
        <p:blipFill>
          <a:blip r:embed="rId3">
            <a:extLst>
              <a:ext uri="{28A0092B-C50C-407E-A947-70E740481C1C}">
                <a14:useLocalDpi xmlns:a14="http://schemas.microsoft.com/office/drawing/2010/main" val="0"/>
              </a:ext>
            </a:extLst>
          </a:blip>
          <a:srcRect/>
          <a:stretch>
            <a:fillRect/>
          </a:stretch>
        </p:blipFill>
        <p:spPr>
          <a:xfrm>
            <a:off x="7633668" y="2827002"/>
            <a:ext cx="3966939" cy="2973368"/>
          </a:xfrm>
          <a:prstGeom prst="rect">
            <a:avLst/>
          </a:prstGeom>
          <a:noFill/>
          <a:ln>
            <a:noFill/>
          </a:ln>
        </p:spPr>
      </p:pic>
      <p:sp>
        <p:nvSpPr>
          <p:cNvPr id="13" name="文本框 12"/>
          <p:cNvSpPr txBox="1"/>
          <p:nvPr/>
        </p:nvSpPr>
        <p:spPr>
          <a:xfrm>
            <a:off x="910063" y="5627661"/>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0.9955</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PSNR:102.3870</a:t>
            </a:r>
            <a:endParaRPr lang="zh-CN" altLang="en-US" sz="16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430837" y="5627661"/>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0.9950</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PSNR:103.4005</a:t>
            </a:r>
            <a:endParaRPr lang="zh-CN" altLang="en-US" sz="16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856386" y="5627661"/>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0.9969</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PSNR:101.2227</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16" presetClass="entr" presetSubtype="37" fill="hold" nodeType="with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8127" y="1705509"/>
            <a:ext cx="2544832" cy="706755"/>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pPr algn="l"/>
            <a:r>
              <a:rPr lang="zh-CN" altLang="en-US" sz="2800" b="1" dirty="0">
                <a:solidFill>
                  <a:schemeClr val="tx1"/>
                </a:solidFill>
                <a:cs typeface="+mn-ea"/>
                <a:sym typeface="+mn-lt"/>
              </a:rPr>
              <a:t>实验结果</a:t>
            </a:r>
            <a:endParaRPr lang="en-US" altLang="zh-CN" sz="2800" b="1" dirty="0">
              <a:solidFill>
                <a:schemeClr val="tx1"/>
              </a:solidFill>
              <a:cs typeface="+mn-ea"/>
              <a:sym typeface="+mn-lt"/>
            </a:endParaRPr>
          </a:p>
          <a:p>
            <a:pPr algn="l"/>
            <a:r>
              <a:rPr lang="en-US" altLang="zh-CN" sz="1200" dirty="0">
                <a:solidFill>
                  <a:schemeClr val="tx1"/>
                </a:solidFill>
                <a:cs typeface="+mn-ea"/>
                <a:sym typeface="+mn-lt"/>
              </a:rPr>
              <a:t>The experimental results</a:t>
            </a:r>
            <a:endParaRPr lang="en-US" altLang="zh-CN" sz="1200" dirty="0">
              <a:solidFill>
                <a:schemeClr val="tx1"/>
              </a:solidFill>
              <a:cs typeface="+mn-ea"/>
              <a:sym typeface="+mn-lt"/>
            </a:endParaRPr>
          </a:p>
        </p:txBody>
      </p:sp>
      <p:cxnSp>
        <p:nvCxnSpPr>
          <p:cNvPr id="8" name="直接连接符 7"/>
          <p:cNvCxnSpPr/>
          <p:nvPr/>
        </p:nvCxnSpPr>
        <p:spPr>
          <a:xfrm flipV="1">
            <a:off x="993377" y="2545081"/>
            <a:ext cx="824864" cy="1"/>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图片 12"/>
          <p:cNvPicPr/>
          <p:nvPr/>
        </p:nvPicPr>
        <p:blipFill>
          <a:blip r:embed="rId1">
            <a:extLst>
              <a:ext uri="{28A0092B-C50C-407E-A947-70E740481C1C}">
                <a14:useLocalDpi xmlns:a14="http://schemas.microsoft.com/office/drawing/2010/main" val="0"/>
              </a:ext>
            </a:extLst>
          </a:blip>
          <a:srcRect/>
          <a:stretch>
            <a:fillRect/>
          </a:stretch>
        </p:blipFill>
        <p:spPr>
          <a:xfrm>
            <a:off x="595615" y="2827030"/>
            <a:ext cx="3962718" cy="2971777"/>
          </a:xfrm>
          <a:prstGeom prst="rect">
            <a:avLst/>
          </a:prstGeom>
          <a:noFill/>
          <a:ln>
            <a:noFill/>
          </a:ln>
        </p:spPr>
      </p:pic>
      <p:pic>
        <p:nvPicPr>
          <p:cNvPr id="14" name="图片 13"/>
          <p:cNvPicPr/>
          <p:nvPr/>
        </p:nvPicPr>
        <p:blipFill>
          <a:blip r:embed="rId2">
            <a:extLst>
              <a:ext uri="{28A0092B-C50C-407E-A947-70E740481C1C}">
                <a14:useLocalDpi xmlns:a14="http://schemas.microsoft.com/office/drawing/2010/main" val="0"/>
              </a:ext>
            </a:extLst>
          </a:blip>
          <a:srcRect/>
          <a:stretch>
            <a:fillRect/>
          </a:stretch>
        </p:blipFill>
        <p:spPr>
          <a:xfrm>
            <a:off x="4047642" y="2827002"/>
            <a:ext cx="4096716" cy="3069010"/>
          </a:xfrm>
          <a:prstGeom prst="rect">
            <a:avLst/>
          </a:prstGeom>
          <a:noFill/>
          <a:ln>
            <a:noFill/>
          </a:ln>
        </p:spPr>
      </p:pic>
      <p:pic>
        <p:nvPicPr>
          <p:cNvPr id="18" name="图片 17"/>
          <p:cNvPicPr/>
          <p:nvPr/>
        </p:nvPicPr>
        <p:blipFill>
          <a:blip r:embed="rId3">
            <a:extLst>
              <a:ext uri="{28A0092B-C50C-407E-A947-70E740481C1C}">
                <a14:useLocalDpi xmlns:a14="http://schemas.microsoft.com/office/drawing/2010/main" val="0"/>
              </a:ext>
            </a:extLst>
          </a:blip>
          <a:srcRect/>
          <a:stretch>
            <a:fillRect/>
          </a:stretch>
        </p:blipFill>
        <p:spPr>
          <a:xfrm>
            <a:off x="7629561" y="2827104"/>
            <a:ext cx="3966824" cy="2971703"/>
          </a:xfrm>
          <a:prstGeom prst="rect">
            <a:avLst/>
          </a:prstGeom>
          <a:noFill/>
          <a:ln>
            <a:noFill/>
          </a:ln>
        </p:spPr>
      </p:pic>
      <p:sp>
        <p:nvSpPr>
          <p:cNvPr id="15" name="文本框 14"/>
          <p:cNvSpPr txBox="1"/>
          <p:nvPr/>
        </p:nvSpPr>
        <p:spPr>
          <a:xfrm>
            <a:off x="752839" y="5603624"/>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0.9957</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PSNR:104.3577</a:t>
            </a:r>
            <a:endParaRPr lang="zh-CN" altLang="en-US" sz="16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4493711" y="5603624"/>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0.9947</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PSNR:111.3785</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7920135" y="5603624"/>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0.9946</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PSNR:101.4719</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16" presetClass="entr" presetSubtype="37" fill="hold" nodeType="with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595575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 name="椭圆 10"/>
          <p:cNvSpPr/>
          <p:nvPr/>
        </p:nvSpPr>
        <p:spPr>
          <a:xfrm>
            <a:off x="576525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 name="椭圆 11"/>
          <p:cNvSpPr/>
          <p:nvPr/>
        </p:nvSpPr>
        <p:spPr>
          <a:xfrm>
            <a:off x="6146250" y="6471138"/>
            <a:ext cx="90000" cy="9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 name="椭圆 12"/>
          <p:cNvSpPr/>
          <p:nvPr/>
        </p:nvSpPr>
        <p:spPr>
          <a:xfrm>
            <a:off x="633675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5" name="组合 14"/>
          <p:cNvGrpSpPr/>
          <p:nvPr/>
        </p:nvGrpSpPr>
        <p:grpSpPr>
          <a:xfrm rot="5400000">
            <a:off x="529149" y="3304283"/>
            <a:ext cx="581785" cy="249435"/>
            <a:chOff x="5722295" y="5459104"/>
            <a:chExt cx="741073" cy="184951"/>
          </a:xfrm>
        </p:grpSpPr>
        <p:cxnSp>
          <p:nvCxnSpPr>
            <p:cNvPr id="16" name="直接连接符 15"/>
            <p:cNvCxnSpPr/>
            <p:nvPr/>
          </p:nvCxnSpPr>
          <p:spPr>
            <a:xfrm>
              <a:off x="5722295" y="5459104"/>
              <a:ext cx="373705" cy="18495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89663" y="5459104"/>
              <a:ext cx="373705" cy="184951"/>
            </a:xfrm>
            <a:prstGeom prst="line">
              <a:avLst/>
            </a:prstGeom>
            <a:ln w="25400">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rot="16200000" flipH="1">
            <a:off x="11081066" y="3304283"/>
            <a:ext cx="581785" cy="249435"/>
            <a:chOff x="5722295" y="5459104"/>
            <a:chExt cx="741073" cy="184951"/>
          </a:xfrm>
        </p:grpSpPr>
        <p:cxnSp>
          <p:nvCxnSpPr>
            <p:cNvPr id="19" name="直接连接符 18"/>
            <p:cNvCxnSpPr/>
            <p:nvPr/>
          </p:nvCxnSpPr>
          <p:spPr>
            <a:xfrm>
              <a:off x="5722295" y="5459104"/>
              <a:ext cx="373705" cy="18495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089663" y="5459104"/>
              <a:ext cx="373705" cy="184951"/>
            </a:xfrm>
            <a:prstGeom prst="line">
              <a:avLst/>
            </a:prstGeom>
            <a:ln w="25400">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5201765" y="2752600"/>
            <a:ext cx="3487437" cy="1014730"/>
          </a:xfrm>
          <a:prstGeom prst="rect">
            <a:avLst/>
          </a:prstGeom>
          <a:noFill/>
        </p:spPr>
        <p:txBody>
          <a:bodyPr wrap="square" rtlCol="0">
            <a:spAutoFit/>
          </a:bodyPr>
          <a:lstStyle/>
          <a:p>
            <a:r>
              <a:rPr lang="zh-CN" altLang="en-US" sz="6000" dirty="0">
                <a:solidFill>
                  <a:schemeClr val="bg1"/>
                </a:solidFill>
                <a:cs typeface="+mn-ea"/>
                <a:sym typeface="+mn-lt"/>
              </a:rPr>
              <a:t>性能测试 </a:t>
            </a:r>
            <a:endParaRPr lang="en-US" altLang="zh-CN" sz="2400" dirty="0">
              <a:solidFill>
                <a:schemeClr val="bg1"/>
              </a:solidFill>
              <a:cs typeface="+mn-ea"/>
              <a:sym typeface="+mn-lt"/>
            </a:endParaRPr>
          </a:p>
        </p:txBody>
      </p:sp>
      <p:grpSp>
        <p:nvGrpSpPr>
          <p:cNvPr id="31" name="组合 30"/>
          <p:cNvGrpSpPr/>
          <p:nvPr/>
        </p:nvGrpSpPr>
        <p:grpSpPr>
          <a:xfrm>
            <a:off x="3502798" y="2674631"/>
            <a:ext cx="1540935" cy="1540934"/>
            <a:chOff x="3502798" y="2674631"/>
            <a:chExt cx="1540935" cy="1540934"/>
          </a:xfrm>
        </p:grpSpPr>
        <p:sp>
          <p:nvSpPr>
            <p:cNvPr id="22" name="矩形: 圆角 21"/>
            <p:cNvSpPr/>
            <p:nvPr/>
          </p:nvSpPr>
          <p:spPr>
            <a:xfrm>
              <a:off x="3502798" y="2674631"/>
              <a:ext cx="1540934" cy="15409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4" name="文本框 23"/>
            <p:cNvSpPr txBox="1"/>
            <p:nvPr/>
          </p:nvSpPr>
          <p:spPr>
            <a:xfrm>
              <a:off x="3502799" y="2784676"/>
              <a:ext cx="1540934" cy="1322070"/>
            </a:xfrm>
            <a:prstGeom prst="rect">
              <a:avLst/>
            </a:prstGeom>
            <a:noFill/>
          </p:spPr>
          <p:txBody>
            <a:bodyPr wrap="square" rtlCol="0">
              <a:spAutoFit/>
            </a:bodyPr>
            <a:lstStyle/>
            <a:p>
              <a:pPr algn="ctr"/>
              <a:r>
                <a:rPr lang="en-US" altLang="zh-CN" sz="8000" dirty="0">
                  <a:gradFill>
                    <a:gsLst>
                      <a:gs pos="0">
                        <a:srgbClr val="D93339"/>
                      </a:gs>
                      <a:gs pos="100000">
                        <a:srgbClr val="6AAABA"/>
                      </a:gs>
                    </a:gsLst>
                    <a:lin ang="5400000" scaled="1"/>
                  </a:gradFill>
                  <a:latin typeface="微软雅黑" panose="020B0503020204020204" pitchFamily="34" charset="-122"/>
                  <a:ea typeface="微软雅黑" panose="020B0503020204020204" pitchFamily="34" charset="-122"/>
                  <a:cs typeface="+mn-ea"/>
                  <a:sym typeface="+mn-lt"/>
                </a:rPr>
                <a:t>03</a:t>
              </a:r>
              <a:endParaRPr lang="en-US" altLang="zh-CN" sz="8000" dirty="0">
                <a:gradFill>
                  <a:gsLst>
                    <a:gs pos="0">
                      <a:srgbClr val="D93339"/>
                    </a:gs>
                    <a:gs pos="100000">
                      <a:srgbClr val="6AAABA"/>
                    </a:gs>
                  </a:gsLst>
                  <a:lin ang="5400000" scaled="1"/>
                </a:gra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500" fill="hold"/>
                                        <p:tgtEl>
                                          <p:spTgt spid="31"/>
                                        </p:tgtEl>
                                        <p:attrNameLst>
                                          <p:attrName>ppt_x</p:attrName>
                                        </p:attrNameLst>
                                      </p:cBhvr>
                                      <p:tavLst>
                                        <p:tav tm="0">
                                          <p:val>
                                            <p:strVal val="#ppt_x"/>
                                          </p:val>
                                        </p:tav>
                                        <p:tav tm="100000">
                                          <p:val>
                                            <p:strVal val="#ppt_x"/>
                                          </p:val>
                                        </p:tav>
                                      </p:tavLst>
                                    </p:anim>
                                    <p:anim calcmode="lin" valueType="num">
                                      <p:cBhvr additive="base">
                                        <p:cTn id="8" dur="1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1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1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000" fill="hold"/>
                                        <p:tgtEl>
                                          <p:spTgt spid="11"/>
                                        </p:tgtEl>
                                        <p:attrNameLst>
                                          <p:attrName>ppt_x</p:attrName>
                                        </p:attrNameLst>
                                      </p:cBhvr>
                                      <p:tavLst>
                                        <p:tav tm="0">
                                          <p:val>
                                            <p:strVal val="#ppt_x"/>
                                          </p:val>
                                        </p:tav>
                                        <p:tav tm="100000">
                                          <p:val>
                                            <p:strVal val="#ppt_x"/>
                                          </p:val>
                                        </p:tav>
                                      </p:tavLst>
                                    </p:anim>
                                    <p:anim calcmode="lin" valueType="num">
                                      <p:cBhvr additive="base">
                                        <p:cTn id="23" dur="10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1000" fill="hold"/>
                                        <p:tgtEl>
                                          <p:spTgt spid="10"/>
                                        </p:tgtEl>
                                        <p:attrNameLst>
                                          <p:attrName>ppt_x</p:attrName>
                                        </p:attrNameLst>
                                      </p:cBhvr>
                                      <p:tavLst>
                                        <p:tav tm="0">
                                          <p:val>
                                            <p:strVal val="#ppt_x"/>
                                          </p:val>
                                        </p:tav>
                                        <p:tav tm="100000">
                                          <p:val>
                                            <p:strVal val="#ppt_x"/>
                                          </p:val>
                                        </p:tav>
                                      </p:tavLst>
                                    </p:anim>
                                    <p:anim calcmode="lin" valueType="num">
                                      <p:cBhvr additive="base">
                                        <p:cTn id="27" dur="10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50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1000" fill="hold"/>
                                        <p:tgtEl>
                                          <p:spTgt spid="12"/>
                                        </p:tgtEl>
                                        <p:attrNameLst>
                                          <p:attrName>ppt_x</p:attrName>
                                        </p:attrNameLst>
                                      </p:cBhvr>
                                      <p:tavLst>
                                        <p:tav tm="0">
                                          <p:val>
                                            <p:strVal val="#ppt_x"/>
                                          </p:val>
                                        </p:tav>
                                        <p:tav tm="100000">
                                          <p:val>
                                            <p:strVal val="#ppt_x"/>
                                          </p:val>
                                        </p:tav>
                                      </p:tavLst>
                                    </p:anim>
                                    <p:anim calcmode="lin" valueType="num">
                                      <p:cBhvr additive="base">
                                        <p:cTn id="31" dur="1000" fill="hold"/>
                                        <p:tgtEl>
                                          <p:spTgt spid="12"/>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75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1000" fill="hold"/>
                                        <p:tgtEl>
                                          <p:spTgt spid="13"/>
                                        </p:tgtEl>
                                        <p:attrNameLst>
                                          <p:attrName>ppt_x</p:attrName>
                                        </p:attrNameLst>
                                      </p:cBhvr>
                                      <p:tavLst>
                                        <p:tav tm="0">
                                          <p:val>
                                            <p:strVal val="#ppt_x"/>
                                          </p:val>
                                        </p:tav>
                                        <p:tav tm="100000">
                                          <p:val>
                                            <p:strVal val="#ppt_x"/>
                                          </p:val>
                                        </p:tav>
                                      </p:tavLst>
                                    </p:anim>
                                    <p:anim calcmode="lin" valueType="num">
                                      <p:cBhvr additive="base">
                                        <p:cTn id="3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96659" y="759988"/>
            <a:ext cx="2598683" cy="645160"/>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r>
              <a:rPr lang="zh-CN" altLang="en-US" sz="2400" b="1" dirty="0">
                <a:gradFill>
                  <a:gsLst>
                    <a:gs pos="100000">
                      <a:srgbClr val="6AAABA"/>
                    </a:gs>
                    <a:gs pos="0">
                      <a:srgbClr val="D93339"/>
                    </a:gs>
                  </a:gsLst>
                  <a:lin ang="2700000" scaled="1"/>
                </a:gradFill>
                <a:cs typeface="+mn-ea"/>
                <a:sym typeface="+mn-lt"/>
              </a:rPr>
              <a:t>测试方法</a:t>
            </a:r>
            <a:endParaRPr lang="en-US" altLang="zh-CN" sz="2400" b="1" dirty="0">
              <a:gradFill>
                <a:gsLst>
                  <a:gs pos="100000">
                    <a:srgbClr val="6AAABA"/>
                  </a:gs>
                  <a:gs pos="0">
                    <a:srgbClr val="D93339"/>
                  </a:gs>
                </a:gsLst>
                <a:lin ang="2700000" scaled="1"/>
              </a:gradFill>
              <a:cs typeface="+mn-ea"/>
              <a:sym typeface="+mn-lt"/>
            </a:endParaRPr>
          </a:p>
          <a:p>
            <a:r>
              <a:rPr lang="en-US" sz="1200" dirty="0">
                <a:gradFill>
                  <a:gsLst>
                    <a:gs pos="100000">
                      <a:srgbClr val="6AAABA"/>
                    </a:gs>
                    <a:gs pos="0">
                      <a:srgbClr val="D93339"/>
                    </a:gs>
                  </a:gsLst>
                  <a:lin ang="2700000" scaled="1"/>
                </a:gradFill>
                <a:cs typeface="+mn-ea"/>
                <a:sym typeface="+mn-lt"/>
              </a:rPr>
              <a:t>Different Kinds of Testing</a:t>
            </a:r>
            <a:endParaRPr lang="en-US" sz="1200" dirty="0">
              <a:gradFill>
                <a:gsLst>
                  <a:gs pos="100000">
                    <a:srgbClr val="6AAABA"/>
                  </a:gs>
                  <a:gs pos="0">
                    <a:srgbClr val="D93339"/>
                  </a:gs>
                </a:gsLst>
                <a:lin ang="2700000" scaled="1"/>
              </a:gradFill>
              <a:cs typeface="+mn-ea"/>
              <a:sym typeface="+mn-lt"/>
            </a:endParaRPr>
          </a:p>
        </p:txBody>
      </p:sp>
      <p:cxnSp>
        <p:nvCxnSpPr>
          <p:cNvPr id="13" name="直接连接符 12"/>
          <p:cNvCxnSpPr/>
          <p:nvPr/>
        </p:nvCxnSpPr>
        <p:spPr>
          <a:xfrm>
            <a:off x="5924112" y="1406544"/>
            <a:ext cx="343776" cy="0"/>
          </a:xfrm>
          <a:prstGeom prst="line">
            <a:avLst/>
          </a:prstGeom>
          <a:ln w="12700" cap="rnd">
            <a:gradFill flip="none" rotWithShape="1">
              <a:gsLst>
                <a:gs pos="0">
                  <a:srgbClr val="D93339"/>
                </a:gs>
                <a:gs pos="100000">
                  <a:srgbClr val="6AAABA"/>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1202879" y="1945484"/>
            <a:ext cx="2528913" cy="987954"/>
            <a:chOff x="1284904" y="1916721"/>
            <a:chExt cx="2528913" cy="987954"/>
          </a:xfrm>
        </p:grpSpPr>
        <p:sp>
          <p:nvSpPr>
            <p:cNvPr id="19" name="文本框 18"/>
            <p:cNvSpPr txBox="1"/>
            <p:nvPr/>
          </p:nvSpPr>
          <p:spPr>
            <a:xfrm>
              <a:off x="1284904" y="2259515"/>
              <a:ext cx="2528911" cy="645160"/>
            </a:xfrm>
            <a:prstGeom prst="rect">
              <a:avLst/>
            </a:prstGeom>
            <a:noFill/>
          </p:spPr>
          <p:txBody>
            <a:bodyPr wrap="square" rtlCol="0">
              <a:spAutoFit/>
            </a:bodyPr>
            <a:lstStyle/>
            <a:p>
              <a:pPr algn="r"/>
              <a:r>
                <a:rPr lang="zh-CN" altLang="en-US" sz="1200" dirty="0">
                  <a:cs typeface="+mn-ea"/>
                  <a:sym typeface="+mn-lt"/>
                </a:rPr>
                <a:t>嵌入图像大小从</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64×64</a:t>
              </a:r>
              <a:r>
                <a:rPr lang="zh-CN" altLang="en-US" sz="1200" dirty="0">
                  <a:cs typeface="+mn-ea"/>
                  <a:sym typeface="+mn-lt"/>
                </a:rPr>
                <a:t>到</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114×114</a:t>
              </a:r>
              <a:r>
                <a:rPr lang="zh-CN" altLang="en-US" sz="1200" dirty="0">
                  <a:cs typeface="+mn-ea"/>
                  <a:sym typeface="+mn-lt"/>
                </a:rPr>
                <a:t>进行嵌入，计算提取水印准确率及绘制准确性</a:t>
              </a:r>
              <a:r>
                <a:rPr lang="en-US" altLang="zh-CN" sz="1200" dirty="0">
                  <a:cs typeface="+mn-ea"/>
                  <a:sym typeface="+mn-lt"/>
                </a:rPr>
                <a:t>~</a:t>
              </a:r>
              <a:r>
                <a:rPr lang="zh-CN" altLang="en-US" sz="1200" dirty="0">
                  <a:cs typeface="+mn-ea"/>
                  <a:sym typeface="+mn-lt"/>
                </a:rPr>
                <a:t>容量曲线</a:t>
              </a:r>
              <a:endParaRPr lang="zh-CN" altLang="en-US" sz="1200" dirty="0">
                <a:cs typeface="+mn-ea"/>
                <a:sym typeface="+mn-lt"/>
              </a:endParaRPr>
            </a:p>
          </p:txBody>
        </p:sp>
        <p:sp>
          <p:nvSpPr>
            <p:cNvPr id="20" name="文本框 19"/>
            <p:cNvSpPr txBox="1"/>
            <p:nvPr/>
          </p:nvSpPr>
          <p:spPr>
            <a:xfrm>
              <a:off x="2221911" y="1916721"/>
              <a:ext cx="1591906" cy="307777"/>
            </a:xfrm>
            <a:prstGeom prst="rect">
              <a:avLst/>
            </a:prstGeom>
            <a:noFill/>
          </p:spPr>
          <p:txBody>
            <a:bodyPr wrap="square" rtlCol="0">
              <a:spAutoFit/>
            </a:bodyPr>
            <a:lstStyle/>
            <a:p>
              <a:pPr algn="r"/>
              <a:r>
                <a:rPr lang="zh-CN" altLang="en-US" sz="1400" b="1" dirty="0">
                  <a:cs typeface="+mn-ea"/>
                  <a:sym typeface="+mn-lt"/>
                </a:rPr>
                <a:t>不同容量嵌入</a:t>
              </a:r>
              <a:endParaRPr lang="zh-CN" altLang="en-US" sz="1400" b="1" dirty="0">
                <a:cs typeface="+mn-ea"/>
                <a:sym typeface="+mn-lt"/>
              </a:endParaRPr>
            </a:p>
          </p:txBody>
        </p:sp>
        <p:cxnSp>
          <p:nvCxnSpPr>
            <p:cNvPr id="21" name="直接连接符 20"/>
            <p:cNvCxnSpPr/>
            <p:nvPr/>
          </p:nvCxnSpPr>
          <p:spPr>
            <a:xfrm>
              <a:off x="3193576" y="2224498"/>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202877" y="4937931"/>
            <a:ext cx="2528915" cy="804459"/>
            <a:chOff x="-1728675" y="2115467"/>
            <a:chExt cx="2528915" cy="804459"/>
          </a:xfrm>
        </p:grpSpPr>
        <p:sp>
          <p:nvSpPr>
            <p:cNvPr id="25" name="文本框 24"/>
            <p:cNvSpPr txBox="1"/>
            <p:nvPr/>
          </p:nvSpPr>
          <p:spPr>
            <a:xfrm>
              <a:off x="-1728675" y="2458261"/>
              <a:ext cx="2528913" cy="461665"/>
            </a:xfrm>
            <a:prstGeom prst="rect">
              <a:avLst/>
            </a:prstGeom>
            <a:noFill/>
          </p:spPr>
          <p:txBody>
            <a:bodyPr wrap="square" rtlCol="0">
              <a:spAutoFit/>
            </a:bodyPr>
            <a:lstStyle/>
            <a:p>
              <a:pPr algn="r"/>
              <a:r>
                <a:rPr lang="zh-CN" altLang="en-US" sz="1200" dirty="0">
                  <a:cs typeface="+mn-ea"/>
                  <a:sym typeface="+mn-lt"/>
                </a:rPr>
                <a:t>对叠加噪声后的图像再进行不同的滤波处理</a:t>
              </a:r>
              <a:endParaRPr lang="zh-CN" altLang="en-US" sz="1200" dirty="0">
                <a:cs typeface="+mn-ea"/>
                <a:sym typeface="+mn-lt"/>
              </a:endParaRPr>
            </a:p>
          </p:txBody>
        </p:sp>
        <p:sp>
          <p:nvSpPr>
            <p:cNvPr id="26" name="文本框 25"/>
            <p:cNvSpPr txBox="1"/>
            <p:nvPr/>
          </p:nvSpPr>
          <p:spPr>
            <a:xfrm>
              <a:off x="-791666" y="2115467"/>
              <a:ext cx="1591906" cy="307777"/>
            </a:xfrm>
            <a:prstGeom prst="rect">
              <a:avLst/>
            </a:prstGeom>
            <a:noFill/>
          </p:spPr>
          <p:txBody>
            <a:bodyPr wrap="square" rtlCol="0">
              <a:spAutoFit/>
            </a:bodyPr>
            <a:lstStyle/>
            <a:p>
              <a:pPr algn="r"/>
              <a:r>
                <a:rPr lang="zh-CN" altLang="en-US" sz="1400" b="1" dirty="0">
                  <a:cs typeface="+mn-ea"/>
                  <a:sym typeface="+mn-lt"/>
                </a:rPr>
                <a:t>叠加噪声及滤波</a:t>
              </a:r>
              <a:endParaRPr lang="zh-CN" altLang="en-US" sz="1400" b="1" dirty="0">
                <a:cs typeface="+mn-ea"/>
                <a:sym typeface="+mn-lt"/>
              </a:endParaRPr>
            </a:p>
          </p:txBody>
        </p:sp>
        <p:cxnSp>
          <p:nvCxnSpPr>
            <p:cNvPr id="27" name="直接连接符 26"/>
            <p:cNvCxnSpPr/>
            <p:nvPr/>
          </p:nvCxnSpPr>
          <p:spPr>
            <a:xfrm>
              <a:off x="179999" y="2423244"/>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202879" y="3441707"/>
            <a:ext cx="2528913" cy="1173791"/>
            <a:chOff x="-1728673" y="2115467"/>
            <a:chExt cx="2528913" cy="1173791"/>
          </a:xfrm>
        </p:grpSpPr>
        <p:sp>
          <p:nvSpPr>
            <p:cNvPr id="33" name="文本框 32"/>
            <p:cNvSpPr txBox="1"/>
            <p:nvPr/>
          </p:nvSpPr>
          <p:spPr>
            <a:xfrm>
              <a:off x="-1728673" y="2458261"/>
              <a:ext cx="2528912" cy="830997"/>
            </a:xfrm>
            <a:prstGeom prst="rect">
              <a:avLst/>
            </a:prstGeom>
            <a:noFill/>
          </p:spPr>
          <p:txBody>
            <a:bodyPr wrap="square" rtlCol="0">
              <a:spAutoFit/>
            </a:bodyPr>
            <a:lstStyle/>
            <a:p>
              <a:pPr algn="r"/>
              <a:r>
                <a:rPr lang="zh-CN" altLang="en-US" sz="1200" dirty="0">
                  <a:cs typeface="+mn-ea"/>
                  <a:sym typeface="+mn-lt"/>
                </a:rPr>
                <a:t>叠加不同程度的高斯噪声</a:t>
              </a:r>
              <a:r>
                <a:rPr lang="en-US" altLang="zh-CN" sz="1200" dirty="0">
                  <a:cs typeface="+mn-ea"/>
                  <a:sym typeface="+mn-lt"/>
                </a:rPr>
                <a:t>/</a:t>
              </a:r>
              <a:r>
                <a:rPr lang="zh-CN" altLang="en-US" sz="1200" dirty="0">
                  <a:cs typeface="+mn-ea"/>
                  <a:sym typeface="+mn-lt"/>
                </a:rPr>
                <a:t>椒盐噪声</a:t>
              </a:r>
              <a:r>
                <a:rPr lang="en-US" altLang="zh-CN" sz="1200" dirty="0">
                  <a:cs typeface="+mn-ea"/>
                  <a:sym typeface="+mn-lt"/>
                </a:rPr>
                <a:t>/</a:t>
              </a:r>
              <a:r>
                <a:rPr lang="zh-CN" altLang="en-US" sz="1200" dirty="0">
                  <a:cs typeface="+mn-ea"/>
                  <a:sym typeface="+mn-lt"/>
                </a:rPr>
                <a:t>随机噪声</a:t>
              </a:r>
              <a:r>
                <a:rPr lang="en-US" altLang="zh-CN" sz="1200" dirty="0">
                  <a:cs typeface="+mn-ea"/>
                  <a:sym typeface="+mn-lt"/>
                </a:rPr>
                <a:t>/</a:t>
              </a:r>
              <a:r>
                <a:rPr lang="zh-CN" altLang="en-US" sz="1200" dirty="0">
                  <a:cs typeface="+mn-ea"/>
                  <a:sym typeface="+mn-lt"/>
                </a:rPr>
                <a:t>均值滤波，绘制其</a:t>
              </a:r>
              <a:r>
                <a:rPr lang="en-US" altLang="zh-CN" sz="1200" dirty="0">
                  <a:cs typeface="+mn-ea"/>
                  <a:sym typeface="+mn-lt"/>
                </a:rPr>
                <a:t>PSNR~</a:t>
              </a:r>
              <a:r>
                <a:rPr lang="zh-CN" altLang="en-US" sz="1200" dirty="0">
                  <a:cs typeface="+mn-ea"/>
                  <a:sym typeface="+mn-lt"/>
                </a:rPr>
                <a:t>噪声程度曲线和噪声与相关系数的关系曲线</a:t>
              </a:r>
              <a:r>
                <a:rPr lang="en-US" altLang="zh-CN" sz="1200" dirty="0">
                  <a:cs typeface="+mn-ea"/>
                  <a:sym typeface="+mn-lt"/>
                </a:rPr>
                <a:t>.</a:t>
              </a:r>
              <a:endParaRPr lang="en-US" altLang="zh-CN" sz="1200" dirty="0">
                <a:cs typeface="+mn-ea"/>
                <a:sym typeface="+mn-lt"/>
              </a:endParaRPr>
            </a:p>
          </p:txBody>
        </p:sp>
        <p:sp>
          <p:nvSpPr>
            <p:cNvPr id="34" name="文本框 33"/>
            <p:cNvSpPr txBox="1"/>
            <p:nvPr/>
          </p:nvSpPr>
          <p:spPr>
            <a:xfrm>
              <a:off x="-684828" y="2115467"/>
              <a:ext cx="1485068" cy="307777"/>
            </a:xfrm>
            <a:prstGeom prst="rect">
              <a:avLst/>
            </a:prstGeom>
            <a:noFill/>
          </p:spPr>
          <p:txBody>
            <a:bodyPr wrap="square" rtlCol="0">
              <a:spAutoFit/>
            </a:bodyPr>
            <a:lstStyle/>
            <a:p>
              <a:pPr algn="r"/>
              <a:r>
                <a:rPr lang="zh-CN" altLang="en-US" sz="1400" b="1" dirty="0">
                  <a:cs typeface="+mn-ea"/>
                  <a:sym typeface="+mn-lt"/>
                </a:rPr>
                <a:t>叠加噪声或滤波</a:t>
              </a:r>
              <a:endParaRPr lang="zh-CN" altLang="en-US" sz="1400" b="1" dirty="0">
                <a:cs typeface="+mn-ea"/>
                <a:sym typeface="+mn-lt"/>
              </a:endParaRPr>
            </a:p>
          </p:txBody>
        </p:sp>
        <p:cxnSp>
          <p:nvCxnSpPr>
            <p:cNvPr id="35" name="直接连接符 34"/>
            <p:cNvCxnSpPr/>
            <p:nvPr/>
          </p:nvCxnSpPr>
          <p:spPr>
            <a:xfrm>
              <a:off x="179999" y="2423244"/>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flipH="1">
            <a:off x="8460209" y="1945484"/>
            <a:ext cx="2528912" cy="987954"/>
            <a:chOff x="-1728673" y="2115467"/>
            <a:chExt cx="2528912" cy="987954"/>
          </a:xfrm>
        </p:grpSpPr>
        <p:sp>
          <p:nvSpPr>
            <p:cNvPr id="40" name="文本框 39"/>
            <p:cNvSpPr txBox="1"/>
            <p:nvPr/>
          </p:nvSpPr>
          <p:spPr>
            <a:xfrm>
              <a:off x="-1728673" y="2458261"/>
              <a:ext cx="2528912" cy="645160"/>
            </a:xfrm>
            <a:prstGeom prst="rect">
              <a:avLst/>
            </a:prstGeom>
            <a:noFill/>
          </p:spPr>
          <p:txBody>
            <a:bodyPr wrap="square" rtlCol="0">
              <a:spAutoFit/>
            </a:bodyPr>
            <a:lstStyle/>
            <a:p>
              <a:r>
                <a:rPr lang="zh-CN" altLang="en-US" sz="1200" dirty="0">
                  <a:cs typeface="+mn-ea"/>
                  <a:sym typeface="+mn-lt"/>
                </a:rPr>
                <a:t>选取压缩质量因子</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cs typeface="+mn-ea"/>
                  <a:sym typeface="+mn-lt"/>
                </a:rPr>
                <a:t>从</a:t>
              </a:r>
              <a:r>
                <a:rPr lang="en-US" altLang="zh-CN" sz="1200" dirty="0">
                  <a:latin typeface="微软雅黑" panose="020B0503020204020204" pitchFamily="34" charset="-122"/>
                  <a:ea typeface="微软雅黑" panose="020B0503020204020204" pitchFamily="34" charset="-122"/>
                  <a:cs typeface="+mn-ea"/>
                  <a:sym typeface="+mn-lt"/>
                </a:rPr>
                <a:t>1~100</a:t>
              </a:r>
              <a:r>
                <a:rPr lang="zh-CN" altLang="en-US" sz="1200" dirty="0">
                  <a:cs typeface="+mn-ea"/>
                  <a:sym typeface="+mn-lt"/>
                </a:rPr>
                <a:t>对嵌入水印的图像进行批量压缩，再依次提取，绘制相关系数</a:t>
              </a:r>
              <a:r>
                <a:rPr lang="en-US" altLang="zh-CN" sz="1200" dirty="0">
                  <a:cs typeface="+mn-ea"/>
                  <a:sym typeface="+mn-lt"/>
                </a:rPr>
                <a:t>~</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cs typeface="+mn-ea"/>
                  <a:sym typeface="+mn-lt"/>
                </a:rPr>
                <a:t>图像</a:t>
              </a:r>
              <a:endParaRPr lang="zh-CN" altLang="en-US" sz="1200" dirty="0">
                <a:cs typeface="+mn-ea"/>
                <a:sym typeface="+mn-lt"/>
              </a:endParaRPr>
            </a:p>
          </p:txBody>
        </p:sp>
        <p:sp>
          <p:nvSpPr>
            <p:cNvPr id="41" name="文本框 40"/>
            <p:cNvSpPr txBox="1"/>
            <p:nvPr/>
          </p:nvSpPr>
          <p:spPr>
            <a:xfrm>
              <a:off x="-183582" y="2115467"/>
              <a:ext cx="983821" cy="307777"/>
            </a:xfrm>
            <a:prstGeom prst="rect">
              <a:avLst/>
            </a:prstGeom>
            <a:noFill/>
          </p:spPr>
          <p:txBody>
            <a:bodyPr wrap="square" rtlCol="0">
              <a:spAutoFit/>
            </a:bodyPr>
            <a:lstStyle/>
            <a:p>
              <a:r>
                <a:rPr lang="zh-CN" altLang="en-US" sz="1400" b="1" dirty="0">
                  <a:cs typeface="+mn-ea"/>
                  <a:sym typeface="+mn-lt"/>
                </a:rPr>
                <a:t>图像压缩</a:t>
              </a:r>
              <a:endParaRPr lang="zh-CN" altLang="en-US" sz="1400" b="1" dirty="0">
                <a:cs typeface="+mn-ea"/>
                <a:sym typeface="+mn-lt"/>
              </a:endParaRPr>
            </a:p>
          </p:txBody>
        </p:sp>
        <p:cxnSp>
          <p:nvCxnSpPr>
            <p:cNvPr id="42" name="直接连接符 41"/>
            <p:cNvCxnSpPr/>
            <p:nvPr/>
          </p:nvCxnSpPr>
          <p:spPr>
            <a:xfrm>
              <a:off x="179999" y="2423244"/>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flipH="1">
            <a:off x="8460207" y="4937931"/>
            <a:ext cx="2528914" cy="987954"/>
            <a:chOff x="-1728673" y="2115467"/>
            <a:chExt cx="2528914" cy="987954"/>
          </a:xfrm>
        </p:grpSpPr>
        <p:sp>
          <p:nvSpPr>
            <p:cNvPr id="51" name="文本框 50"/>
            <p:cNvSpPr txBox="1"/>
            <p:nvPr/>
          </p:nvSpPr>
          <p:spPr>
            <a:xfrm>
              <a:off x="-1728673" y="2458261"/>
              <a:ext cx="2528912" cy="645160"/>
            </a:xfrm>
            <a:prstGeom prst="rect">
              <a:avLst/>
            </a:prstGeom>
            <a:noFill/>
          </p:spPr>
          <p:txBody>
            <a:bodyPr wrap="square" rtlCol="0">
              <a:spAutoFit/>
            </a:bodyPr>
            <a:lstStyle/>
            <a:p>
              <a:r>
                <a:rPr lang="zh-CN" altLang="en-US" sz="1200" dirty="0">
                  <a:cs typeface="+mn-ea"/>
                  <a:sym typeface="+mn-lt"/>
                </a:rPr>
                <a:t>设置叠加强度为</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0.0001</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lt"/>
                </a:rPr>
                <a:t>、</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0.001…10</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lt"/>
                </a:rPr>
                <a:t>、</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100</a:t>
              </a:r>
              <a:r>
                <a:rPr lang="zh-CN" altLang="en-US" sz="1200" dirty="0">
                  <a:cs typeface="+mn-ea"/>
                  <a:sym typeface="+mn-lt"/>
                </a:rPr>
                <a:t>进行嵌入，观察其</a:t>
              </a:r>
              <a:r>
                <a:rPr lang="en-US" altLang="zh-CN" sz="1200" dirty="0">
                  <a:cs typeface="+mn-ea"/>
                  <a:sym typeface="+mn-lt"/>
                </a:rPr>
                <a:t>PSNR</a:t>
              </a:r>
              <a:r>
                <a:rPr lang="zh-CN" altLang="en-US" sz="1200" dirty="0">
                  <a:cs typeface="+mn-ea"/>
                  <a:sym typeface="+mn-lt"/>
                </a:rPr>
                <a:t>与相关系数</a:t>
              </a:r>
              <a:endParaRPr lang="zh-CN" altLang="en-US" sz="1200" dirty="0">
                <a:cs typeface="+mn-ea"/>
                <a:sym typeface="+mn-lt"/>
              </a:endParaRPr>
            </a:p>
          </p:txBody>
        </p:sp>
        <p:sp>
          <p:nvSpPr>
            <p:cNvPr id="52" name="文本框 51"/>
            <p:cNvSpPr txBox="1"/>
            <p:nvPr/>
          </p:nvSpPr>
          <p:spPr>
            <a:xfrm>
              <a:off x="-1306998" y="2115467"/>
              <a:ext cx="2107239" cy="307777"/>
            </a:xfrm>
            <a:prstGeom prst="rect">
              <a:avLst/>
            </a:prstGeom>
            <a:noFill/>
          </p:spPr>
          <p:txBody>
            <a:bodyPr wrap="square" rtlCol="0">
              <a:spAutoFit/>
            </a:bodyPr>
            <a:lstStyle/>
            <a:p>
              <a:r>
                <a:rPr lang="zh-CN" altLang="en-US" sz="1400" b="1" dirty="0">
                  <a:cs typeface="+mn-ea"/>
                  <a:sym typeface="+mn-lt"/>
                </a:rPr>
                <a:t>调节水印的叠加强度</a:t>
              </a:r>
              <a:endParaRPr lang="zh-CN" altLang="en-US" sz="1400" b="1" dirty="0">
                <a:cs typeface="+mn-ea"/>
                <a:sym typeface="+mn-lt"/>
              </a:endParaRPr>
            </a:p>
          </p:txBody>
        </p:sp>
        <p:cxnSp>
          <p:nvCxnSpPr>
            <p:cNvPr id="53" name="直接连接符 52"/>
            <p:cNvCxnSpPr/>
            <p:nvPr/>
          </p:nvCxnSpPr>
          <p:spPr>
            <a:xfrm>
              <a:off x="179999" y="2423244"/>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flipH="1">
            <a:off x="8460208" y="3441708"/>
            <a:ext cx="2528913" cy="619793"/>
            <a:chOff x="-1728673" y="2115467"/>
            <a:chExt cx="2528913" cy="619793"/>
          </a:xfrm>
        </p:grpSpPr>
        <p:sp>
          <p:nvSpPr>
            <p:cNvPr id="59" name="文本框 58"/>
            <p:cNvSpPr txBox="1"/>
            <p:nvPr/>
          </p:nvSpPr>
          <p:spPr>
            <a:xfrm>
              <a:off x="-1728673" y="2458261"/>
              <a:ext cx="2528912" cy="276999"/>
            </a:xfrm>
            <a:prstGeom prst="rect">
              <a:avLst/>
            </a:prstGeom>
            <a:noFill/>
          </p:spPr>
          <p:txBody>
            <a:bodyPr wrap="square" rtlCol="0">
              <a:spAutoFit/>
            </a:bodyPr>
            <a:lstStyle/>
            <a:p>
              <a:r>
                <a:rPr lang="zh-CN" altLang="en-US" sz="1200" dirty="0">
                  <a:cs typeface="+mn-ea"/>
                  <a:sym typeface="+mn-lt"/>
                </a:rPr>
                <a:t>对图像进行旋转、添加素材、裁剪</a:t>
              </a:r>
              <a:endParaRPr lang="zh-CN" altLang="en-US" sz="1200" dirty="0">
                <a:cs typeface="+mn-ea"/>
                <a:sym typeface="+mn-lt"/>
              </a:endParaRPr>
            </a:p>
          </p:txBody>
        </p:sp>
        <p:sp>
          <p:nvSpPr>
            <p:cNvPr id="60" name="文本框 59"/>
            <p:cNvSpPr txBox="1"/>
            <p:nvPr/>
          </p:nvSpPr>
          <p:spPr>
            <a:xfrm>
              <a:off x="-684829" y="2115467"/>
              <a:ext cx="1485069" cy="307777"/>
            </a:xfrm>
            <a:prstGeom prst="rect">
              <a:avLst/>
            </a:prstGeom>
            <a:noFill/>
          </p:spPr>
          <p:txBody>
            <a:bodyPr wrap="square" rtlCol="0">
              <a:spAutoFit/>
            </a:bodyPr>
            <a:lstStyle/>
            <a:p>
              <a:r>
                <a:rPr lang="zh-CN" altLang="en-US" sz="1400" b="1" dirty="0">
                  <a:cs typeface="+mn-ea"/>
                  <a:sym typeface="+mn-lt"/>
                </a:rPr>
                <a:t>篡改图像内容</a:t>
              </a:r>
              <a:endParaRPr lang="zh-CN" altLang="en-US" sz="1400" b="1" dirty="0">
                <a:cs typeface="+mn-ea"/>
                <a:sym typeface="+mn-lt"/>
              </a:endParaRPr>
            </a:p>
          </p:txBody>
        </p:sp>
        <p:cxnSp>
          <p:nvCxnSpPr>
            <p:cNvPr id="61" name="直接连接符 60"/>
            <p:cNvCxnSpPr/>
            <p:nvPr/>
          </p:nvCxnSpPr>
          <p:spPr>
            <a:xfrm>
              <a:off x="179999" y="2423244"/>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64729" y="1675389"/>
            <a:ext cx="3262542" cy="3262542"/>
          </a:xfrm>
          <a:prstGeom prst="rect">
            <a:avLst/>
          </a:prstGeom>
        </p:spPr>
      </p:pic>
      <p:sp>
        <p:nvSpPr>
          <p:cNvPr id="92" name="文本框 91"/>
          <p:cNvSpPr txBox="1"/>
          <p:nvPr/>
        </p:nvSpPr>
        <p:spPr>
          <a:xfrm>
            <a:off x="5128159" y="4937930"/>
            <a:ext cx="1591906" cy="307777"/>
          </a:xfrm>
          <a:prstGeom prst="rect">
            <a:avLst/>
          </a:prstGeom>
          <a:noFill/>
        </p:spPr>
        <p:txBody>
          <a:bodyPr wrap="square" rtlCol="0">
            <a:spAutoFit/>
          </a:bodyPr>
          <a:lstStyle/>
          <a:p>
            <a:pPr algn="r"/>
            <a:r>
              <a:rPr lang="zh-CN" altLang="en-US" sz="1400" b="1" dirty="0">
                <a:cs typeface="+mn-ea"/>
                <a:sym typeface="+mn-lt"/>
              </a:rPr>
              <a:t>直方图均衡化</a:t>
            </a:r>
            <a:endParaRPr lang="zh-CN" altLang="en-US" sz="1400" b="1" dirty="0">
              <a:cs typeface="+mn-ea"/>
              <a:sym typeface="+mn-lt"/>
            </a:endParaRPr>
          </a:p>
        </p:txBody>
      </p:sp>
      <p:cxnSp>
        <p:nvCxnSpPr>
          <p:cNvPr id="93" name="直接连接符 92"/>
          <p:cNvCxnSpPr/>
          <p:nvPr/>
        </p:nvCxnSpPr>
        <p:spPr>
          <a:xfrm>
            <a:off x="5752562" y="5245707"/>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4745768" y="5280725"/>
            <a:ext cx="2528913" cy="461665"/>
          </a:xfrm>
          <a:prstGeom prst="rect">
            <a:avLst/>
          </a:prstGeom>
          <a:noFill/>
        </p:spPr>
        <p:txBody>
          <a:bodyPr wrap="square" rtlCol="0">
            <a:spAutoFit/>
          </a:bodyPr>
          <a:lstStyle/>
          <a:p>
            <a:pPr algn="ctr"/>
            <a:r>
              <a:rPr lang="zh-CN" altLang="en-US" sz="1200" dirty="0">
                <a:cs typeface="+mn-ea"/>
                <a:sym typeface="+mn-lt"/>
              </a:rPr>
              <a:t>对图像进行直方图均衡化后提取水印</a:t>
            </a:r>
            <a:endParaRPr lang="zh-CN" altLang="en-US" sz="12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0-#ppt_h/2"/>
                                          </p:val>
                                        </p:tav>
                                        <p:tav tm="100000">
                                          <p:val>
                                            <p:strVal val="#ppt_y"/>
                                          </p:val>
                                        </p:tav>
                                      </p:tavLst>
                                    </p:anim>
                                  </p:childTnLst>
                                </p:cTn>
                              </p:par>
                              <p:par>
                                <p:cTn id="9" presetID="16" presetClass="entr" presetSubtype="37" fill="hold" nodeType="with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barn(outVertical)">
                                      <p:cBhvr>
                                        <p:cTn id="11" dur="750"/>
                                        <p:tgtEl>
                                          <p:spTgt spid="13"/>
                                        </p:tgtEl>
                                      </p:cBhvr>
                                    </p:animEffect>
                                  </p:childTnLst>
                                </p:cTn>
                              </p:par>
                              <p:par>
                                <p:cTn id="12" presetID="2" presetClass="entr" presetSubtype="8" decel="100000" fill="hold" nodeType="withEffect">
                                  <p:stCondLst>
                                    <p:cond delay="750"/>
                                  </p:stCondLst>
                                  <p:childTnLst>
                                    <p:set>
                                      <p:cBhvr>
                                        <p:cTn id="13" dur="1" fill="hold">
                                          <p:stCondLst>
                                            <p:cond delay="0"/>
                                          </p:stCondLst>
                                        </p:cTn>
                                        <p:tgtEl>
                                          <p:spTgt spid="91"/>
                                        </p:tgtEl>
                                        <p:attrNameLst>
                                          <p:attrName>style.visibility</p:attrName>
                                        </p:attrNameLst>
                                      </p:cBhvr>
                                      <p:to>
                                        <p:strVal val="visible"/>
                                      </p:to>
                                    </p:set>
                                    <p:anim calcmode="lin" valueType="num">
                                      <p:cBhvr additive="base">
                                        <p:cTn id="14" dur="1250" fill="hold"/>
                                        <p:tgtEl>
                                          <p:spTgt spid="91"/>
                                        </p:tgtEl>
                                        <p:attrNameLst>
                                          <p:attrName>ppt_x</p:attrName>
                                        </p:attrNameLst>
                                      </p:cBhvr>
                                      <p:tavLst>
                                        <p:tav tm="0">
                                          <p:val>
                                            <p:strVal val="0-#ppt_w/2"/>
                                          </p:val>
                                        </p:tav>
                                        <p:tav tm="100000">
                                          <p:val>
                                            <p:strVal val="#ppt_x"/>
                                          </p:val>
                                        </p:tav>
                                      </p:tavLst>
                                    </p:anim>
                                    <p:anim calcmode="lin" valueType="num">
                                      <p:cBhvr additive="base">
                                        <p:cTn id="15" dur="1250" fill="hold"/>
                                        <p:tgtEl>
                                          <p:spTgt spid="91"/>
                                        </p:tgtEl>
                                        <p:attrNameLst>
                                          <p:attrName>ppt_y</p:attrName>
                                        </p:attrNameLst>
                                      </p:cBhvr>
                                      <p:tavLst>
                                        <p:tav tm="0">
                                          <p:val>
                                            <p:strVal val="#ppt_y"/>
                                          </p:val>
                                        </p:tav>
                                        <p:tav tm="100000">
                                          <p:val>
                                            <p:strVal val="#ppt_y"/>
                                          </p:val>
                                        </p:tav>
                                      </p:tavLst>
                                    </p:anim>
                                  </p:childTnLst>
                                </p:cTn>
                              </p:par>
                              <p:par>
                                <p:cTn id="16" presetID="2" presetClass="entr" presetSubtype="2" decel="100000" fill="hold" nodeType="withEffect">
                                  <p:stCondLst>
                                    <p:cond delay="100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1250" fill="hold"/>
                                        <p:tgtEl>
                                          <p:spTgt spid="39"/>
                                        </p:tgtEl>
                                        <p:attrNameLst>
                                          <p:attrName>ppt_x</p:attrName>
                                        </p:attrNameLst>
                                      </p:cBhvr>
                                      <p:tavLst>
                                        <p:tav tm="0">
                                          <p:val>
                                            <p:strVal val="1+#ppt_w/2"/>
                                          </p:val>
                                        </p:tav>
                                        <p:tav tm="100000">
                                          <p:val>
                                            <p:strVal val="#ppt_x"/>
                                          </p:val>
                                        </p:tav>
                                      </p:tavLst>
                                    </p:anim>
                                    <p:anim calcmode="lin" valueType="num">
                                      <p:cBhvr additive="base">
                                        <p:cTn id="19" dur="12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8" decel="100000" fill="hold" nodeType="withEffect">
                                  <p:stCondLst>
                                    <p:cond delay="125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1250" fill="hold"/>
                                        <p:tgtEl>
                                          <p:spTgt spid="32"/>
                                        </p:tgtEl>
                                        <p:attrNameLst>
                                          <p:attrName>ppt_x</p:attrName>
                                        </p:attrNameLst>
                                      </p:cBhvr>
                                      <p:tavLst>
                                        <p:tav tm="0">
                                          <p:val>
                                            <p:strVal val="0-#ppt_w/2"/>
                                          </p:val>
                                        </p:tav>
                                        <p:tav tm="100000">
                                          <p:val>
                                            <p:strVal val="#ppt_x"/>
                                          </p:val>
                                        </p:tav>
                                      </p:tavLst>
                                    </p:anim>
                                    <p:anim calcmode="lin" valueType="num">
                                      <p:cBhvr additive="base">
                                        <p:cTn id="23" dur="1250" fill="hold"/>
                                        <p:tgtEl>
                                          <p:spTgt spid="32"/>
                                        </p:tgtEl>
                                        <p:attrNameLst>
                                          <p:attrName>ppt_y</p:attrName>
                                        </p:attrNameLst>
                                      </p:cBhvr>
                                      <p:tavLst>
                                        <p:tav tm="0">
                                          <p:val>
                                            <p:strVal val="#ppt_y"/>
                                          </p:val>
                                        </p:tav>
                                        <p:tav tm="100000">
                                          <p:val>
                                            <p:strVal val="#ppt_y"/>
                                          </p:val>
                                        </p:tav>
                                      </p:tavLst>
                                    </p:anim>
                                  </p:childTnLst>
                                </p:cTn>
                              </p:par>
                              <p:par>
                                <p:cTn id="24" presetID="2" presetClass="entr" presetSubtype="2" decel="100000" fill="hold" nodeType="withEffect">
                                  <p:stCondLst>
                                    <p:cond delay="1500"/>
                                  </p:stCondLst>
                                  <p:childTnLst>
                                    <p:set>
                                      <p:cBhvr>
                                        <p:cTn id="25" dur="1" fill="hold">
                                          <p:stCondLst>
                                            <p:cond delay="0"/>
                                          </p:stCondLst>
                                        </p:cTn>
                                        <p:tgtEl>
                                          <p:spTgt spid="58"/>
                                        </p:tgtEl>
                                        <p:attrNameLst>
                                          <p:attrName>style.visibility</p:attrName>
                                        </p:attrNameLst>
                                      </p:cBhvr>
                                      <p:to>
                                        <p:strVal val="visible"/>
                                      </p:to>
                                    </p:set>
                                    <p:anim calcmode="lin" valueType="num">
                                      <p:cBhvr additive="base">
                                        <p:cTn id="26" dur="1250" fill="hold"/>
                                        <p:tgtEl>
                                          <p:spTgt spid="58"/>
                                        </p:tgtEl>
                                        <p:attrNameLst>
                                          <p:attrName>ppt_x</p:attrName>
                                        </p:attrNameLst>
                                      </p:cBhvr>
                                      <p:tavLst>
                                        <p:tav tm="0">
                                          <p:val>
                                            <p:strVal val="1+#ppt_w/2"/>
                                          </p:val>
                                        </p:tav>
                                        <p:tav tm="100000">
                                          <p:val>
                                            <p:strVal val="#ppt_x"/>
                                          </p:val>
                                        </p:tav>
                                      </p:tavLst>
                                    </p:anim>
                                    <p:anim calcmode="lin" valueType="num">
                                      <p:cBhvr additive="base">
                                        <p:cTn id="27" dur="1250" fill="hold"/>
                                        <p:tgtEl>
                                          <p:spTgt spid="58"/>
                                        </p:tgtEl>
                                        <p:attrNameLst>
                                          <p:attrName>ppt_y</p:attrName>
                                        </p:attrNameLst>
                                      </p:cBhvr>
                                      <p:tavLst>
                                        <p:tav tm="0">
                                          <p:val>
                                            <p:strVal val="#ppt_y"/>
                                          </p:val>
                                        </p:tav>
                                        <p:tav tm="100000">
                                          <p:val>
                                            <p:strVal val="#ppt_y"/>
                                          </p:val>
                                        </p:tav>
                                      </p:tavLst>
                                    </p:anim>
                                  </p:childTnLst>
                                </p:cTn>
                              </p:par>
                              <p:par>
                                <p:cTn id="28" presetID="2" presetClass="entr" presetSubtype="8" decel="100000" fill="hold" nodeType="withEffect">
                                  <p:stCondLst>
                                    <p:cond delay="175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1250" fill="hold"/>
                                        <p:tgtEl>
                                          <p:spTgt spid="24"/>
                                        </p:tgtEl>
                                        <p:attrNameLst>
                                          <p:attrName>ppt_x</p:attrName>
                                        </p:attrNameLst>
                                      </p:cBhvr>
                                      <p:tavLst>
                                        <p:tav tm="0">
                                          <p:val>
                                            <p:strVal val="0-#ppt_w/2"/>
                                          </p:val>
                                        </p:tav>
                                        <p:tav tm="100000">
                                          <p:val>
                                            <p:strVal val="#ppt_x"/>
                                          </p:val>
                                        </p:tav>
                                      </p:tavLst>
                                    </p:anim>
                                    <p:anim calcmode="lin" valueType="num">
                                      <p:cBhvr additive="base">
                                        <p:cTn id="31" dur="1250" fill="hold"/>
                                        <p:tgtEl>
                                          <p:spTgt spid="24"/>
                                        </p:tgtEl>
                                        <p:attrNameLst>
                                          <p:attrName>ppt_y</p:attrName>
                                        </p:attrNameLst>
                                      </p:cBhvr>
                                      <p:tavLst>
                                        <p:tav tm="0">
                                          <p:val>
                                            <p:strVal val="#ppt_y"/>
                                          </p:val>
                                        </p:tav>
                                        <p:tav tm="100000">
                                          <p:val>
                                            <p:strVal val="#ppt_y"/>
                                          </p:val>
                                        </p:tav>
                                      </p:tavLst>
                                    </p:anim>
                                  </p:childTnLst>
                                </p:cTn>
                              </p:par>
                              <p:par>
                                <p:cTn id="32" presetID="2" presetClass="entr" presetSubtype="2" decel="100000" fill="hold" nodeType="withEffect">
                                  <p:stCondLst>
                                    <p:cond delay="200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1250" fill="hold"/>
                                        <p:tgtEl>
                                          <p:spTgt spid="50"/>
                                        </p:tgtEl>
                                        <p:attrNameLst>
                                          <p:attrName>ppt_x</p:attrName>
                                        </p:attrNameLst>
                                      </p:cBhvr>
                                      <p:tavLst>
                                        <p:tav tm="0">
                                          <p:val>
                                            <p:strVal val="1+#ppt_w/2"/>
                                          </p:val>
                                        </p:tav>
                                        <p:tav tm="100000">
                                          <p:val>
                                            <p:strVal val="#ppt_x"/>
                                          </p:val>
                                        </p:tav>
                                      </p:tavLst>
                                    </p:anim>
                                    <p:anim calcmode="lin" valueType="num">
                                      <p:cBhvr additive="base">
                                        <p:cTn id="35" dur="125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678123"/>
            <a:chOff x="5368532" y="1815517"/>
            <a:chExt cx="4278387" cy="678123"/>
          </a:xfrm>
        </p:grpSpPr>
        <p:sp>
          <p:nvSpPr>
            <p:cNvPr id="37" name="文本框 36"/>
            <p:cNvSpPr txBox="1"/>
            <p:nvPr/>
          </p:nvSpPr>
          <p:spPr>
            <a:xfrm flipH="1">
              <a:off x="5368532" y="2033265"/>
              <a:ext cx="4278387" cy="460375"/>
            </a:xfrm>
            <a:prstGeom prst="rect">
              <a:avLst/>
            </a:prstGeom>
            <a:noFill/>
          </p:spPr>
          <p:txBody>
            <a:bodyPr wrap="square" rtlCol="0">
              <a:spAutoFit/>
            </a:bodyPr>
            <a:lstStyle/>
            <a:p>
              <a:r>
                <a:rPr lang="zh-CN" altLang="en-US" sz="1200" dirty="0">
                  <a:cs typeface="+mn-ea"/>
                  <a:sym typeface="+mn-lt"/>
                </a:rPr>
                <a:t>嵌入图像大小从</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64×64</a:t>
              </a:r>
              <a:r>
                <a:rPr lang="zh-CN" altLang="en-US" sz="1200" dirty="0">
                  <a:cs typeface="+mn-ea"/>
                  <a:sym typeface="+mn-lt"/>
                </a:rPr>
                <a:t>到</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114×114</a:t>
              </a:r>
              <a:r>
                <a:rPr lang="zh-CN" altLang="en-US" sz="1200" dirty="0">
                  <a:cs typeface="+mn-ea"/>
                  <a:sym typeface="+mn-lt"/>
                </a:rPr>
                <a:t>进行嵌入，计算提取水印准确率及绘制准确性</a:t>
              </a:r>
              <a:r>
                <a:rPr lang="en-US" altLang="zh-CN" sz="1200" dirty="0">
                  <a:cs typeface="+mn-ea"/>
                  <a:sym typeface="+mn-lt"/>
                </a:rPr>
                <a:t>~</a:t>
              </a:r>
              <a:r>
                <a:rPr lang="zh-CN" altLang="en-US" sz="1200" dirty="0">
                  <a:cs typeface="+mn-ea"/>
                  <a:sym typeface="+mn-lt"/>
                </a:rPr>
                <a:t>容量曲线</a:t>
              </a:r>
              <a:endParaRPr lang="zh-CN" altLang="en-US" sz="1200" dirty="0">
                <a:cs typeface="+mn-ea"/>
                <a:sym typeface="+mn-lt"/>
              </a:endParaRPr>
            </a:p>
          </p:txBody>
        </p:sp>
        <p:sp>
          <p:nvSpPr>
            <p:cNvPr id="38" name="文本框 37"/>
            <p:cNvSpPr txBox="1"/>
            <p:nvPr/>
          </p:nvSpPr>
          <p:spPr>
            <a:xfrm flipH="1">
              <a:off x="5368534" y="1815517"/>
              <a:ext cx="1387587" cy="307777"/>
            </a:xfrm>
            <a:prstGeom prst="rect">
              <a:avLst/>
            </a:prstGeom>
            <a:noFill/>
          </p:spPr>
          <p:txBody>
            <a:bodyPr wrap="square" rtlCol="0">
              <a:spAutoFit/>
            </a:bodyPr>
            <a:lstStyle/>
            <a:p>
              <a:r>
                <a:rPr lang="zh-CN" altLang="en-US" sz="1400" b="1" dirty="0">
                  <a:cs typeface="+mn-ea"/>
                  <a:sym typeface="+mn-lt"/>
                </a:rPr>
                <a:t>不同容量嵌入</a:t>
              </a:r>
              <a:endParaRPr lang="zh-CN" altLang="en-US" sz="1400" b="1" dirty="0">
                <a:cs typeface="+mn-ea"/>
                <a:sym typeface="+mn-lt"/>
              </a:endParaRPr>
            </a:p>
          </p:txBody>
        </p:sp>
      </p:grpSp>
      <p:pic>
        <p:nvPicPr>
          <p:cNvPr id="16" name="图片 15"/>
          <p:cNvPicPr/>
          <p:nvPr/>
        </p:nvPicPr>
        <p:blipFill>
          <a:blip r:embed="rId2" cstate="print">
            <a:extLst>
              <a:ext uri="{28A0092B-C50C-407E-A947-70E740481C1C}">
                <a14:useLocalDpi xmlns:a14="http://schemas.microsoft.com/office/drawing/2010/main" val="0"/>
              </a:ext>
            </a:extLst>
          </a:blip>
          <a:srcRect/>
          <a:stretch>
            <a:fillRect/>
          </a:stretch>
        </p:blipFill>
        <p:spPr>
          <a:xfrm>
            <a:off x="3848964" y="2248258"/>
            <a:ext cx="7608950" cy="329801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678123"/>
            <a:chOff x="5368532" y="1815517"/>
            <a:chExt cx="4278387" cy="678123"/>
          </a:xfrm>
        </p:grpSpPr>
        <p:sp>
          <p:nvSpPr>
            <p:cNvPr id="37" name="文本框 36"/>
            <p:cNvSpPr txBox="1"/>
            <p:nvPr/>
          </p:nvSpPr>
          <p:spPr>
            <a:xfrm flipH="1">
              <a:off x="5368532" y="2033265"/>
              <a:ext cx="4278387" cy="460375"/>
            </a:xfrm>
            <a:prstGeom prst="rect">
              <a:avLst/>
            </a:prstGeom>
            <a:noFill/>
          </p:spPr>
          <p:txBody>
            <a:bodyPr wrap="square" rtlCol="0">
              <a:spAutoFit/>
            </a:bodyPr>
            <a:lstStyle/>
            <a:p>
              <a:r>
                <a:rPr lang="zh-CN" altLang="en-US" sz="1200" dirty="0">
                  <a:cs typeface="+mn-ea"/>
                  <a:sym typeface="+mn-lt"/>
                </a:rPr>
                <a:t>嵌入图像大小从</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64×64</a:t>
              </a:r>
              <a:r>
                <a:rPr lang="zh-CN" altLang="en-US" sz="1200" dirty="0">
                  <a:cs typeface="+mn-ea"/>
                  <a:sym typeface="+mn-lt"/>
                </a:rPr>
                <a:t>到</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114×114</a:t>
              </a:r>
              <a:r>
                <a:rPr lang="zh-CN" altLang="en-US" sz="1200" dirty="0">
                  <a:cs typeface="+mn-ea"/>
                  <a:sym typeface="+mn-lt"/>
                </a:rPr>
                <a:t>进行嵌入，计算提取水印准确率及绘制准确性</a:t>
              </a:r>
              <a:r>
                <a:rPr lang="en-US" altLang="zh-CN" sz="1200" dirty="0">
                  <a:cs typeface="+mn-ea"/>
                  <a:sym typeface="+mn-lt"/>
                </a:rPr>
                <a:t>~</a:t>
              </a:r>
              <a:r>
                <a:rPr lang="zh-CN" altLang="en-US" sz="1200" dirty="0">
                  <a:cs typeface="+mn-ea"/>
                  <a:sym typeface="+mn-lt"/>
                </a:rPr>
                <a:t>容量曲线</a:t>
              </a:r>
              <a:endParaRPr lang="zh-CN" altLang="en-US" sz="1200" dirty="0">
                <a:cs typeface="+mn-ea"/>
                <a:sym typeface="+mn-lt"/>
              </a:endParaRPr>
            </a:p>
          </p:txBody>
        </p:sp>
        <p:sp>
          <p:nvSpPr>
            <p:cNvPr id="38" name="文本框 37"/>
            <p:cNvSpPr txBox="1"/>
            <p:nvPr/>
          </p:nvSpPr>
          <p:spPr>
            <a:xfrm flipH="1">
              <a:off x="5368534" y="1815517"/>
              <a:ext cx="1387587" cy="307777"/>
            </a:xfrm>
            <a:prstGeom prst="rect">
              <a:avLst/>
            </a:prstGeom>
            <a:noFill/>
          </p:spPr>
          <p:txBody>
            <a:bodyPr wrap="square" rtlCol="0">
              <a:spAutoFit/>
            </a:bodyPr>
            <a:lstStyle/>
            <a:p>
              <a:r>
                <a:rPr lang="zh-CN" altLang="en-US" sz="1400" b="1" dirty="0">
                  <a:cs typeface="+mn-ea"/>
                  <a:sym typeface="+mn-lt"/>
                </a:rPr>
                <a:t>不同容量嵌入</a:t>
              </a:r>
              <a:endParaRPr lang="zh-CN" altLang="en-US" sz="1400" b="1" dirty="0">
                <a:cs typeface="+mn-ea"/>
                <a:sym typeface="+mn-lt"/>
              </a:endParaRPr>
            </a:p>
          </p:txBody>
        </p:sp>
      </p:grpSp>
      <p:pic>
        <p:nvPicPr>
          <p:cNvPr id="10" name="图片 9"/>
          <p:cNvPicPr/>
          <p:nvPr/>
        </p:nvPicPr>
        <p:blipFill>
          <a:blip r:embed="rId2">
            <a:extLst>
              <a:ext uri="{28A0092B-C50C-407E-A947-70E740481C1C}">
                <a14:useLocalDpi xmlns:a14="http://schemas.microsoft.com/office/drawing/2010/main" val="0"/>
              </a:ext>
            </a:extLst>
          </a:blip>
          <a:stretch>
            <a:fillRect/>
          </a:stretch>
        </p:blipFill>
        <p:spPr>
          <a:xfrm>
            <a:off x="4623343" y="1532493"/>
            <a:ext cx="5924003" cy="44432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678123"/>
            <a:chOff x="5368532" y="1815517"/>
            <a:chExt cx="4278387" cy="678123"/>
          </a:xfrm>
        </p:grpSpPr>
        <p:sp>
          <p:nvSpPr>
            <p:cNvPr id="37" name="文本框 36"/>
            <p:cNvSpPr txBox="1"/>
            <p:nvPr/>
          </p:nvSpPr>
          <p:spPr>
            <a:xfrm flipH="1">
              <a:off x="5368532" y="2033265"/>
              <a:ext cx="4278387" cy="460375"/>
            </a:xfrm>
            <a:prstGeom prst="rect">
              <a:avLst/>
            </a:prstGeom>
            <a:noFill/>
          </p:spPr>
          <p:txBody>
            <a:bodyPr wrap="square" rtlCol="0">
              <a:spAutoFit/>
            </a:bodyPr>
            <a:lstStyle/>
            <a:p>
              <a:r>
                <a:rPr lang="zh-CN" altLang="en-US" sz="1200" dirty="0">
                  <a:cs typeface="+mn-ea"/>
                  <a:sym typeface="+mn-lt"/>
                </a:rPr>
                <a:t>叠加不同程度的高斯噪声</a:t>
              </a:r>
              <a:r>
                <a:rPr lang="en-US" altLang="zh-CN" sz="1200" dirty="0">
                  <a:cs typeface="+mn-ea"/>
                  <a:sym typeface="+mn-lt"/>
                </a:rPr>
                <a:t>/</a:t>
              </a:r>
              <a:r>
                <a:rPr lang="zh-CN" altLang="en-US" sz="1200" dirty="0">
                  <a:cs typeface="+mn-ea"/>
                  <a:sym typeface="+mn-lt"/>
                </a:rPr>
                <a:t>椒盐噪声</a:t>
              </a:r>
              <a:r>
                <a:rPr lang="en-US" altLang="zh-CN" sz="1200" dirty="0">
                  <a:cs typeface="+mn-ea"/>
                  <a:sym typeface="+mn-lt"/>
                </a:rPr>
                <a:t>/</a:t>
              </a:r>
              <a:r>
                <a:rPr lang="zh-CN" altLang="en-US" sz="1200" dirty="0">
                  <a:cs typeface="+mn-ea"/>
                  <a:sym typeface="+mn-lt"/>
                </a:rPr>
                <a:t>随机噪声</a:t>
              </a:r>
              <a:r>
                <a:rPr lang="en-US" altLang="zh-CN" sz="1200" dirty="0">
                  <a:cs typeface="+mn-ea"/>
                  <a:sym typeface="+mn-lt"/>
                </a:rPr>
                <a:t>/</a:t>
              </a:r>
              <a:r>
                <a:rPr lang="zh-CN" altLang="en-US" sz="1200" dirty="0">
                  <a:cs typeface="+mn-ea"/>
                  <a:sym typeface="+mn-lt"/>
                </a:rPr>
                <a:t>均值滤波，绘制其</a:t>
              </a:r>
              <a:r>
                <a:rPr lang="en-US" altLang="zh-CN" sz="1200" dirty="0">
                  <a:latin typeface="微软雅黑" panose="020B0503020204020204" pitchFamily="34" charset="-122"/>
                  <a:ea typeface="微软雅黑" panose="020B0503020204020204" pitchFamily="34" charset="-122"/>
                  <a:cs typeface="+mn-ea"/>
                  <a:sym typeface="+mn-lt"/>
                </a:rPr>
                <a:t>PSNR~</a:t>
              </a:r>
              <a:r>
                <a:rPr lang="zh-CN" altLang="en-US" sz="1200" dirty="0">
                  <a:cs typeface="+mn-ea"/>
                  <a:sym typeface="+mn-lt"/>
                </a:rPr>
                <a:t>噪声程度曲线和噪声与相关系数的关系曲线</a:t>
              </a:r>
              <a:r>
                <a:rPr lang="en-US" altLang="zh-CN" sz="1200" dirty="0">
                  <a:cs typeface="+mn-ea"/>
                  <a:sym typeface="+mn-lt"/>
                </a:rPr>
                <a:t>.</a:t>
              </a:r>
              <a:endParaRPr lang="zh-CN" altLang="en-US" sz="1200" dirty="0">
                <a:cs typeface="+mn-ea"/>
                <a:sym typeface="+mn-lt"/>
              </a:endParaRPr>
            </a:p>
          </p:txBody>
        </p:sp>
        <p:sp>
          <p:nvSpPr>
            <p:cNvPr id="38" name="文本框 37"/>
            <p:cNvSpPr txBox="1"/>
            <p:nvPr/>
          </p:nvSpPr>
          <p:spPr>
            <a:xfrm flipH="1">
              <a:off x="5368533" y="1815517"/>
              <a:ext cx="1918183" cy="307777"/>
            </a:xfrm>
            <a:prstGeom prst="rect">
              <a:avLst/>
            </a:prstGeom>
            <a:noFill/>
          </p:spPr>
          <p:txBody>
            <a:bodyPr wrap="square" rtlCol="0">
              <a:spAutoFit/>
            </a:bodyPr>
            <a:lstStyle/>
            <a:p>
              <a:r>
                <a:rPr lang="zh-CN" altLang="en-US" sz="1400" b="1" dirty="0">
                  <a:cs typeface="+mn-ea"/>
                  <a:sym typeface="+mn-lt"/>
                </a:rPr>
                <a:t>叠加噪声或滤波</a:t>
              </a:r>
              <a:endParaRPr lang="zh-CN" altLang="en-US" sz="1400" b="1" dirty="0">
                <a:cs typeface="+mn-ea"/>
                <a:sym typeface="+mn-lt"/>
              </a:endParaRPr>
            </a:p>
          </p:txBody>
        </p:sp>
      </p:grpSp>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3306958" y="1779424"/>
            <a:ext cx="3943985" cy="2408555"/>
          </a:xfrm>
          <a:prstGeom prst="rect">
            <a:avLst/>
          </a:prstGeom>
        </p:spPr>
      </p:pic>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7558026" y="1779424"/>
            <a:ext cx="3965705" cy="2408555"/>
          </a:xfrm>
          <a:prstGeom prst="rect">
            <a:avLst/>
          </a:prstGeom>
        </p:spPr>
      </p:pic>
      <p:pic>
        <p:nvPicPr>
          <p:cNvPr id="11" name="图片 10"/>
          <p:cNvPicPr/>
          <p:nvPr/>
        </p:nvPicPr>
        <p:blipFill>
          <a:blip r:embed="rId4">
            <a:extLst>
              <a:ext uri="{28A0092B-C50C-407E-A947-70E740481C1C}">
                <a14:useLocalDpi xmlns:a14="http://schemas.microsoft.com/office/drawing/2010/main" val="0"/>
              </a:ext>
            </a:extLst>
          </a:blip>
          <a:stretch>
            <a:fillRect/>
          </a:stretch>
        </p:blipFill>
        <p:spPr>
          <a:xfrm>
            <a:off x="3316347" y="4183625"/>
            <a:ext cx="3934596" cy="2505373"/>
          </a:xfrm>
          <a:prstGeom prst="rect">
            <a:avLst/>
          </a:prstGeom>
        </p:spPr>
      </p:pic>
      <p:pic>
        <p:nvPicPr>
          <p:cNvPr id="12" name="图片 11"/>
          <p:cNvPicPr/>
          <p:nvPr/>
        </p:nvPicPr>
        <p:blipFill>
          <a:blip r:embed="rId5">
            <a:extLst>
              <a:ext uri="{28A0092B-C50C-407E-A947-70E740481C1C}">
                <a14:useLocalDpi xmlns:a14="http://schemas.microsoft.com/office/drawing/2010/main" val="0"/>
              </a:ext>
            </a:extLst>
          </a:blip>
          <a:stretch>
            <a:fillRect/>
          </a:stretch>
        </p:blipFill>
        <p:spPr>
          <a:xfrm>
            <a:off x="7558026" y="4183624"/>
            <a:ext cx="3965705" cy="25053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高斯5x5均值滤波"/>
          <p:cNvPicPr>
            <a:picLocks noChangeAspect="1"/>
          </p:cNvPicPr>
          <p:nvPr/>
        </p:nvPicPr>
        <p:blipFill>
          <a:blip r:embed="rId1"/>
          <a:stretch>
            <a:fillRect/>
          </a:stretch>
        </p:blipFill>
        <p:spPr>
          <a:xfrm>
            <a:off x="7969250" y="4023995"/>
            <a:ext cx="3401060" cy="2551430"/>
          </a:xfrm>
          <a:prstGeom prst="rect">
            <a:avLst/>
          </a:prstGeom>
        </p:spPr>
      </p:pic>
      <p:pic>
        <p:nvPicPr>
          <p:cNvPr id="20" name="图片 19" descr="高斯3x3加权均值滤波"/>
          <p:cNvPicPr>
            <a:picLocks noChangeAspect="1"/>
          </p:cNvPicPr>
          <p:nvPr/>
        </p:nvPicPr>
        <p:blipFill>
          <a:blip r:embed="rId2"/>
          <a:stretch>
            <a:fillRect/>
          </a:stretch>
        </p:blipFill>
        <p:spPr>
          <a:xfrm>
            <a:off x="8002270" y="1697990"/>
            <a:ext cx="3335020" cy="2501265"/>
          </a:xfrm>
          <a:prstGeom prst="rect">
            <a:avLst/>
          </a:prstGeom>
        </p:spPr>
      </p:pic>
      <p:pic>
        <p:nvPicPr>
          <p:cNvPr id="8" name="图片 7" descr="高斯3x3均值滤波"/>
          <p:cNvPicPr>
            <a:picLocks noChangeAspect="1"/>
          </p:cNvPicPr>
          <p:nvPr/>
        </p:nvPicPr>
        <p:blipFill>
          <a:blip r:embed="rId3"/>
          <a:stretch>
            <a:fillRect/>
          </a:stretch>
        </p:blipFill>
        <p:spPr>
          <a:xfrm>
            <a:off x="3658235" y="4023995"/>
            <a:ext cx="3401695" cy="2551430"/>
          </a:xfrm>
          <a:prstGeom prst="rect">
            <a:avLst/>
          </a:prstGeom>
        </p:spPr>
      </p:pic>
      <p:pic>
        <p:nvPicPr>
          <p:cNvPr id="4" name="图片 3" descr="高斯噪声干扰"/>
          <p:cNvPicPr>
            <a:picLocks noChangeAspect="1"/>
          </p:cNvPicPr>
          <p:nvPr/>
        </p:nvPicPr>
        <p:blipFill>
          <a:blip r:embed="rId4"/>
          <a:stretch>
            <a:fillRect/>
          </a:stretch>
        </p:blipFill>
        <p:spPr>
          <a:xfrm>
            <a:off x="3689350" y="1697990"/>
            <a:ext cx="3338830" cy="2504440"/>
          </a:xfrm>
          <a:prstGeom prst="rect">
            <a:avLst/>
          </a:prstGeom>
        </p:spPr>
      </p:pic>
      <p:pic>
        <p:nvPicPr>
          <p:cNvPr id="7" name="图片 6"/>
          <p:cNvPicPr>
            <a:picLocks noChangeAspect="1"/>
          </p:cNvPicPr>
          <p:nvPr/>
        </p:nvPicPr>
        <p:blipFill rotWithShape="1">
          <a:blip r:embed="rId5"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494747"/>
            <a:chOff x="5368532" y="1815517"/>
            <a:chExt cx="4278387" cy="494747"/>
          </a:xfrm>
        </p:grpSpPr>
        <p:sp>
          <p:nvSpPr>
            <p:cNvPr id="37" name="文本框 36"/>
            <p:cNvSpPr txBox="1"/>
            <p:nvPr/>
          </p:nvSpPr>
          <p:spPr>
            <a:xfrm flipH="1">
              <a:off x="5368532" y="2033265"/>
              <a:ext cx="4278387" cy="276999"/>
            </a:xfrm>
            <a:prstGeom prst="rect">
              <a:avLst/>
            </a:prstGeom>
            <a:noFill/>
          </p:spPr>
          <p:txBody>
            <a:bodyPr wrap="square" rtlCol="0">
              <a:spAutoFit/>
            </a:bodyPr>
            <a:lstStyle/>
            <a:p>
              <a:r>
                <a:rPr lang="zh-CN" altLang="en-US" sz="1200" dirty="0">
                  <a:cs typeface="+mn-ea"/>
                  <a:sym typeface="+mn-lt"/>
                </a:rPr>
                <a:t>对叠加噪声后的图像再进行不同的滤波处理</a:t>
              </a:r>
              <a:endParaRPr lang="zh-CN" altLang="en-US" sz="1200" dirty="0">
                <a:cs typeface="+mn-ea"/>
                <a:sym typeface="+mn-lt"/>
              </a:endParaRPr>
            </a:p>
          </p:txBody>
        </p:sp>
        <p:sp>
          <p:nvSpPr>
            <p:cNvPr id="38" name="文本框 37"/>
            <p:cNvSpPr txBox="1"/>
            <p:nvPr/>
          </p:nvSpPr>
          <p:spPr>
            <a:xfrm flipH="1">
              <a:off x="5368533" y="1815517"/>
              <a:ext cx="2330269" cy="307777"/>
            </a:xfrm>
            <a:prstGeom prst="rect">
              <a:avLst/>
            </a:prstGeom>
            <a:noFill/>
          </p:spPr>
          <p:txBody>
            <a:bodyPr wrap="square" rtlCol="0">
              <a:spAutoFit/>
            </a:bodyPr>
            <a:lstStyle/>
            <a:p>
              <a:r>
                <a:rPr lang="zh-CN" altLang="en-US" sz="1400" b="1" dirty="0">
                  <a:cs typeface="+mn-ea"/>
                  <a:sym typeface="+mn-lt"/>
                </a:rPr>
                <a:t>叠加噪声及滤波</a:t>
              </a:r>
              <a:endParaRPr lang="zh-CN" altLang="en-US" sz="1400" b="1" dirty="0">
                <a:cs typeface="+mn-ea"/>
                <a:sym typeface="+mn-lt"/>
              </a:endParaRPr>
            </a:p>
          </p:txBody>
        </p:sp>
      </p:grpSp>
      <p:sp>
        <p:nvSpPr>
          <p:cNvPr id="13" name="文本框 2"/>
          <p:cNvSpPr txBox="1">
            <a:spLocks noChangeArrowheads="1"/>
          </p:cNvSpPr>
          <p:nvPr/>
        </p:nvSpPr>
        <p:spPr bwMode="auto">
          <a:xfrm>
            <a:off x="4923959" y="1445533"/>
            <a:ext cx="1840230" cy="298450"/>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zh-CN" sz="1050" kern="100" dirty="0">
                <a:effectLst/>
                <a:latin typeface="等线" panose="02010600030101010101" charset="-122"/>
                <a:ea typeface="宋体" panose="02010600030101010101" pitchFamily="2" charset="-122"/>
                <a:cs typeface="Times New Roman" panose="02020603050405020304" pitchFamily="18" charset="0"/>
              </a:rPr>
              <a:t>高斯噪声干扰</a:t>
            </a:r>
            <a:endParaRPr lang="zh-CN" sz="1050" kern="100" dirty="0">
              <a:effectLst/>
              <a:latin typeface="等线" panose="02010600030101010101" charset="-122"/>
              <a:ea typeface="等线" panose="02010600030101010101" charset="-122"/>
              <a:cs typeface="Times New Roman" panose="02020603050405020304" pitchFamily="18" charset="0"/>
            </a:endParaRPr>
          </a:p>
        </p:txBody>
      </p:sp>
      <p:sp>
        <p:nvSpPr>
          <p:cNvPr id="14" name="文本框 2"/>
          <p:cNvSpPr txBox="1">
            <a:spLocks noChangeArrowheads="1"/>
          </p:cNvSpPr>
          <p:nvPr/>
        </p:nvSpPr>
        <p:spPr bwMode="auto">
          <a:xfrm>
            <a:off x="8691958" y="1468393"/>
            <a:ext cx="2104390" cy="252730"/>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zh-CN" sz="1050" kern="100">
                <a:effectLst/>
                <a:latin typeface="宋体" panose="02010600030101010101" pitchFamily="2" charset="-122"/>
                <a:ea typeface="宋体" panose="02010600030101010101" pitchFamily="2" charset="-122"/>
                <a:cs typeface="宋体" panose="02010600030101010101" pitchFamily="2" charset="-122"/>
              </a:rPr>
              <a:t>高斯噪声干扰</a:t>
            </a:r>
            <a:r>
              <a:rPr lang="en-US" sz="1050" kern="100">
                <a:effectLst/>
                <a:latin typeface="宋体" panose="02010600030101010101" pitchFamily="2" charset="-122"/>
                <a:ea typeface="宋体" panose="02010600030101010101" pitchFamily="2" charset="-122"/>
                <a:cs typeface="宋体" panose="02010600030101010101" pitchFamily="2" charset="-122"/>
              </a:rPr>
              <a:t>3×3</a:t>
            </a:r>
            <a:r>
              <a:rPr lang="zh-CN" altLang="en-US" sz="1050" kern="100">
                <a:effectLst/>
                <a:latin typeface="宋体" panose="02010600030101010101" pitchFamily="2" charset="-122"/>
                <a:ea typeface="宋体" panose="02010600030101010101" pitchFamily="2" charset="-122"/>
                <a:cs typeface="宋体" panose="02010600030101010101" pitchFamily="2" charset="-122"/>
              </a:rPr>
              <a:t>加权</a:t>
            </a:r>
            <a:r>
              <a:rPr lang="zh-CN" sz="1050" kern="100">
                <a:effectLst/>
                <a:latin typeface="宋体" panose="02010600030101010101" pitchFamily="2" charset="-122"/>
                <a:ea typeface="宋体" panose="02010600030101010101" pitchFamily="2" charset="-122"/>
                <a:cs typeface="宋体" panose="02010600030101010101" pitchFamily="2" charset="-122"/>
              </a:rPr>
              <a:t>均值滤波</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文本框 2"/>
          <p:cNvSpPr txBox="1">
            <a:spLocks noChangeArrowheads="1"/>
          </p:cNvSpPr>
          <p:nvPr/>
        </p:nvSpPr>
        <p:spPr bwMode="auto">
          <a:xfrm>
            <a:off x="4449676" y="3869933"/>
            <a:ext cx="2104390" cy="252730"/>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zh-CN" sz="1050" kern="100" dirty="0">
                <a:effectLst/>
                <a:latin typeface="宋体" panose="02010600030101010101" pitchFamily="2" charset="-122"/>
                <a:ea typeface="宋体" panose="02010600030101010101" pitchFamily="2" charset="-122"/>
                <a:cs typeface="宋体" panose="02010600030101010101" pitchFamily="2" charset="-122"/>
              </a:rPr>
              <a:t>高斯噪声干扰</a:t>
            </a:r>
            <a:r>
              <a:rPr lang="en-US" sz="1050" kern="100" dirty="0">
                <a:effectLst/>
                <a:latin typeface="宋体" panose="02010600030101010101" pitchFamily="2" charset="-122"/>
                <a:ea typeface="宋体" panose="02010600030101010101" pitchFamily="2" charset="-122"/>
                <a:cs typeface="宋体" panose="02010600030101010101" pitchFamily="2" charset="-122"/>
              </a:rPr>
              <a:t>3×3</a:t>
            </a:r>
            <a:r>
              <a:rPr lang="zh-CN" sz="1050" kern="100" dirty="0">
                <a:effectLst/>
                <a:latin typeface="宋体" panose="02010600030101010101" pitchFamily="2" charset="-122"/>
                <a:ea typeface="宋体" panose="02010600030101010101" pitchFamily="2" charset="-122"/>
                <a:cs typeface="宋体" panose="02010600030101010101" pitchFamily="2" charset="-122"/>
              </a:rPr>
              <a:t>均值滤波</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文本框 2"/>
          <p:cNvSpPr txBox="1">
            <a:spLocks noChangeArrowheads="1"/>
          </p:cNvSpPr>
          <p:nvPr/>
        </p:nvSpPr>
        <p:spPr bwMode="auto">
          <a:xfrm>
            <a:off x="8971993" y="3869933"/>
            <a:ext cx="2104390" cy="252730"/>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zh-CN" sz="1050" kern="100">
                <a:effectLst/>
                <a:latin typeface="宋体" panose="02010600030101010101" pitchFamily="2" charset="-122"/>
                <a:ea typeface="宋体" panose="02010600030101010101" pitchFamily="2" charset="-122"/>
                <a:cs typeface="宋体" panose="02010600030101010101" pitchFamily="2" charset="-122"/>
              </a:rPr>
              <a:t>高斯噪声干扰</a:t>
            </a:r>
            <a:r>
              <a:rPr lang="en-US" sz="1050" kern="100">
                <a:effectLst/>
                <a:latin typeface="宋体" panose="02010600030101010101" pitchFamily="2" charset="-122"/>
                <a:ea typeface="宋体" panose="02010600030101010101" pitchFamily="2" charset="-122"/>
                <a:cs typeface="宋体" panose="02010600030101010101" pitchFamily="2" charset="-122"/>
              </a:rPr>
              <a:t>5×5</a:t>
            </a:r>
            <a:r>
              <a:rPr lang="zh-CN" sz="1050" kern="100">
                <a:effectLst/>
                <a:latin typeface="宋体" panose="02010600030101010101" pitchFamily="2" charset="-122"/>
                <a:ea typeface="宋体" panose="02010600030101010101" pitchFamily="2" charset="-122"/>
                <a:cs typeface="宋体" panose="02010600030101010101" pitchFamily="2" charset="-122"/>
              </a:rPr>
              <a:t>均值滤波</a:t>
            </a:r>
            <a:endParaRPr lang="zh-CN" sz="1050" kern="100">
              <a:effectLst/>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554066" y="2748181"/>
            <a:ext cx="1448606" cy="260350"/>
          </a:xfrm>
          <a:prstGeom prst="rect">
            <a:avLst/>
          </a:prstGeom>
          <a:noFill/>
        </p:spPr>
        <p:txBody>
          <a:bodyPr wrap="square" rtlCol="0">
            <a:spAutoFit/>
          </a:bodyPr>
          <a:lstStyle/>
          <a:p>
            <a:r>
              <a:rPr lang="zh-CN" altLang="en-US" sz="1100" dirty="0"/>
              <a:t>相关系数：</a:t>
            </a:r>
            <a:r>
              <a:rPr lang="en-US" altLang="zh-CN" sz="1100" dirty="0">
                <a:latin typeface="微软雅黑" panose="020B0503020204020204" pitchFamily="34" charset="-122"/>
                <a:ea typeface="微软雅黑" panose="020B0503020204020204" pitchFamily="34" charset="-122"/>
              </a:rPr>
              <a:t>0.2537</a:t>
            </a:r>
            <a:endParaRPr lang="en-US" altLang="zh-CN" sz="11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6554066" y="5169662"/>
            <a:ext cx="1448606" cy="260350"/>
          </a:xfrm>
          <a:prstGeom prst="rect">
            <a:avLst/>
          </a:prstGeom>
          <a:noFill/>
        </p:spPr>
        <p:txBody>
          <a:bodyPr wrap="square" rtlCol="0">
            <a:spAutoFit/>
          </a:bodyPr>
          <a:lstStyle/>
          <a:p>
            <a:r>
              <a:rPr lang="zh-CN" altLang="en-US" sz="1100" dirty="0"/>
              <a:t>相关系数：</a:t>
            </a:r>
            <a:r>
              <a:rPr lang="en-US" altLang="zh-CN" sz="1100" dirty="0">
                <a:latin typeface="微软雅黑" panose="020B0503020204020204" pitchFamily="34" charset="-122"/>
                <a:ea typeface="微软雅黑" panose="020B0503020204020204" pitchFamily="34" charset="-122"/>
              </a:rPr>
              <a:t>0.3882</a:t>
            </a:r>
            <a:endParaRPr lang="zh-CN" altLang="en-US" sz="11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10763365" y="2747273"/>
            <a:ext cx="1448606" cy="260350"/>
          </a:xfrm>
          <a:prstGeom prst="rect">
            <a:avLst/>
          </a:prstGeom>
          <a:noFill/>
        </p:spPr>
        <p:txBody>
          <a:bodyPr wrap="square" rtlCol="0">
            <a:spAutoFit/>
          </a:bodyPr>
          <a:lstStyle/>
          <a:p>
            <a:r>
              <a:rPr lang="zh-CN" altLang="en-US" sz="1100" dirty="0"/>
              <a:t>相关系数：</a:t>
            </a:r>
            <a:r>
              <a:rPr lang="en-US" altLang="zh-CN" sz="1100" dirty="0">
                <a:latin typeface="微软雅黑" panose="020B0503020204020204" pitchFamily="34" charset="-122"/>
                <a:ea typeface="微软雅黑" panose="020B0503020204020204" pitchFamily="34" charset="-122"/>
              </a:rPr>
              <a:t>0.5072</a:t>
            </a:r>
            <a:endParaRPr lang="zh-CN" altLang="en-US" sz="11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10763365" y="5169331"/>
            <a:ext cx="1448606" cy="260350"/>
          </a:xfrm>
          <a:prstGeom prst="rect">
            <a:avLst/>
          </a:prstGeom>
          <a:noFill/>
        </p:spPr>
        <p:txBody>
          <a:bodyPr wrap="square" rtlCol="0">
            <a:spAutoFit/>
          </a:bodyPr>
          <a:lstStyle/>
          <a:p>
            <a:r>
              <a:rPr lang="zh-CN" altLang="en-US" sz="1100" dirty="0"/>
              <a:t>相关系数：</a:t>
            </a:r>
            <a:r>
              <a:rPr lang="en-US" altLang="zh-CN" sz="1100" dirty="0">
                <a:latin typeface="微软雅黑" panose="020B0503020204020204" pitchFamily="34" charset="-122"/>
                <a:ea typeface="微软雅黑" panose="020B0503020204020204" pitchFamily="34" charset="-122"/>
              </a:rPr>
              <a:t>0.1547</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高斯7x7均值滤波"/>
          <p:cNvPicPr>
            <a:picLocks noChangeAspect="1"/>
          </p:cNvPicPr>
          <p:nvPr/>
        </p:nvPicPr>
        <p:blipFill>
          <a:blip r:embed="rId1"/>
          <a:stretch>
            <a:fillRect/>
          </a:stretch>
        </p:blipFill>
        <p:spPr>
          <a:xfrm>
            <a:off x="3746500" y="1668780"/>
            <a:ext cx="3227705" cy="2421255"/>
          </a:xfrm>
          <a:prstGeom prst="rect">
            <a:avLst/>
          </a:prstGeom>
        </p:spPr>
      </p:pic>
      <p:pic>
        <p:nvPicPr>
          <p:cNvPr id="20" name="图片 19"/>
          <p:cNvPicPr/>
          <p:nvPr/>
        </p:nvPicPr>
        <p:blipFill>
          <a:blip r:embed="rId2">
            <a:extLst>
              <a:ext uri="{28A0092B-C50C-407E-A947-70E740481C1C}">
                <a14:useLocalDpi xmlns:a14="http://schemas.microsoft.com/office/drawing/2010/main" val="0"/>
              </a:ext>
            </a:extLst>
          </a:blip>
          <a:stretch>
            <a:fillRect/>
          </a:stretch>
        </p:blipFill>
        <p:spPr>
          <a:xfrm>
            <a:off x="8129323" y="1699449"/>
            <a:ext cx="3230391" cy="2421480"/>
          </a:xfrm>
          <a:prstGeom prst="rect">
            <a:avLst/>
          </a:prstGeom>
        </p:spPr>
      </p:pic>
      <p:pic>
        <p:nvPicPr>
          <p:cNvPr id="7" name="图片 6"/>
          <p:cNvPicPr>
            <a:picLocks noChangeAspect="1"/>
          </p:cNvPicPr>
          <p:nvPr/>
        </p:nvPicPr>
        <p:blipFill rotWithShape="1">
          <a:blip r:embed="rId3"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494747"/>
            <a:chOff x="5368532" y="1815517"/>
            <a:chExt cx="4278387" cy="494747"/>
          </a:xfrm>
        </p:grpSpPr>
        <p:sp>
          <p:nvSpPr>
            <p:cNvPr id="37" name="文本框 36"/>
            <p:cNvSpPr txBox="1"/>
            <p:nvPr/>
          </p:nvSpPr>
          <p:spPr>
            <a:xfrm flipH="1">
              <a:off x="5368532" y="2033265"/>
              <a:ext cx="4278387" cy="276999"/>
            </a:xfrm>
            <a:prstGeom prst="rect">
              <a:avLst/>
            </a:prstGeom>
            <a:noFill/>
          </p:spPr>
          <p:txBody>
            <a:bodyPr wrap="square" rtlCol="0">
              <a:spAutoFit/>
            </a:bodyPr>
            <a:lstStyle/>
            <a:p>
              <a:r>
                <a:rPr lang="zh-CN" altLang="en-US" sz="1200" dirty="0">
                  <a:cs typeface="+mn-ea"/>
                  <a:sym typeface="+mn-lt"/>
                </a:rPr>
                <a:t>对叠加噪声后的图像再进行不同的滤波处理</a:t>
              </a:r>
              <a:endParaRPr lang="zh-CN" altLang="en-US" sz="1200" dirty="0">
                <a:cs typeface="+mn-ea"/>
                <a:sym typeface="+mn-lt"/>
              </a:endParaRPr>
            </a:p>
          </p:txBody>
        </p:sp>
        <p:sp>
          <p:nvSpPr>
            <p:cNvPr id="38" name="文本框 37"/>
            <p:cNvSpPr txBox="1"/>
            <p:nvPr/>
          </p:nvSpPr>
          <p:spPr>
            <a:xfrm flipH="1">
              <a:off x="5368533" y="1815517"/>
              <a:ext cx="2330269" cy="307777"/>
            </a:xfrm>
            <a:prstGeom prst="rect">
              <a:avLst/>
            </a:prstGeom>
            <a:noFill/>
          </p:spPr>
          <p:txBody>
            <a:bodyPr wrap="square" rtlCol="0">
              <a:spAutoFit/>
            </a:bodyPr>
            <a:lstStyle/>
            <a:p>
              <a:r>
                <a:rPr lang="zh-CN" altLang="en-US" sz="1400" b="1" dirty="0">
                  <a:cs typeface="+mn-ea"/>
                  <a:sym typeface="+mn-lt"/>
                </a:rPr>
                <a:t>叠加噪声及滤波</a:t>
              </a:r>
              <a:endParaRPr lang="zh-CN" altLang="en-US" sz="1400" b="1" dirty="0">
                <a:cs typeface="+mn-ea"/>
                <a:sym typeface="+mn-lt"/>
              </a:endParaRPr>
            </a:p>
          </p:txBody>
        </p:sp>
      </p:grpSp>
      <p:sp>
        <p:nvSpPr>
          <p:cNvPr id="13" name="文本框 2"/>
          <p:cNvSpPr txBox="1">
            <a:spLocks noChangeArrowheads="1"/>
          </p:cNvSpPr>
          <p:nvPr/>
        </p:nvSpPr>
        <p:spPr bwMode="auto">
          <a:xfrm>
            <a:off x="4526036" y="1414797"/>
            <a:ext cx="1840230" cy="252730"/>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zh-CN" sz="1050" kern="100" dirty="0">
                <a:effectLst/>
                <a:latin typeface="宋体" panose="02010600030101010101" pitchFamily="2" charset="-122"/>
                <a:ea typeface="宋体" panose="02010600030101010101" pitchFamily="2" charset="-122"/>
                <a:cs typeface="宋体" panose="02010600030101010101" pitchFamily="2" charset="-122"/>
              </a:rPr>
              <a:t>高斯噪声干扰</a:t>
            </a:r>
            <a:r>
              <a:rPr lang="en-US" altLang="zh-CN" sz="1050" kern="100" dirty="0">
                <a:effectLst/>
                <a:latin typeface="宋体" panose="02010600030101010101" pitchFamily="2" charset="-122"/>
                <a:ea typeface="宋体" panose="02010600030101010101" pitchFamily="2" charset="-122"/>
                <a:cs typeface="宋体" panose="02010600030101010101" pitchFamily="2" charset="-122"/>
              </a:rPr>
              <a:t>7×7</a:t>
            </a:r>
            <a:r>
              <a:rPr lang="zh-CN" altLang="en-US" sz="1050" kern="100" dirty="0">
                <a:effectLst/>
                <a:latin typeface="宋体" panose="02010600030101010101" pitchFamily="2" charset="-122"/>
                <a:ea typeface="宋体" panose="02010600030101010101" pitchFamily="2" charset="-122"/>
                <a:cs typeface="宋体" panose="02010600030101010101" pitchFamily="2" charset="-122"/>
              </a:rPr>
              <a:t>均值滤波</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文本框 2"/>
          <p:cNvSpPr txBox="1">
            <a:spLocks noChangeArrowheads="1"/>
          </p:cNvSpPr>
          <p:nvPr/>
        </p:nvSpPr>
        <p:spPr bwMode="auto">
          <a:xfrm>
            <a:off x="8971993" y="1445533"/>
            <a:ext cx="2104390" cy="252730"/>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zh-CN" sz="1050" kern="100" dirty="0">
                <a:effectLst/>
                <a:latin typeface="宋体" panose="02010600030101010101" pitchFamily="2" charset="-122"/>
                <a:ea typeface="宋体" panose="02010600030101010101" pitchFamily="2" charset="-122"/>
                <a:cs typeface="宋体" panose="02010600030101010101" pitchFamily="2" charset="-122"/>
              </a:rPr>
              <a:t>高斯噪声干扰</a:t>
            </a:r>
            <a:r>
              <a:rPr lang="en-US" altLang="zh-CN" sz="1050" kern="100" dirty="0">
                <a:latin typeface="宋体" panose="02010600030101010101" pitchFamily="2" charset="-122"/>
                <a:ea typeface="宋体" panose="02010600030101010101" pitchFamily="2" charset="-122"/>
                <a:cs typeface="宋体" panose="02010600030101010101" pitchFamily="2" charset="-122"/>
              </a:rPr>
              <a:t>9×9</a:t>
            </a:r>
            <a:r>
              <a:rPr lang="zh-CN" sz="1050" kern="100" dirty="0">
                <a:effectLst/>
                <a:latin typeface="宋体" panose="02010600030101010101" pitchFamily="2" charset="-122"/>
                <a:ea typeface="宋体" panose="02010600030101010101" pitchFamily="2" charset="-122"/>
                <a:cs typeface="宋体" panose="02010600030101010101" pitchFamily="2" charset="-122"/>
              </a:rPr>
              <a:t>均值滤波</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文本框 2"/>
          <p:cNvSpPr txBox="1">
            <a:spLocks noChangeArrowheads="1"/>
          </p:cNvSpPr>
          <p:nvPr/>
        </p:nvSpPr>
        <p:spPr bwMode="auto">
          <a:xfrm>
            <a:off x="4869642" y="3962877"/>
            <a:ext cx="2104390" cy="252730"/>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zh-CN" altLang="en-US" sz="1050" kern="100" dirty="0">
                <a:effectLst/>
                <a:latin typeface="宋体" panose="02010600030101010101" pitchFamily="2" charset="-122"/>
                <a:ea typeface="宋体" panose="02010600030101010101" pitchFamily="2" charset="-122"/>
                <a:cs typeface="Times New Roman" panose="02020603050405020304" pitchFamily="18" charset="0"/>
              </a:rPr>
              <a:t>椒盐噪声干扰</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8971993" y="3914467"/>
            <a:ext cx="2104390" cy="252730"/>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zh-CN" altLang="en-US" sz="1050" kern="100" dirty="0">
                <a:latin typeface="宋体" panose="02010600030101010101" pitchFamily="2" charset="-122"/>
                <a:ea typeface="宋体" panose="02010600030101010101" pitchFamily="2" charset="-122"/>
                <a:cs typeface="宋体" panose="02010600030101010101" pitchFamily="2" charset="-122"/>
              </a:rPr>
              <a:t>椒盐</a:t>
            </a:r>
            <a:r>
              <a:rPr lang="zh-CN" sz="1050" kern="100" dirty="0">
                <a:effectLst/>
                <a:latin typeface="宋体" panose="02010600030101010101" pitchFamily="2" charset="-122"/>
                <a:ea typeface="宋体" panose="02010600030101010101" pitchFamily="2" charset="-122"/>
                <a:cs typeface="宋体" panose="02010600030101010101" pitchFamily="2" charset="-122"/>
              </a:rPr>
              <a:t>噪声干扰</a:t>
            </a:r>
            <a:r>
              <a:rPr lang="en-US" altLang="zh-CN" sz="1050" kern="100" dirty="0">
                <a:latin typeface="宋体" panose="02010600030101010101" pitchFamily="2" charset="-122"/>
                <a:ea typeface="宋体" panose="02010600030101010101" pitchFamily="2" charset="-122"/>
                <a:cs typeface="宋体" panose="02010600030101010101" pitchFamily="2" charset="-122"/>
              </a:rPr>
              <a:t>3×3</a:t>
            </a:r>
            <a:r>
              <a:rPr lang="zh-CN" sz="1050" kern="100" dirty="0">
                <a:effectLst/>
                <a:latin typeface="宋体" panose="02010600030101010101" pitchFamily="2" charset="-122"/>
                <a:ea typeface="宋体" panose="02010600030101010101" pitchFamily="2" charset="-122"/>
                <a:cs typeface="宋体" panose="02010600030101010101" pitchFamily="2" charset="-122"/>
              </a:rPr>
              <a:t>均值滤波</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9" name="图片 18"/>
          <p:cNvPicPr/>
          <p:nvPr/>
        </p:nvPicPr>
        <p:blipFill>
          <a:blip r:embed="rId4">
            <a:extLst>
              <a:ext uri="{28A0092B-C50C-407E-A947-70E740481C1C}">
                <a14:useLocalDpi xmlns:a14="http://schemas.microsoft.com/office/drawing/2010/main" val="0"/>
              </a:ext>
            </a:extLst>
          </a:blip>
          <a:stretch>
            <a:fillRect/>
          </a:stretch>
        </p:blipFill>
        <p:spPr>
          <a:xfrm>
            <a:off x="3744006" y="4168383"/>
            <a:ext cx="3230026" cy="2421206"/>
          </a:xfrm>
          <a:prstGeom prst="rect">
            <a:avLst/>
          </a:prstGeom>
        </p:spPr>
      </p:pic>
      <p:pic>
        <p:nvPicPr>
          <p:cNvPr id="21" name="图片 20"/>
          <p:cNvPicPr/>
          <p:nvPr/>
        </p:nvPicPr>
        <p:blipFill>
          <a:blip r:embed="rId5">
            <a:extLst>
              <a:ext uri="{28A0092B-C50C-407E-A947-70E740481C1C}">
                <a14:useLocalDpi xmlns:a14="http://schemas.microsoft.com/office/drawing/2010/main" val="0"/>
              </a:ext>
            </a:extLst>
          </a:blip>
          <a:stretch>
            <a:fillRect/>
          </a:stretch>
        </p:blipFill>
        <p:spPr>
          <a:xfrm>
            <a:off x="8128958" y="4168383"/>
            <a:ext cx="3230026" cy="2422302"/>
          </a:xfrm>
          <a:prstGeom prst="rect">
            <a:avLst/>
          </a:prstGeom>
        </p:spPr>
      </p:pic>
      <p:sp>
        <p:nvSpPr>
          <p:cNvPr id="15" name="文本框 14"/>
          <p:cNvSpPr txBox="1"/>
          <p:nvPr/>
        </p:nvSpPr>
        <p:spPr>
          <a:xfrm>
            <a:off x="6524589" y="2779384"/>
            <a:ext cx="1448606" cy="260350"/>
          </a:xfrm>
          <a:prstGeom prst="rect">
            <a:avLst/>
          </a:prstGeom>
          <a:noFill/>
        </p:spPr>
        <p:txBody>
          <a:bodyPr wrap="square" rtlCol="0">
            <a:spAutoFit/>
          </a:bodyPr>
          <a:lstStyle/>
          <a:p>
            <a:r>
              <a:rPr lang="zh-CN" altLang="en-US" sz="1100" dirty="0"/>
              <a:t>相关系数：</a:t>
            </a:r>
            <a:r>
              <a:rPr lang="en-US" altLang="zh-CN" sz="1100" dirty="0">
                <a:latin typeface="微软雅黑" panose="020B0503020204020204" pitchFamily="34" charset="-122"/>
                <a:ea typeface="微软雅黑" panose="020B0503020204020204" pitchFamily="34" charset="-122"/>
              </a:rPr>
              <a:t>0.0943</a:t>
            </a:r>
            <a:endParaRPr lang="en-US" altLang="zh-CN" sz="11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524589" y="5248181"/>
            <a:ext cx="1448606" cy="260350"/>
          </a:xfrm>
          <a:prstGeom prst="rect">
            <a:avLst/>
          </a:prstGeom>
          <a:noFill/>
        </p:spPr>
        <p:txBody>
          <a:bodyPr wrap="square" rtlCol="0">
            <a:spAutoFit/>
          </a:bodyPr>
          <a:lstStyle/>
          <a:p>
            <a:r>
              <a:rPr lang="zh-CN" altLang="en-US" sz="1100" dirty="0"/>
              <a:t>相关系数：</a:t>
            </a:r>
            <a:r>
              <a:rPr lang="en-US" altLang="zh-CN" sz="1100" dirty="0">
                <a:latin typeface="微软雅黑" panose="020B0503020204020204" pitchFamily="34" charset="-122"/>
                <a:ea typeface="微软雅黑" panose="020B0503020204020204" pitchFamily="34" charset="-122"/>
              </a:rPr>
              <a:t>0.2537</a:t>
            </a:r>
            <a:endParaRPr lang="en-US" altLang="zh-CN" sz="11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10715352" y="2779384"/>
            <a:ext cx="1448606" cy="260350"/>
          </a:xfrm>
          <a:prstGeom prst="rect">
            <a:avLst/>
          </a:prstGeom>
          <a:noFill/>
        </p:spPr>
        <p:txBody>
          <a:bodyPr wrap="square" rtlCol="0">
            <a:spAutoFit/>
          </a:bodyPr>
          <a:lstStyle/>
          <a:p>
            <a:r>
              <a:rPr lang="zh-CN" altLang="en-US" sz="1100" dirty="0"/>
              <a:t>相关系数：</a:t>
            </a:r>
            <a:r>
              <a:rPr lang="en-US" altLang="zh-CN" sz="1100" dirty="0">
                <a:latin typeface="微软雅黑" panose="020B0503020204020204" pitchFamily="34" charset="-122"/>
                <a:ea typeface="微软雅黑" panose="020B0503020204020204" pitchFamily="34" charset="-122"/>
              </a:rPr>
              <a:t>0.0667</a:t>
            </a:r>
            <a:endParaRPr lang="zh-CN" altLang="en-US" sz="11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10715352" y="5246911"/>
            <a:ext cx="1448606" cy="260350"/>
          </a:xfrm>
          <a:prstGeom prst="rect">
            <a:avLst/>
          </a:prstGeom>
          <a:noFill/>
        </p:spPr>
        <p:txBody>
          <a:bodyPr wrap="square" rtlCol="0">
            <a:spAutoFit/>
          </a:bodyPr>
          <a:lstStyle/>
          <a:p>
            <a:r>
              <a:rPr lang="zh-CN" altLang="en-US" sz="1100" dirty="0"/>
              <a:t>相关系数：</a:t>
            </a:r>
            <a:r>
              <a:rPr lang="en-US" altLang="zh-CN" sz="1100" dirty="0">
                <a:latin typeface="微软雅黑" panose="020B0503020204020204" pitchFamily="34" charset="-122"/>
                <a:ea typeface="微软雅黑" panose="020B0503020204020204" pitchFamily="34" charset="-122"/>
              </a:rPr>
              <a:t>0.1326</a:t>
            </a:r>
            <a:endParaRPr lang="en-US" altLang="zh-CN" sz="1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4766441" y="557877"/>
            <a:ext cx="2659118" cy="1323439"/>
          </a:xfrm>
          <a:prstGeom prst="rect">
            <a:avLst/>
          </a:prstGeom>
          <a:noFill/>
        </p:spPr>
        <p:txBody>
          <a:bodyPr wrap="square" rtlCol="0">
            <a:spAutoFit/>
          </a:bodyPr>
          <a:lstStyle/>
          <a:p>
            <a:pPr algn="ctr"/>
            <a:r>
              <a:rPr lang="zh-CN" altLang="en-US" sz="6600" dirty="0">
                <a:solidFill>
                  <a:schemeClr val="bg1"/>
                </a:solidFill>
                <a:cs typeface="+mn-ea"/>
                <a:sym typeface="+mn-lt"/>
              </a:rPr>
              <a:t>目录</a:t>
            </a:r>
            <a:endParaRPr lang="en-US" altLang="zh-CN" sz="6600" dirty="0">
              <a:solidFill>
                <a:schemeClr val="bg1"/>
              </a:solidFill>
              <a:cs typeface="+mn-ea"/>
              <a:sym typeface="+mn-lt"/>
            </a:endParaRPr>
          </a:p>
          <a:p>
            <a:pPr algn="ctr"/>
            <a:r>
              <a:rPr lang="en-US" altLang="zh-CN" sz="1400" dirty="0">
                <a:solidFill>
                  <a:schemeClr val="bg1"/>
                </a:solidFill>
                <a:cs typeface="+mn-ea"/>
                <a:sym typeface="+mn-lt"/>
              </a:rPr>
              <a:t>CONTENTS</a:t>
            </a:r>
            <a:endParaRPr lang="zh-CN" altLang="en-US" sz="1400" dirty="0">
              <a:solidFill>
                <a:schemeClr val="bg1"/>
              </a:solidFill>
              <a:cs typeface="+mn-ea"/>
              <a:sym typeface="+mn-lt"/>
            </a:endParaRPr>
          </a:p>
        </p:txBody>
      </p:sp>
      <p:grpSp>
        <p:nvGrpSpPr>
          <p:cNvPr id="100" name="组合 99"/>
          <p:cNvGrpSpPr/>
          <p:nvPr/>
        </p:nvGrpSpPr>
        <p:grpSpPr>
          <a:xfrm>
            <a:off x="970989" y="2602892"/>
            <a:ext cx="4830721" cy="1141200"/>
            <a:chOff x="970989" y="2602892"/>
            <a:chExt cx="4830721" cy="1141200"/>
          </a:xfrm>
        </p:grpSpPr>
        <p:sp>
          <p:nvSpPr>
            <p:cNvPr id="7" name="矩形: 圆角 6"/>
            <p:cNvSpPr/>
            <p:nvPr/>
          </p:nvSpPr>
          <p:spPr>
            <a:xfrm>
              <a:off x="970989" y="2603823"/>
              <a:ext cx="4830721" cy="1139339"/>
            </a:xfrm>
            <a:prstGeom prst="roundRect">
              <a:avLst>
                <a:gd name="adj" fmla="val 19191"/>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9" name="任意多边形: 形状 98"/>
            <p:cNvSpPr/>
            <p:nvPr/>
          </p:nvSpPr>
          <p:spPr>
            <a:xfrm>
              <a:off x="970990" y="2602892"/>
              <a:ext cx="1141239" cy="1141200"/>
            </a:xfrm>
            <a:custGeom>
              <a:avLst/>
              <a:gdLst>
                <a:gd name="connsiteX0" fmla="*/ 232109 w 1141239"/>
                <a:gd name="connsiteY0" fmla="*/ 0 h 1141200"/>
                <a:gd name="connsiteX1" fmla="*/ 650157 w 1141239"/>
                <a:gd name="connsiteY1" fmla="*/ 0 h 1141200"/>
                <a:gd name="connsiteX2" fmla="*/ 909130 w 1141239"/>
                <a:gd name="connsiteY2" fmla="*/ 0 h 1141200"/>
                <a:gd name="connsiteX3" fmla="*/ 1141238 w 1141239"/>
                <a:gd name="connsiteY3" fmla="*/ 0 h 1141200"/>
                <a:gd name="connsiteX4" fmla="*/ 1141238 w 1141239"/>
                <a:gd name="connsiteY4" fmla="*/ 232099 h 1141200"/>
                <a:gd name="connsiteX5" fmla="*/ 1141239 w 1141239"/>
                <a:gd name="connsiteY5" fmla="*/ 232109 h 1141200"/>
                <a:gd name="connsiteX6" fmla="*/ 1141239 w 1141239"/>
                <a:gd name="connsiteY6" fmla="*/ 909091 h 1141200"/>
                <a:gd name="connsiteX7" fmla="*/ 1141238 w 1141239"/>
                <a:gd name="connsiteY7" fmla="*/ 909101 h 1141200"/>
                <a:gd name="connsiteX8" fmla="*/ 1141238 w 1141239"/>
                <a:gd name="connsiteY8" fmla="*/ 1141200 h 1141200"/>
                <a:gd name="connsiteX9" fmla="*/ 909130 w 1141239"/>
                <a:gd name="connsiteY9" fmla="*/ 1141200 h 1141200"/>
                <a:gd name="connsiteX10" fmla="*/ 650157 w 1141239"/>
                <a:gd name="connsiteY10" fmla="*/ 1141200 h 1141200"/>
                <a:gd name="connsiteX11" fmla="*/ 232109 w 1141239"/>
                <a:gd name="connsiteY11" fmla="*/ 1141200 h 1141200"/>
                <a:gd name="connsiteX12" fmla="*/ 0 w 1141239"/>
                <a:gd name="connsiteY12" fmla="*/ 909091 h 1141200"/>
                <a:gd name="connsiteX13" fmla="*/ 0 w 1141239"/>
                <a:gd name="connsiteY13" fmla="*/ 232109 h 1141200"/>
                <a:gd name="connsiteX14" fmla="*/ 232109 w 1141239"/>
                <a:gd name="connsiteY14" fmla="*/ 0 h 11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1239" h="1141200">
                  <a:moveTo>
                    <a:pt x="232109" y="0"/>
                  </a:moveTo>
                  <a:lnTo>
                    <a:pt x="650157" y="0"/>
                  </a:lnTo>
                  <a:lnTo>
                    <a:pt x="909130" y="0"/>
                  </a:lnTo>
                  <a:lnTo>
                    <a:pt x="1141238" y="0"/>
                  </a:lnTo>
                  <a:lnTo>
                    <a:pt x="1141238" y="232099"/>
                  </a:lnTo>
                  <a:lnTo>
                    <a:pt x="1141239" y="232109"/>
                  </a:lnTo>
                  <a:lnTo>
                    <a:pt x="1141239" y="909091"/>
                  </a:lnTo>
                  <a:lnTo>
                    <a:pt x="1141238" y="909101"/>
                  </a:lnTo>
                  <a:lnTo>
                    <a:pt x="1141238" y="1141200"/>
                  </a:lnTo>
                  <a:lnTo>
                    <a:pt x="909130" y="1141200"/>
                  </a:lnTo>
                  <a:lnTo>
                    <a:pt x="650157" y="1141200"/>
                  </a:lnTo>
                  <a:lnTo>
                    <a:pt x="232109" y="1141200"/>
                  </a:lnTo>
                  <a:cubicBezTo>
                    <a:pt x="103919" y="1141200"/>
                    <a:pt x="0" y="1037281"/>
                    <a:pt x="0" y="909091"/>
                  </a:cubicBezTo>
                  <a:lnTo>
                    <a:pt x="0" y="232109"/>
                  </a:lnTo>
                  <a:cubicBezTo>
                    <a:pt x="0" y="103919"/>
                    <a:pt x="103919" y="0"/>
                    <a:pt x="23210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文本框 14"/>
            <p:cNvSpPr txBox="1"/>
            <p:nvPr/>
          </p:nvSpPr>
          <p:spPr>
            <a:xfrm>
              <a:off x="1068644" y="2748041"/>
              <a:ext cx="945931" cy="768350"/>
            </a:xfrm>
            <a:prstGeom prst="rect">
              <a:avLst/>
            </a:prstGeom>
            <a:noFill/>
          </p:spPr>
          <p:txBody>
            <a:bodyPr wrap="square" rtlCol="0">
              <a:spAutoFit/>
            </a:bodyPr>
            <a:lstStyle>
              <a:defPPr>
                <a:defRPr lang="zh-CN"/>
              </a:defPPr>
              <a:lvl1pPr algn="ctr">
                <a:defRPr sz="4000">
                  <a:gradFill>
                    <a:gsLst>
                      <a:gs pos="0">
                        <a:srgbClr val="D93339"/>
                      </a:gs>
                      <a:gs pos="100000">
                        <a:srgbClr val="6AAABA"/>
                      </a:gs>
                    </a:gsLst>
                    <a:lin ang="5400000" scaled="1"/>
                  </a:gradFill>
                </a:defRPr>
              </a:lvl1pPr>
            </a:lstStyle>
            <a:p>
              <a:r>
                <a:rPr lang="en-US" altLang="zh-CN" sz="4400" dirty="0">
                  <a:latin typeface="微软雅黑" panose="020B0503020204020204" pitchFamily="34" charset="-122"/>
                  <a:ea typeface="微软雅黑" panose="020B0503020204020204" pitchFamily="34" charset="-122"/>
                  <a:cs typeface="+mn-ea"/>
                  <a:sym typeface="+mn-lt"/>
                </a:rPr>
                <a:t>01</a:t>
              </a:r>
              <a:endParaRPr lang="en-US" altLang="zh-CN" sz="4400" dirty="0">
                <a:latin typeface="微软雅黑" panose="020B0503020204020204" pitchFamily="34" charset="-122"/>
                <a:ea typeface="微软雅黑" panose="020B0503020204020204" pitchFamily="34" charset="-122"/>
                <a:cs typeface="+mn-ea"/>
                <a:sym typeface="+mn-lt"/>
              </a:endParaRPr>
            </a:p>
          </p:txBody>
        </p:sp>
        <p:sp>
          <p:nvSpPr>
            <p:cNvPr id="16" name="文本框 15"/>
            <p:cNvSpPr txBox="1"/>
            <p:nvPr/>
          </p:nvSpPr>
          <p:spPr>
            <a:xfrm>
              <a:off x="2264841" y="2798770"/>
              <a:ext cx="3210174" cy="829945"/>
            </a:xfrm>
            <a:prstGeom prst="rect">
              <a:avLst/>
            </a:prstGeom>
            <a:noFill/>
          </p:spPr>
          <p:txBody>
            <a:bodyPr wrap="square" rtlCol="0">
              <a:spAutoFit/>
            </a:bodyPr>
            <a:lstStyle/>
            <a:p>
              <a:r>
                <a:rPr lang="zh-CN" altLang="en-US" sz="2400" dirty="0">
                  <a:solidFill>
                    <a:schemeClr val="bg1"/>
                  </a:solidFill>
                  <a:latin typeface="+mn-ea"/>
                  <a:cs typeface="+mn-ea"/>
                  <a:sym typeface="+mn-lt"/>
                </a:rPr>
                <a:t>基于</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SVD</a:t>
              </a:r>
              <a:r>
                <a:rPr lang="zh-CN" altLang="en-US" sz="2400" dirty="0">
                  <a:solidFill>
                    <a:schemeClr val="bg1"/>
                  </a:solidFill>
                  <a:latin typeface="+mn-ea"/>
                  <a:cs typeface="+mn-ea"/>
                  <a:sym typeface="+mn-lt"/>
                </a:rPr>
                <a:t>的水印算法研究现状</a:t>
              </a:r>
              <a:endParaRPr lang="zh-CN" altLang="en-US" sz="2400" dirty="0">
                <a:solidFill>
                  <a:schemeClr val="bg1"/>
                </a:solidFill>
                <a:latin typeface="+mn-ea"/>
                <a:cs typeface="+mn-ea"/>
                <a:sym typeface="+mn-lt"/>
              </a:endParaRPr>
            </a:p>
          </p:txBody>
        </p:sp>
        <p:grpSp>
          <p:nvGrpSpPr>
            <p:cNvPr id="33" name="组合 32"/>
            <p:cNvGrpSpPr/>
            <p:nvPr/>
          </p:nvGrpSpPr>
          <p:grpSpPr>
            <a:xfrm>
              <a:off x="5475015" y="2767289"/>
              <a:ext cx="154935" cy="81915"/>
              <a:chOff x="5422106" y="2718180"/>
              <a:chExt cx="154935" cy="81915"/>
            </a:xfrm>
          </p:grpSpPr>
          <p:cxnSp>
            <p:nvCxnSpPr>
              <p:cNvPr id="26" name="直接连接符 25"/>
              <p:cNvCxnSpPr/>
              <p:nvPr/>
            </p:nvCxnSpPr>
            <p:spPr>
              <a:xfrm>
                <a:off x="5422106" y="2718180"/>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422106" y="2759138"/>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422106" y="2800095"/>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10" name="组合 109"/>
          <p:cNvGrpSpPr/>
          <p:nvPr/>
        </p:nvGrpSpPr>
        <p:grpSpPr>
          <a:xfrm>
            <a:off x="970989" y="4406085"/>
            <a:ext cx="4830721" cy="1141200"/>
            <a:chOff x="970989" y="2602892"/>
            <a:chExt cx="4830721" cy="1141200"/>
          </a:xfrm>
        </p:grpSpPr>
        <p:sp>
          <p:nvSpPr>
            <p:cNvPr id="111" name="矩形: 圆角 110"/>
            <p:cNvSpPr/>
            <p:nvPr/>
          </p:nvSpPr>
          <p:spPr>
            <a:xfrm>
              <a:off x="970989" y="2603823"/>
              <a:ext cx="4830721" cy="1139339"/>
            </a:xfrm>
            <a:prstGeom prst="roundRect">
              <a:avLst>
                <a:gd name="adj" fmla="val 19191"/>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2" name="任意多边形: 形状 111"/>
            <p:cNvSpPr/>
            <p:nvPr/>
          </p:nvSpPr>
          <p:spPr>
            <a:xfrm>
              <a:off x="970990" y="2602892"/>
              <a:ext cx="1141239" cy="1141200"/>
            </a:xfrm>
            <a:custGeom>
              <a:avLst/>
              <a:gdLst>
                <a:gd name="connsiteX0" fmla="*/ 232109 w 1141239"/>
                <a:gd name="connsiteY0" fmla="*/ 0 h 1141200"/>
                <a:gd name="connsiteX1" fmla="*/ 650157 w 1141239"/>
                <a:gd name="connsiteY1" fmla="*/ 0 h 1141200"/>
                <a:gd name="connsiteX2" fmla="*/ 909130 w 1141239"/>
                <a:gd name="connsiteY2" fmla="*/ 0 h 1141200"/>
                <a:gd name="connsiteX3" fmla="*/ 1141238 w 1141239"/>
                <a:gd name="connsiteY3" fmla="*/ 0 h 1141200"/>
                <a:gd name="connsiteX4" fmla="*/ 1141238 w 1141239"/>
                <a:gd name="connsiteY4" fmla="*/ 232099 h 1141200"/>
                <a:gd name="connsiteX5" fmla="*/ 1141239 w 1141239"/>
                <a:gd name="connsiteY5" fmla="*/ 232109 h 1141200"/>
                <a:gd name="connsiteX6" fmla="*/ 1141239 w 1141239"/>
                <a:gd name="connsiteY6" fmla="*/ 909091 h 1141200"/>
                <a:gd name="connsiteX7" fmla="*/ 1141238 w 1141239"/>
                <a:gd name="connsiteY7" fmla="*/ 909101 h 1141200"/>
                <a:gd name="connsiteX8" fmla="*/ 1141238 w 1141239"/>
                <a:gd name="connsiteY8" fmla="*/ 1141200 h 1141200"/>
                <a:gd name="connsiteX9" fmla="*/ 909130 w 1141239"/>
                <a:gd name="connsiteY9" fmla="*/ 1141200 h 1141200"/>
                <a:gd name="connsiteX10" fmla="*/ 650157 w 1141239"/>
                <a:gd name="connsiteY10" fmla="*/ 1141200 h 1141200"/>
                <a:gd name="connsiteX11" fmla="*/ 232109 w 1141239"/>
                <a:gd name="connsiteY11" fmla="*/ 1141200 h 1141200"/>
                <a:gd name="connsiteX12" fmla="*/ 0 w 1141239"/>
                <a:gd name="connsiteY12" fmla="*/ 909091 h 1141200"/>
                <a:gd name="connsiteX13" fmla="*/ 0 w 1141239"/>
                <a:gd name="connsiteY13" fmla="*/ 232109 h 1141200"/>
                <a:gd name="connsiteX14" fmla="*/ 232109 w 1141239"/>
                <a:gd name="connsiteY14" fmla="*/ 0 h 11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1239" h="1141200">
                  <a:moveTo>
                    <a:pt x="232109" y="0"/>
                  </a:moveTo>
                  <a:lnTo>
                    <a:pt x="650157" y="0"/>
                  </a:lnTo>
                  <a:lnTo>
                    <a:pt x="909130" y="0"/>
                  </a:lnTo>
                  <a:lnTo>
                    <a:pt x="1141238" y="0"/>
                  </a:lnTo>
                  <a:lnTo>
                    <a:pt x="1141238" y="232099"/>
                  </a:lnTo>
                  <a:lnTo>
                    <a:pt x="1141239" y="232109"/>
                  </a:lnTo>
                  <a:lnTo>
                    <a:pt x="1141239" y="909091"/>
                  </a:lnTo>
                  <a:lnTo>
                    <a:pt x="1141238" y="909101"/>
                  </a:lnTo>
                  <a:lnTo>
                    <a:pt x="1141238" y="1141200"/>
                  </a:lnTo>
                  <a:lnTo>
                    <a:pt x="909130" y="1141200"/>
                  </a:lnTo>
                  <a:lnTo>
                    <a:pt x="650157" y="1141200"/>
                  </a:lnTo>
                  <a:lnTo>
                    <a:pt x="232109" y="1141200"/>
                  </a:lnTo>
                  <a:cubicBezTo>
                    <a:pt x="103919" y="1141200"/>
                    <a:pt x="0" y="1037281"/>
                    <a:pt x="0" y="909091"/>
                  </a:cubicBezTo>
                  <a:lnTo>
                    <a:pt x="0" y="232109"/>
                  </a:lnTo>
                  <a:cubicBezTo>
                    <a:pt x="0" y="103919"/>
                    <a:pt x="103919" y="0"/>
                    <a:pt x="23210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3" name="文本框 112"/>
            <p:cNvSpPr txBox="1"/>
            <p:nvPr/>
          </p:nvSpPr>
          <p:spPr>
            <a:xfrm>
              <a:off x="1068644" y="2748041"/>
              <a:ext cx="945931" cy="768350"/>
            </a:xfrm>
            <a:prstGeom prst="rect">
              <a:avLst/>
            </a:prstGeom>
            <a:noFill/>
          </p:spPr>
          <p:txBody>
            <a:bodyPr wrap="square" rtlCol="0">
              <a:spAutoFit/>
            </a:bodyPr>
            <a:lstStyle>
              <a:defPPr>
                <a:defRPr lang="zh-CN"/>
              </a:defPPr>
              <a:lvl1pPr algn="ctr">
                <a:defRPr sz="4000">
                  <a:gradFill>
                    <a:gsLst>
                      <a:gs pos="0">
                        <a:srgbClr val="D93339"/>
                      </a:gs>
                      <a:gs pos="100000">
                        <a:srgbClr val="6AAABA"/>
                      </a:gs>
                    </a:gsLst>
                    <a:lin ang="5400000" scaled="1"/>
                  </a:gradFill>
                </a:defRPr>
              </a:lvl1pPr>
            </a:lstStyle>
            <a:p>
              <a:r>
                <a:rPr lang="en-US" altLang="zh-CN" sz="4400" dirty="0">
                  <a:latin typeface="微软雅黑" panose="020B0503020204020204" pitchFamily="34" charset="-122"/>
                  <a:ea typeface="微软雅黑" panose="020B0503020204020204" pitchFamily="34" charset="-122"/>
                  <a:cs typeface="+mn-ea"/>
                  <a:sym typeface="+mn-lt"/>
                </a:rPr>
                <a:t>03</a:t>
              </a:r>
              <a:endParaRPr lang="en-US" altLang="zh-CN" sz="4400" dirty="0">
                <a:latin typeface="微软雅黑" panose="020B0503020204020204" pitchFamily="34" charset="-122"/>
                <a:ea typeface="微软雅黑" panose="020B0503020204020204" pitchFamily="34" charset="-122"/>
                <a:cs typeface="+mn-ea"/>
                <a:sym typeface="+mn-lt"/>
              </a:endParaRPr>
            </a:p>
          </p:txBody>
        </p:sp>
        <p:sp>
          <p:nvSpPr>
            <p:cNvPr id="114" name="文本框 113"/>
            <p:cNvSpPr txBox="1"/>
            <p:nvPr/>
          </p:nvSpPr>
          <p:spPr>
            <a:xfrm>
              <a:off x="2342308" y="2941930"/>
              <a:ext cx="3210174" cy="461665"/>
            </a:xfrm>
            <a:prstGeom prst="rect">
              <a:avLst/>
            </a:prstGeom>
            <a:noFill/>
          </p:spPr>
          <p:txBody>
            <a:bodyPr wrap="square" rtlCol="0">
              <a:spAutoFit/>
            </a:bodyPr>
            <a:lstStyle/>
            <a:p>
              <a:r>
                <a:rPr lang="zh-CN" altLang="en-US" sz="2400" dirty="0">
                  <a:solidFill>
                    <a:schemeClr val="bg1"/>
                  </a:solidFill>
                  <a:cs typeface="+mn-ea"/>
                  <a:sym typeface="+mn-lt"/>
                </a:rPr>
                <a:t>性能测试</a:t>
              </a:r>
              <a:endParaRPr lang="en-US" altLang="zh-CN" sz="1200" dirty="0">
                <a:solidFill>
                  <a:schemeClr val="bg1"/>
                </a:solidFill>
                <a:cs typeface="+mn-ea"/>
                <a:sym typeface="+mn-lt"/>
              </a:endParaRPr>
            </a:p>
          </p:txBody>
        </p:sp>
        <p:grpSp>
          <p:nvGrpSpPr>
            <p:cNvPr id="115" name="组合 114"/>
            <p:cNvGrpSpPr/>
            <p:nvPr/>
          </p:nvGrpSpPr>
          <p:grpSpPr>
            <a:xfrm>
              <a:off x="5475015" y="2767289"/>
              <a:ext cx="154935" cy="81915"/>
              <a:chOff x="5422106" y="2718180"/>
              <a:chExt cx="154935" cy="81915"/>
            </a:xfrm>
          </p:grpSpPr>
          <p:cxnSp>
            <p:nvCxnSpPr>
              <p:cNvPr id="116" name="直接连接符 115"/>
              <p:cNvCxnSpPr/>
              <p:nvPr/>
            </p:nvCxnSpPr>
            <p:spPr>
              <a:xfrm>
                <a:off x="5422106" y="2718180"/>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5422106" y="2759138"/>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5422106" y="2800095"/>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19" name="组合 118"/>
          <p:cNvGrpSpPr/>
          <p:nvPr/>
        </p:nvGrpSpPr>
        <p:grpSpPr>
          <a:xfrm>
            <a:off x="6390292" y="2602892"/>
            <a:ext cx="4830721" cy="1141200"/>
            <a:chOff x="970989" y="2602892"/>
            <a:chExt cx="4830721" cy="1141200"/>
          </a:xfrm>
        </p:grpSpPr>
        <p:sp>
          <p:nvSpPr>
            <p:cNvPr id="120" name="矩形: 圆角 119"/>
            <p:cNvSpPr/>
            <p:nvPr/>
          </p:nvSpPr>
          <p:spPr>
            <a:xfrm>
              <a:off x="970989" y="2603823"/>
              <a:ext cx="4830721" cy="1139339"/>
            </a:xfrm>
            <a:prstGeom prst="roundRect">
              <a:avLst>
                <a:gd name="adj" fmla="val 19191"/>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1" name="任意多边形: 形状 120"/>
            <p:cNvSpPr/>
            <p:nvPr/>
          </p:nvSpPr>
          <p:spPr>
            <a:xfrm>
              <a:off x="970990" y="2602892"/>
              <a:ext cx="1141239" cy="1141200"/>
            </a:xfrm>
            <a:custGeom>
              <a:avLst/>
              <a:gdLst>
                <a:gd name="connsiteX0" fmla="*/ 232109 w 1141239"/>
                <a:gd name="connsiteY0" fmla="*/ 0 h 1141200"/>
                <a:gd name="connsiteX1" fmla="*/ 650157 w 1141239"/>
                <a:gd name="connsiteY1" fmla="*/ 0 h 1141200"/>
                <a:gd name="connsiteX2" fmla="*/ 909130 w 1141239"/>
                <a:gd name="connsiteY2" fmla="*/ 0 h 1141200"/>
                <a:gd name="connsiteX3" fmla="*/ 1141238 w 1141239"/>
                <a:gd name="connsiteY3" fmla="*/ 0 h 1141200"/>
                <a:gd name="connsiteX4" fmla="*/ 1141238 w 1141239"/>
                <a:gd name="connsiteY4" fmla="*/ 232099 h 1141200"/>
                <a:gd name="connsiteX5" fmla="*/ 1141239 w 1141239"/>
                <a:gd name="connsiteY5" fmla="*/ 232109 h 1141200"/>
                <a:gd name="connsiteX6" fmla="*/ 1141239 w 1141239"/>
                <a:gd name="connsiteY6" fmla="*/ 909091 h 1141200"/>
                <a:gd name="connsiteX7" fmla="*/ 1141238 w 1141239"/>
                <a:gd name="connsiteY7" fmla="*/ 909101 h 1141200"/>
                <a:gd name="connsiteX8" fmla="*/ 1141238 w 1141239"/>
                <a:gd name="connsiteY8" fmla="*/ 1141200 h 1141200"/>
                <a:gd name="connsiteX9" fmla="*/ 909130 w 1141239"/>
                <a:gd name="connsiteY9" fmla="*/ 1141200 h 1141200"/>
                <a:gd name="connsiteX10" fmla="*/ 650157 w 1141239"/>
                <a:gd name="connsiteY10" fmla="*/ 1141200 h 1141200"/>
                <a:gd name="connsiteX11" fmla="*/ 232109 w 1141239"/>
                <a:gd name="connsiteY11" fmla="*/ 1141200 h 1141200"/>
                <a:gd name="connsiteX12" fmla="*/ 0 w 1141239"/>
                <a:gd name="connsiteY12" fmla="*/ 909091 h 1141200"/>
                <a:gd name="connsiteX13" fmla="*/ 0 w 1141239"/>
                <a:gd name="connsiteY13" fmla="*/ 232109 h 1141200"/>
                <a:gd name="connsiteX14" fmla="*/ 232109 w 1141239"/>
                <a:gd name="connsiteY14" fmla="*/ 0 h 11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1239" h="1141200">
                  <a:moveTo>
                    <a:pt x="232109" y="0"/>
                  </a:moveTo>
                  <a:lnTo>
                    <a:pt x="650157" y="0"/>
                  </a:lnTo>
                  <a:lnTo>
                    <a:pt x="909130" y="0"/>
                  </a:lnTo>
                  <a:lnTo>
                    <a:pt x="1141238" y="0"/>
                  </a:lnTo>
                  <a:lnTo>
                    <a:pt x="1141238" y="232099"/>
                  </a:lnTo>
                  <a:lnTo>
                    <a:pt x="1141239" y="232109"/>
                  </a:lnTo>
                  <a:lnTo>
                    <a:pt x="1141239" y="909091"/>
                  </a:lnTo>
                  <a:lnTo>
                    <a:pt x="1141238" y="909101"/>
                  </a:lnTo>
                  <a:lnTo>
                    <a:pt x="1141238" y="1141200"/>
                  </a:lnTo>
                  <a:lnTo>
                    <a:pt x="909130" y="1141200"/>
                  </a:lnTo>
                  <a:lnTo>
                    <a:pt x="650157" y="1141200"/>
                  </a:lnTo>
                  <a:lnTo>
                    <a:pt x="232109" y="1141200"/>
                  </a:lnTo>
                  <a:cubicBezTo>
                    <a:pt x="103919" y="1141200"/>
                    <a:pt x="0" y="1037281"/>
                    <a:pt x="0" y="909091"/>
                  </a:cubicBezTo>
                  <a:lnTo>
                    <a:pt x="0" y="232109"/>
                  </a:lnTo>
                  <a:cubicBezTo>
                    <a:pt x="0" y="103919"/>
                    <a:pt x="103919" y="0"/>
                    <a:pt x="23210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2" name="文本框 121"/>
            <p:cNvSpPr txBox="1"/>
            <p:nvPr/>
          </p:nvSpPr>
          <p:spPr>
            <a:xfrm>
              <a:off x="1068644" y="2748041"/>
              <a:ext cx="945931" cy="768350"/>
            </a:xfrm>
            <a:prstGeom prst="rect">
              <a:avLst/>
            </a:prstGeom>
            <a:noFill/>
          </p:spPr>
          <p:txBody>
            <a:bodyPr wrap="square" rtlCol="0">
              <a:spAutoFit/>
            </a:bodyPr>
            <a:lstStyle>
              <a:defPPr>
                <a:defRPr lang="zh-CN"/>
              </a:defPPr>
              <a:lvl1pPr algn="ctr">
                <a:defRPr sz="4000">
                  <a:gradFill>
                    <a:gsLst>
                      <a:gs pos="0">
                        <a:srgbClr val="D93339"/>
                      </a:gs>
                      <a:gs pos="100000">
                        <a:srgbClr val="6AAABA"/>
                      </a:gs>
                    </a:gsLst>
                    <a:lin ang="5400000" scaled="1"/>
                  </a:gradFill>
                </a:defRPr>
              </a:lvl1pPr>
            </a:lstStyle>
            <a:p>
              <a:r>
                <a:rPr lang="en-US" altLang="zh-CN" sz="4400" dirty="0">
                  <a:latin typeface="微软雅黑" panose="020B0503020204020204" pitchFamily="34" charset="-122"/>
                  <a:ea typeface="微软雅黑" panose="020B0503020204020204" pitchFamily="34" charset="-122"/>
                  <a:cs typeface="+mn-ea"/>
                  <a:sym typeface="+mn-lt"/>
                </a:rPr>
                <a:t>02</a:t>
              </a:r>
              <a:endParaRPr lang="en-US" altLang="zh-CN" sz="4400" dirty="0">
                <a:latin typeface="微软雅黑" panose="020B0503020204020204" pitchFamily="34" charset="-122"/>
                <a:ea typeface="微软雅黑" panose="020B0503020204020204" pitchFamily="34" charset="-122"/>
                <a:cs typeface="+mn-ea"/>
                <a:sym typeface="+mn-lt"/>
              </a:endParaRPr>
            </a:p>
          </p:txBody>
        </p:sp>
        <p:sp>
          <p:nvSpPr>
            <p:cNvPr id="123" name="文本框 122"/>
            <p:cNvSpPr txBox="1"/>
            <p:nvPr/>
          </p:nvSpPr>
          <p:spPr>
            <a:xfrm>
              <a:off x="2342308" y="2941930"/>
              <a:ext cx="3210174" cy="461665"/>
            </a:xfrm>
            <a:prstGeom prst="rect">
              <a:avLst/>
            </a:prstGeom>
            <a:noFill/>
          </p:spPr>
          <p:txBody>
            <a:bodyPr wrap="square" rtlCol="0">
              <a:spAutoFit/>
            </a:bodyPr>
            <a:lstStyle/>
            <a:p>
              <a:r>
                <a:rPr lang="zh-CN" altLang="en-US" sz="2400" dirty="0">
                  <a:solidFill>
                    <a:schemeClr val="bg1"/>
                  </a:solidFill>
                  <a:cs typeface="+mn-ea"/>
                  <a:sym typeface="+mn-lt"/>
                </a:rPr>
                <a:t>实验原理分析 </a:t>
              </a:r>
              <a:endParaRPr lang="en-US" altLang="zh-CN" sz="1200" dirty="0">
                <a:solidFill>
                  <a:schemeClr val="bg1"/>
                </a:solidFill>
                <a:cs typeface="+mn-ea"/>
                <a:sym typeface="+mn-lt"/>
              </a:endParaRPr>
            </a:p>
          </p:txBody>
        </p:sp>
        <p:grpSp>
          <p:nvGrpSpPr>
            <p:cNvPr id="124" name="组合 123"/>
            <p:cNvGrpSpPr/>
            <p:nvPr/>
          </p:nvGrpSpPr>
          <p:grpSpPr>
            <a:xfrm>
              <a:off x="5475015" y="2767289"/>
              <a:ext cx="154935" cy="81915"/>
              <a:chOff x="5422106" y="2718180"/>
              <a:chExt cx="154935" cy="81915"/>
            </a:xfrm>
          </p:grpSpPr>
          <p:cxnSp>
            <p:nvCxnSpPr>
              <p:cNvPr id="125" name="直接连接符 124"/>
              <p:cNvCxnSpPr/>
              <p:nvPr/>
            </p:nvCxnSpPr>
            <p:spPr>
              <a:xfrm>
                <a:off x="5422106" y="2718180"/>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5422106" y="2759138"/>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422106" y="2800095"/>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28" name="组合 127"/>
          <p:cNvGrpSpPr/>
          <p:nvPr/>
        </p:nvGrpSpPr>
        <p:grpSpPr>
          <a:xfrm>
            <a:off x="6390292" y="4406085"/>
            <a:ext cx="4830721" cy="1141200"/>
            <a:chOff x="970989" y="2602892"/>
            <a:chExt cx="4830721" cy="1141200"/>
          </a:xfrm>
        </p:grpSpPr>
        <p:sp>
          <p:nvSpPr>
            <p:cNvPr id="129" name="矩形: 圆角 128"/>
            <p:cNvSpPr/>
            <p:nvPr/>
          </p:nvSpPr>
          <p:spPr>
            <a:xfrm>
              <a:off x="970989" y="2603823"/>
              <a:ext cx="4830721" cy="1139339"/>
            </a:xfrm>
            <a:prstGeom prst="roundRect">
              <a:avLst>
                <a:gd name="adj" fmla="val 19191"/>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0" name="任意多边形: 形状 129"/>
            <p:cNvSpPr/>
            <p:nvPr/>
          </p:nvSpPr>
          <p:spPr>
            <a:xfrm>
              <a:off x="970990" y="2602892"/>
              <a:ext cx="1141239" cy="1141200"/>
            </a:xfrm>
            <a:custGeom>
              <a:avLst/>
              <a:gdLst>
                <a:gd name="connsiteX0" fmla="*/ 232109 w 1141239"/>
                <a:gd name="connsiteY0" fmla="*/ 0 h 1141200"/>
                <a:gd name="connsiteX1" fmla="*/ 650157 w 1141239"/>
                <a:gd name="connsiteY1" fmla="*/ 0 h 1141200"/>
                <a:gd name="connsiteX2" fmla="*/ 909130 w 1141239"/>
                <a:gd name="connsiteY2" fmla="*/ 0 h 1141200"/>
                <a:gd name="connsiteX3" fmla="*/ 1141238 w 1141239"/>
                <a:gd name="connsiteY3" fmla="*/ 0 h 1141200"/>
                <a:gd name="connsiteX4" fmla="*/ 1141238 w 1141239"/>
                <a:gd name="connsiteY4" fmla="*/ 232099 h 1141200"/>
                <a:gd name="connsiteX5" fmla="*/ 1141239 w 1141239"/>
                <a:gd name="connsiteY5" fmla="*/ 232109 h 1141200"/>
                <a:gd name="connsiteX6" fmla="*/ 1141239 w 1141239"/>
                <a:gd name="connsiteY6" fmla="*/ 909091 h 1141200"/>
                <a:gd name="connsiteX7" fmla="*/ 1141238 w 1141239"/>
                <a:gd name="connsiteY7" fmla="*/ 909101 h 1141200"/>
                <a:gd name="connsiteX8" fmla="*/ 1141238 w 1141239"/>
                <a:gd name="connsiteY8" fmla="*/ 1141200 h 1141200"/>
                <a:gd name="connsiteX9" fmla="*/ 909130 w 1141239"/>
                <a:gd name="connsiteY9" fmla="*/ 1141200 h 1141200"/>
                <a:gd name="connsiteX10" fmla="*/ 650157 w 1141239"/>
                <a:gd name="connsiteY10" fmla="*/ 1141200 h 1141200"/>
                <a:gd name="connsiteX11" fmla="*/ 232109 w 1141239"/>
                <a:gd name="connsiteY11" fmla="*/ 1141200 h 1141200"/>
                <a:gd name="connsiteX12" fmla="*/ 0 w 1141239"/>
                <a:gd name="connsiteY12" fmla="*/ 909091 h 1141200"/>
                <a:gd name="connsiteX13" fmla="*/ 0 w 1141239"/>
                <a:gd name="connsiteY13" fmla="*/ 232109 h 1141200"/>
                <a:gd name="connsiteX14" fmla="*/ 232109 w 1141239"/>
                <a:gd name="connsiteY14" fmla="*/ 0 h 11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1239" h="1141200">
                  <a:moveTo>
                    <a:pt x="232109" y="0"/>
                  </a:moveTo>
                  <a:lnTo>
                    <a:pt x="650157" y="0"/>
                  </a:lnTo>
                  <a:lnTo>
                    <a:pt x="909130" y="0"/>
                  </a:lnTo>
                  <a:lnTo>
                    <a:pt x="1141238" y="0"/>
                  </a:lnTo>
                  <a:lnTo>
                    <a:pt x="1141238" y="232099"/>
                  </a:lnTo>
                  <a:lnTo>
                    <a:pt x="1141239" y="232109"/>
                  </a:lnTo>
                  <a:lnTo>
                    <a:pt x="1141239" y="909091"/>
                  </a:lnTo>
                  <a:lnTo>
                    <a:pt x="1141238" y="909101"/>
                  </a:lnTo>
                  <a:lnTo>
                    <a:pt x="1141238" y="1141200"/>
                  </a:lnTo>
                  <a:lnTo>
                    <a:pt x="909130" y="1141200"/>
                  </a:lnTo>
                  <a:lnTo>
                    <a:pt x="650157" y="1141200"/>
                  </a:lnTo>
                  <a:lnTo>
                    <a:pt x="232109" y="1141200"/>
                  </a:lnTo>
                  <a:cubicBezTo>
                    <a:pt x="103919" y="1141200"/>
                    <a:pt x="0" y="1037281"/>
                    <a:pt x="0" y="909091"/>
                  </a:cubicBezTo>
                  <a:lnTo>
                    <a:pt x="0" y="232109"/>
                  </a:lnTo>
                  <a:cubicBezTo>
                    <a:pt x="0" y="103919"/>
                    <a:pt x="103919" y="0"/>
                    <a:pt x="23210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1" name="文本框 130"/>
            <p:cNvSpPr txBox="1"/>
            <p:nvPr/>
          </p:nvSpPr>
          <p:spPr>
            <a:xfrm>
              <a:off x="1068644" y="2748041"/>
              <a:ext cx="945931" cy="768350"/>
            </a:xfrm>
            <a:prstGeom prst="rect">
              <a:avLst/>
            </a:prstGeom>
            <a:noFill/>
          </p:spPr>
          <p:txBody>
            <a:bodyPr wrap="square" rtlCol="0">
              <a:spAutoFit/>
            </a:bodyPr>
            <a:lstStyle>
              <a:defPPr>
                <a:defRPr lang="zh-CN"/>
              </a:defPPr>
              <a:lvl1pPr algn="ctr">
                <a:defRPr sz="4000">
                  <a:gradFill>
                    <a:gsLst>
                      <a:gs pos="0">
                        <a:srgbClr val="D93339"/>
                      </a:gs>
                      <a:gs pos="100000">
                        <a:srgbClr val="6AAABA"/>
                      </a:gs>
                    </a:gsLst>
                    <a:lin ang="5400000" scaled="1"/>
                  </a:gradFill>
                </a:defRPr>
              </a:lvl1pPr>
            </a:lstStyle>
            <a:p>
              <a:r>
                <a:rPr lang="en-US" altLang="zh-CN" sz="4400" dirty="0">
                  <a:latin typeface="微软雅黑" panose="020B0503020204020204" pitchFamily="34" charset="-122"/>
                  <a:ea typeface="微软雅黑" panose="020B0503020204020204" pitchFamily="34" charset="-122"/>
                  <a:cs typeface="+mn-ea"/>
                  <a:sym typeface="+mn-lt"/>
                </a:rPr>
                <a:t>04</a:t>
              </a:r>
              <a:endParaRPr lang="zh-CN" altLang="en-US" sz="4400" dirty="0">
                <a:latin typeface="微软雅黑" panose="020B0503020204020204" pitchFamily="34" charset="-122"/>
                <a:ea typeface="微软雅黑" panose="020B0503020204020204" pitchFamily="34" charset="-122"/>
                <a:cs typeface="+mn-ea"/>
                <a:sym typeface="+mn-lt"/>
              </a:endParaRPr>
            </a:p>
          </p:txBody>
        </p:sp>
        <p:sp>
          <p:nvSpPr>
            <p:cNvPr id="132" name="文本框 131"/>
            <p:cNvSpPr txBox="1"/>
            <p:nvPr/>
          </p:nvSpPr>
          <p:spPr>
            <a:xfrm>
              <a:off x="2342308" y="2941930"/>
              <a:ext cx="3210174" cy="461665"/>
            </a:xfrm>
            <a:prstGeom prst="rect">
              <a:avLst/>
            </a:prstGeom>
            <a:noFill/>
          </p:spPr>
          <p:txBody>
            <a:bodyPr wrap="square" rtlCol="0">
              <a:spAutoFit/>
            </a:bodyPr>
            <a:lstStyle/>
            <a:p>
              <a:r>
                <a:rPr lang="zh-CN" altLang="en-US" sz="2400" dirty="0">
                  <a:solidFill>
                    <a:schemeClr val="bg1"/>
                  </a:solidFill>
                  <a:cs typeface="+mn-ea"/>
                  <a:sym typeface="+mn-lt"/>
                </a:rPr>
                <a:t>实验总结</a:t>
              </a:r>
              <a:endParaRPr lang="en-US" altLang="zh-CN" sz="1200" dirty="0">
                <a:solidFill>
                  <a:schemeClr val="bg1"/>
                </a:solidFill>
                <a:cs typeface="+mn-ea"/>
                <a:sym typeface="+mn-lt"/>
              </a:endParaRPr>
            </a:p>
          </p:txBody>
        </p:sp>
        <p:grpSp>
          <p:nvGrpSpPr>
            <p:cNvPr id="133" name="组合 132"/>
            <p:cNvGrpSpPr/>
            <p:nvPr/>
          </p:nvGrpSpPr>
          <p:grpSpPr>
            <a:xfrm>
              <a:off x="5475015" y="2767289"/>
              <a:ext cx="154935" cy="81915"/>
              <a:chOff x="5422106" y="2718180"/>
              <a:chExt cx="154935" cy="81915"/>
            </a:xfrm>
          </p:grpSpPr>
          <p:cxnSp>
            <p:nvCxnSpPr>
              <p:cNvPr id="134" name="直接连接符 133"/>
              <p:cNvCxnSpPr/>
              <p:nvPr/>
            </p:nvCxnSpPr>
            <p:spPr>
              <a:xfrm>
                <a:off x="5422106" y="2718180"/>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422106" y="2759138"/>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5422106" y="2800095"/>
                <a:ext cx="154935" cy="0"/>
              </a:xfrm>
              <a:prstGeom prst="line">
                <a:avLst/>
              </a:prstGeom>
              <a:ln w="22225" cap="rnd">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ppt_x"/>
                                          </p:val>
                                        </p:tav>
                                        <p:tav tm="100000">
                                          <p:val>
                                            <p:strVal val="#ppt_x"/>
                                          </p:val>
                                        </p:tav>
                                      </p:tavLst>
                                    </p:anim>
                                    <p:anim calcmode="lin" valueType="num">
                                      <p:cBhvr additive="base">
                                        <p:cTn id="8" dur="12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1500" fill="hold"/>
                                        <p:tgtEl>
                                          <p:spTgt spid="100"/>
                                        </p:tgtEl>
                                        <p:attrNameLst>
                                          <p:attrName>ppt_x</p:attrName>
                                        </p:attrNameLst>
                                      </p:cBhvr>
                                      <p:tavLst>
                                        <p:tav tm="0">
                                          <p:val>
                                            <p:strVal val="#ppt_x"/>
                                          </p:val>
                                        </p:tav>
                                        <p:tav tm="100000">
                                          <p:val>
                                            <p:strVal val="#ppt_x"/>
                                          </p:val>
                                        </p:tav>
                                      </p:tavLst>
                                    </p:anim>
                                    <p:anim calcmode="lin" valueType="num">
                                      <p:cBhvr additive="base">
                                        <p:cTn id="12" dur="1500" fill="hold"/>
                                        <p:tgtEl>
                                          <p:spTgt spid="100"/>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75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1500" fill="hold"/>
                                        <p:tgtEl>
                                          <p:spTgt spid="119"/>
                                        </p:tgtEl>
                                        <p:attrNameLst>
                                          <p:attrName>ppt_x</p:attrName>
                                        </p:attrNameLst>
                                      </p:cBhvr>
                                      <p:tavLst>
                                        <p:tav tm="0">
                                          <p:val>
                                            <p:strVal val="#ppt_x"/>
                                          </p:val>
                                        </p:tav>
                                        <p:tav tm="100000">
                                          <p:val>
                                            <p:strVal val="#ppt_x"/>
                                          </p:val>
                                        </p:tav>
                                      </p:tavLst>
                                    </p:anim>
                                    <p:anim calcmode="lin" valueType="num">
                                      <p:cBhvr additive="base">
                                        <p:cTn id="16" dur="1500" fill="hold"/>
                                        <p:tgtEl>
                                          <p:spTgt spid="119"/>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000"/>
                                  </p:stCondLst>
                                  <p:childTnLst>
                                    <p:set>
                                      <p:cBhvr>
                                        <p:cTn id="18" dur="1" fill="hold">
                                          <p:stCondLst>
                                            <p:cond delay="0"/>
                                          </p:stCondLst>
                                        </p:cTn>
                                        <p:tgtEl>
                                          <p:spTgt spid="110"/>
                                        </p:tgtEl>
                                        <p:attrNameLst>
                                          <p:attrName>style.visibility</p:attrName>
                                        </p:attrNameLst>
                                      </p:cBhvr>
                                      <p:to>
                                        <p:strVal val="visible"/>
                                      </p:to>
                                    </p:set>
                                    <p:anim calcmode="lin" valueType="num">
                                      <p:cBhvr additive="base">
                                        <p:cTn id="19" dur="1500" fill="hold"/>
                                        <p:tgtEl>
                                          <p:spTgt spid="110"/>
                                        </p:tgtEl>
                                        <p:attrNameLst>
                                          <p:attrName>ppt_x</p:attrName>
                                        </p:attrNameLst>
                                      </p:cBhvr>
                                      <p:tavLst>
                                        <p:tav tm="0">
                                          <p:val>
                                            <p:strVal val="#ppt_x"/>
                                          </p:val>
                                        </p:tav>
                                        <p:tav tm="100000">
                                          <p:val>
                                            <p:strVal val="#ppt_x"/>
                                          </p:val>
                                        </p:tav>
                                      </p:tavLst>
                                    </p:anim>
                                    <p:anim calcmode="lin" valueType="num">
                                      <p:cBhvr additive="base">
                                        <p:cTn id="20" dur="1500" fill="hold"/>
                                        <p:tgtEl>
                                          <p:spTgt spid="110"/>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250"/>
                                  </p:stCondLst>
                                  <p:childTnLst>
                                    <p:set>
                                      <p:cBhvr>
                                        <p:cTn id="22" dur="1" fill="hold">
                                          <p:stCondLst>
                                            <p:cond delay="0"/>
                                          </p:stCondLst>
                                        </p:cTn>
                                        <p:tgtEl>
                                          <p:spTgt spid="128"/>
                                        </p:tgtEl>
                                        <p:attrNameLst>
                                          <p:attrName>style.visibility</p:attrName>
                                        </p:attrNameLst>
                                      </p:cBhvr>
                                      <p:to>
                                        <p:strVal val="visible"/>
                                      </p:to>
                                    </p:set>
                                    <p:anim calcmode="lin" valueType="num">
                                      <p:cBhvr additive="base">
                                        <p:cTn id="23" dur="1500" fill="hold"/>
                                        <p:tgtEl>
                                          <p:spTgt spid="128"/>
                                        </p:tgtEl>
                                        <p:attrNameLst>
                                          <p:attrName>ppt_x</p:attrName>
                                        </p:attrNameLst>
                                      </p:cBhvr>
                                      <p:tavLst>
                                        <p:tav tm="0">
                                          <p:val>
                                            <p:strVal val="#ppt_x"/>
                                          </p:val>
                                        </p:tav>
                                        <p:tav tm="100000">
                                          <p:val>
                                            <p:strVal val="#ppt_x"/>
                                          </p:val>
                                        </p:tav>
                                      </p:tavLst>
                                    </p:anim>
                                    <p:anim calcmode="lin" valueType="num">
                                      <p:cBhvr additive="base">
                                        <p:cTn id="24" dur="1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p:nvPr/>
        </p:nvPicPr>
        <p:blipFill>
          <a:blip r:embed="rId1">
            <a:extLst>
              <a:ext uri="{28A0092B-C50C-407E-A947-70E740481C1C}">
                <a14:useLocalDpi xmlns:a14="http://schemas.microsoft.com/office/drawing/2010/main" val="0"/>
              </a:ext>
            </a:extLst>
          </a:blip>
          <a:stretch>
            <a:fillRect/>
          </a:stretch>
        </p:blipFill>
        <p:spPr>
          <a:xfrm>
            <a:off x="8129323" y="1743981"/>
            <a:ext cx="3228351" cy="2419951"/>
          </a:xfrm>
          <a:prstGeom prst="rect">
            <a:avLst/>
          </a:prstGeom>
        </p:spPr>
      </p:pic>
      <p:pic>
        <p:nvPicPr>
          <p:cNvPr id="18" name="图片 17"/>
          <p:cNvPicPr/>
          <p:nvPr/>
        </p:nvPicPr>
        <p:blipFill>
          <a:blip r:embed="rId2">
            <a:extLst>
              <a:ext uri="{28A0092B-C50C-407E-A947-70E740481C1C}">
                <a14:useLocalDpi xmlns:a14="http://schemas.microsoft.com/office/drawing/2010/main" val="0"/>
              </a:ext>
            </a:extLst>
          </a:blip>
          <a:stretch>
            <a:fillRect/>
          </a:stretch>
        </p:blipFill>
        <p:spPr>
          <a:xfrm>
            <a:off x="3744736" y="1743982"/>
            <a:ext cx="3228351" cy="2419951"/>
          </a:xfrm>
          <a:prstGeom prst="rect">
            <a:avLst/>
          </a:prstGeom>
        </p:spPr>
      </p:pic>
      <p:pic>
        <p:nvPicPr>
          <p:cNvPr id="7" name="图片 6"/>
          <p:cNvPicPr>
            <a:picLocks noChangeAspect="1"/>
          </p:cNvPicPr>
          <p:nvPr/>
        </p:nvPicPr>
        <p:blipFill rotWithShape="1">
          <a:blip r:embed="rId3"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494747"/>
            <a:chOff x="5368532" y="1815517"/>
            <a:chExt cx="4278387" cy="494747"/>
          </a:xfrm>
        </p:grpSpPr>
        <p:sp>
          <p:nvSpPr>
            <p:cNvPr id="37" name="文本框 36"/>
            <p:cNvSpPr txBox="1"/>
            <p:nvPr/>
          </p:nvSpPr>
          <p:spPr>
            <a:xfrm flipH="1">
              <a:off x="5368532" y="2033265"/>
              <a:ext cx="4278387" cy="276999"/>
            </a:xfrm>
            <a:prstGeom prst="rect">
              <a:avLst/>
            </a:prstGeom>
            <a:noFill/>
          </p:spPr>
          <p:txBody>
            <a:bodyPr wrap="square" rtlCol="0">
              <a:spAutoFit/>
            </a:bodyPr>
            <a:lstStyle/>
            <a:p>
              <a:r>
                <a:rPr lang="zh-CN" altLang="en-US" sz="1200" dirty="0">
                  <a:cs typeface="+mn-ea"/>
                  <a:sym typeface="+mn-lt"/>
                </a:rPr>
                <a:t>对叠加噪声后的图像再进行不同的滤波处理</a:t>
              </a:r>
              <a:endParaRPr lang="zh-CN" altLang="en-US" sz="1200" dirty="0">
                <a:cs typeface="+mn-ea"/>
                <a:sym typeface="+mn-lt"/>
              </a:endParaRPr>
            </a:p>
          </p:txBody>
        </p:sp>
        <p:sp>
          <p:nvSpPr>
            <p:cNvPr id="38" name="文本框 37"/>
            <p:cNvSpPr txBox="1"/>
            <p:nvPr/>
          </p:nvSpPr>
          <p:spPr>
            <a:xfrm flipH="1">
              <a:off x="5368533" y="1815517"/>
              <a:ext cx="2330269" cy="307777"/>
            </a:xfrm>
            <a:prstGeom prst="rect">
              <a:avLst/>
            </a:prstGeom>
            <a:noFill/>
          </p:spPr>
          <p:txBody>
            <a:bodyPr wrap="square" rtlCol="0">
              <a:spAutoFit/>
            </a:bodyPr>
            <a:lstStyle/>
            <a:p>
              <a:r>
                <a:rPr lang="zh-CN" altLang="en-US" sz="1400" b="1" dirty="0">
                  <a:cs typeface="+mn-ea"/>
                  <a:sym typeface="+mn-lt"/>
                </a:rPr>
                <a:t>叠加噪声及滤波</a:t>
              </a:r>
              <a:endParaRPr lang="zh-CN" altLang="en-US" sz="1400" b="1" dirty="0">
                <a:cs typeface="+mn-ea"/>
                <a:sym typeface="+mn-lt"/>
              </a:endParaRPr>
            </a:p>
          </p:txBody>
        </p:sp>
      </p:grpSp>
      <p:sp>
        <p:nvSpPr>
          <p:cNvPr id="13" name="文本框 2"/>
          <p:cNvSpPr txBox="1">
            <a:spLocks noChangeArrowheads="1"/>
          </p:cNvSpPr>
          <p:nvPr/>
        </p:nvSpPr>
        <p:spPr bwMode="auto">
          <a:xfrm>
            <a:off x="4472093" y="1445533"/>
            <a:ext cx="1840230" cy="252730"/>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zh-CN" altLang="en-US" sz="1050" kern="100" dirty="0">
                <a:latin typeface="等线" panose="02010600030101010101" charset="-122"/>
                <a:ea typeface="宋体" panose="02010600030101010101" pitchFamily="2" charset="-122"/>
                <a:cs typeface="Times New Roman" panose="02020603050405020304" pitchFamily="18" charset="0"/>
              </a:rPr>
              <a:t>椒盐噪声干扰</a:t>
            </a:r>
            <a:r>
              <a:rPr lang="en-US" altLang="zh-CN" sz="1050" kern="100" dirty="0">
                <a:latin typeface="等线" panose="02010600030101010101" charset="-122"/>
                <a:ea typeface="宋体" panose="02010600030101010101" pitchFamily="2" charset="-122"/>
                <a:cs typeface="Times New Roman" panose="02020603050405020304" pitchFamily="18" charset="0"/>
              </a:rPr>
              <a:t>5×5</a:t>
            </a:r>
            <a:r>
              <a:rPr lang="zh-CN" altLang="en-US" sz="1050" kern="100" dirty="0">
                <a:latin typeface="等线" panose="02010600030101010101" charset="-122"/>
                <a:ea typeface="宋体" panose="02010600030101010101" pitchFamily="2" charset="-122"/>
                <a:cs typeface="Times New Roman" panose="02020603050405020304" pitchFamily="18" charset="0"/>
              </a:rPr>
              <a:t>均</a:t>
            </a:r>
            <a:r>
              <a:rPr lang="zh-CN" altLang="en-US" sz="1050" kern="100" dirty="0">
                <a:latin typeface="等线" panose="02010600030101010101" charset="-122"/>
                <a:ea typeface="宋体" panose="02010600030101010101" pitchFamily="2" charset="-122"/>
                <a:cs typeface="Times New Roman" panose="02020603050405020304" pitchFamily="18" charset="0"/>
              </a:rPr>
              <a:t>值滤波</a:t>
            </a:r>
            <a:endParaRPr lang="zh-CN" sz="1050" kern="100" dirty="0">
              <a:effectLst/>
              <a:latin typeface="等线" panose="02010600030101010101" charset="-122"/>
              <a:ea typeface="等线" panose="02010600030101010101" charset="-122"/>
              <a:cs typeface="Times New Roman" panose="02020603050405020304" pitchFamily="18" charset="0"/>
            </a:endParaRPr>
          </a:p>
        </p:txBody>
      </p:sp>
      <p:sp>
        <p:nvSpPr>
          <p:cNvPr id="14" name="文本框 2"/>
          <p:cNvSpPr txBox="1">
            <a:spLocks noChangeArrowheads="1"/>
          </p:cNvSpPr>
          <p:nvPr/>
        </p:nvSpPr>
        <p:spPr bwMode="auto">
          <a:xfrm>
            <a:off x="8971993" y="1445533"/>
            <a:ext cx="2104390" cy="252730"/>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zh-CN" altLang="en-US" sz="1050" kern="100" dirty="0">
                <a:latin typeface="宋体" panose="02010600030101010101" pitchFamily="2" charset="-122"/>
                <a:ea typeface="宋体" panose="02010600030101010101" pitchFamily="2" charset="-122"/>
                <a:cs typeface="宋体" panose="02010600030101010101" pitchFamily="2" charset="-122"/>
              </a:rPr>
              <a:t>椒盐噪声干扰</a:t>
            </a:r>
            <a:r>
              <a:rPr lang="en-US" altLang="zh-CN" sz="1050" kern="100" dirty="0">
                <a:latin typeface="宋体" panose="02010600030101010101" pitchFamily="2" charset="-122"/>
                <a:ea typeface="宋体" panose="02010600030101010101" pitchFamily="2" charset="-122"/>
                <a:cs typeface="宋体" panose="02010600030101010101" pitchFamily="2" charset="-122"/>
              </a:rPr>
              <a:t>5×5</a:t>
            </a:r>
            <a:r>
              <a:rPr lang="zh-CN" altLang="en-US" sz="1050" kern="100" dirty="0">
                <a:latin typeface="宋体" panose="02010600030101010101" pitchFamily="2" charset="-122"/>
                <a:ea typeface="宋体" panose="02010600030101010101" pitchFamily="2" charset="-122"/>
                <a:cs typeface="宋体" panose="02010600030101010101" pitchFamily="2" charset="-122"/>
              </a:rPr>
              <a:t>中</a:t>
            </a:r>
            <a:r>
              <a:rPr lang="zh-CN" altLang="en-US" sz="1050" kern="100" dirty="0">
                <a:latin typeface="宋体" panose="02010600030101010101" pitchFamily="2" charset="-122"/>
                <a:ea typeface="宋体" panose="02010600030101010101" pitchFamily="2" charset="-122"/>
                <a:cs typeface="宋体" panose="02010600030101010101" pitchFamily="2" charset="-122"/>
              </a:rPr>
              <a:t>值滤波</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文本框 2"/>
          <p:cNvSpPr txBox="1">
            <a:spLocks noChangeArrowheads="1"/>
          </p:cNvSpPr>
          <p:nvPr/>
        </p:nvSpPr>
        <p:spPr bwMode="auto">
          <a:xfrm>
            <a:off x="4449676" y="3869933"/>
            <a:ext cx="2104390" cy="252730"/>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zh-CN" altLang="en-US" sz="1050" kern="100" dirty="0">
                <a:latin typeface="宋体" panose="02010600030101010101" pitchFamily="2" charset="-122"/>
                <a:ea typeface="宋体" panose="02010600030101010101" pitchFamily="2" charset="-122"/>
                <a:cs typeface="宋体" panose="02010600030101010101" pitchFamily="2" charset="-122"/>
              </a:rPr>
              <a:t>椒盐噪声干扰</a:t>
            </a:r>
            <a:r>
              <a:rPr lang="en-US" altLang="zh-CN" sz="1050" kern="100" dirty="0">
                <a:latin typeface="宋体" panose="02010600030101010101" pitchFamily="2" charset="-122"/>
                <a:ea typeface="宋体" panose="02010600030101010101" pitchFamily="2" charset="-122"/>
                <a:cs typeface="宋体" panose="02010600030101010101" pitchFamily="2" charset="-122"/>
              </a:rPr>
              <a:t>7×7</a:t>
            </a:r>
            <a:r>
              <a:rPr lang="zh-CN" altLang="en-US" sz="1050" kern="100" dirty="0">
                <a:latin typeface="宋体" panose="02010600030101010101" pitchFamily="2" charset="-122"/>
                <a:ea typeface="宋体" panose="02010600030101010101" pitchFamily="2" charset="-122"/>
                <a:cs typeface="宋体" panose="02010600030101010101" pitchFamily="2" charset="-122"/>
              </a:rPr>
              <a:t>中值滤波</a:t>
            </a:r>
            <a:endParaRPr lang="zh-CN" sz="1050" kern="1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20" name="图片 19"/>
          <p:cNvPicPr/>
          <p:nvPr/>
        </p:nvPicPr>
        <p:blipFill>
          <a:blip r:embed="rId4">
            <a:extLst>
              <a:ext uri="{28A0092B-C50C-407E-A947-70E740481C1C}">
                <a14:useLocalDpi xmlns:a14="http://schemas.microsoft.com/office/drawing/2010/main" val="0"/>
              </a:ext>
            </a:extLst>
          </a:blip>
          <a:stretch>
            <a:fillRect/>
          </a:stretch>
        </p:blipFill>
        <p:spPr>
          <a:xfrm>
            <a:off x="3744736" y="4196000"/>
            <a:ext cx="3228350" cy="2419950"/>
          </a:xfrm>
          <a:prstGeom prst="rect">
            <a:avLst/>
          </a:prstGeom>
        </p:spPr>
      </p:pic>
      <p:sp>
        <p:nvSpPr>
          <p:cNvPr id="2" name="文本框 1"/>
          <p:cNvSpPr txBox="1"/>
          <p:nvPr/>
        </p:nvSpPr>
        <p:spPr>
          <a:xfrm>
            <a:off x="7753739" y="4376058"/>
            <a:ext cx="3928188" cy="1353185"/>
          </a:xfrm>
          <a:prstGeom prst="rect">
            <a:avLst/>
          </a:prstGeom>
          <a:noFill/>
        </p:spPr>
        <p:txBody>
          <a:bodyPr wrap="square" rtlCol="0">
            <a:spAutoFit/>
          </a:bodyPr>
          <a:lstStyle/>
          <a:p>
            <a:r>
              <a:rPr lang="zh-CN" altLang="en-US" dirty="0"/>
              <a:t>      </a:t>
            </a:r>
            <a:r>
              <a:rPr lang="zh-CN" altLang="en-US" sz="1600" dirty="0"/>
              <a:t>对于不同的噪声攻击，嵌入水印后图像与提取的水印各不相同，</a:t>
            </a:r>
            <a:r>
              <a:rPr lang="en-US" altLang="zh-CN" sz="1600" dirty="0">
                <a:latin typeface="微软雅黑" panose="020B0503020204020204" pitchFamily="34" charset="-122"/>
                <a:ea typeface="微软雅黑" panose="020B0503020204020204" pitchFamily="34" charset="-122"/>
              </a:rPr>
              <a:t>PSNR</a:t>
            </a:r>
            <a:r>
              <a:rPr lang="zh-CN" altLang="en-US" sz="1600" dirty="0"/>
              <a:t>值与相关系数也不同。其中高斯噪声</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9×9</a:t>
            </a:r>
            <a:r>
              <a:rPr lang="zh-CN" altLang="en-US" sz="1600" dirty="0"/>
              <a:t>均值滤波攻击对图像提取水印相关系数影响最大。</a:t>
            </a:r>
            <a:endParaRPr lang="zh-CN" altLang="en-US" sz="1600" dirty="0"/>
          </a:p>
        </p:txBody>
      </p:sp>
      <p:sp>
        <p:nvSpPr>
          <p:cNvPr id="15" name="文本框 14"/>
          <p:cNvSpPr txBox="1"/>
          <p:nvPr/>
        </p:nvSpPr>
        <p:spPr>
          <a:xfrm>
            <a:off x="6441671" y="2822516"/>
            <a:ext cx="1448606" cy="260350"/>
          </a:xfrm>
          <a:prstGeom prst="rect">
            <a:avLst/>
          </a:prstGeom>
          <a:noFill/>
        </p:spPr>
        <p:txBody>
          <a:bodyPr wrap="square" rtlCol="0">
            <a:spAutoFit/>
          </a:bodyPr>
          <a:lstStyle/>
          <a:p>
            <a:r>
              <a:rPr lang="zh-CN" altLang="en-US" sz="1100" dirty="0"/>
              <a:t>相关系数：</a:t>
            </a:r>
            <a:r>
              <a:rPr lang="en-US" altLang="zh-CN" sz="1100" dirty="0">
                <a:latin typeface="微软雅黑" panose="020B0503020204020204" pitchFamily="34" charset="-122"/>
                <a:ea typeface="微软雅黑" panose="020B0503020204020204" pitchFamily="34" charset="-122"/>
              </a:rPr>
              <a:t>0.0949</a:t>
            </a:r>
            <a:endParaRPr lang="en-US" altLang="zh-CN" sz="11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6441671" y="5275805"/>
            <a:ext cx="1448606" cy="260350"/>
          </a:xfrm>
          <a:prstGeom prst="rect">
            <a:avLst/>
          </a:prstGeom>
          <a:noFill/>
        </p:spPr>
        <p:txBody>
          <a:bodyPr wrap="square" rtlCol="0">
            <a:spAutoFit/>
          </a:bodyPr>
          <a:lstStyle/>
          <a:p>
            <a:r>
              <a:rPr lang="zh-CN" altLang="en-US" sz="1100" dirty="0"/>
              <a:t>相关系数：</a:t>
            </a:r>
            <a:r>
              <a:rPr lang="en-US" altLang="zh-CN" sz="1100" dirty="0">
                <a:latin typeface="微软雅黑" panose="020B0503020204020204" pitchFamily="34" charset="-122"/>
                <a:ea typeface="微软雅黑" panose="020B0503020204020204" pitchFamily="34" charset="-122"/>
              </a:rPr>
              <a:t>0.1902</a:t>
            </a:r>
            <a:endParaRPr lang="zh-CN" altLang="en-US" sz="11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10774744" y="2822516"/>
            <a:ext cx="1448606" cy="260350"/>
          </a:xfrm>
          <a:prstGeom prst="rect">
            <a:avLst/>
          </a:prstGeom>
          <a:noFill/>
        </p:spPr>
        <p:txBody>
          <a:bodyPr wrap="square" rtlCol="0">
            <a:spAutoFit/>
          </a:bodyPr>
          <a:lstStyle/>
          <a:p>
            <a:r>
              <a:rPr lang="zh-CN" altLang="en-US" sz="1100" dirty="0"/>
              <a:t>相关系数：</a:t>
            </a:r>
            <a:r>
              <a:rPr lang="en-US" altLang="zh-CN" sz="1100" dirty="0">
                <a:latin typeface="微软雅黑" panose="020B0503020204020204" pitchFamily="34" charset="-122"/>
                <a:ea typeface="微软雅黑" panose="020B0503020204020204" pitchFamily="34" charset="-122"/>
              </a:rPr>
              <a:t>0.2798</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678123"/>
            <a:chOff x="5368532" y="1815517"/>
            <a:chExt cx="4278387" cy="678123"/>
          </a:xfrm>
        </p:grpSpPr>
        <p:sp>
          <p:nvSpPr>
            <p:cNvPr id="37" name="文本框 36"/>
            <p:cNvSpPr txBox="1"/>
            <p:nvPr/>
          </p:nvSpPr>
          <p:spPr>
            <a:xfrm flipH="1">
              <a:off x="5368532" y="2033265"/>
              <a:ext cx="4278387" cy="460375"/>
            </a:xfrm>
            <a:prstGeom prst="rect">
              <a:avLst/>
            </a:prstGeom>
            <a:noFill/>
          </p:spPr>
          <p:txBody>
            <a:bodyPr wrap="square" rtlCol="0">
              <a:spAutoFit/>
            </a:bodyPr>
            <a:lstStyle/>
            <a:p>
              <a:r>
                <a:rPr lang="zh-CN" altLang="en-US" sz="1200" dirty="0">
                  <a:cs typeface="+mn-ea"/>
                  <a:sym typeface="+mn-lt"/>
                </a:rPr>
                <a:t>选取压缩质量因子</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Q</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lt"/>
                </a:rPr>
                <a:t>从</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1~100</a:t>
              </a:r>
              <a:r>
                <a:rPr lang="zh-CN" altLang="en-US" sz="1200" dirty="0">
                  <a:cs typeface="+mn-ea"/>
                  <a:sym typeface="+mn-lt"/>
                </a:rPr>
                <a:t>对嵌入水印的图像进行批量压缩，再依次提取，绘制相关系数</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cs typeface="+mn-ea"/>
                  <a:sym typeface="+mn-lt"/>
                </a:rPr>
                <a:t>图像</a:t>
              </a:r>
              <a:r>
                <a:rPr lang="en-US" altLang="zh-CN" sz="1200" dirty="0">
                  <a:cs typeface="+mn-ea"/>
                  <a:sym typeface="+mn-lt"/>
                </a:rPr>
                <a:t>.</a:t>
              </a:r>
              <a:endParaRPr lang="en-US" altLang="zh-CN" sz="1200" dirty="0">
                <a:cs typeface="+mn-ea"/>
                <a:sym typeface="+mn-lt"/>
              </a:endParaRPr>
            </a:p>
          </p:txBody>
        </p:sp>
        <p:sp>
          <p:nvSpPr>
            <p:cNvPr id="38" name="文本框 37"/>
            <p:cNvSpPr txBox="1"/>
            <p:nvPr/>
          </p:nvSpPr>
          <p:spPr>
            <a:xfrm flipH="1">
              <a:off x="5368533" y="1815517"/>
              <a:ext cx="2330269" cy="307777"/>
            </a:xfrm>
            <a:prstGeom prst="rect">
              <a:avLst/>
            </a:prstGeom>
            <a:noFill/>
          </p:spPr>
          <p:txBody>
            <a:bodyPr wrap="square" rtlCol="0">
              <a:spAutoFit/>
            </a:bodyPr>
            <a:lstStyle/>
            <a:p>
              <a:r>
                <a:rPr lang="zh-CN" altLang="en-US" sz="1400" b="1" dirty="0">
                  <a:cs typeface="+mn-ea"/>
                  <a:sym typeface="+mn-lt"/>
                </a:rPr>
                <a:t>图像压缩</a:t>
              </a:r>
              <a:endParaRPr lang="zh-CN" altLang="en-US" sz="1400" b="1" dirty="0">
                <a:cs typeface="+mn-ea"/>
                <a:sym typeface="+mn-lt"/>
              </a:endParaRPr>
            </a:p>
          </p:txBody>
        </p:sp>
      </p:gr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a:xfrm>
            <a:off x="4552257" y="1553453"/>
            <a:ext cx="6261923" cy="2847160"/>
          </a:xfrm>
          <a:prstGeom prst="rect">
            <a:avLst/>
          </a:prstGeom>
          <a:noFill/>
          <a:ln>
            <a:noFill/>
          </a:ln>
        </p:spPr>
      </p:pic>
      <p:pic>
        <p:nvPicPr>
          <p:cNvPr id="10" name="图片 9"/>
          <p:cNvPicPr/>
          <p:nvPr/>
        </p:nvPicPr>
        <p:blipFill>
          <a:blip r:embed="rId3"/>
          <a:stretch>
            <a:fillRect/>
          </a:stretch>
        </p:blipFill>
        <p:spPr>
          <a:xfrm>
            <a:off x="4552256" y="4400613"/>
            <a:ext cx="6261923" cy="20625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678123"/>
            <a:chOff x="5368532" y="1815517"/>
            <a:chExt cx="4278387" cy="678123"/>
          </a:xfrm>
        </p:grpSpPr>
        <p:sp>
          <p:nvSpPr>
            <p:cNvPr id="37" name="文本框 36"/>
            <p:cNvSpPr txBox="1"/>
            <p:nvPr/>
          </p:nvSpPr>
          <p:spPr>
            <a:xfrm flipH="1">
              <a:off x="5368532" y="2033265"/>
              <a:ext cx="4278387" cy="460375"/>
            </a:xfrm>
            <a:prstGeom prst="rect">
              <a:avLst/>
            </a:prstGeom>
            <a:noFill/>
          </p:spPr>
          <p:txBody>
            <a:bodyPr wrap="square" rtlCol="0">
              <a:spAutoFit/>
            </a:bodyPr>
            <a:lstStyle/>
            <a:p>
              <a:r>
                <a:rPr lang="zh-CN" altLang="en-US" sz="1200" dirty="0">
                  <a:cs typeface="+mn-ea"/>
                  <a:sym typeface="+mn-lt"/>
                </a:rPr>
                <a:t>选取压缩质量因子</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Q</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lt"/>
                </a:rPr>
                <a:t>从</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1~100</a:t>
              </a:r>
              <a:r>
                <a:rPr lang="zh-CN" altLang="en-US" sz="1200" dirty="0">
                  <a:cs typeface="+mn-ea"/>
                  <a:sym typeface="+mn-lt"/>
                </a:rPr>
                <a:t>对嵌入水印的图像进行批量压缩，再依次提取，绘制相关系数</a:t>
              </a:r>
              <a:r>
                <a:rPr lang="en-US" altLang="zh-CN" sz="1200" dirty="0">
                  <a:latin typeface="微软雅黑" panose="020B0503020204020204" pitchFamily="34" charset="-122"/>
                  <a:ea typeface="微软雅黑" panose="020B0503020204020204" pitchFamily="34" charset="-122"/>
                  <a:cs typeface="+mn-ea"/>
                  <a:sym typeface="+mn-lt"/>
                </a:rPr>
                <a:t>~Q</a:t>
              </a:r>
              <a:r>
                <a:rPr lang="zh-CN" altLang="en-US" sz="1200" dirty="0">
                  <a:cs typeface="+mn-ea"/>
                  <a:sym typeface="+mn-lt"/>
                </a:rPr>
                <a:t>图像</a:t>
              </a:r>
              <a:r>
                <a:rPr lang="en-US" altLang="zh-CN" sz="1200" dirty="0">
                  <a:cs typeface="+mn-ea"/>
                  <a:sym typeface="+mn-lt"/>
                </a:rPr>
                <a:t>.</a:t>
              </a:r>
              <a:endParaRPr lang="en-US" altLang="zh-CN" sz="1200" dirty="0">
                <a:cs typeface="+mn-ea"/>
                <a:sym typeface="+mn-lt"/>
              </a:endParaRPr>
            </a:p>
          </p:txBody>
        </p:sp>
        <p:sp>
          <p:nvSpPr>
            <p:cNvPr id="38" name="文本框 37"/>
            <p:cNvSpPr txBox="1"/>
            <p:nvPr/>
          </p:nvSpPr>
          <p:spPr>
            <a:xfrm flipH="1">
              <a:off x="5368533" y="1815517"/>
              <a:ext cx="2330269" cy="307777"/>
            </a:xfrm>
            <a:prstGeom prst="rect">
              <a:avLst/>
            </a:prstGeom>
            <a:noFill/>
          </p:spPr>
          <p:txBody>
            <a:bodyPr wrap="square" rtlCol="0">
              <a:spAutoFit/>
            </a:bodyPr>
            <a:lstStyle/>
            <a:p>
              <a:r>
                <a:rPr lang="zh-CN" altLang="en-US" sz="1400" b="1" dirty="0">
                  <a:cs typeface="+mn-ea"/>
                  <a:sym typeface="+mn-lt"/>
                </a:rPr>
                <a:t>图像压缩</a:t>
              </a:r>
              <a:endParaRPr lang="zh-CN" altLang="en-US" sz="1400" b="1" dirty="0">
                <a:cs typeface="+mn-ea"/>
                <a:sym typeface="+mn-lt"/>
              </a:endParaRPr>
            </a:p>
          </p:txBody>
        </p:sp>
      </p:grpSp>
      <p:pic>
        <p:nvPicPr>
          <p:cNvPr id="11" name="图片 10"/>
          <p:cNvPicPr/>
          <p:nvPr/>
        </p:nvPicPr>
        <p:blipFill>
          <a:blip r:embed="rId2">
            <a:extLst>
              <a:ext uri="{28A0092B-C50C-407E-A947-70E740481C1C}">
                <a14:useLocalDpi xmlns:a14="http://schemas.microsoft.com/office/drawing/2010/main" val="0"/>
              </a:ext>
            </a:extLst>
          </a:blip>
          <a:stretch>
            <a:fillRect/>
          </a:stretch>
        </p:blipFill>
        <p:spPr>
          <a:xfrm>
            <a:off x="3088697" y="1779424"/>
            <a:ext cx="5756723" cy="4318245"/>
          </a:xfrm>
          <a:prstGeom prst="rect">
            <a:avLst/>
          </a:prstGeom>
        </p:spPr>
      </p:pic>
      <p:sp>
        <p:nvSpPr>
          <p:cNvPr id="2" name="文本框 1"/>
          <p:cNvSpPr txBox="1"/>
          <p:nvPr/>
        </p:nvSpPr>
        <p:spPr>
          <a:xfrm>
            <a:off x="8770776" y="2711173"/>
            <a:ext cx="2715209" cy="2091690"/>
          </a:xfrm>
          <a:prstGeom prst="rect">
            <a:avLst/>
          </a:prstGeom>
          <a:noFill/>
        </p:spPr>
        <p:txBody>
          <a:bodyPr wrap="square" rtlCol="0">
            <a:spAutoFit/>
          </a:bodyPr>
          <a:lstStyle/>
          <a:p>
            <a:r>
              <a:rPr lang="en-US" altLang="zh-CN" dirty="0"/>
              <a:t>        </a:t>
            </a:r>
            <a:r>
              <a:rPr lang="zh-CN" altLang="zh-CN" sz="1600" dirty="0"/>
              <a:t>随着</a:t>
            </a:r>
            <a:r>
              <a:rPr lang="en-US" altLang="zh-CN" sz="1600" dirty="0">
                <a:latin typeface="微软雅黑" panose="020B0503020204020204" pitchFamily="34" charset="-122"/>
                <a:ea typeface="微软雅黑" panose="020B0503020204020204" pitchFamily="34" charset="-122"/>
              </a:rPr>
              <a:t>JPEG</a:t>
            </a:r>
            <a:r>
              <a:rPr lang="zh-CN" altLang="zh-CN" sz="1600" dirty="0"/>
              <a:t>压缩的质量因子不断增大，其提取水印的相关系数也不断增大。当质量因子达到</a:t>
            </a:r>
            <a:r>
              <a:rPr lang="en-US" altLang="zh-CN" sz="1600" dirty="0">
                <a:latin typeface="微软雅黑" panose="020B0503020204020204" pitchFamily="34" charset="-122"/>
                <a:ea typeface="微软雅黑" panose="020B0503020204020204" pitchFamily="34" charset="-122"/>
              </a:rPr>
              <a:t>40</a:t>
            </a:r>
            <a:r>
              <a:rPr lang="zh-CN" altLang="zh-CN" sz="1600" dirty="0"/>
              <a:t>以上时，水印提取相关系数接近于</a:t>
            </a:r>
            <a:r>
              <a:rPr lang="en-US" altLang="zh-CN" sz="1600" dirty="0">
                <a:latin typeface="微软雅黑" panose="020B0503020204020204" pitchFamily="34" charset="-122"/>
                <a:ea typeface="微软雅黑" panose="020B0503020204020204" pitchFamily="34" charset="-122"/>
              </a:rPr>
              <a:t>1</a:t>
            </a:r>
            <a:r>
              <a:rPr lang="en-US" altLang="zh-CN" sz="1600" dirty="0"/>
              <a:t>.</a:t>
            </a:r>
            <a:r>
              <a:rPr lang="zh-CN" altLang="zh-CN" sz="1600" dirty="0"/>
              <a:t>说明当</a:t>
            </a:r>
            <a:r>
              <a:rPr lang="en-US" altLang="zh-CN" sz="1600" dirty="0">
                <a:latin typeface="微软雅黑" panose="020B0503020204020204" pitchFamily="34" charset="-122"/>
                <a:ea typeface="微软雅黑" panose="020B0503020204020204" pitchFamily="34" charset="-122"/>
              </a:rPr>
              <a:t>JPEG</a:t>
            </a:r>
            <a:r>
              <a:rPr lang="zh-CN" altLang="zh-CN" sz="1600" dirty="0"/>
              <a:t>压缩质量因子达到一定程度时，该压缩对此水印算法影响几乎为</a:t>
            </a:r>
            <a:r>
              <a:rPr lang="en-US" altLang="zh-CN" sz="1600" dirty="0">
                <a:latin typeface="微软雅黑" panose="020B0503020204020204" pitchFamily="34" charset="-122"/>
                <a:ea typeface="微软雅黑" panose="020B0503020204020204" pitchFamily="34" charset="-122"/>
              </a:rPr>
              <a:t>0</a:t>
            </a:r>
            <a:r>
              <a:rPr lang="en-US" altLang="zh-CN" sz="1600" dirty="0"/>
              <a:t>.</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494747"/>
            <a:chOff x="5368532" y="1815517"/>
            <a:chExt cx="4278387" cy="494747"/>
          </a:xfrm>
        </p:grpSpPr>
        <p:sp>
          <p:nvSpPr>
            <p:cNvPr id="37" name="文本框 36"/>
            <p:cNvSpPr txBox="1"/>
            <p:nvPr/>
          </p:nvSpPr>
          <p:spPr>
            <a:xfrm flipH="1">
              <a:off x="5368532" y="2033265"/>
              <a:ext cx="4278387" cy="276999"/>
            </a:xfrm>
            <a:prstGeom prst="rect">
              <a:avLst/>
            </a:prstGeom>
            <a:noFill/>
          </p:spPr>
          <p:txBody>
            <a:bodyPr wrap="square" rtlCol="0">
              <a:spAutoFit/>
            </a:bodyPr>
            <a:lstStyle/>
            <a:p>
              <a:r>
                <a:rPr lang="zh-CN" altLang="en-US" sz="1200" dirty="0">
                  <a:cs typeface="+mn-ea"/>
                  <a:sym typeface="+mn-lt"/>
                </a:rPr>
                <a:t>对图像进行旋转、添加素材、裁剪</a:t>
              </a:r>
              <a:endParaRPr lang="zh-CN" altLang="en-US" sz="1200" dirty="0">
                <a:cs typeface="+mn-ea"/>
                <a:sym typeface="+mn-lt"/>
              </a:endParaRPr>
            </a:p>
          </p:txBody>
        </p:sp>
        <p:sp>
          <p:nvSpPr>
            <p:cNvPr id="38" name="文本框 37"/>
            <p:cNvSpPr txBox="1"/>
            <p:nvPr/>
          </p:nvSpPr>
          <p:spPr>
            <a:xfrm flipH="1">
              <a:off x="5368533" y="1815517"/>
              <a:ext cx="2330269" cy="307777"/>
            </a:xfrm>
            <a:prstGeom prst="rect">
              <a:avLst/>
            </a:prstGeom>
            <a:noFill/>
          </p:spPr>
          <p:txBody>
            <a:bodyPr wrap="square" rtlCol="0">
              <a:spAutoFit/>
            </a:bodyPr>
            <a:lstStyle/>
            <a:p>
              <a:r>
                <a:rPr lang="zh-CN" altLang="en-US" sz="1400" b="1" dirty="0">
                  <a:cs typeface="+mn-ea"/>
                  <a:sym typeface="+mn-lt"/>
                </a:rPr>
                <a:t>篡改图像内容</a:t>
              </a:r>
              <a:endParaRPr lang="zh-CN" altLang="en-US" sz="1400" b="1" dirty="0">
                <a:cs typeface="+mn-ea"/>
                <a:sym typeface="+mn-lt"/>
              </a:endParaRPr>
            </a:p>
          </p:txBody>
        </p:sp>
      </p:gr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a:xfrm>
            <a:off x="3203156" y="1931732"/>
            <a:ext cx="4676247" cy="3507816"/>
          </a:xfrm>
          <a:prstGeom prst="rect">
            <a:avLst/>
          </a:prstGeom>
          <a:noFill/>
          <a:ln>
            <a:noFill/>
          </a:ln>
        </p:spPr>
      </p:pic>
      <p:sp>
        <p:nvSpPr>
          <p:cNvPr id="2" name="文本框 1"/>
          <p:cNvSpPr txBox="1"/>
          <p:nvPr/>
        </p:nvSpPr>
        <p:spPr>
          <a:xfrm>
            <a:off x="4604723" y="1481317"/>
            <a:ext cx="1682620" cy="306705"/>
          </a:xfrm>
          <a:prstGeom prst="rect">
            <a:avLst/>
          </a:prstGeom>
          <a:noFill/>
        </p:spPr>
        <p:txBody>
          <a:bodyPr wrap="square" rtlCol="0">
            <a:spAutoFit/>
          </a:bodyPr>
          <a:lstStyle/>
          <a:p>
            <a:pPr algn="ctr"/>
            <a:r>
              <a:rPr lang="zh-CN" altLang="en-US" sz="1400" dirty="0"/>
              <a:t>垂直翻转</a:t>
            </a:r>
            <a:endParaRPr lang="zh-CN" altLang="en-US" sz="1400" dirty="0"/>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a:xfrm>
            <a:off x="7492039" y="1931732"/>
            <a:ext cx="4683755" cy="3507816"/>
          </a:xfrm>
          <a:prstGeom prst="rect">
            <a:avLst/>
          </a:prstGeom>
          <a:noFill/>
          <a:ln>
            <a:noFill/>
          </a:ln>
        </p:spPr>
      </p:pic>
      <p:sp>
        <p:nvSpPr>
          <p:cNvPr id="12" name="文本框 11"/>
          <p:cNvSpPr txBox="1"/>
          <p:nvPr/>
        </p:nvSpPr>
        <p:spPr>
          <a:xfrm>
            <a:off x="9000362" y="1481317"/>
            <a:ext cx="1682620" cy="306705"/>
          </a:xfrm>
          <a:prstGeom prst="rect">
            <a:avLst/>
          </a:prstGeom>
          <a:noFill/>
        </p:spPr>
        <p:txBody>
          <a:bodyPr wrap="square" rtlCol="0">
            <a:spAutoFit/>
          </a:bodyPr>
          <a:lstStyle/>
          <a:p>
            <a:pPr algn="ctr"/>
            <a:r>
              <a:rPr lang="zh-CN" altLang="en-US" sz="1400" dirty="0"/>
              <a:t>裁剪</a:t>
            </a:r>
            <a:endParaRPr lang="zh-CN" altLang="en-US" sz="1400" dirty="0"/>
          </a:p>
        </p:txBody>
      </p:sp>
      <p:sp>
        <p:nvSpPr>
          <p:cNvPr id="10" name="文本框 9"/>
          <p:cNvSpPr txBox="1"/>
          <p:nvPr/>
        </p:nvSpPr>
        <p:spPr>
          <a:xfrm>
            <a:off x="3545063" y="5856486"/>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0.9988</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PSNR:58.9305</a:t>
            </a:r>
            <a:endParaRPr lang="zh-CN" altLang="en-US" sz="16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8017537" y="5856486"/>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0.0253</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PSNR:60.4801</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494747"/>
            <a:chOff x="5368532" y="1815517"/>
            <a:chExt cx="4278387" cy="494747"/>
          </a:xfrm>
        </p:grpSpPr>
        <p:sp>
          <p:nvSpPr>
            <p:cNvPr id="37" name="文本框 36"/>
            <p:cNvSpPr txBox="1"/>
            <p:nvPr/>
          </p:nvSpPr>
          <p:spPr>
            <a:xfrm flipH="1">
              <a:off x="5368532" y="2033265"/>
              <a:ext cx="4278387" cy="276999"/>
            </a:xfrm>
            <a:prstGeom prst="rect">
              <a:avLst/>
            </a:prstGeom>
            <a:noFill/>
          </p:spPr>
          <p:txBody>
            <a:bodyPr wrap="square" rtlCol="0">
              <a:spAutoFit/>
            </a:bodyPr>
            <a:lstStyle/>
            <a:p>
              <a:r>
                <a:rPr lang="zh-CN" altLang="en-US" sz="1200" dirty="0">
                  <a:cs typeface="+mn-ea"/>
                  <a:sym typeface="+mn-lt"/>
                </a:rPr>
                <a:t>对图像进行旋转、添加素材、裁剪</a:t>
              </a:r>
              <a:endParaRPr lang="zh-CN" altLang="en-US" sz="1200" dirty="0">
                <a:cs typeface="+mn-ea"/>
                <a:sym typeface="+mn-lt"/>
              </a:endParaRPr>
            </a:p>
          </p:txBody>
        </p:sp>
        <p:sp>
          <p:nvSpPr>
            <p:cNvPr id="38" name="文本框 37"/>
            <p:cNvSpPr txBox="1"/>
            <p:nvPr/>
          </p:nvSpPr>
          <p:spPr>
            <a:xfrm flipH="1">
              <a:off x="5368533" y="1815517"/>
              <a:ext cx="2330269" cy="307777"/>
            </a:xfrm>
            <a:prstGeom prst="rect">
              <a:avLst/>
            </a:prstGeom>
            <a:noFill/>
          </p:spPr>
          <p:txBody>
            <a:bodyPr wrap="square" rtlCol="0">
              <a:spAutoFit/>
            </a:bodyPr>
            <a:lstStyle/>
            <a:p>
              <a:r>
                <a:rPr lang="zh-CN" altLang="en-US" sz="1400" b="1" dirty="0">
                  <a:cs typeface="+mn-ea"/>
                  <a:sym typeface="+mn-lt"/>
                </a:rPr>
                <a:t>篡改图像内容</a:t>
              </a:r>
              <a:endParaRPr lang="zh-CN" altLang="en-US" sz="1400" b="1" dirty="0">
                <a:cs typeface="+mn-ea"/>
                <a:sym typeface="+mn-lt"/>
              </a:endParaRPr>
            </a:p>
          </p:txBody>
        </p:sp>
      </p:grpSp>
      <p:sp>
        <p:nvSpPr>
          <p:cNvPr id="2" name="文本框 1"/>
          <p:cNvSpPr txBox="1"/>
          <p:nvPr/>
        </p:nvSpPr>
        <p:spPr>
          <a:xfrm>
            <a:off x="4527888" y="1418452"/>
            <a:ext cx="1682620" cy="369332"/>
          </a:xfrm>
          <a:prstGeom prst="rect">
            <a:avLst/>
          </a:prstGeom>
          <a:noFill/>
        </p:spPr>
        <p:txBody>
          <a:bodyPr wrap="square" rtlCol="0">
            <a:spAutoFit/>
          </a:bodyPr>
          <a:lstStyle/>
          <a:p>
            <a:r>
              <a:rPr lang="zh-CN" altLang="en-US" dirty="0"/>
              <a:t>       </a:t>
            </a:r>
            <a:r>
              <a:rPr lang="zh-CN" altLang="en-US" sz="1400" dirty="0"/>
              <a:t>添加素材</a:t>
            </a:r>
            <a:endParaRPr lang="zh-CN" altLang="en-US" sz="1400" dirty="0"/>
          </a:p>
        </p:txBody>
      </p:sp>
      <p:pic>
        <p:nvPicPr>
          <p:cNvPr id="13" name="图片 12"/>
          <p:cNvPicPr/>
          <p:nvPr/>
        </p:nvPicPr>
        <p:blipFill>
          <a:blip r:embed="rId2">
            <a:extLst>
              <a:ext uri="{28A0092B-C50C-407E-A947-70E740481C1C}">
                <a14:useLocalDpi xmlns:a14="http://schemas.microsoft.com/office/drawing/2010/main" val="0"/>
              </a:ext>
            </a:extLst>
          </a:blip>
          <a:srcRect/>
          <a:stretch>
            <a:fillRect/>
          </a:stretch>
        </p:blipFill>
        <p:spPr>
          <a:xfrm>
            <a:off x="3409374" y="2003706"/>
            <a:ext cx="4676866" cy="3503594"/>
          </a:xfrm>
          <a:prstGeom prst="rect">
            <a:avLst/>
          </a:prstGeom>
          <a:noFill/>
          <a:ln>
            <a:noFill/>
          </a:ln>
        </p:spPr>
      </p:pic>
      <p:sp>
        <p:nvSpPr>
          <p:cNvPr id="14" name="文本框 13"/>
          <p:cNvSpPr txBox="1"/>
          <p:nvPr/>
        </p:nvSpPr>
        <p:spPr>
          <a:xfrm>
            <a:off x="9028354" y="1418452"/>
            <a:ext cx="1682620" cy="369332"/>
          </a:xfrm>
          <a:prstGeom prst="rect">
            <a:avLst/>
          </a:prstGeom>
          <a:noFill/>
        </p:spPr>
        <p:txBody>
          <a:bodyPr wrap="square" rtlCol="0">
            <a:spAutoFit/>
          </a:bodyPr>
          <a:lstStyle/>
          <a:p>
            <a:r>
              <a:rPr lang="zh-CN" altLang="en-US" dirty="0"/>
              <a:t>       </a:t>
            </a:r>
            <a:r>
              <a:rPr lang="zh-CN" altLang="en-US" sz="1400" dirty="0"/>
              <a:t>添加素材</a:t>
            </a:r>
            <a:endParaRPr lang="zh-CN" altLang="en-US" sz="1400" dirty="0"/>
          </a:p>
        </p:txBody>
      </p:sp>
      <p:pic>
        <p:nvPicPr>
          <p:cNvPr id="15" name="图片 14" descr="bfcdafe36ddc30bdad624a874fef084"/>
          <p:cNvPicPr/>
          <p:nvPr/>
        </p:nvPicPr>
        <p:blipFill>
          <a:blip r:embed="rId3"/>
          <a:stretch>
            <a:fillRect/>
          </a:stretch>
        </p:blipFill>
        <p:spPr>
          <a:xfrm>
            <a:off x="7514912" y="2003706"/>
            <a:ext cx="4677088" cy="3507816"/>
          </a:xfrm>
          <a:prstGeom prst="rect">
            <a:avLst/>
          </a:prstGeom>
        </p:spPr>
      </p:pic>
      <p:sp>
        <p:nvSpPr>
          <p:cNvPr id="16" name="文本框 15"/>
          <p:cNvSpPr txBox="1"/>
          <p:nvPr/>
        </p:nvSpPr>
        <p:spPr>
          <a:xfrm>
            <a:off x="3444422" y="5941717"/>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0.0954</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PSNR:66.7857</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8058575" y="5941717"/>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0.1619</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PSNR:71.2352</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494747"/>
            <a:chOff x="5368532" y="1815517"/>
            <a:chExt cx="4278387" cy="494747"/>
          </a:xfrm>
        </p:grpSpPr>
        <p:sp>
          <p:nvSpPr>
            <p:cNvPr id="37" name="文本框 36"/>
            <p:cNvSpPr txBox="1"/>
            <p:nvPr/>
          </p:nvSpPr>
          <p:spPr>
            <a:xfrm flipH="1">
              <a:off x="5368532" y="2033265"/>
              <a:ext cx="4278387" cy="276999"/>
            </a:xfrm>
            <a:prstGeom prst="rect">
              <a:avLst/>
            </a:prstGeom>
            <a:noFill/>
          </p:spPr>
          <p:txBody>
            <a:bodyPr wrap="square" rtlCol="0">
              <a:spAutoFit/>
            </a:bodyPr>
            <a:lstStyle/>
            <a:p>
              <a:r>
                <a:rPr lang="zh-CN" altLang="en-US" sz="1200" dirty="0">
                  <a:cs typeface="+mn-ea"/>
                  <a:sym typeface="+mn-lt"/>
                </a:rPr>
                <a:t>对图像进行直方图均衡化后提取水印</a:t>
              </a:r>
              <a:endParaRPr lang="zh-CN" altLang="en-US" sz="1200" dirty="0">
                <a:cs typeface="+mn-ea"/>
                <a:sym typeface="+mn-lt"/>
              </a:endParaRPr>
            </a:p>
          </p:txBody>
        </p:sp>
        <p:sp>
          <p:nvSpPr>
            <p:cNvPr id="38" name="文本框 37"/>
            <p:cNvSpPr txBox="1"/>
            <p:nvPr/>
          </p:nvSpPr>
          <p:spPr>
            <a:xfrm flipH="1">
              <a:off x="5368533" y="1815517"/>
              <a:ext cx="2330269" cy="307777"/>
            </a:xfrm>
            <a:prstGeom prst="rect">
              <a:avLst/>
            </a:prstGeom>
            <a:noFill/>
          </p:spPr>
          <p:txBody>
            <a:bodyPr wrap="square" rtlCol="0">
              <a:spAutoFit/>
            </a:bodyPr>
            <a:lstStyle/>
            <a:p>
              <a:r>
                <a:rPr lang="zh-CN" altLang="en-US" sz="1400" b="1" dirty="0">
                  <a:cs typeface="+mn-ea"/>
                  <a:sym typeface="+mn-lt"/>
                </a:rPr>
                <a:t>直方图均衡化</a:t>
              </a:r>
              <a:endParaRPr lang="zh-CN" altLang="en-US" sz="1400" b="1" dirty="0">
                <a:cs typeface="+mn-ea"/>
                <a:sym typeface="+mn-lt"/>
              </a:endParaRPr>
            </a:p>
          </p:txBody>
        </p:sp>
      </p:gr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a:xfrm>
            <a:off x="3306958" y="1707293"/>
            <a:ext cx="5194184" cy="3891073"/>
          </a:xfrm>
          <a:prstGeom prst="rect">
            <a:avLst/>
          </a:prstGeom>
          <a:noFill/>
          <a:ln>
            <a:noFill/>
          </a:ln>
        </p:spPr>
      </p:pic>
      <p:sp>
        <p:nvSpPr>
          <p:cNvPr id="2" name="文本框 1"/>
          <p:cNvSpPr txBox="1"/>
          <p:nvPr/>
        </p:nvSpPr>
        <p:spPr>
          <a:xfrm>
            <a:off x="4271865" y="5598365"/>
            <a:ext cx="3648270" cy="583565"/>
          </a:xfrm>
          <a:prstGeom prst="rect">
            <a:avLst/>
          </a:prstGeom>
          <a:noFill/>
        </p:spPr>
        <p:txBody>
          <a:bodyPr wrap="square" rtlCol="0">
            <a:spAutoFit/>
          </a:bodyPr>
          <a:lstStyle/>
          <a:p>
            <a:pPr algn="ctr"/>
            <a:r>
              <a:rPr lang="zh-CN" altLang="en-US" sz="1600" dirty="0"/>
              <a:t>相关系数：</a:t>
            </a:r>
            <a:r>
              <a:rPr lang="en-US" altLang="zh-CN" sz="1600" dirty="0">
                <a:latin typeface="微软雅黑" panose="020B0503020204020204" pitchFamily="34" charset="-122"/>
                <a:ea typeface="微软雅黑" panose="020B0503020204020204" pitchFamily="34" charset="-122"/>
              </a:rPr>
              <a:t>0.0564</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PSNR:67.2592</a:t>
            </a:r>
            <a:endParaRPr lang="zh-CN" altLang="en-US" sz="1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229600" y="3052664"/>
            <a:ext cx="3517641" cy="1198880"/>
          </a:xfrm>
          <a:prstGeom prst="rect">
            <a:avLst/>
          </a:prstGeom>
          <a:noFill/>
        </p:spPr>
        <p:txBody>
          <a:bodyPr wrap="square" rtlCol="0">
            <a:spAutoFit/>
          </a:bodyPr>
          <a:lstStyle/>
          <a:p>
            <a:r>
              <a:rPr lang="zh-CN" altLang="zh-CN" dirty="0"/>
              <a:t>直方图均衡化后提取水印仍可看出</a:t>
            </a:r>
            <a:r>
              <a:rPr lang="en-US" altLang="zh-CN" dirty="0">
                <a:latin typeface="微软雅黑" panose="020B0503020204020204" pitchFamily="34" charset="-122"/>
                <a:ea typeface="微软雅黑" panose="020B0503020204020204" pitchFamily="34" charset="-122"/>
              </a:rPr>
              <a:t>CUC</a:t>
            </a:r>
            <a:r>
              <a:rPr lang="zh-CN" altLang="zh-CN" dirty="0"/>
              <a:t>字样，其相关系数为</a:t>
            </a:r>
            <a:r>
              <a:rPr lang="en-US" altLang="zh-CN" dirty="0">
                <a:latin typeface="微软雅黑" panose="020B0503020204020204" pitchFamily="34" charset="-122"/>
                <a:ea typeface="微软雅黑" panose="020B0503020204020204" pitchFamily="34" charset="-122"/>
              </a:rPr>
              <a:t>0.0564</a:t>
            </a:r>
            <a:r>
              <a:rPr lang="zh-CN" altLang="zh-CN" dirty="0"/>
              <a:t>，说明直方图均衡化对其有一定影响。</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494747"/>
            <a:chOff x="5368532" y="1815517"/>
            <a:chExt cx="4278387" cy="494747"/>
          </a:xfrm>
        </p:grpSpPr>
        <p:sp>
          <p:nvSpPr>
            <p:cNvPr id="37" name="文本框 36"/>
            <p:cNvSpPr txBox="1"/>
            <p:nvPr/>
          </p:nvSpPr>
          <p:spPr>
            <a:xfrm flipH="1">
              <a:off x="5368532" y="2033265"/>
              <a:ext cx="4278387" cy="276999"/>
            </a:xfrm>
            <a:prstGeom prst="rect">
              <a:avLst/>
            </a:prstGeom>
            <a:noFill/>
          </p:spPr>
          <p:txBody>
            <a:bodyPr wrap="square" rtlCol="0">
              <a:spAutoFit/>
            </a:bodyPr>
            <a:lstStyle/>
            <a:p>
              <a:r>
                <a:rPr lang="zh-CN" altLang="en-US" sz="1200" dirty="0">
                  <a:cs typeface="+mn-ea"/>
                  <a:sym typeface="+mn-lt"/>
                </a:rPr>
                <a:t>设置水印的不同叠加强度，观察其对</a:t>
              </a:r>
              <a:r>
                <a:rPr lang="en-US" altLang="zh-CN" sz="1200" dirty="0">
                  <a:cs typeface="+mn-ea"/>
                  <a:sym typeface="+mn-lt"/>
                </a:rPr>
                <a:t>PSNR</a:t>
              </a:r>
              <a:r>
                <a:rPr lang="zh-CN" altLang="en-US" sz="1200" dirty="0">
                  <a:cs typeface="+mn-ea"/>
                  <a:sym typeface="+mn-lt"/>
                </a:rPr>
                <a:t>与相关系数的影响</a:t>
              </a:r>
              <a:endParaRPr lang="zh-CN" altLang="en-US" sz="1200" dirty="0">
                <a:cs typeface="+mn-ea"/>
                <a:sym typeface="+mn-lt"/>
              </a:endParaRPr>
            </a:p>
          </p:txBody>
        </p:sp>
        <p:sp>
          <p:nvSpPr>
            <p:cNvPr id="38" name="文本框 37"/>
            <p:cNvSpPr txBox="1"/>
            <p:nvPr/>
          </p:nvSpPr>
          <p:spPr>
            <a:xfrm flipH="1">
              <a:off x="5368533" y="1815517"/>
              <a:ext cx="2330269" cy="307777"/>
            </a:xfrm>
            <a:prstGeom prst="rect">
              <a:avLst/>
            </a:prstGeom>
            <a:noFill/>
          </p:spPr>
          <p:txBody>
            <a:bodyPr wrap="square" rtlCol="0">
              <a:spAutoFit/>
            </a:bodyPr>
            <a:lstStyle/>
            <a:p>
              <a:r>
                <a:rPr lang="zh-CN" altLang="en-US" sz="1400" b="1" dirty="0">
                  <a:cs typeface="+mn-ea"/>
                  <a:sym typeface="+mn-lt"/>
                </a:rPr>
                <a:t>调节水印的叠加强度</a:t>
              </a:r>
              <a:endParaRPr lang="zh-CN" altLang="en-US" sz="1400" b="1" dirty="0">
                <a:cs typeface="+mn-ea"/>
                <a:sym typeface="+mn-lt"/>
              </a:endParaRPr>
            </a:p>
          </p:txBody>
        </p:sp>
      </p:gr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a:xfrm>
            <a:off x="3306958" y="1779424"/>
            <a:ext cx="3493244" cy="2615961"/>
          </a:xfrm>
          <a:prstGeom prst="rect">
            <a:avLst/>
          </a:prstGeom>
          <a:noFill/>
          <a:ln>
            <a:noFill/>
          </a:ln>
        </p:spPr>
      </p:pic>
      <p:pic>
        <p:nvPicPr>
          <p:cNvPr id="10" name="图片 9"/>
          <p:cNvPicPr/>
          <p:nvPr/>
        </p:nvPicPr>
        <p:blipFill>
          <a:blip r:embed="rId3">
            <a:extLst>
              <a:ext uri="{28A0092B-C50C-407E-A947-70E740481C1C}">
                <a14:useLocalDpi xmlns:a14="http://schemas.microsoft.com/office/drawing/2010/main" val="0"/>
              </a:ext>
            </a:extLst>
          </a:blip>
          <a:srcRect/>
          <a:stretch>
            <a:fillRect/>
          </a:stretch>
        </p:blipFill>
        <p:spPr>
          <a:xfrm>
            <a:off x="7585344" y="1779424"/>
            <a:ext cx="3493243" cy="2616116"/>
          </a:xfrm>
          <a:prstGeom prst="rect">
            <a:avLst/>
          </a:prstGeom>
          <a:noFill/>
          <a:ln>
            <a:noFill/>
          </a:ln>
        </p:spPr>
      </p:pic>
      <p:pic>
        <p:nvPicPr>
          <p:cNvPr id="11" name="图片 10"/>
          <p:cNvPicPr/>
          <p:nvPr/>
        </p:nvPicPr>
        <p:blipFill>
          <a:blip r:embed="rId4">
            <a:extLst>
              <a:ext uri="{28A0092B-C50C-407E-A947-70E740481C1C}">
                <a14:useLocalDpi xmlns:a14="http://schemas.microsoft.com/office/drawing/2010/main" val="0"/>
              </a:ext>
            </a:extLst>
          </a:blip>
          <a:srcRect/>
          <a:stretch>
            <a:fillRect/>
          </a:stretch>
        </p:blipFill>
        <p:spPr>
          <a:xfrm>
            <a:off x="3306543" y="4242039"/>
            <a:ext cx="3493037" cy="2615961"/>
          </a:xfrm>
          <a:prstGeom prst="rect">
            <a:avLst/>
          </a:prstGeom>
          <a:noFill/>
          <a:ln>
            <a:noFill/>
          </a:ln>
        </p:spPr>
      </p:pic>
      <p:pic>
        <p:nvPicPr>
          <p:cNvPr id="12" name="图片 11"/>
          <p:cNvPicPr/>
          <p:nvPr/>
        </p:nvPicPr>
        <p:blipFill>
          <a:blip r:embed="rId5">
            <a:extLst>
              <a:ext uri="{28A0092B-C50C-407E-A947-70E740481C1C}">
                <a14:useLocalDpi xmlns:a14="http://schemas.microsoft.com/office/drawing/2010/main" val="0"/>
              </a:ext>
            </a:extLst>
          </a:blip>
          <a:srcRect/>
          <a:stretch>
            <a:fillRect/>
          </a:stretch>
        </p:blipFill>
        <p:spPr>
          <a:xfrm>
            <a:off x="7600079" y="4242038"/>
            <a:ext cx="3493036" cy="2615961"/>
          </a:xfrm>
          <a:prstGeom prst="rect">
            <a:avLst/>
          </a:prstGeom>
          <a:noFill/>
          <a:ln>
            <a:noFill/>
          </a:ln>
        </p:spPr>
      </p:pic>
      <p:sp>
        <p:nvSpPr>
          <p:cNvPr id="2" name="文本框 1"/>
          <p:cNvSpPr txBox="1"/>
          <p:nvPr/>
        </p:nvSpPr>
        <p:spPr>
          <a:xfrm>
            <a:off x="4002833" y="1446245"/>
            <a:ext cx="2006081" cy="306705"/>
          </a:xfrm>
          <a:prstGeom prst="rect">
            <a:avLst/>
          </a:prstGeom>
          <a:noFill/>
        </p:spPr>
        <p:txBody>
          <a:bodyPr wrap="square" rtlCol="0">
            <a:spAutoFit/>
          </a:bodyPr>
          <a:lstStyle/>
          <a:p>
            <a:pPr algn="ctr"/>
            <a:r>
              <a:rPr lang="zh-CN" altLang="en-US" sz="1400" dirty="0"/>
              <a:t>叠加强度：</a:t>
            </a:r>
            <a:r>
              <a:rPr lang="en-US" altLang="zh-CN" sz="1400" dirty="0">
                <a:latin typeface="微软雅黑" panose="020B0503020204020204" pitchFamily="34" charset="-122"/>
                <a:ea typeface="微软雅黑" panose="020B0503020204020204" pitchFamily="34" charset="-122"/>
              </a:rPr>
              <a:t>100</a:t>
            </a:r>
            <a:endParaRPr lang="zh-CN" altLang="en-US" sz="14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8328613" y="1471647"/>
            <a:ext cx="2006081" cy="306705"/>
          </a:xfrm>
          <a:prstGeom prst="rect">
            <a:avLst/>
          </a:prstGeom>
          <a:noFill/>
        </p:spPr>
        <p:txBody>
          <a:bodyPr wrap="square" rtlCol="0">
            <a:spAutoFit/>
          </a:bodyPr>
          <a:lstStyle/>
          <a:p>
            <a:pPr algn="ctr"/>
            <a:r>
              <a:rPr lang="zh-CN" altLang="en-US" sz="1400" dirty="0"/>
              <a:t>叠加强度：</a:t>
            </a:r>
            <a:r>
              <a:rPr lang="en-US" altLang="zh-CN" sz="1400" dirty="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4002833" y="3939669"/>
            <a:ext cx="2006081" cy="306705"/>
          </a:xfrm>
          <a:prstGeom prst="rect">
            <a:avLst/>
          </a:prstGeom>
          <a:noFill/>
        </p:spPr>
        <p:txBody>
          <a:bodyPr wrap="square" rtlCol="0">
            <a:spAutoFit/>
          </a:bodyPr>
          <a:lstStyle/>
          <a:p>
            <a:pPr algn="ctr"/>
            <a:r>
              <a:rPr lang="zh-CN" altLang="en-US" sz="1400" dirty="0"/>
              <a:t>叠加强度：</a:t>
            </a:r>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8343556" y="3939669"/>
            <a:ext cx="2006081" cy="306705"/>
          </a:xfrm>
          <a:prstGeom prst="rect">
            <a:avLst/>
          </a:prstGeom>
          <a:noFill/>
        </p:spPr>
        <p:txBody>
          <a:bodyPr wrap="square" rtlCol="0">
            <a:spAutoFit/>
          </a:bodyPr>
          <a:lstStyle/>
          <a:p>
            <a:pPr algn="ctr"/>
            <a:r>
              <a:rPr lang="zh-CN" altLang="en-US" sz="1400" dirty="0"/>
              <a:t>叠加强度：</a:t>
            </a:r>
            <a:r>
              <a:rPr lang="en-US" altLang="zh-CN" sz="1400" dirty="0">
                <a:latin typeface="微软雅黑" panose="020B0503020204020204" pitchFamily="34" charset="-122"/>
                <a:ea typeface="微软雅黑" panose="020B0503020204020204" pitchFamily="34" charset="-122"/>
              </a:rPr>
              <a:t>0.1</a:t>
            </a:r>
            <a:endParaRPr lang="zh-CN" altLang="en-US" sz="1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298161" y="5423060"/>
            <a:ext cx="1562553" cy="414020"/>
          </a:xfrm>
          <a:prstGeom prst="rect">
            <a:avLst/>
          </a:prstGeom>
          <a:noFill/>
        </p:spPr>
        <p:txBody>
          <a:bodyPr wrap="square" rtlCol="0">
            <a:spAutoFit/>
          </a:bodyPr>
          <a:lstStyle/>
          <a:p>
            <a:r>
              <a:rPr lang="zh-CN" altLang="en-US" sz="1050" dirty="0"/>
              <a:t>相关系数：</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0.9999</a:t>
            </a:r>
            <a:endParaRPr lang="en-US" altLang="zh-CN" sz="105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PSNR</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73.1514</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6298163" y="2972162"/>
            <a:ext cx="1562552" cy="414020"/>
          </a:xfrm>
          <a:prstGeom prst="rect">
            <a:avLst/>
          </a:prstGeom>
          <a:noFill/>
        </p:spPr>
        <p:txBody>
          <a:bodyPr wrap="square" rtlCol="0">
            <a:spAutoFit/>
          </a:bodyPr>
          <a:lstStyle/>
          <a:p>
            <a:r>
              <a:rPr lang="zh-CN" altLang="en-US" sz="1050" dirty="0"/>
              <a:t>相关系数：</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1.0000</a:t>
            </a:r>
            <a:endParaRPr lang="en-US" altLang="zh-CN" sz="105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PSNR</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26.9367</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p:cNvSpPr txBox="1"/>
          <p:nvPr/>
        </p:nvSpPr>
        <p:spPr>
          <a:xfrm>
            <a:off x="10629446" y="5423060"/>
            <a:ext cx="1562554" cy="414020"/>
          </a:xfrm>
          <a:prstGeom prst="rect">
            <a:avLst/>
          </a:prstGeom>
          <a:noFill/>
        </p:spPr>
        <p:txBody>
          <a:bodyPr wrap="square" rtlCol="0">
            <a:spAutoFit/>
          </a:bodyPr>
          <a:lstStyle/>
          <a:p>
            <a:r>
              <a:rPr lang="zh-CN" altLang="en-US" sz="1050" dirty="0"/>
              <a:t>相关系数：</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0.9953</a:t>
            </a:r>
            <a:endParaRPr lang="en-US" altLang="zh-CN" sz="105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PSNR</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101.2910</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文本框 20"/>
          <p:cNvSpPr txBox="1"/>
          <p:nvPr/>
        </p:nvSpPr>
        <p:spPr>
          <a:xfrm>
            <a:off x="10629446" y="2972162"/>
            <a:ext cx="1562553" cy="414020"/>
          </a:xfrm>
          <a:prstGeom prst="rect">
            <a:avLst/>
          </a:prstGeom>
          <a:noFill/>
        </p:spPr>
        <p:txBody>
          <a:bodyPr wrap="square" rtlCol="0">
            <a:spAutoFit/>
          </a:bodyPr>
          <a:lstStyle/>
          <a:p>
            <a:r>
              <a:rPr lang="zh-CN" altLang="en-US" sz="1050" dirty="0"/>
              <a:t>相关系数：</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1.0000</a:t>
            </a:r>
            <a:endParaRPr lang="en-US" altLang="zh-CN" sz="105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PSNR</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49.8071</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srcRect/>
          <a:stretch>
            <a:fillRect/>
          </a:stretch>
        </p:blipFill>
        <p:spPr>
          <a:xfrm rot="5400000">
            <a:off x="-1600452" y="2257677"/>
            <a:ext cx="6200778" cy="2999874"/>
          </a:xfrm>
          <a:prstGeom prst="rect">
            <a:avLst/>
          </a:prstGeom>
        </p:spPr>
      </p:pic>
      <p:grpSp>
        <p:nvGrpSpPr>
          <p:cNvPr id="39" name="组合 38"/>
          <p:cNvGrpSpPr/>
          <p:nvPr/>
        </p:nvGrpSpPr>
        <p:grpSpPr>
          <a:xfrm>
            <a:off x="3306958" y="882263"/>
            <a:ext cx="4278387" cy="493338"/>
            <a:chOff x="5368532" y="1815517"/>
            <a:chExt cx="4278387" cy="493338"/>
          </a:xfrm>
        </p:grpSpPr>
        <p:sp>
          <p:nvSpPr>
            <p:cNvPr id="37" name="文本框 36"/>
            <p:cNvSpPr txBox="1"/>
            <p:nvPr/>
          </p:nvSpPr>
          <p:spPr>
            <a:xfrm flipH="1">
              <a:off x="5368532" y="2033265"/>
              <a:ext cx="4278387" cy="275590"/>
            </a:xfrm>
            <a:prstGeom prst="rect">
              <a:avLst/>
            </a:prstGeom>
            <a:noFill/>
          </p:spPr>
          <p:txBody>
            <a:bodyPr wrap="square" rtlCol="0">
              <a:spAutoFit/>
            </a:bodyPr>
            <a:lstStyle/>
            <a:p>
              <a:r>
                <a:rPr lang="zh-CN" altLang="en-US" sz="1200" dirty="0">
                  <a:cs typeface="+mn-ea"/>
                  <a:sym typeface="+mn-lt"/>
                </a:rPr>
                <a:t>设置水印的不同叠加强度，观察其对</a:t>
              </a:r>
              <a:r>
                <a:rPr lang="en-US" altLang="zh-CN" sz="1200" dirty="0">
                  <a:latin typeface="微软雅黑" panose="020B0503020204020204" pitchFamily="34" charset="-122"/>
                  <a:ea typeface="微软雅黑" panose="020B0503020204020204" pitchFamily="34" charset="-122"/>
                  <a:cs typeface="+mn-ea"/>
                  <a:sym typeface="+mn-lt"/>
                </a:rPr>
                <a:t>PSNR</a:t>
              </a:r>
              <a:r>
                <a:rPr lang="zh-CN" altLang="en-US" sz="1200" dirty="0">
                  <a:cs typeface="+mn-ea"/>
                  <a:sym typeface="+mn-lt"/>
                </a:rPr>
                <a:t>与相关系数的影响</a:t>
              </a:r>
              <a:endParaRPr lang="zh-CN" altLang="en-US" sz="1200" dirty="0">
                <a:cs typeface="+mn-ea"/>
                <a:sym typeface="+mn-lt"/>
              </a:endParaRPr>
            </a:p>
          </p:txBody>
        </p:sp>
        <p:sp>
          <p:nvSpPr>
            <p:cNvPr id="38" name="文本框 37"/>
            <p:cNvSpPr txBox="1"/>
            <p:nvPr/>
          </p:nvSpPr>
          <p:spPr>
            <a:xfrm flipH="1">
              <a:off x="5368533" y="1815517"/>
              <a:ext cx="2330269" cy="307777"/>
            </a:xfrm>
            <a:prstGeom prst="rect">
              <a:avLst/>
            </a:prstGeom>
            <a:noFill/>
          </p:spPr>
          <p:txBody>
            <a:bodyPr wrap="square" rtlCol="0">
              <a:spAutoFit/>
            </a:bodyPr>
            <a:lstStyle/>
            <a:p>
              <a:r>
                <a:rPr lang="zh-CN" altLang="en-US" sz="1400" b="1" dirty="0">
                  <a:cs typeface="+mn-ea"/>
                  <a:sym typeface="+mn-lt"/>
                </a:rPr>
                <a:t>调节水印的叠加强度</a:t>
              </a:r>
              <a:endParaRPr lang="zh-CN" altLang="en-US" sz="1400" b="1" dirty="0">
                <a:cs typeface="+mn-ea"/>
                <a:sym typeface="+mn-lt"/>
              </a:endParaRPr>
            </a:p>
          </p:txBody>
        </p:sp>
      </p:grpSp>
      <p:pic>
        <p:nvPicPr>
          <p:cNvPr id="13" name="图片 12"/>
          <p:cNvPicPr/>
          <p:nvPr/>
        </p:nvPicPr>
        <p:blipFill>
          <a:blip r:embed="rId2">
            <a:extLst>
              <a:ext uri="{28A0092B-C50C-407E-A947-70E740481C1C}">
                <a14:useLocalDpi xmlns:a14="http://schemas.microsoft.com/office/drawing/2010/main" val="0"/>
              </a:ext>
            </a:extLst>
          </a:blip>
          <a:srcRect/>
          <a:stretch>
            <a:fillRect/>
          </a:stretch>
        </p:blipFill>
        <p:spPr>
          <a:xfrm>
            <a:off x="3306541" y="1779424"/>
            <a:ext cx="3493035" cy="2615960"/>
          </a:xfrm>
          <a:prstGeom prst="rect">
            <a:avLst/>
          </a:prstGeom>
          <a:noFill/>
          <a:ln>
            <a:noFill/>
          </a:ln>
        </p:spPr>
      </p:pic>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a:xfrm>
            <a:off x="7584717" y="1779424"/>
            <a:ext cx="3493035" cy="2615960"/>
          </a:xfrm>
          <a:prstGeom prst="rect">
            <a:avLst/>
          </a:prstGeom>
          <a:noFill/>
          <a:ln>
            <a:noFill/>
          </a:ln>
        </p:spPr>
      </p:pic>
      <p:pic>
        <p:nvPicPr>
          <p:cNvPr id="15" name="图片 14"/>
          <p:cNvPicPr/>
          <p:nvPr/>
        </p:nvPicPr>
        <p:blipFill>
          <a:blip r:embed="rId4">
            <a:extLst>
              <a:ext uri="{28A0092B-C50C-407E-A947-70E740481C1C}">
                <a14:useLocalDpi xmlns:a14="http://schemas.microsoft.com/office/drawing/2010/main" val="0"/>
              </a:ext>
            </a:extLst>
          </a:blip>
          <a:srcRect/>
          <a:stretch>
            <a:fillRect/>
          </a:stretch>
        </p:blipFill>
        <p:spPr>
          <a:xfrm>
            <a:off x="3306540" y="4242040"/>
            <a:ext cx="3493035" cy="2615960"/>
          </a:xfrm>
          <a:prstGeom prst="rect">
            <a:avLst/>
          </a:prstGeom>
          <a:noFill/>
          <a:ln>
            <a:noFill/>
          </a:ln>
        </p:spPr>
      </p:pic>
      <p:pic>
        <p:nvPicPr>
          <p:cNvPr id="16" name="图片 15" descr="76ae10961ef2046a857893983a58469"/>
          <p:cNvPicPr/>
          <p:nvPr/>
        </p:nvPicPr>
        <p:blipFill>
          <a:blip r:embed="rId5"/>
          <a:stretch>
            <a:fillRect/>
          </a:stretch>
        </p:blipFill>
        <p:spPr>
          <a:xfrm>
            <a:off x="7584717" y="4150314"/>
            <a:ext cx="3493035" cy="2619776"/>
          </a:xfrm>
          <a:prstGeom prst="rect">
            <a:avLst/>
          </a:prstGeom>
        </p:spPr>
      </p:pic>
      <p:sp>
        <p:nvSpPr>
          <p:cNvPr id="17" name="文本框 16"/>
          <p:cNvSpPr txBox="1"/>
          <p:nvPr/>
        </p:nvSpPr>
        <p:spPr>
          <a:xfrm>
            <a:off x="4050016" y="1471647"/>
            <a:ext cx="2006081" cy="306705"/>
          </a:xfrm>
          <a:prstGeom prst="rect">
            <a:avLst/>
          </a:prstGeom>
          <a:noFill/>
        </p:spPr>
        <p:txBody>
          <a:bodyPr wrap="square" rtlCol="0">
            <a:spAutoFit/>
          </a:bodyPr>
          <a:lstStyle/>
          <a:p>
            <a:pPr algn="ctr"/>
            <a:r>
              <a:rPr lang="zh-CN" altLang="en-US" sz="1400" dirty="0"/>
              <a:t>叠加强度：</a:t>
            </a:r>
            <a:r>
              <a:rPr lang="en-US" altLang="zh-CN" sz="1400" dirty="0">
                <a:latin typeface="微软雅黑" panose="020B0503020204020204" pitchFamily="34" charset="-122"/>
                <a:ea typeface="微软雅黑" panose="020B0503020204020204" pitchFamily="34" charset="-122"/>
              </a:rPr>
              <a:t>0.01</a:t>
            </a:r>
            <a:endParaRPr lang="en-US" altLang="zh-CN" sz="1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8328193" y="1471647"/>
            <a:ext cx="2006081" cy="306705"/>
          </a:xfrm>
          <a:prstGeom prst="rect">
            <a:avLst/>
          </a:prstGeom>
          <a:noFill/>
        </p:spPr>
        <p:txBody>
          <a:bodyPr wrap="square" rtlCol="0">
            <a:spAutoFit/>
          </a:bodyPr>
          <a:lstStyle/>
          <a:p>
            <a:pPr algn="ctr"/>
            <a:r>
              <a:rPr lang="zh-CN" altLang="en-US" sz="1400" dirty="0"/>
              <a:t>叠加强度：</a:t>
            </a:r>
            <a:r>
              <a:rPr lang="en-US" altLang="zh-CN" sz="1400" dirty="0">
                <a:latin typeface="微软雅黑" panose="020B0503020204020204" pitchFamily="34" charset="-122"/>
                <a:ea typeface="微软雅黑" panose="020B0503020204020204" pitchFamily="34" charset="-122"/>
              </a:rPr>
              <a:t>0.001</a:t>
            </a:r>
            <a:endParaRPr lang="en-US" altLang="zh-CN" sz="14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4050016" y="3996425"/>
            <a:ext cx="2006081" cy="306705"/>
          </a:xfrm>
          <a:prstGeom prst="rect">
            <a:avLst/>
          </a:prstGeom>
          <a:noFill/>
        </p:spPr>
        <p:txBody>
          <a:bodyPr wrap="square" rtlCol="0">
            <a:spAutoFit/>
          </a:bodyPr>
          <a:lstStyle/>
          <a:p>
            <a:pPr algn="ctr"/>
            <a:r>
              <a:rPr lang="zh-CN" altLang="en-US" sz="1400" dirty="0"/>
              <a:t>叠加强度：</a:t>
            </a:r>
            <a:r>
              <a:rPr lang="en-US" altLang="zh-CN" sz="1400" dirty="0">
                <a:latin typeface="微软雅黑" panose="020B0503020204020204" pitchFamily="34" charset="-122"/>
                <a:ea typeface="微软雅黑" panose="020B0503020204020204" pitchFamily="34" charset="-122"/>
              </a:rPr>
              <a:t>0.0001</a:t>
            </a:r>
            <a:endParaRPr lang="zh-CN" altLang="en-US" sz="1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272901" y="2956599"/>
            <a:ext cx="1502228" cy="414020"/>
          </a:xfrm>
          <a:prstGeom prst="rect">
            <a:avLst/>
          </a:prstGeom>
          <a:noFill/>
        </p:spPr>
        <p:txBody>
          <a:bodyPr wrap="square" rtlCol="0">
            <a:spAutoFit/>
          </a:bodyPr>
          <a:lstStyle/>
          <a:p>
            <a:r>
              <a:rPr lang="zh-CN" altLang="en-US" sz="1050" dirty="0"/>
              <a:t>相关系数：</a:t>
            </a:r>
            <a:r>
              <a:rPr lang="en-US" altLang="zh-CN" sz="1050" dirty="0">
                <a:latin typeface="微软雅黑" panose="020B0503020204020204" pitchFamily="34" charset="-122"/>
                <a:ea typeface="微软雅黑" panose="020B0503020204020204" pitchFamily="34" charset="-122"/>
              </a:rPr>
              <a:t>0.7037</a:t>
            </a:r>
            <a:endParaRPr lang="en-US" altLang="zh-CN" sz="1050" dirty="0">
              <a:latin typeface="微软雅黑" panose="020B0503020204020204" pitchFamily="34" charset="-122"/>
              <a:ea typeface="微软雅黑" panose="020B0503020204020204" pitchFamily="34" charset="-122"/>
            </a:endParaRPr>
          </a:p>
          <a:p>
            <a:r>
              <a:rPr lang="en-US" altLang="zh-CN" sz="1050" dirty="0">
                <a:latin typeface="微软雅黑" panose="020B0503020204020204" pitchFamily="34" charset="-122"/>
                <a:ea typeface="微软雅黑" panose="020B0503020204020204" pitchFamily="34" charset="-122"/>
              </a:rPr>
              <a:t>PSNR:124.3036</a:t>
            </a:r>
            <a:endParaRPr lang="zh-CN" altLang="en-US" sz="105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0587136" y="2956599"/>
            <a:ext cx="1502228" cy="414020"/>
          </a:xfrm>
          <a:prstGeom prst="rect">
            <a:avLst/>
          </a:prstGeom>
          <a:noFill/>
        </p:spPr>
        <p:txBody>
          <a:bodyPr wrap="square" rtlCol="0">
            <a:spAutoFit/>
          </a:bodyPr>
          <a:lstStyle/>
          <a:p>
            <a:r>
              <a:rPr lang="zh-CN" altLang="en-US" sz="1050" dirty="0"/>
              <a:t>相关系数：</a:t>
            </a:r>
            <a:r>
              <a:rPr lang="en-US" altLang="zh-CN" sz="1050" dirty="0">
                <a:latin typeface="微软雅黑" panose="020B0503020204020204" pitchFamily="34" charset="-122"/>
                <a:ea typeface="微软雅黑" panose="020B0503020204020204" pitchFamily="34" charset="-122"/>
              </a:rPr>
              <a:t>0.1094</a:t>
            </a:r>
            <a:endParaRPr lang="en-US" altLang="zh-CN" sz="1050" dirty="0">
              <a:latin typeface="微软雅黑" panose="020B0503020204020204" pitchFamily="34" charset="-122"/>
              <a:ea typeface="微软雅黑" panose="020B0503020204020204" pitchFamily="34" charset="-122"/>
            </a:endParaRPr>
          </a:p>
          <a:p>
            <a:r>
              <a:rPr lang="en-US" altLang="zh-CN" sz="1050" dirty="0">
                <a:latin typeface="微软雅黑" panose="020B0503020204020204" pitchFamily="34" charset="-122"/>
                <a:ea typeface="微软雅黑" panose="020B0503020204020204" pitchFamily="34" charset="-122"/>
              </a:rPr>
              <a:t>PSNR:144.5841</a:t>
            </a:r>
            <a:endParaRPr lang="zh-CN" altLang="en-US" sz="105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6272901" y="5460202"/>
            <a:ext cx="1502228" cy="414020"/>
          </a:xfrm>
          <a:prstGeom prst="rect">
            <a:avLst/>
          </a:prstGeom>
          <a:noFill/>
        </p:spPr>
        <p:txBody>
          <a:bodyPr wrap="square" rtlCol="0">
            <a:spAutoFit/>
          </a:bodyPr>
          <a:lstStyle/>
          <a:p>
            <a:r>
              <a:rPr lang="zh-CN" altLang="en-US" sz="1050" dirty="0"/>
              <a:t>相关系数：</a:t>
            </a:r>
            <a:r>
              <a:rPr lang="en-US" altLang="zh-CN" sz="1050" dirty="0">
                <a:latin typeface="微软雅黑" panose="020B0503020204020204" pitchFamily="34" charset="-122"/>
                <a:ea typeface="微软雅黑" panose="020B0503020204020204" pitchFamily="34" charset="-122"/>
              </a:rPr>
              <a:t>0.0256</a:t>
            </a:r>
            <a:endParaRPr lang="en-US" altLang="zh-CN" sz="1050" dirty="0">
              <a:latin typeface="微软雅黑" panose="020B0503020204020204" pitchFamily="34" charset="-122"/>
              <a:ea typeface="微软雅黑" panose="020B0503020204020204" pitchFamily="34" charset="-122"/>
            </a:endParaRPr>
          </a:p>
          <a:p>
            <a:r>
              <a:rPr lang="en-US" altLang="zh-CN" sz="1050" dirty="0">
                <a:latin typeface="微软雅黑" panose="020B0503020204020204" pitchFamily="34" charset="-122"/>
                <a:ea typeface="微软雅黑" panose="020B0503020204020204" pitchFamily="34" charset="-122"/>
              </a:rPr>
              <a:t>PSNR:164.5876</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500" fill="hold"/>
                                        <p:tgtEl>
                                          <p:spTgt spid="39"/>
                                        </p:tgtEl>
                                        <p:attrNameLst>
                                          <p:attrName>ppt_x</p:attrName>
                                        </p:attrNameLst>
                                      </p:cBhvr>
                                      <p:tavLst>
                                        <p:tav tm="0">
                                          <p:val>
                                            <p:strVal val="#ppt_x"/>
                                          </p:val>
                                        </p:tav>
                                        <p:tav tm="100000">
                                          <p:val>
                                            <p:strVal val="#ppt_x"/>
                                          </p:val>
                                        </p:tav>
                                      </p:tavLst>
                                    </p:anim>
                                    <p:anim calcmode="lin" valueType="num">
                                      <p:cBhvr additive="base">
                                        <p:cTn id="12" dur="1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595575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 name="椭圆 10"/>
          <p:cNvSpPr/>
          <p:nvPr/>
        </p:nvSpPr>
        <p:spPr>
          <a:xfrm>
            <a:off x="576525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 name="椭圆 11"/>
          <p:cNvSpPr/>
          <p:nvPr/>
        </p:nvSpPr>
        <p:spPr>
          <a:xfrm>
            <a:off x="614625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 name="椭圆 12"/>
          <p:cNvSpPr/>
          <p:nvPr/>
        </p:nvSpPr>
        <p:spPr>
          <a:xfrm>
            <a:off x="6336750" y="6471138"/>
            <a:ext cx="90000" cy="9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5" name="组合 14"/>
          <p:cNvGrpSpPr/>
          <p:nvPr/>
        </p:nvGrpSpPr>
        <p:grpSpPr>
          <a:xfrm rot="5400000">
            <a:off x="529149" y="3304283"/>
            <a:ext cx="581785" cy="249435"/>
            <a:chOff x="5722295" y="5459104"/>
            <a:chExt cx="741073" cy="184951"/>
          </a:xfrm>
        </p:grpSpPr>
        <p:cxnSp>
          <p:nvCxnSpPr>
            <p:cNvPr id="16" name="直接连接符 15"/>
            <p:cNvCxnSpPr/>
            <p:nvPr/>
          </p:nvCxnSpPr>
          <p:spPr>
            <a:xfrm>
              <a:off x="5722295" y="5459104"/>
              <a:ext cx="373705" cy="18495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89663" y="5459104"/>
              <a:ext cx="373705" cy="184951"/>
            </a:xfrm>
            <a:prstGeom prst="line">
              <a:avLst/>
            </a:prstGeom>
            <a:ln w="25400">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rot="16200000" flipH="1">
            <a:off x="11081066" y="3304283"/>
            <a:ext cx="581785" cy="249435"/>
            <a:chOff x="5722295" y="5459104"/>
            <a:chExt cx="741073" cy="184951"/>
          </a:xfrm>
        </p:grpSpPr>
        <p:cxnSp>
          <p:nvCxnSpPr>
            <p:cNvPr id="19" name="直接连接符 18"/>
            <p:cNvCxnSpPr/>
            <p:nvPr/>
          </p:nvCxnSpPr>
          <p:spPr>
            <a:xfrm>
              <a:off x="5722295" y="5459104"/>
              <a:ext cx="373705" cy="18495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089663" y="5459104"/>
              <a:ext cx="373705" cy="184951"/>
            </a:xfrm>
            <a:prstGeom prst="line">
              <a:avLst/>
            </a:prstGeom>
            <a:ln w="25400">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5201765" y="2752600"/>
            <a:ext cx="3487437" cy="1014730"/>
          </a:xfrm>
          <a:prstGeom prst="rect">
            <a:avLst/>
          </a:prstGeom>
          <a:noFill/>
        </p:spPr>
        <p:txBody>
          <a:bodyPr wrap="square" rtlCol="0">
            <a:spAutoFit/>
          </a:bodyPr>
          <a:lstStyle/>
          <a:p>
            <a:r>
              <a:rPr lang="zh-CN" altLang="en-US" sz="6000" dirty="0">
                <a:solidFill>
                  <a:schemeClr val="bg1"/>
                </a:solidFill>
                <a:cs typeface="+mn-ea"/>
                <a:sym typeface="+mn-lt"/>
              </a:rPr>
              <a:t>实验总结 </a:t>
            </a:r>
            <a:endParaRPr lang="en-US" sz="2400" dirty="0">
              <a:solidFill>
                <a:schemeClr val="bg1"/>
              </a:solidFill>
              <a:cs typeface="+mn-ea"/>
              <a:sym typeface="+mn-lt"/>
            </a:endParaRPr>
          </a:p>
        </p:txBody>
      </p:sp>
      <p:grpSp>
        <p:nvGrpSpPr>
          <p:cNvPr id="31" name="组合 30"/>
          <p:cNvGrpSpPr/>
          <p:nvPr/>
        </p:nvGrpSpPr>
        <p:grpSpPr>
          <a:xfrm>
            <a:off x="3502798" y="2674631"/>
            <a:ext cx="1540935" cy="1540934"/>
            <a:chOff x="3502798" y="2674631"/>
            <a:chExt cx="1540935" cy="1540934"/>
          </a:xfrm>
        </p:grpSpPr>
        <p:sp>
          <p:nvSpPr>
            <p:cNvPr id="22" name="矩形: 圆角 21"/>
            <p:cNvSpPr/>
            <p:nvPr/>
          </p:nvSpPr>
          <p:spPr>
            <a:xfrm>
              <a:off x="3502798" y="2674631"/>
              <a:ext cx="1540934" cy="15409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4" name="文本框 23"/>
            <p:cNvSpPr txBox="1"/>
            <p:nvPr/>
          </p:nvSpPr>
          <p:spPr>
            <a:xfrm>
              <a:off x="3502799" y="2768166"/>
              <a:ext cx="1540934" cy="1322070"/>
            </a:xfrm>
            <a:prstGeom prst="rect">
              <a:avLst/>
            </a:prstGeom>
            <a:noFill/>
          </p:spPr>
          <p:txBody>
            <a:bodyPr wrap="square" rtlCol="0">
              <a:spAutoFit/>
            </a:bodyPr>
            <a:lstStyle/>
            <a:p>
              <a:pPr algn="ctr"/>
              <a:r>
                <a:rPr lang="en-US" altLang="zh-CN" sz="8000" dirty="0">
                  <a:gradFill>
                    <a:gsLst>
                      <a:gs pos="0">
                        <a:srgbClr val="D93339"/>
                      </a:gs>
                      <a:gs pos="100000">
                        <a:srgbClr val="6AAABA"/>
                      </a:gs>
                    </a:gsLst>
                    <a:lin ang="5400000" scaled="1"/>
                  </a:gradFill>
                  <a:latin typeface="微软雅黑" panose="020B0503020204020204" pitchFamily="34" charset="-122"/>
                  <a:ea typeface="微软雅黑" panose="020B0503020204020204" pitchFamily="34" charset="-122"/>
                  <a:cs typeface="+mn-ea"/>
                  <a:sym typeface="+mn-lt"/>
                </a:rPr>
                <a:t>04</a:t>
              </a:r>
              <a:endParaRPr lang="en-US" altLang="zh-CN" sz="8000" dirty="0">
                <a:gradFill>
                  <a:gsLst>
                    <a:gs pos="0">
                      <a:srgbClr val="D93339"/>
                    </a:gs>
                    <a:gs pos="100000">
                      <a:srgbClr val="6AAABA"/>
                    </a:gs>
                  </a:gsLst>
                  <a:lin ang="5400000" scaled="1"/>
                </a:gra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500" fill="hold"/>
                                        <p:tgtEl>
                                          <p:spTgt spid="31"/>
                                        </p:tgtEl>
                                        <p:attrNameLst>
                                          <p:attrName>ppt_x</p:attrName>
                                        </p:attrNameLst>
                                      </p:cBhvr>
                                      <p:tavLst>
                                        <p:tav tm="0">
                                          <p:val>
                                            <p:strVal val="#ppt_x"/>
                                          </p:val>
                                        </p:tav>
                                        <p:tav tm="100000">
                                          <p:val>
                                            <p:strVal val="#ppt_x"/>
                                          </p:val>
                                        </p:tav>
                                      </p:tavLst>
                                    </p:anim>
                                    <p:anim calcmode="lin" valueType="num">
                                      <p:cBhvr additive="base">
                                        <p:cTn id="8" dur="1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1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1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000" fill="hold"/>
                                        <p:tgtEl>
                                          <p:spTgt spid="11"/>
                                        </p:tgtEl>
                                        <p:attrNameLst>
                                          <p:attrName>ppt_x</p:attrName>
                                        </p:attrNameLst>
                                      </p:cBhvr>
                                      <p:tavLst>
                                        <p:tav tm="0">
                                          <p:val>
                                            <p:strVal val="#ppt_x"/>
                                          </p:val>
                                        </p:tav>
                                        <p:tav tm="100000">
                                          <p:val>
                                            <p:strVal val="#ppt_x"/>
                                          </p:val>
                                        </p:tav>
                                      </p:tavLst>
                                    </p:anim>
                                    <p:anim calcmode="lin" valueType="num">
                                      <p:cBhvr additive="base">
                                        <p:cTn id="23" dur="10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1000" fill="hold"/>
                                        <p:tgtEl>
                                          <p:spTgt spid="10"/>
                                        </p:tgtEl>
                                        <p:attrNameLst>
                                          <p:attrName>ppt_x</p:attrName>
                                        </p:attrNameLst>
                                      </p:cBhvr>
                                      <p:tavLst>
                                        <p:tav tm="0">
                                          <p:val>
                                            <p:strVal val="#ppt_x"/>
                                          </p:val>
                                        </p:tav>
                                        <p:tav tm="100000">
                                          <p:val>
                                            <p:strVal val="#ppt_x"/>
                                          </p:val>
                                        </p:tav>
                                      </p:tavLst>
                                    </p:anim>
                                    <p:anim calcmode="lin" valueType="num">
                                      <p:cBhvr additive="base">
                                        <p:cTn id="27" dur="10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50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1000" fill="hold"/>
                                        <p:tgtEl>
                                          <p:spTgt spid="12"/>
                                        </p:tgtEl>
                                        <p:attrNameLst>
                                          <p:attrName>ppt_x</p:attrName>
                                        </p:attrNameLst>
                                      </p:cBhvr>
                                      <p:tavLst>
                                        <p:tav tm="0">
                                          <p:val>
                                            <p:strVal val="#ppt_x"/>
                                          </p:val>
                                        </p:tav>
                                        <p:tav tm="100000">
                                          <p:val>
                                            <p:strVal val="#ppt_x"/>
                                          </p:val>
                                        </p:tav>
                                      </p:tavLst>
                                    </p:anim>
                                    <p:anim calcmode="lin" valueType="num">
                                      <p:cBhvr additive="base">
                                        <p:cTn id="31" dur="1000" fill="hold"/>
                                        <p:tgtEl>
                                          <p:spTgt spid="12"/>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75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1000" fill="hold"/>
                                        <p:tgtEl>
                                          <p:spTgt spid="13"/>
                                        </p:tgtEl>
                                        <p:attrNameLst>
                                          <p:attrName>ppt_x</p:attrName>
                                        </p:attrNameLst>
                                      </p:cBhvr>
                                      <p:tavLst>
                                        <p:tav tm="0">
                                          <p:val>
                                            <p:strVal val="#ppt_x"/>
                                          </p:val>
                                        </p:tav>
                                        <p:tav tm="100000">
                                          <p:val>
                                            <p:strVal val="#ppt_x"/>
                                          </p:val>
                                        </p:tav>
                                      </p:tavLst>
                                    </p:anim>
                                    <p:anim calcmode="lin" valueType="num">
                                      <p:cBhvr additive="base">
                                        <p:cTn id="3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189935" y="3882779"/>
            <a:ext cx="2782467" cy="3340612"/>
            <a:chOff x="4971758" y="4583655"/>
            <a:chExt cx="2052000" cy="2463618"/>
          </a:xfrm>
        </p:grpSpPr>
        <p:sp>
          <p:nvSpPr>
            <p:cNvPr id="25" name="矩形: 圆角 24"/>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6" name="组合 25"/>
            <p:cNvGrpSpPr/>
            <p:nvPr/>
          </p:nvGrpSpPr>
          <p:grpSpPr>
            <a:xfrm>
              <a:off x="5135558" y="4765487"/>
              <a:ext cx="1724400" cy="2281786"/>
              <a:chOff x="6808045" y="4146872"/>
              <a:chExt cx="1724400" cy="2281786"/>
            </a:xfrm>
          </p:grpSpPr>
          <p:sp>
            <p:nvSpPr>
              <p:cNvPr id="27" name="文本框 26"/>
              <p:cNvSpPr txBox="1"/>
              <p:nvPr/>
            </p:nvSpPr>
            <p:spPr>
              <a:xfrm>
                <a:off x="6808045" y="4489666"/>
                <a:ext cx="1724400" cy="1938992"/>
              </a:xfrm>
              <a:prstGeom prst="rect">
                <a:avLst/>
              </a:prstGeom>
              <a:noFill/>
            </p:spPr>
            <p:txBody>
              <a:bodyPr wrap="square" rtlCol="0">
                <a:spAutoFit/>
              </a:bodyPr>
              <a:lstStyle/>
              <a:p>
                <a:pPr algn="ctr"/>
                <a:r>
                  <a:rPr lang="zh-CN" altLang="en-US" sz="1200" dirty="0">
                    <a:cs typeface="+mn-ea"/>
                    <a:sym typeface="+mn-lt"/>
                  </a:rPr>
                  <a:t>无需对水印图像与原图像进行裁剪操作，可直接对长宽不相等且不为</a:t>
                </a:r>
                <a:r>
                  <a:rPr lang="en-US" altLang="zh-CN" sz="1200" dirty="0">
                    <a:cs typeface="+mn-ea"/>
                    <a:sym typeface="+mn-lt"/>
                  </a:rPr>
                  <a:t>8</a:t>
                </a:r>
                <a:r>
                  <a:rPr lang="zh-CN" altLang="en-US" sz="1200" dirty="0">
                    <a:cs typeface="+mn-ea"/>
                    <a:sym typeface="+mn-lt"/>
                  </a:rPr>
                  <a:t>的整数倍的图像进行水印的嵌入；直接对空域进行水印的嵌入，算法较简单，效率较高。</a:t>
                </a:r>
                <a:r>
                  <a:rPr lang="en-US" altLang="zh-CN" sz="1200" dirty="0" err="1">
                    <a:cs typeface="+mn-ea"/>
                    <a:sym typeface="+mn-lt"/>
                  </a:rPr>
                  <a:t>Jsteg</a:t>
                </a:r>
                <a:r>
                  <a:rPr lang="zh-CN" altLang="en-US" sz="1200" dirty="0">
                    <a:cs typeface="+mn-ea"/>
                    <a:sym typeface="+mn-lt"/>
                  </a:rPr>
                  <a:t>算法对变换域进行操作，算法较复杂，耗时较多。</a:t>
                </a:r>
                <a:endParaRPr lang="zh-CN" altLang="en-US" sz="1200" dirty="0">
                  <a:cs typeface="+mn-ea"/>
                  <a:sym typeface="+mn-lt"/>
                </a:endParaRPr>
              </a:p>
            </p:txBody>
          </p:sp>
          <p:sp>
            <p:nvSpPr>
              <p:cNvPr id="28" name="文本框 27"/>
              <p:cNvSpPr txBox="1"/>
              <p:nvPr/>
            </p:nvSpPr>
            <p:spPr>
              <a:xfrm>
                <a:off x="7178335" y="4146872"/>
                <a:ext cx="983821" cy="307777"/>
              </a:xfrm>
              <a:prstGeom prst="rect">
                <a:avLst/>
              </a:prstGeom>
              <a:noFill/>
            </p:spPr>
            <p:txBody>
              <a:bodyPr wrap="square" rtlCol="0">
                <a:spAutoFit/>
              </a:bodyPr>
              <a:lstStyle/>
              <a:p>
                <a:pPr algn="ctr"/>
                <a:r>
                  <a:rPr lang="zh-CN" altLang="en-US" sz="1400" b="1" dirty="0">
                    <a:cs typeface="+mn-ea"/>
                    <a:sym typeface="+mn-lt"/>
                  </a:rPr>
                  <a:t>算法简单</a:t>
                </a:r>
                <a:endParaRPr lang="zh-CN" altLang="en-US" sz="1400" b="1" dirty="0">
                  <a:cs typeface="+mn-ea"/>
                  <a:sym typeface="+mn-lt"/>
                </a:endParaRPr>
              </a:p>
            </p:txBody>
          </p:sp>
          <p:cxnSp>
            <p:nvCxnSpPr>
              <p:cNvPr id="29" name="直接连接符 28"/>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31" name="组合 30"/>
          <p:cNvGrpSpPr/>
          <p:nvPr/>
        </p:nvGrpSpPr>
        <p:grpSpPr>
          <a:xfrm>
            <a:off x="762917" y="1883832"/>
            <a:ext cx="2052000" cy="1544400"/>
            <a:chOff x="4971758" y="4583655"/>
            <a:chExt cx="2052000" cy="1544400"/>
          </a:xfrm>
        </p:grpSpPr>
        <p:sp>
          <p:nvSpPr>
            <p:cNvPr id="33" name="矩形: 圆角 32"/>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4" name="组合 33"/>
            <p:cNvGrpSpPr/>
            <p:nvPr/>
          </p:nvGrpSpPr>
          <p:grpSpPr>
            <a:xfrm>
              <a:off x="5135558" y="4755504"/>
              <a:ext cx="1724400" cy="814442"/>
              <a:chOff x="6808045" y="4136889"/>
              <a:chExt cx="1724400" cy="814442"/>
            </a:xfrm>
          </p:grpSpPr>
          <p:sp>
            <p:nvSpPr>
              <p:cNvPr id="35" name="文本框 34"/>
              <p:cNvSpPr txBox="1"/>
              <p:nvPr/>
            </p:nvSpPr>
            <p:spPr>
              <a:xfrm>
                <a:off x="6808045" y="4489666"/>
                <a:ext cx="1724400" cy="461665"/>
              </a:xfrm>
              <a:prstGeom prst="rect">
                <a:avLst/>
              </a:prstGeom>
              <a:noFill/>
            </p:spPr>
            <p:txBody>
              <a:bodyPr wrap="square" rtlCol="0">
                <a:spAutoFit/>
              </a:bodyPr>
              <a:lstStyle/>
              <a:p>
                <a:pPr algn="ctr"/>
                <a:r>
                  <a:rPr lang="zh-CN" altLang="en-US" sz="1200" dirty="0">
                    <a:cs typeface="+mn-ea"/>
                    <a:sym typeface="+mn-lt"/>
                  </a:rPr>
                  <a:t>水印的嵌入对图像质量影响不大</a:t>
                </a:r>
                <a:r>
                  <a:rPr lang="en-US" altLang="zh-CN" sz="1200" dirty="0">
                    <a:cs typeface="+mn-ea"/>
                    <a:sym typeface="+mn-lt"/>
                  </a:rPr>
                  <a:t>.</a:t>
                </a:r>
                <a:endParaRPr lang="zh-CN" altLang="en-US" sz="1200" dirty="0">
                  <a:cs typeface="+mn-ea"/>
                  <a:sym typeface="+mn-lt"/>
                </a:endParaRPr>
              </a:p>
            </p:txBody>
          </p:sp>
          <p:sp>
            <p:nvSpPr>
              <p:cNvPr id="36" name="文本框 35"/>
              <p:cNvSpPr txBox="1"/>
              <p:nvPr/>
            </p:nvSpPr>
            <p:spPr>
              <a:xfrm>
                <a:off x="7087006" y="4136889"/>
                <a:ext cx="1163389" cy="307777"/>
              </a:xfrm>
              <a:prstGeom prst="rect">
                <a:avLst/>
              </a:prstGeom>
              <a:noFill/>
            </p:spPr>
            <p:txBody>
              <a:bodyPr wrap="square" rtlCol="0">
                <a:spAutoFit/>
              </a:bodyPr>
              <a:lstStyle/>
              <a:p>
                <a:pPr algn="ctr"/>
                <a:r>
                  <a:rPr lang="zh-CN" altLang="en-US" sz="1400" b="1" dirty="0">
                    <a:cs typeface="+mn-ea"/>
                    <a:sym typeface="+mn-lt"/>
                  </a:rPr>
                  <a:t>不可见性强</a:t>
                </a:r>
                <a:endParaRPr lang="zh-CN" altLang="en-US" sz="1400" b="1" dirty="0">
                  <a:cs typeface="+mn-ea"/>
                  <a:sym typeface="+mn-lt"/>
                </a:endParaRPr>
              </a:p>
            </p:txBody>
          </p:sp>
          <p:cxnSp>
            <p:nvCxnSpPr>
              <p:cNvPr id="37" name="直接连接符 36"/>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40" name="组合 39"/>
          <p:cNvGrpSpPr/>
          <p:nvPr/>
        </p:nvGrpSpPr>
        <p:grpSpPr>
          <a:xfrm>
            <a:off x="3636095" y="1848943"/>
            <a:ext cx="2052000" cy="1544400"/>
            <a:chOff x="4971758" y="4583655"/>
            <a:chExt cx="2052000" cy="1544400"/>
          </a:xfrm>
        </p:grpSpPr>
        <p:sp>
          <p:nvSpPr>
            <p:cNvPr id="42" name="矩形: 圆角 41"/>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3" name="组合 42"/>
            <p:cNvGrpSpPr/>
            <p:nvPr/>
          </p:nvGrpSpPr>
          <p:grpSpPr>
            <a:xfrm>
              <a:off x="5135558" y="4765487"/>
              <a:ext cx="1724400" cy="1358457"/>
              <a:chOff x="6808045" y="4146872"/>
              <a:chExt cx="1724400" cy="1358457"/>
            </a:xfrm>
          </p:grpSpPr>
          <p:sp>
            <p:nvSpPr>
              <p:cNvPr id="44" name="文本框 43"/>
              <p:cNvSpPr txBox="1"/>
              <p:nvPr/>
            </p:nvSpPr>
            <p:spPr>
              <a:xfrm>
                <a:off x="6808045" y="4489666"/>
                <a:ext cx="1724400" cy="1015663"/>
              </a:xfrm>
              <a:prstGeom prst="rect">
                <a:avLst/>
              </a:prstGeom>
              <a:noFill/>
            </p:spPr>
            <p:txBody>
              <a:bodyPr wrap="square" rtlCol="0">
                <a:spAutoFit/>
              </a:bodyPr>
              <a:lstStyle/>
              <a:p>
                <a:pPr algn="ctr"/>
                <a:r>
                  <a:rPr lang="zh-CN" altLang="en-US" sz="1200" dirty="0">
                    <a:cs typeface="+mn-ea"/>
                    <a:sym typeface="+mn-lt"/>
                  </a:rPr>
                  <a:t>由于矩阵的奇异值的稳定性，该算法对大部分类似于几何攻击、噪声攻击、压缩域攻击抵抗性强</a:t>
                </a:r>
                <a:endParaRPr lang="zh-CN" altLang="en-US" sz="1200" dirty="0">
                  <a:cs typeface="+mn-ea"/>
                  <a:sym typeface="+mn-lt"/>
                </a:endParaRPr>
              </a:p>
            </p:txBody>
          </p:sp>
          <p:sp>
            <p:nvSpPr>
              <p:cNvPr id="45" name="文本框 44"/>
              <p:cNvSpPr txBox="1"/>
              <p:nvPr/>
            </p:nvSpPr>
            <p:spPr>
              <a:xfrm>
                <a:off x="7178335" y="4146872"/>
                <a:ext cx="983821" cy="307777"/>
              </a:xfrm>
              <a:prstGeom prst="rect">
                <a:avLst/>
              </a:prstGeom>
              <a:noFill/>
            </p:spPr>
            <p:txBody>
              <a:bodyPr wrap="square" rtlCol="0">
                <a:spAutoFit/>
              </a:bodyPr>
              <a:lstStyle/>
              <a:p>
                <a:pPr algn="ctr"/>
                <a:r>
                  <a:rPr lang="zh-CN" altLang="en-US" sz="1400" b="1" dirty="0">
                    <a:cs typeface="+mn-ea"/>
                    <a:sym typeface="+mn-lt"/>
                  </a:rPr>
                  <a:t>鲁棒性强</a:t>
                </a:r>
                <a:endParaRPr lang="zh-CN" altLang="en-US" sz="1400" b="1" dirty="0">
                  <a:cs typeface="+mn-ea"/>
                  <a:sym typeface="+mn-lt"/>
                </a:endParaRPr>
              </a:p>
            </p:txBody>
          </p:sp>
          <p:cxnSp>
            <p:nvCxnSpPr>
              <p:cNvPr id="46" name="直接连接符 45"/>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48" name="组合 47"/>
          <p:cNvGrpSpPr/>
          <p:nvPr/>
        </p:nvGrpSpPr>
        <p:grpSpPr>
          <a:xfrm>
            <a:off x="6512362" y="1883832"/>
            <a:ext cx="2052000" cy="1544400"/>
            <a:chOff x="4971758" y="4583655"/>
            <a:chExt cx="2052000" cy="1544400"/>
          </a:xfrm>
        </p:grpSpPr>
        <p:sp>
          <p:nvSpPr>
            <p:cNvPr id="50" name="矩形: 圆角 49"/>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1" name="组合 50"/>
            <p:cNvGrpSpPr/>
            <p:nvPr/>
          </p:nvGrpSpPr>
          <p:grpSpPr>
            <a:xfrm>
              <a:off x="5135558" y="4765487"/>
              <a:ext cx="1724400" cy="1358457"/>
              <a:chOff x="6808045" y="4146872"/>
              <a:chExt cx="1724400" cy="1358457"/>
            </a:xfrm>
          </p:grpSpPr>
          <p:sp>
            <p:nvSpPr>
              <p:cNvPr id="52" name="文本框 51"/>
              <p:cNvSpPr txBox="1"/>
              <p:nvPr/>
            </p:nvSpPr>
            <p:spPr>
              <a:xfrm>
                <a:off x="6808045" y="4489666"/>
                <a:ext cx="1724400" cy="1015663"/>
              </a:xfrm>
              <a:prstGeom prst="rect">
                <a:avLst/>
              </a:prstGeom>
              <a:noFill/>
            </p:spPr>
            <p:txBody>
              <a:bodyPr wrap="square" rtlCol="0">
                <a:spAutoFit/>
              </a:bodyPr>
              <a:lstStyle/>
              <a:p>
                <a:pPr algn="ctr"/>
                <a:r>
                  <a:rPr lang="zh-CN" altLang="en-US" sz="1200" dirty="0">
                    <a:cs typeface="+mn-ea"/>
                    <a:sym typeface="+mn-lt"/>
                  </a:rPr>
                  <a:t>即使非法使用者获知水印的算法，在不知道密钥（水印嵌入强度）的情况下也无法对水印进行提取和伪造</a:t>
                </a:r>
                <a:r>
                  <a:rPr lang="en-US" altLang="zh-CN" sz="1200" dirty="0">
                    <a:cs typeface="+mn-ea"/>
                    <a:sym typeface="+mn-lt"/>
                  </a:rPr>
                  <a:t>.</a:t>
                </a:r>
                <a:endParaRPr lang="zh-CN" altLang="en-US" sz="1200" dirty="0">
                  <a:cs typeface="+mn-ea"/>
                  <a:sym typeface="+mn-lt"/>
                </a:endParaRPr>
              </a:p>
            </p:txBody>
          </p:sp>
          <p:sp>
            <p:nvSpPr>
              <p:cNvPr id="53" name="文本框 52"/>
              <p:cNvSpPr txBox="1"/>
              <p:nvPr/>
            </p:nvSpPr>
            <p:spPr>
              <a:xfrm>
                <a:off x="7178335" y="4146872"/>
                <a:ext cx="983821" cy="307777"/>
              </a:xfrm>
              <a:prstGeom prst="rect">
                <a:avLst/>
              </a:prstGeom>
              <a:noFill/>
            </p:spPr>
            <p:txBody>
              <a:bodyPr wrap="square" rtlCol="0">
                <a:spAutoFit/>
              </a:bodyPr>
              <a:lstStyle/>
              <a:p>
                <a:pPr algn="ctr"/>
                <a:r>
                  <a:rPr lang="zh-CN" altLang="en-US" sz="1400" b="1" dirty="0">
                    <a:cs typeface="+mn-ea"/>
                    <a:sym typeface="+mn-lt"/>
                  </a:rPr>
                  <a:t>安全性高</a:t>
                </a:r>
                <a:endParaRPr lang="zh-CN" altLang="en-US" sz="1400" b="1" dirty="0">
                  <a:cs typeface="+mn-ea"/>
                  <a:sym typeface="+mn-lt"/>
                </a:endParaRPr>
              </a:p>
            </p:txBody>
          </p:sp>
          <p:cxnSp>
            <p:nvCxnSpPr>
              <p:cNvPr id="54" name="直接连接符 53"/>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56" name="组合 55"/>
          <p:cNvGrpSpPr/>
          <p:nvPr/>
        </p:nvGrpSpPr>
        <p:grpSpPr>
          <a:xfrm>
            <a:off x="3273085" y="3876853"/>
            <a:ext cx="2782467" cy="2094172"/>
            <a:chOff x="4971758" y="4583655"/>
            <a:chExt cx="2052000" cy="1544400"/>
          </a:xfrm>
        </p:grpSpPr>
        <p:sp>
          <p:nvSpPr>
            <p:cNvPr id="58" name="矩形: 圆角 57"/>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9" name="组合 58"/>
            <p:cNvGrpSpPr/>
            <p:nvPr/>
          </p:nvGrpSpPr>
          <p:grpSpPr>
            <a:xfrm>
              <a:off x="5135558" y="4765487"/>
              <a:ext cx="1724400" cy="1091132"/>
              <a:chOff x="6808045" y="4146872"/>
              <a:chExt cx="1724400" cy="1091132"/>
            </a:xfrm>
          </p:grpSpPr>
          <p:sp>
            <p:nvSpPr>
              <p:cNvPr id="60" name="文本框 59"/>
              <p:cNvSpPr txBox="1"/>
              <p:nvPr/>
            </p:nvSpPr>
            <p:spPr>
              <a:xfrm>
                <a:off x="6808045" y="4489666"/>
                <a:ext cx="1724400" cy="748338"/>
              </a:xfrm>
              <a:prstGeom prst="rect">
                <a:avLst/>
              </a:prstGeom>
              <a:noFill/>
            </p:spPr>
            <p:txBody>
              <a:bodyPr wrap="square" rtlCol="0">
                <a:spAutoFit/>
              </a:bodyPr>
              <a:lstStyle/>
              <a:p>
                <a:pPr algn="ctr"/>
                <a:r>
                  <a:rPr lang="zh-CN" altLang="en-US" sz="1200" dirty="0">
                    <a:cs typeface="+mn-ea"/>
                    <a:sym typeface="+mn-lt"/>
                  </a:rPr>
                  <a:t>该水印算法容量较大，在</a:t>
                </a:r>
                <a:r>
                  <a:rPr lang="en-US" altLang="zh-CN" sz="1200" dirty="0">
                    <a:cs typeface="+mn-ea"/>
                    <a:sym typeface="+mn-lt"/>
                  </a:rPr>
                  <a:t>LSB</a:t>
                </a:r>
                <a:r>
                  <a:rPr lang="zh-CN" altLang="en-US" sz="1200" dirty="0">
                    <a:cs typeface="+mn-ea"/>
                    <a:sym typeface="+mn-lt"/>
                  </a:rPr>
                  <a:t>算法中，一幅</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512×512</a:t>
                </a:r>
                <a:r>
                  <a:rPr lang="zh-CN" altLang="en-US" sz="1200" dirty="0">
                    <a:cs typeface="+mn-ea"/>
                    <a:sym typeface="+mn-lt"/>
                  </a:rPr>
                  <a:t>的图像只能嵌入</a:t>
                </a:r>
                <a:r>
                  <a:rPr lang="en-US" altLang="zh-CN" sz="1200" dirty="0">
                    <a:cs typeface="+mn-ea"/>
                    <a:sym typeface="+mn-lt"/>
                  </a:rPr>
                  <a:t>64×64</a:t>
                </a:r>
                <a:r>
                  <a:rPr lang="zh-CN" altLang="en-US" sz="1200" dirty="0">
                    <a:cs typeface="+mn-ea"/>
                    <a:sym typeface="+mn-lt"/>
                  </a:rPr>
                  <a:t>的水印图像，而该算法最大可嵌入</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lt"/>
                  </a:rPr>
                  <a:t>512×512</a:t>
                </a:r>
                <a:r>
                  <a:rPr lang="zh-CN" altLang="en-US" sz="1200" dirty="0">
                    <a:cs typeface="+mn-ea"/>
                    <a:sym typeface="+mn-lt"/>
                  </a:rPr>
                  <a:t>的水印图像。</a:t>
                </a:r>
                <a:endParaRPr lang="zh-CN" altLang="en-US" sz="1200" dirty="0">
                  <a:cs typeface="+mn-ea"/>
                  <a:sym typeface="+mn-lt"/>
                </a:endParaRPr>
              </a:p>
            </p:txBody>
          </p:sp>
          <p:sp>
            <p:nvSpPr>
              <p:cNvPr id="61" name="文本框 60"/>
              <p:cNvSpPr txBox="1"/>
              <p:nvPr/>
            </p:nvSpPr>
            <p:spPr>
              <a:xfrm>
                <a:off x="7178335" y="4146872"/>
                <a:ext cx="983821" cy="307777"/>
              </a:xfrm>
              <a:prstGeom prst="rect">
                <a:avLst/>
              </a:prstGeom>
              <a:noFill/>
            </p:spPr>
            <p:txBody>
              <a:bodyPr wrap="square" rtlCol="0">
                <a:spAutoFit/>
              </a:bodyPr>
              <a:lstStyle/>
              <a:p>
                <a:pPr algn="ctr"/>
                <a:r>
                  <a:rPr lang="zh-CN" altLang="en-US" sz="1400" b="1" dirty="0">
                    <a:cs typeface="+mn-ea"/>
                    <a:sym typeface="+mn-lt"/>
                  </a:rPr>
                  <a:t>容量大</a:t>
                </a:r>
                <a:endParaRPr lang="zh-CN" altLang="en-US" sz="1400" b="1" dirty="0">
                  <a:cs typeface="+mn-ea"/>
                  <a:sym typeface="+mn-lt"/>
                </a:endParaRPr>
              </a:p>
            </p:txBody>
          </p:sp>
          <p:cxnSp>
            <p:nvCxnSpPr>
              <p:cNvPr id="62" name="直接连接符 61"/>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63" name="组合 62"/>
          <p:cNvGrpSpPr/>
          <p:nvPr/>
        </p:nvGrpSpPr>
        <p:grpSpPr>
          <a:xfrm>
            <a:off x="0" y="3582120"/>
            <a:ext cx="12192000" cy="90000"/>
            <a:chOff x="0" y="3582120"/>
            <a:chExt cx="12192000" cy="90000"/>
          </a:xfrm>
        </p:grpSpPr>
        <p:cxnSp>
          <p:nvCxnSpPr>
            <p:cNvPr id="3" name="直接连接符 2"/>
            <p:cNvCxnSpPr/>
            <p:nvPr/>
          </p:nvCxnSpPr>
          <p:spPr>
            <a:xfrm>
              <a:off x="0" y="3627120"/>
              <a:ext cx="12192000" cy="0"/>
            </a:xfrm>
            <a:prstGeom prst="line">
              <a:avLst/>
            </a:prstGeom>
            <a:ln w="12700" cap="rnd">
              <a:gradFill flip="none" rotWithShape="1">
                <a:gsLst>
                  <a:gs pos="0">
                    <a:srgbClr val="D93339"/>
                  </a:gs>
                  <a:gs pos="100000">
                    <a:srgbClr val="6AAABA"/>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743021"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6" name="椭圆 15"/>
            <p:cNvSpPr/>
            <p:nvPr/>
          </p:nvSpPr>
          <p:spPr>
            <a:xfrm>
              <a:off x="10365245"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4" name="椭圆 23"/>
            <p:cNvSpPr/>
            <p:nvPr/>
          </p:nvSpPr>
          <p:spPr>
            <a:xfrm>
              <a:off x="7491169"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2" name="椭圆 31"/>
            <p:cNvSpPr/>
            <p:nvPr/>
          </p:nvSpPr>
          <p:spPr>
            <a:xfrm>
              <a:off x="3180058"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1" name="椭圆 40"/>
            <p:cNvSpPr/>
            <p:nvPr/>
          </p:nvSpPr>
          <p:spPr>
            <a:xfrm>
              <a:off x="6054132"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椭圆 48"/>
            <p:cNvSpPr/>
            <p:nvPr/>
          </p:nvSpPr>
          <p:spPr>
            <a:xfrm>
              <a:off x="8928206"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7" name="椭圆 56"/>
            <p:cNvSpPr/>
            <p:nvPr/>
          </p:nvSpPr>
          <p:spPr>
            <a:xfrm>
              <a:off x="4617095"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55" name="组合 54"/>
          <p:cNvGrpSpPr/>
          <p:nvPr/>
        </p:nvGrpSpPr>
        <p:grpSpPr>
          <a:xfrm>
            <a:off x="9384245" y="1883832"/>
            <a:ext cx="2052000" cy="1544400"/>
            <a:chOff x="4971758" y="4583655"/>
            <a:chExt cx="2052000" cy="1544400"/>
          </a:xfrm>
        </p:grpSpPr>
        <p:sp>
          <p:nvSpPr>
            <p:cNvPr id="64" name="矩形: 圆角 63"/>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5" name="组合 64"/>
            <p:cNvGrpSpPr/>
            <p:nvPr/>
          </p:nvGrpSpPr>
          <p:grpSpPr>
            <a:xfrm>
              <a:off x="5135558" y="4765487"/>
              <a:ext cx="1724400" cy="1173791"/>
              <a:chOff x="6808045" y="4146872"/>
              <a:chExt cx="1724400" cy="1173791"/>
            </a:xfrm>
          </p:grpSpPr>
          <p:sp>
            <p:nvSpPr>
              <p:cNvPr id="66" name="文本框 65"/>
              <p:cNvSpPr txBox="1"/>
              <p:nvPr/>
            </p:nvSpPr>
            <p:spPr>
              <a:xfrm>
                <a:off x="6808045" y="4489666"/>
                <a:ext cx="1724400" cy="830997"/>
              </a:xfrm>
              <a:prstGeom prst="rect">
                <a:avLst/>
              </a:prstGeom>
              <a:noFill/>
            </p:spPr>
            <p:txBody>
              <a:bodyPr wrap="square" rtlCol="0">
                <a:spAutoFit/>
              </a:bodyPr>
              <a:lstStyle/>
              <a:p>
                <a:pPr algn="ctr"/>
                <a:r>
                  <a:rPr lang="zh-CN" altLang="en-US" sz="1200" dirty="0">
                    <a:cs typeface="+mn-ea"/>
                    <a:sym typeface="+mn-lt"/>
                  </a:rPr>
                  <a:t>在大部分情况下，只要获取提取水印所需要的相关信息，就能准确提取出可识别的水印。</a:t>
                </a:r>
                <a:endParaRPr lang="zh-CN" altLang="en-US" sz="1200" dirty="0">
                  <a:cs typeface="+mn-ea"/>
                  <a:sym typeface="+mn-lt"/>
                </a:endParaRPr>
              </a:p>
            </p:txBody>
          </p:sp>
          <p:sp>
            <p:nvSpPr>
              <p:cNvPr id="67" name="文本框 66"/>
              <p:cNvSpPr txBox="1"/>
              <p:nvPr/>
            </p:nvSpPr>
            <p:spPr>
              <a:xfrm>
                <a:off x="7178335" y="4146872"/>
                <a:ext cx="983821" cy="307777"/>
              </a:xfrm>
              <a:prstGeom prst="rect">
                <a:avLst/>
              </a:prstGeom>
              <a:noFill/>
            </p:spPr>
            <p:txBody>
              <a:bodyPr wrap="square" rtlCol="0">
                <a:spAutoFit/>
              </a:bodyPr>
              <a:lstStyle/>
              <a:p>
                <a:pPr algn="ctr"/>
                <a:r>
                  <a:rPr lang="zh-CN" altLang="en-US" sz="1400" b="1" dirty="0">
                    <a:cs typeface="+mn-ea"/>
                    <a:sym typeface="+mn-lt"/>
                  </a:rPr>
                  <a:t>准确性高</a:t>
                </a:r>
                <a:endParaRPr lang="zh-CN" altLang="en-US" sz="1400" b="1" dirty="0">
                  <a:cs typeface="+mn-ea"/>
                  <a:sym typeface="+mn-lt"/>
                </a:endParaRPr>
              </a:p>
            </p:txBody>
          </p:sp>
          <p:cxnSp>
            <p:nvCxnSpPr>
              <p:cNvPr id="68" name="直接连接符 67"/>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sp>
        <p:nvSpPr>
          <p:cNvPr id="69" name="文本框 68"/>
          <p:cNvSpPr txBox="1"/>
          <p:nvPr/>
        </p:nvSpPr>
        <p:spPr>
          <a:xfrm>
            <a:off x="0" y="891836"/>
            <a:ext cx="2598683" cy="646331"/>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r>
              <a:rPr lang="zh-CN" altLang="en-US" sz="2400" b="1" dirty="0">
                <a:gradFill>
                  <a:gsLst>
                    <a:gs pos="100000">
                      <a:srgbClr val="6AAABA"/>
                    </a:gs>
                    <a:gs pos="0">
                      <a:srgbClr val="D93339"/>
                    </a:gs>
                  </a:gsLst>
                  <a:lin ang="2700000" scaled="1"/>
                </a:gradFill>
                <a:cs typeface="+mn-ea"/>
                <a:sym typeface="+mn-lt"/>
              </a:rPr>
              <a:t>优点</a:t>
            </a:r>
            <a:endParaRPr lang="en-US" altLang="zh-CN" sz="2400" b="1" dirty="0">
              <a:gradFill>
                <a:gsLst>
                  <a:gs pos="100000">
                    <a:srgbClr val="6AAABA"/>
                  </a:gs>
                  <a:gs pos="0">
                    <a:srgbClr val="D93339"/>
                  </a:gs>
                </a:gsLst>
                <a:lin ang="2700000" scaled="1"/>
              </a:gradFill>
              <a:cs typeface="+mn-ea"/>
              <a:sym typeface="+mn-lt"/>
            </a:endParaRPr>
          </a:p>
          <a:p>
            <a:r>
              <a:rPr lang="en-US" altLang="zh-CN" sz="1200" dirty="0">
                <a:gradFill>
                  <a:gsLst>
                    <a:gs pos="100000">
                      <a:srgbClr val="6AAABA"/>
                    </a:gs>
                    <a:gs pos="0">
                      <a:srgbClr val="D93339"/>
                    </a:gs>
                  </a:gsLst>
                  <a:lin ang="2700000" scaled="1"/>
                </a:gradFill>
                <a:cs typeface="+mn-ea"/>
                <a:sym typeface="+mn-lt"/>
              </a:rPr>
              <a:t>Advantage</a:t>
            </a:r>
            <a:endParaRPr lang="zh-CN" altLang="en-US" sz="1200" dirty="0">
              <a:gradFill>
                <a:gsLst>
                  <a:gs pos="100000">
                    <a:srgbClr val="6AAABA"/>
                  </a:gs>
                  <a:gs pos="0">
                    <a:srgbClr val="D93339"/>
                  </a:gs>
                </a:gsLst>
                <a:lin ang="2700000" scaled="1"/>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2250" fill="hold"/>
                                        <p:tgtEl>
                                          <p:spTgt spid="63"/>
                                        </p:tgtEl>
                                        <p:attrNameLst>
                                          <p:attrName>ppt_x</p:attrName>
                                        </p:attrNameLst>
                                      </p:cBhvr>
                                      <p:tavLst>
                                        <p:tav tm="0">
                                          <p:val>
                                            <p:strVal val="0-#ppt_w/2"/>
                                          </p:val>
                                        </p:tav>
                                        <p:tav tm="100000">
                                          <p:val>
                                            <p:strVal val="#ppt_x"/>
                                          </p:val>
                                        </p:tav>
                                      </p:tavLst>
                                    </p:anim>
                                    <p:anim calcmode="lin" valueType="num">
                                      <p:cBhvr additive="base">
                                        <p:cTn id="8" dur="225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75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1500" fill="hold"/>
                                        <p:tgtEl>
                                          <p:spTgt spid="48"/>
                                        </p:tgtEl>
                                        <p:attrNameLst>
                                          <p:attrName>ppt_x</p:attrName>
                                        </p:attrNameLst>
                                      </p:cBhvr>
                                      <p:tavLst>
                                        <p:tav tm="0">
                                          <p:val>
                                            <p:strVal val="#ppt_x"/>
                                          </p:val>
                                        </p:tav>
                                        <p:tav tm="100000">
                                          <p:val>
                                            <p:strVal val="#ppt_x"/>
                                          </p:val>
                                        </p:tav>
                                      </p:tavLst>
                                    </p:anim>
                                    <p:anim calcmode="lin" valueType="num">
                                      <p:cBhvr additive="base">
                                        <p:cTn id="12" dur="1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10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500" fill="hold"/>
                                        <p:tgtEl>
                                          <p:spTgt spid="23"/>
                                        </p:tgtEl>
                                        <p:attrNameLst>
                                          <p:attrName>ppt_x</p:attrName>
                                        </p:attrNameLst>
                                      </p:cBhvr>
                                      <p:tavLst>
                                        <p:tav tm="0">
                                          <p:val>
                                            <p:strVal val="#ppt_x"/>
                                          </p:val>
                                        </p:tav>
                                        <p:tav tm="100000">
                                          <p:val>
                                            <p:strVal val="#ppt_x"/>
                                          </p:val>
                                        </p:tav>
                                      </p:tavLst>
                                    </p:anim>
                                    <p:anim calcmode="lin" valueType="num">
                                      <p:cBhvr additive="base">
                                        <p:cTn id="16" dur="1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125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1500" fill="hold"/>
                                        <p:tgtEl>
                                          <p:spTgt spid="40"/>
                                        </p:tgtEl>
                                        <p:attrNameLst>
                                          <p:attrName>ppt_x</p:attrName>
                                        </p:attrNameLst>
                                      </p:cBhvr>
                                      <p:tavLst>
                                        <p:tav tm="0">
                                          <p:val>
                                            <p:strVal val="#ppt_x"/>
                                          </p:val>
                                        </p:tav>
                                        <p:tav tm="100000">
                                          <p:val>
                                            <p:strVal val="#ppt_x"/>
                                          </p:val>
                                        </p:tav>
                                      </p:tavLst>
                                    </p:anim>
                                    <p:anim calcmode="lin" valueType="num">
                                      <p:cBhvr additive="base">
                                        <p:cTn id="20" dur="15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150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1500" fill="hold"/>
                                        <p:tgtEl>
                                          <p:spTgt spid="56"/>
                                        </p:tgtEl>
                                        <p:attrNameLst>
                                          <p:attrName>ppt_x</p:attrName>
                                        </p:attrNameLst>
                                      </p:cBhvr>
                                      <p:tavLst>
                                        <p:tav tm="0">
                                          <p:val>
                                            <p:strVal val="#ppt_x"/>
                                          </p:val>
                                        </p:tav>
                                        <p:tav tm="100000">
                                          <p:val>
                                            <p:strVal val="#ppt_x"/>
                                          </p:val>
                                        </p:tav>
                                      </p:tavLst>
                                    </p:anim>
                                    <p:anim calcmode="lin" valueType="num">
                                      <p:cBhvr additive="base">
                                        <p:cTn id="24" dur="1500" fill="hold"/>
                                        <p:tgtEl>
                                          <p:spTgt spid="56"/>
                                        </p:tgtEl>
                                        <p:attrNameLst>
                                          <p:attrName>ppt_y</p:attrName>
                                        </p:attrNameLst>
                                      </p:cBhvr>
                                      <p:tavLst>
                                        <p:tav tm="0">
                                          <p:val>
                                            <p:strVal val="1+#ppt_h/2"/>
                                          </p:val>
                                        </p:tav>
                                        <p:tav tm="100000">
                                          <p:val>
                                            <p:strVal val="#ppt_y"/>
                                          </p:val>
                                        </p:tav>
                                      </p:tavLst>
                                    </p:anim>
                                  </p:childTnLst>
                                </p:cTn>
                              </p:par>
                              <p:par>
                                <p:cTn id="25" presetID="2" presetClass="entr" presetSubtype="1" decel="100000" fill="hold" nodeType="withEffect">
                                  <p:stCondLst>
                                    <p:cond delay="175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500" fill="hold"/>
                                        <p:tgtEl>
                                          <p:spTgt spid="31"/>
                                        </p:tgtEl>
                                        <p:attrNameLst>
                                          <p:attrName>ppt_x</p:attrName>
                                        </p:attrNameLst>
                                      </p:cBhvr>
                                      <p:tavLst>
                                        <p:tav tm="0">
                                          <p:val>
                                            <p:strVal val="#ppt_x"/>
                                          </p:val>
                                        </p:tav>
                                        <p:tav tm="100000">
                                          <p:val>
                                            <p:strVal val="#ppt_x"/>
                                          </p:val>
                                        </p:tav>
                                      </p:tavLst>
                                    </p:anim>
                                    <p:anim calcmode="lin" valueType="num">
                                      <p:cBhvr additive="base">
                                        <p:cTn id="28" dur="1500" fill="hold"/>
                                        <p:tgtEl>
                                          <p:spTgt spid="31"/>
                                        </p:tgtEl>
                                        <p:attrNameLst>
                                          <p:attrName>ppt_y</p:attrName>
                                        </p:attrNameLst>
                                      </p:cBhvr>
                                      <p:tavLst>
                                        <p:tav tm="0">
                                          <p:val>
                                            <p:strVal val="0-#ppt_h/2"/>
                                          </p:val>
                                        </p:tav>
                                        <p:tav tm="100000">
                                          <p:val>
                                            <p:strVal val="#ppt_y"/>
                                          </p:val>
                                        </p:tav>
                                      </p:tavLst>
                                    </p:anim>
                                  </p:childTnLst>
                                </p:cTn>
                              </p:par>
                              <p:par>
                                <p:cTn id="29" presetID="2" presetClass="entr" presetSubtype="1" decel="100000" fill="hold" nodeType="withEffect">
                                  <p:stCondLst>
                                    <p:cond delay="75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1500" fill="hold"/>
                                        <p:tgtEl>
                                          <p:spTgt spid="55"/>
                                        </p:tgtEl>
                                        <p:attrNameLst>
                                          <p:attrName>ppt_x</p:attrName>
                                        </p:attrNameLst>
                                      </p:cBhvr>
                                      <p:tavLst>
                                        <p:tav tm="0">
                                          <p:val>
                                            <p:strVal val="#ppt_x"/>
                                          </p:val>
                                        </p:tav>
                                        <p:tav tm="100000">
                                          <p:val>
                                            <p:strVal val="#ppt_x"/>
                                          </p:val>
                                        </p:tav>
                                      </p:tavLst>
                                    </p:anim>
                                    <p:anim calcmode="lin" valueType="num">
                                      <p:cBhvr additive="base">
                                        <p:cTn id="32" dur="1500" fill="hold"/>
                                        <p:tgtEl>
                                          <p:spTgt spid="55"/>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1" decel="100000" fill="hold" grpId="0" nodeType="afterEffect">
                                  <p:stCondLst>
                                    <p:cond delay="0"/>
                                  </p:stCondLst>
                                  <p:childTnLst>
                                    <p:set>
                                      <p:cBhvr>
                                        <p:cTn id="35" dur="1" fill="hold">
                                          <p:stCondLst>
                                            <p:cond delay="0"/>
                                          </p:stCondLst>
                                        </p:cTn>
                                        <p:tgtEl>
                                          <p:spTgt spid="69"/>
                                        </p:tgtEl>
                                        <p:attrNameLst>
                                          <p:attrName>style.visibility</p:attrName>
                                        </p:attrNameLst>
                                      </p:cBhvr>
                                      <p:to>
                                        <p:strVal val="visible"/>
                                      </p:to>
                                    </p:set>
                                    <p:anim calcmode="lin" valueType="num">
                                      <p:cBhvr additive="base">
                                        <p:cTn id="36" dur="1250" fill="hold"/>
                                        <p:tgtEl>
                                          <p:spTgt spid="69"/>
                                        </p:tgtEl>
                                        <p:attrNameLst>
                                          <p:attrName>ppt_x</p:attrName>
                                        </p:attrNameLst>
                                      </p:cBhvr>
                                      <p:tavLst>
                                        <p:tav tm="0">
                                          <p:val>
                                            <p:strVal val="#ppt_x"/>
                                          </p:val>
                                        </p:tav>
                                        <p:tav tm="100000">
                                          <p:val>
                                            <p:strVal val="#ppt_x"/>
                                          </p:val>
                                        </p:tav>
                                      </p:tavLst>
                                    </p:anim>
                                    <p:anim calcmode="lin" valueType="num">
                                      <p:cBhvr additive="base">
                                        <p:cTn id="37" dur="125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595575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 name="椭圆 10"/>
          <p:cNvSpPr/>
          <p:nvPr/>
        </p:nvSpPr>
        <p:spPr>
          <a:xfrm>
            <a:off x="5765250" y="6471138"/>
            <a:ext cx="90000" cy="9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 name="椭圆 11"/>
          <p:cNvSpPr/>
          <p:nvPr/>
        </p:nvSpPr>
        <p:spPr>
          <a:xfrm>
            <a:off x="614625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 name="椭圆 12"/>
          <p:cNvSpPr/>
          <p:nvPr/>
        </p:nvSpPr>
        <p:spPr>
          <a:xfrm>
            <a:off x="633675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5" name="组合 14"/>
          <p:cNvGrpSpPr/>
          <p:nvPr/>
        </p:nvGrpSpPr>
        <p:grpSpPr>
          <a:xfrm rot="5400000">
            <a:off x="529149" y="3304283"/>
            <a:ext cx="581785" cy="249435"/>
            <a:chOff x="5722295" y="5459104"/>
            <a:chExt cx="741073" cy="184951"/>
          </a:xfrm>
        </p:grpSpPr>
        <p:cxnSp>
          <p:nvCxnSpPr>
            <p:cNvPr id="16" name="直接连接符 15"/>
            <p:cNvCxnSpPr/>
            <p:nvPr/>
          </p:nvCxnSpPr>
          <p:spPr>
            <a:xfrm>
              <a:off x="5722295" y="5459104"/>
              <a:ext cx="373705" cy="18495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89663" y="5459104"/>
              <a:ext cx="373705" cy="184951"/>
            </a:xfrm>
            <a:prstGeom prst="line">
              <a:avLst/>
            </a:prstGeom>
            <a:ln w="25400">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rot="16200000" flipH="1">
            <a:off x="11081066" y="3304283"/>
            <a:ext cx="581785" cy="249435"/>
            <a:chOff x="5722295" y="5459104"/>
            <a:chExt cx="741073" cy="184951"/>
          </a:xfrm>
        </p:grpSpPr>
        <p:cxnSp>
          <p:nvCxnSpPr>
            <p:cNvPr id="19" name="直接连接符 18"/>
            <p:cNvCxnSpPr/>
            <p:nvPr/>
          </p:nvCxnSpPr>
          <p:spPr>
            <a:xfrm>
              <a:off x="5722295" y="5459104"/>
              <a:ext cx="373705" cy="18495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089663" y="5459104"/>
              <a:ext cx="373705" cy="184951"/>
            </a:xfrm>
            <a:prstGeom prst="line">
              <a:avLst/>
            </a:prstGeom>
            <a:ln w="25400">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5201765" y="2752600"/>
            <a:ext cx="5463125" cy="1384995"/>
          </a:xfrm>
          <a:prstGeom prst="rect">
            <a:avLst/>
          </a:prstGeom>
          <a:noFill/>
        </p:spPr>
        <p:txBody>
          <a:bodyPr wrap="square" rtlCol="0">
            <a:spAutoFit/>
          </a:bodyPr>
          <a:lstStyle/>
          <a:p>
            <a:r>
              <a:rPr lang="zh-CN" altLang="en-US" sz="6000" dirty="0">
                <a:solidFill>
                  <a:schemeClr val="bg1"/>
                </a:solidFill>
                <a:cs typeface="+mn-ea"/>
                <a:sym typeface="+mn-lt"/>
              </a:rPr>
              <a:t>算法研究现状</a:t>
            </a:r>
            <a:endParaRPr lang="en-US" altLang="zh-CN" sz="6000" dirty="0">
              <a:solidFill>
                <a:schemeClr val="bg1"/>
              </a:solidFill>
              <a:cs typeface="+mn-ea"/>
              <a:sym typeface="+mn-lt"/>
            </a:endParaRPr>
          </a:p>
          <a:p>
            <a:endParaRPr lang="zh-CN" altLang="en-US" sz="2400" dirty="0">
              <a:solidFill>
                <a:schemeClr val="bg1"/>
              </a:solidFill>
              <a:cs typeface="+mn-ea"/>
              <a:sym typeface="+mn-lt"/>
            </a:endParaRPr>
          </a:p>
        </p:txBody>
      </p:sp>
      <p:grpSp>
        <p:nvGrpSpPr>
          <p:cNvPr id="31" name="组合 30"/>
          <p:cNvGrpSpPr/>
          <p:nvPr/>
        </p:nvGrpSpPr>
        <p:grpSpPr>
          <a:xfrm>
            <a:off x="3502798" y="2674631"/>
            <a:ext cx="1540934" cy="1540934"/>
            <a:chOff x="3502798" y="2674631"/>
            <a:chExt cx="1540934" cy="1540934"/>
          </a:xfrm>
        </p:grpSpPr>
        <p:sp>
          <p:nvSpPr>
            <p:cNvPr id="22" name="矩形: 圆角 21"/>
            <p:cNvSpPr/>
            <p:nvPr/>
          </p:nvSpPr>
          <p:spPr>
            <a:xfrm>
              <a:off x="3502798" y="2674631"/>
              <a:ext cx="1540934" cy="15409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4" name="文本框 23"/>
            <p:cNvSpPr txBox="1"/>
            <p:nvPr/>
          </p:nvSpPr>
          <p:spPr>
            <a:xfrm>
              <a:off x="3597272" y="2846271"/>
              <a:ext cx="1351987" cy="1198880"/>
            </a:xfrm>
            <a:prstGeom prst="rect">
              <a:avLst/>
            </a:prstGeom>
            <a:noFill/>
          </p:spPr>
          <p:txBody>
            <a:bodyPr wrap="square" rtlCol="0">
              <a:spAutoFit/>
            </a:bodyPr>
            <a:lstStyle/>
            <a:p>
              <a:pPr algn="ctr"/>
              <a:r>
                <a:rPr lang="en-US" altLang="zh-CN" sz="7200" dirty="0">
                  <a:gradFill>
                    <a:gsLst>
                      <a:gs pos="0">
                        <a:srgbClr val="D93339"/>
                      </a:gs>
                      <a:gs pos="100000">
                        <a:srgbClr val="6AAABA"/>
                      </a:gs>
                    </a:gsLst>
                    <a:lin ang="5400000" scaled="1"/>
                  </a:gradFill>
                  <a:latin typeface="微软雅黑" panose="020B0503020204020204" pitchFamily="34" charset="-122"/>
                  <a:ea typeface="微软雅黑" panose="020B0503020204020204" pitchFamily="34" charset="-122"/>
                  <a:cs typeface="+mn-ea"/>
                  <a:sym typeface="+mn-lt"/>
                </a:rPr>
                <a:t>01</a:t>
              </a:r>
              <a:endParaRPr lang="en-US" altLang="zh-CN" sz="7200" dirty="0">
                <a:gradFill>
                  <a:gsLst>
                    <a:gs pos="0">
                      <a:srgbClr val="D93339"/>
                    </a:gs>
                    <a:gs pos="100000">
                      <a:srgbClr val="6AAABA"/>
                    </a:gs>
                  </a:gsLst>
                  <a:lin ang="5400000" scaled="1"/>
                </a:gra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500" fill="hold"/>
                                        <p:tgtEl>
                                          <p:spTgt spid="31"/>
                                        </p:tgtEl>
                                        <p:attrNameLst>
                                          <p:attrName>ppt_x</p:attrName>
                                        </p:attrNameLst>
                                      </p:cBhvr>
                                      <p:tavLst>
                                        <p:tav tm="0">
                                          <p:val>
                                            <p:strVal val="#ppt_x"/>
                                          </p:val>
                                        </p:tav>
                                        <p:tav tm="100000">
                                          <p:val>
                                            <p:strVal val="#ppt_x"/>
                                          </p:val>
                                        </p:tav>
                                      </p:tavLst>
                                    </p:anim>
                                    <p:anim calcmode="lin" valueType="num">
                                      <p:cBhvr additive="base">
                                        <p:cTn id="8" dur="1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1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1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000" fill="hold"/>
                                        <p:tgtEl>
                                          <p:spTgt spid="11"/>
                                        </p:tgtEl>
                                        <p:attrNameLst>
                                          <p:attrName>ppt_x</p:attrName>
                                        </p:attrNameLst>
                                      </p:cBhvr>
                                      <p:tavLst>
                                        <p:tav tm="0">
                                          <p:val>
                                            <p:strVal val="#ppt_x"/>
                                          </p:val>
                                        </p:tav>
                                        <p:tav tm="100000">
                                          <p:val>
                                            <p:strVal val="#ppt_x"/>
                                          </p:val>
                                        </p:tav>
                                      </p:tavLst>
                                    </p:anim>
                                    <p:anim calcmode="lin" valueType="num">
                                      <p:cBhvr additive="base">
                                        <p:cTn id="23" dur="10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1000" fill="hold"/>
                                        <p:tgtEl>
                                          <p:spTgt spid="10"/>
                                        </p:tgtEl>
                                        <p:attrNameLst>
                                          <p:attrName>ppt_x</p:attrName>
                                        </p:attrNameLst>
                                      </p:cBhvr>
                                      <p:tavLst>
                                        <p:tav tm="0">
                                          <p:val>
                                            <p:strVal val="#ppt_x"/>
                                          </p:val>
                                        </p:tav>
                                        <p:tav tm="100000">
                                          <p:val>
                                            <p:strVal val="#ppt_x"/>
                                          </p:val>
                                        </p:tav>
                                      </p:tavLst>
                                    </p:anim>
                                    <p:anim calcmode="lin" valueType="num">
                                      <p:cBhvr additive="base">
                                        <p:cTn id="27" dur="10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50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1000" fill="hold"/>
                                        <p:tgtEl>
                                          <p:spTgt spid="12"/>
                                        </p:tgtEl>
                                        <p:attrNameLst>
                                          <p:attrName>ppt_x</p:attrName>
                                        </p:attrNameLst>
                                      </p:cBhvr>
                                      <p:tavLst>
                                        <p:tav tm="0">
                                          <p:val>
                                            <p:strVal val="#ppt_x"/>
                                          </p:val>
                                        </p:tav>
                                        <p:tav tm="100000">
                                          <p:val>
                                            <p:strVal val="#ppt_x"/>
                                          </p:val>
                                        </p:tav>
                                      </p:tavLst>
                                    </p:anim>
                                    <p:anim calcmode="lin" valueType="num">
                                      <p:cBhvr additive="base">
                                        <p:cTn id="31" dur="1000" fill="hold"/>
                                        <p:tgtEl>
                                          <p:spTgt spid="12"/>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75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1000" fill="hold"/>
                                        <p:tgtEl>
                                          <p:spTgt spid="13"/>
                                        </p:tgtEl>
                                        <p:attrNameLst>
                                          <p:attrName>ppt_x</p:attrName>
                                        </p:attrNameLst>
                                      </p:cBhvr>
                                      <p:tavLst>
                                        <p:tav tm="0">
                                          <p:val>
                                            <p:strVal val="#ppt_x"/>
                                          </p:val>
                                        </p:tav>
                                        <p:tav tm="100000">
                                          <p:val>
                                            <p:strVal val="#ppt_x"/>
                                          </p:val>
                                        </p:tav>
                                      </p:tavLst>
                                    </p:anim>
                                    <p:anim calcmode="lin" valueType="num">
                                      <p:cBhvr additive="base">
                                        <p:cTn id="3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3636095" y="1878140"/>
            <a:ext cx="2052000" cy="1544400"/>
            <a:chOff x="4971758" y="4583655"/>
            <a:chExt cx="2052000" cy="1544400"/>
          </a:xfrm>
        </p:grpSpPr>
        <p:sp>
          <p:nvSpPr>
            <p:cNvPr id="33" name="矩形: 圆角 32"/>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文本框 34"/>
            <p:cNvSpPr txBox="1"/>
            <p:nvPr/>
          </p:nvSpPr>
          <p:spPr>
            <a:xfrm>
              <a:off x="5134662" y="5217355"/>
              <a:ext cx="1724400" cy="276999"/>
            </a:xfrm>
            <a:prstGeom prst="rect">
              <a:avLst/>
            </a:prstGeom>
            <a:noFill/>
          </p:spPr>
          <p:txBody>
            <a:bodyPr wrap="square" rtlCol="0">
              <a:spAutoFit/>
            </a:bodyPr>
            <a:lstStyle/>
            <a:p>
              <a:pPr algn="ctr"/>
              <a:r>
                <a:rPr lang="zh-CN" altLang="en-US" sz="1200" dirty="0">
                  <a:cs typeface="+mn-ea"/>
                  <a:sym typeface="+mn-lt"/>
                </a:rPr>
                <a:t>无法抵抗较强的</a:t>
              </a:r>
              <a:r>
                <a:rPr lang="en-US" altLang="zh-CN" sz="1200" dirty="0">
                  <a:cs typeface="+mn-ea"/>
                  <a:sym typeface="+mn-lt"/>
                </a:rPr>
                <a:t>PS</a:t>
              </a:r>
              <a:r>
                <a:rPr lang="zh-CN" altLang="en-US" sz="1200" dirty="0">
                  <a:cs typeface="+mn-ea"/>
                  <a:sym typeface="+mn-lt"/>
                </a:rPr>
                <a:t>篡改</a:t>
              </a:r>
              <a:endParaRPr lang="zh-CN" altLang="en-US" sz="1200" dirty="0">
                <a:cs typeface="+mn-ea"/>
                <a:sym typeface="+mn-lt"/>
              </a:endParaRPr>
            </a:p>
          </p:txBody>
        </p:sp>
      </p:grpSp>
      <p:grpSp>
        <p:nvGrpSpPr>
          <p:cNvPr id="40" name="组合 39"/>
          <p:cNvGrpSpPr/>
          <p:nvPr/>
        </p:nvGrpSpPr>
        <p:grpSpPr>
          <a:xfrm>
            <a:off x="6510169" y="1884600"/>
            <a:ext cx="2052000" cy="1544400"/>
            <a:chOff x="4971758" y="4583655"/>
            <a:chExt cx="2052000" cy="1544400"/>
          </a:xfrm>
        </p:grpSpPr>
        <p:sp>
          <p:nvSpPr>
            <p:cNvPr id="42" name="矩形: 圆角 41"/>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文本框 43"/>
            <p:cNvSpPr txBox="1"/>
            <p:nvPr/>
          </p:nvSpPr>
          <p:spPr>
            <a:xfrm>
              <a:off x="5180558" y="5029784"/>
              <a:ext cx="1724400" cy="646331"/>
            </a:xfrm>
            <a:prstGeom prst="rect">
              <a:avLst/>
            </a:prstGeom>
            <a:noFill/>
          </p:spPr>
          <p:txBody>
            <a:bodyPr wrap="square" rtlCol="0">
              <a:spAutoFit/>
            </a:bodyPr>
            <a:lstStyle/>
            <a:p>
              <a:pPr algn="ctr"/>
              <a:r>
                <a:rPr lang="zh-CN" altLang="en-US" sz="1200" dirty="0">
                  <a:cs typeface="+mn-ea"/>
                  <a:sym typeface="+mn-lt"/>
                </a:rPr>
                <a:t>嵌入强度过大时，对图像质量影响较大，有时甚至完全无法识别图像。</a:t>
              </a:r>
              <a:endParaRPr lang="zh-CN" altLang="en-US" sz="1200" dirty="0">
                <a:cs typeface="+mn-ea"/>
                <a:sym typeface="+mn-lt"/>
              </a:endParaRPr>
            </a:p>
          </p:txBody>
        </p:sp>
      </p:grpSp>
      <p:grpSp>
        <p:nvGrpSpPr>
          <p:cNvPr id="48" name="组合 47"/>
          <p:cNvGrpSpPr/>
          <p:nvPr/>
        </p:nvGrpSpPr>
        <p:grpSpPr>
          <a:xfrm>
            <a:off x="5070000" y="3871008"/>
            <a:ext cx="2052000" cy="1544400"/>
            <a:chOff x="4971758" y="4583655"/>
            <a:chExt cx="2052000" cy="1544400"/>
          </a:xfrm>
        </p:grpSpPr>
        <p:sp>
          <p:nvSpPr>
            <p:cNvPr id="50" name="矩形: 圆角 49"/>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文本框 51"/>
            <p:cNvSpPr txBox="1"/>
            <p:nvPr/>
          </p:nvSpPr>
          <p:spPr>
            <a:xfrm>
              <a:off x="5139918" y="4983355"/>
              <a:ext cx="1724400" cy="830997"/>
            </a:xfrm>
            <a:prstGeom prst="rect">
              <a:avLst/>
            </a:prstGeom>
            <a:noFill/>
          </p:spPr>
          <p:txBody>
            <a:bodyPr wrap="square" rtlCol="0">
              <a:spAutoFit/>
            </a:bodyPr>
            <a:lstStyle/>
            <a:p>
              <a:pPr algn="ctr"/>
              <a:r>
                <a:rPr lang="zh-CN" altLang="en-US" sz="1200" dirty="0">
                  <a:cs typeface="+mn-ea"/>
                  <a:sym typeface="+mn-lt"/>
                </a:rPr>
                <a:t>在提取水印时，该算法需要用到关于原始载体图像的三个矩阵，所需信息较多，较为复杂。</a:t>
              </a:r>
              <a:endParaRPr lang="zh-CN" altLang="en-US" sz="1200" dirty="0">
                <a:cs typeface="+mn-ea"/>
                <a:sym typeface="+mn-lt"/>
              </a:endParaRPr>
            </a:p>
          </p:txBody>
        </p:sp>
      </p:grpSp>
      <p:grpSp>
        <p:nvGrpSpPr>
          <p:cNvPr id="63" name="组合 62"/>
          <p:cNvGrpSpPr/>
          <p:nvPr/>
        </p:nvGrpSpPr>
        <p:grpSpPr>
          <a:xfrm>
            <a:off x="0" y="3582120"/>
            <a:ext cx="12192000" cy="90000"/>
            <a:chOff x="0" y="3582120"/>
            <a:chExt cx="12192000" cy="90000"/>
          </a:xfrm>
        </p:grpSpPr>
        <p:cxnSp>
          <p:nvCxnSpPr>
            <p:cNvPr id="3" name="直接连接符 2"/>
            <p:cNvCxnSpPr/>
            <p:nvPr/>
          </p:nvCxnSpPr>
          <p:spPr>
            <a:xfrm>
              <a:off x="0" y="3627120"/>
              <a:ext cx="12192000" cy="0"/>
            </a:xfrm>
            <a:prstGeom prst="line">
              <a:avLst/>
            </a:prstGeom>
            <a:ln w="12700" cap="rnd">
              <a:gradFill flip="none" rotWithShape="1">
                <a:gsLst>
                  <a:gs pos="0">
                    <a:srgbClr val="D93339"/>
                  </a:gs>
                  <a:gs pos="100000">
                    <a:srgbClr val="6AAABA"/>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743021"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6" name="椭圆 15"/>
            <p:cNvSpPr/>
            <p:nvPr/>
          </p:nvSpPr>
          <p:spPr>
            <a:xfrm>
              <a:off x="10365245"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4" name="椭圆 23"/>
            <p:cNvSpPr/>
            <p:nvPr/>
          </p:nvSpPr>
          <p:spPr>
            <a:xfrm>
              <a:off x="7491169"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2" name="椭圆 31"/>
            <p:cNvSpPr/>
            <p:nvPr/>
          </p:nvSpPr>
          <p:spPr>
            <a:xfrm>
              <a:off x="3180058"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1" name="椭圆 40"/>
            <p:cNvSpPr/>
            <p:nvPr/>
          </p:nvSpPr>
          <p:spPr>
            <a:xfrm>
              <a:off x="6054132"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椭圆 48"/>
            <p:cNvSpPr/>
            <p:nvPr/>
          </p:nvSpPr>
          <p:spPr>
            <a:xfrm>
              <a:off x="8928206"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7" name="椭圆 56"/>
            <p:cNvSpPr/>
            <p:nvPr/>
          </p:nvSpPr>
          <p:spPr>
            <a:xfrm>
              <a:off x="4617095"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69" name="文本框 68"/>
          <p:cNvSpPr txBox="1"/>
          <p:nvPr/>
        </p:nvSpPr>
        <p:spPr>
          <a:xfrm>
            <a:off x="0" y="891836"/>
            <a:ext cx="2598683" cy="646331"/>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r>
              <a:rPr lang="zh-CN" altLang="en-US" sz="2400" b="1" dirty="0">
                <a:gradFill>
                  <a:gsLst>
                    <a:gs pos="100000">
                      <a:srgbClr val="6AAABA"/>
                    </a:gs>
                    <a:gs pos="0">
                      <a:srgbClr val="D93339"/>
                    </a:gs>
                  </a:gsLst>
                  <a:lin ang="2700000" scaled="1"/>
                </a:gradFill>
                <a:cs typeface="+mn-ea"/>
                <a:sym typeface="+mn-lt"/>
              </a:rPr>
              <a:t>不足</a:t>
            </a:r>
            <a:endParaRPr lang="en-US" altLang="zh-CN" sz="2400" b="1" dirty="0">
              <a:gradFill>
                <a:gsLst>
                  <a:gs pos="100000">
                    <a:srgbClr val="6AAABA"/>
                  </a:gs>
                  <a:gs pos="0">
                    <a:srgbClr val="D93339"/>
                  </a:gs>
                </a:gsLst>
                <a:lin ang="2700000" scaled="1"/>
              </a:gradFill>
              <a:cs typeface="+mn-ea"/>
              <a:sym typeface="+mn-lt"/>
            </a:endParaRPr>
          </a:p>
          <a:p>
            <a:r>
              <a:rPr lang="en-US" altLang="zh-CN" sz="1200" dirty="0">
                <a:gradFill>
                  <a:gsLst>
                    <a:gs pos="100000">
                      <a:srgbClr val="6AAABA"/>
                    </a:gs>
                    <a:gs pos="0">
                      <a:srgbClr val="D93339"/>
                    </a:gs>
                  </a:gsLst>
                  <a:lin ang="2700000" scaled="1"/>
                </a:gradFill>
                <a:cs typeface="+mn-ea"/>
                <a:sym typeface="+mn-lt"/>
              </a:rPr>
              <a:t>Disadvantage</a:t>
            </a:r>
            <a:endParaRPr lang="zh-CN" altLang="en-US" sz="1200" dirty="0">
              <a:gradFill>
                <a:gsLst>
                  <a:gs pos="100000">
                    <a:srgbClr val="6AAABA"/>
                  </a:gs>
                  <a:gs pos="0">
                    <a:srgbClr val="D93339"/>
                  </a:gs>
                </a:gsLst>
                <a:lin ang="2700000" scaled="1"/>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2250" fill="hold"/>
                                        <p:tgtEl>
                                          <p:spTgt spid="63"/>
                                        </p:tgtEl>
                                        <p:attrNameLst>
                                          <p:attrName>ppt_x</p:attrName>
                                        </p:attrNameLst>
                                      </p:cBhvr>
                                      <p:tavLst>
                                        <p:tav tm="0">
                                          <p:val>
                                            <p:strVal val="0-#ppt_w/2"/>
                                          </p:val>
                                        </p:tav>
                                        <p:tav tm="100000">
                                          <p:val>
                                            <p:strVal val="#ppt_x"/>
                                          </p:val>
                                        </p:tav>
                                      </p:tavLst>
                                    </p:anim>
                                    <p:anim calcmode="lin" valueType="num">
                                      <p:cBhvr additive="base">
                                        <p:cTn id="8" dur="225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75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1500" fill="hold"/>
                                        <p:tgtEl>
                                          <p:spTgt spid="48"/>
                                        </p:tgtEl>
                                        <p:attrNameLst>
                                          <p:attrName>ppt_x</p:attrName>
                                        </p:attrNameLst>
                                      </p:cBhvr>
                                      <p:tavLst>
                                        <p:tav tm="0">
                                          <p:val>
                                            <p:strVal val="#ppt_x"/>
                                          </p:val>
                                        </p:tav>
                                        <p:tav tm="100000">
                                          <p:val>
                                            <p:strVal val="#ppt_x"/>
                                          </p:val>
                                        </p:tav>
                                      </p:tavLst>
                                    </p:anim>
                                    <p:anim calcmode="lin" valueType="num">
                                      <p:cBhvr additive="base">
                                        <p:cTn id="12" dur="1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125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1500" fill="hold"/>
                                        <p:tgtEl>
                                          <p:spTgt spid="40"/>
                                        </p:tgtEl>
                                        <p:attrNameLst>
                                          <p:attrName>ppt_x</p:attrName>
                                        </p:attrNameLst>
                                      </p:cBhvr>
                                      <p:tavLst>
                                        <p:tav tm="0">
                                          <p:val>
                                            <p:strVal val="#ppt_x"/>
                                          </p:val>
                                        </p:tav>
                                        <p:tav tm="100000">
                                          <p:val>
                                            <p:strVal val="#ppt_x"/>
                                          </p:val>
                                        </p:tav>
                                      </p:tavLst>
                                    </p:anim>
                                    <p:anim calcmode="lin" valueType="num">
                                      <p:cBhvr additive="base">
                                        <p:cTn id="16" dur="1500" fill="hold"/>
                                        <p:tgtEl>
                                          <p:spTgt spid="40"/>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175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500" fill="hold"/>
                                        <p:tgtEl>
                                          <p:spTgt spid="31"/>
                                        </p:tgtEl>
                                        <p:attrNameLst>
                                          <p:attrName>ppt_x</p:attrName>
                                        </p:attrNameLst>
                                      </p:cBhvr>
                                      <p:tavLst>
                                        <p:tav tm="0">
                                          <p:val>
                                            <p:strVal val="#ppt_x"/>
                                          </p:val>
                                        </p:tav>
                                        <p:tav tm="100000">
                                          <p:val>
                                            <p:strVal val="#ppt_x"/>
                                          </p:val>
                                        </p:tav>
                                      </p:tavLst>
                                    </p:anim>
                                    <p:anim calcmode="lin" valueType="num">
                                      <p:cBhvr additive="base">
                                        <p:cTn id="20" dur="1500" fill="hold"/>
                                        <p:tgtEl>
                                          <p:spTgt spid="31"/>
                                        </p:tgtEl>
                                        <p:attrNameLst>
                                          <p:attrName>ppt_y</p:attrName>
                                        </p:attrNameLst>
                                      </p:cBhvr>
                                      <p:tavLst>
                                        <p:tav tm="0">
                                          <p:val>
                                            <p:strVal val="0-#ppt_h/2"/>
                                          </p:val>
                                        </p:tav>
                                        <p:tav tm="100000">
                                          <p:val>
                                            <p:strVal val="#ppt_y"/>
                                          </p:val>
                                        </p:tav>
                                      </p:tavLst>
                                    </p:anim>
                                  </p:childTnLst>
                                </p:cTn>
                              </p:par>
                            </p:childTnLst>
                          </p:cTn>
                        </p:par>
                        <p:par>
                          <p:cTn id="21" fill="hold">
                            <p:stCondLst>
                              <p:cond delay="2500"/>
                            </p:stCondLst>
                            <p:childTnLst>
                              <p:par>
                                <p:cTn id="22" presetID="2" presetClass="entr" presetSubtype="1" decel="100000" fill="hold" grpId="0" nodeType="afterEffect">
                                  <p:stCondLst>
                                    <p:cond delay="0"/>
                                  </p:stCondLst>
                                  <p:childTnLst>
                                    <p:set>
                                      <p:cBhvr>
                                        <p:cTn id="23" dur="1" fill="hold">
                                          <p:stCondLst>
                                            <p:cond delay="0"/>
                                          </p:stCondLst>
                                        </p:cTn>
                                        <p:tgtEl>
                                          <p:spTgt spid="69"/>
                                        </p:tgtEl>
                                        <p:attrNameLst>
                                          <p:attrName>style.visibility</p:attrName>
                                        </p:attrNameLst>
                                      </p:cBhvr>
                                      <p:to>
                                        <p:strVal val="visible"/>
                                      </p:to>
                                    </p:set>
                                    <p:anim calcmode="lin" valueType="num">
                                      <p:cBhvr additive="base">
                                        <p:cTn id="24" dur="1250" fill="hold"/>
                                        <p:tgtEl>
                                          <p:spTgt spid="69"/>
                                        </p:tgtEl>
                                        <p:attrNameLst>
                                          <p:attrName>ppt_x</p:attrName>
                                        </p:attrNameLst>
                                      </p:cBhvr>
                                      <p:tavLst>
                                        <p:tav tm="0">
                                          <p:val>
                                            <p:strVal val="#ppt_x"/>
                                          </p:val>
                                        </p:tav>
                                        <p:tav tm="100000">
                                          <p:val>
                                            <p:strVal val="#ppt_x"/>
                                          </p:val>
                                        </p:tav>
                                      </p:tavLst>
                                    </p:anim>
                                    <p:anim calcmode="lin" valueType="num">
                                      <p:cBhvr additive="base">
                                        <p:cTn id="25" dur="125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cstate="screen"/>
          <a:srcRect/>
          <a:stretch>
            <a:fillRect/>
          </a:stretch>
        </p:blipFill>
        <p:spPr>
          <a:xfrm>
            <a:off x="5242560" y="1676400"/>
            <a:ext cx="6949440" cy="3779508"/>
          </a:xfrm>
          <a:prstGeom prst="rect">
            <a:avLst/>
          </a:prstGeom>
        </p:spPr>
      </p:pic>
      <p:grpSp>
        <p:nvGrpSpPr>
          <p:cNvPr id="15" name="组合 14"/>
          <p:cNvGrpSpPr/>
          <p:nvPr/>
        </p:nvGrpSpPr>
        <p:grpSpPr>
          <a:xfrm>
            <a:off x="-2" y="1676400"/>
            <a:ext cx="5242561" cy="3779523"/>
            <a:chOff x="-2" y="1676400"/>
            <a:chExt cx="5242561" cy="3779523"/>
          </a:xfrm>
        </p:grpSpPr>
        <p:pic>
          <p:nvPicPr>
            <p:cNvPr id="6" name="图片 5"/>
            <p:cNvPicPr>
              <a:picLocks noChangeAspect="1"/>
            </p:cNvPicPr>
            <p:nvPr/>
          </p:nvPicPr>
          <p:blipFill rotWithShape="1">
            <a:blip r:embed="rId2" cstate="print"/>
            <a:srcRect/>
            <a:stretch>
              <a:fillRect/>
            </a:stretch>
          </p:blipFill>
          <p:spPr>
            <a:xfrm rot="5400000">
              <a:off x="731517" y="944881"/>
              <a:ext cx="3779523" cy="5242561"/>
            </a:xfrm>
            <a:prstGeom prst="rect">
              <a:avLst/>
            </a:prstGeom>
          </p:spPr>
        </p:pic>
        <p:sp>
          <p:nvSpPr>
            <p:cNvPr id="3" name="文本框 2"/>
            <p:cNvSpPr txBox="1"/>
            <p:nvPr/>
          </p:nvSpPr>
          <p:spPr>
            <a:xfrm>
              <a:off x="695326" y="2593439"/>
              <a:ext cx="2544832" cy="707886"/>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pPr algn="l"/>
              <a:r>
                <a:rPr lang="zh-CN" altLang="en-US" sz="2800" b="1" dirty="0">
                  <a:solidFill>
                    <a:schemeClr val="bg1"/>
                  </a:solidFill>
                  <a:cs typeface="+mn-ea"/>
                  <a:sym typeface="+mn-lt"/>
                </a:rPr>
                <a:t>总结</a:t>
              </a:r>
              <a:endParaRPr lang="en-US" altLang="zh-CN" sz="2800" b="1" dirty="0">
                <a:solidFill>
                  <a:schemeClr val="bg1"/>
                </a:solidFill>
                <a:cs typeface="+mn-ea"/>
                <a:sym typeface="+mn-lt"/>
              </a:endParaRPr>
            </a:p>
            <a:p>
              <a:pPr algn="l"/>
              <a:r>
                <a:rPr lang="en-US" altLang="zh-CN" sz="1200" dirty="0">
                  <a:solidFill>
                    <a:schemeClr val="bg1"/>
                  </a:solidFill>
                  <a:cs typeface="+mn-ea"/>
                  <a:sym typeface="+mn-lt"/>
                </a:rPr>
                <a:t>Summary</a:t>
              </a:r>
              <a:endParaRPr lang="zh-CN" altLang="en-US" sz="1200" dirty="0">
                <a:solidFill>
                  <a:schemeClr val="bg1"/>
                </a:solidFill>
                <a:cs typeface="+mn-ea"/>
                <a:sym typeface="+mn-lt"/>
              </a:endParaRPr>
            </a:p>
          </p:txBody>
        </p:sp>
        <p:sp>
          <p:nvSpPr>
            <p:cNvPr id="4" name="文本框 3"/>
            <p:cNvSpPr txBox="1"/>
            <p:nvPr/>
          </p:nvSpPr>
          <p:spPr>
            <a:xfrm>
              <a:off x="695325" y="3647800"/>
              <a:ext cx="3891915" cy="1600438"/>
            </a:xfrm>
            <a:prstGeom prst="rect">
              <a:avLst/>
            </a:prstGeom>
            <a:noFill/>
          </p:spPr>
          <p:txBody>
            <a:bodyPr wrap="square" rtlCol="0">
              <a:spAutoFit/>
            </a:bodyPr>
            <a:lstStyle/>
            <a:p>
              <a:r>
                <a:rPr lang="zh-CN" altLang="en-US" sz="1400" dirty="0">
                  <a:solidFill>
                    <a:schemeClr val="bg1"/>
                  </a:solidFill>
                  <a:cs typeface="+mn-ea"/>
                  <a:sym typeface="+mn-lt"/>
                </a:rPr>
                <a:t>本次实验主要完成了以下工作：对基于奇异值的数字水印技术研究的背景做了详细分析；给出了该数字水印的基本原理；接着就是对基于奇异值分解的数字水印技术进行了详细的分析和仿真说明，并对该水印算法做出了多方面的攻击并查看其抵御攻击的能力。最后对水印的优缺点基于本次实验进行了总结工作。</a:t>
              </a:r>
              <a:endParaRPr lang="zh-CN" altLang="en-US" sz="1400" dirty="0">
                <a:solidFill>
                  <a:schemeClr val="bg1"/>
                </a:solidFill>
                <a:cs typeface="+mn-ea"/>
                <a:sym typeface="+mn-lt"/>
              </a:endParaRPr>
            </a:p>
          </p:txBody>
        </p:sp>
        <p:cxnSp>
          <p:nvCxnSpPr>
            <p:cNvPr id="5" name="直接连接符 4"/>
            <p:cNvCxnSpPr/>
            <p:nvPr/>
          </p:nvCxnSpPr>
          <p:spPr>
            <a:xfrm flipV="1">
              <a:off x="790576" y="3433011"/>
              <a:ext cx="824864" cy="1"/>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754880" y="1836733"/>
              <a:ext cx="325387" cy="325388"/>
              <a:chOff x="19662163" y="4365972"/>
              <a:chExt cx="553987" cy="553988"/>
            </a:xfrm>
          </p:grpSpPr>
          <p:sp>
            <p:nvSpPr>
              <p:cNvPr id="11" name="Rectangle 119"/>
              <p:cNvSpPr/>
              <p:nvPr/>
            </p:nvSpPr>
            <p:spPr>
              <a:xfrm>
                <a:off x="19662163" y="4365972"/>
                <a:ext cx="246826" cy="246826"/>
              </a:xfrm>
              <a:prstGeom prst="rect">
                <a:avLst/>
              </a:prstGeom>
              <a:solidFill>
                <a:srgbClr val="FFFFFF"/>
              </a:solidFill>
              <a:ln w="12700" cap="flat">
                <a:noFill/>
                <a:miter lim="400000"/>
              </a:ln>
              <a:effectLst/>
            </p:spPr>
            <p:txBody>
              <a:bodyPr wrap="square" lIns="91439" tIns="91439" rIns="91439" bIns="91439" numCol="1" anchor="t">
                <a:noAutofit/>
              </a:bodyPr>
              <a:lstStyle/>
              <a:p/>
            </p:txBody>
          </p:sp>
          <p:sp>
            <p:nvSpPr>
              <p:cNvPr id="12" name="Rectangle 120"/>
              <p:cNvSpPr/>
              <p:nvPr/>
            </p:nvSpPr>
            <p:spPr>
              <a:xfrm>
                <a:off x="19969324" y="4365972"/>
                <a:ext cx="246826" cy="246826"/>
              </a:xfrm>
              <a:prstGeom prst="rect">
                <a:avLst/>
              </a:prstGeom>
              <a:solidFill>
                <a:srgbClr val="FFFFFF"/>
              </a:solidFill>
              <a:ln w="12700" cap="flat">
                <a:noFill/>
                <a:miter lim="400000"/>
              </a:ln>
              <a:effectLst/>
            </p:spPr>
            <p:txBody>
              <a:bodyPr wrap="square" lIns="91439" tIns="91439" rIns="91439" bIns="91439" numCol="1" anchor="t">
                <a:noAutofit/>
              </a:bodyPr>
              <a:lstStyle/>
              <a:p/>
            </p:txBody>
          </p:sp>
          <p:sp>
            <p:nvSpPr>
              <p:cNvPr id="13" name="Rectangle 121"/>
              <p:cNvSpPr/>
              <p:nvPr/>
            </p:nvSpPr>
            <p:spPr>
              <a:xfrm>
                <a:off x="19662163" y="4673134"/>
                <a:ext cx="246826" cy="246826"/>
              </a:xfrm>
              <a:prstGeom prst="rect">
                <a:avLst/>
              </a:prstGeom>
              <a:solidFill>
                <a:srgbClr val="FFFFFF"/>
              </a:solidFill>
              <a:ln w="12700" cap="flat">
                <a:noFill/>
                <a:miter lim="400000"/>
              </a:ln>
              <a:effectLst/>
            </p:spPr>
            <p:txBody>
              <a:bodyPr wrap="square" lIns="91439" tIns="91439" rIns="91439" bIns="91439" numCol="1" anchor="t">
                <a:noAutofit/>
              </a:bodyPr>
              <a:lstStyle/>
              <a:p/>
            </p:txBody>
          </p:sp>
          <p:sp>
            <p:nvSpPr>
              <p:cNvPr id="14" name="Rectangle 122"/>
              <p:cNvSpPr/>
              <p:nvPr/>
            </p:nvSpPr>
            <p:spPr>
              <a:xfrm>
                <a:off x="19969324" y="4673134"/>
                <a:ext cx="246826" cy="246826"/>
              </a:xfrm>
              <a:prstGeom prst="rect">
                <a:avLst/>
              </a:prstGeom>
              <a:solidFill>
                <a:srgbClr val="FFFFFF"/>
              </a:solidFill>
              <a:ln w="12700" cap="flat">
                <a:noFill/>
                <a:miter lim="400000"/>
              </a:ln>
              <a:effectLst/>
            </p:spPr>
            <p:txBody>
              <a:bodyPr wrap="square" lIns="91439" tIns="91439" rIns="91439" bIns="91439" numCol="1" anchor="t">
                <a:noAutofit/>
              </a:bodyPr>
              <a:lstStyle/>
              <a:p/>
            </p:txBody>
          </p:sp>
        </p:grpSp>
      </p:gr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1+#ppt_w/2"/>
                                          </p:val>
                                        </p:tav>
                                        <p:tav tm="100000">
                                          <p:val>
                                            <p:strVal val="#ppt_x"/>
                                          </p:val>
                                        </p:tav>
                                      </p:tavLst>
                                    </p:anim>
                                    <p:anim calcmode="lin" valueType="num">
                                      <p:cBhvr additive="base">
                                        <p:cTn id="12" dur="1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矩形: 圆角 5"/>
          <p:cNvSpPr/>
          <p:nvPr/>
        </p:nvSpPr>
        <p:spPr>
          <a:xfrm>
            <a:off x="312420" y="593725"/>
            <a:ext cx="11567160" cy="5670545"/>
          </a:xfrm>
          <a:prstGeom prst="roundRect">
            <a:avLst>
              <a:gd name="adj" fmla="val 7976"/>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4575810" y="1395604"/>
            <a:ext cx="3040380" cy="1446550"/>
          </a:xfrm>
          <a:prstGeom prst="rect">
            <a:avLst/>
          </a:prstGeom>
          <a:noFill/>
        </p:spPr>
        <p:txBody>
          <a:bodyPr wrap="square" rtlCol="0">
            <a:spAutoFit/>
          </a:bodyPr>
          <a:lstStyle/>
          <a:p>
            <a:pPr algn="ctr"/>
            <a:r>
              <a:rPr lang="en-US" altLang="zh-CN" sz="8800" dirty="0">
                <a:solidFill>
                  <a:schemeClr val="bg1"/>
                </a:solidFill>
                <a:latin typeface="Agency FB" panose="020B0503020202020204" pitchFamily="34" charset="0"/>
                <a:cs typeface="+mn-ea"/>
                <a:sym typeface="+mn-lt"/>
              </a:rPr>
              <a:t>2019</a:t>
            </a:r>
            <a:endParaRPr lang="zh-CN" altLang="en-US" sz="8800" dirty="0">
              <a:solidFill>
                <a:schemeClr val="bg1"/>
              </a:solidFill>
              <a:latin typeface="Agency FB" panose="020B0503020202020204" pitchFamily="34" charset="0"/>
              <a:cs typeface="+mn-ea"/>
              <a:sym typeface="+mn-lt"/>
            </a:endParaRPr>
          </a:p>
        </p:txBody>
      </p:sp>
      <p:sp>
        <p:nvSpPr>
          <p:cNvPr id="11" name="文本框 10"/>
          <p:cNvSpPr txBox="1"/>
          <p:nvPr/>
        </p:nvSpPr>
        <p:spPr>
          <a:xfrm>
            <a:off x="1102470" y="2815873"/>
            <a:ext cx="9987061" cy="1323439"/>
          </a:xfrm>
          <a:prstGeom prst="rect">
            <a:avLst/>
          </a:prstGeom>
          <a:noFill/>
        </p:spPr>
        <p:txBody>
          <a:bodyPr wrap="square" rtlCol="0">
            <a:spAutoFit/>
          </a:bodyPr>
          <a:lstStyle/>
          <a:p>
            <a:pPr algn="ctr"/>
            <a:r>
              <a:rPr lang="zh-CN" altLang="en-US" sz="6600">
                <a:solidFill>
                  <a:schemeClr val="bg1"/>
                </a:solidFill>
                <a:cs typeface="+mn-ea"/>
                <a:sym typeface="+mn-lt"/>
              </a:rPr>
              <a:t>感谢</a:t>
            </a:r>
            <a:endParaRPr lang="en-US" altLang="zh-CN" sz="6600" dirty="0">
              <a:solidFill>
                <a:schemeClr val="bg1"/>
              </a:solidFill>
              <a:cs typeface="+mn-ea"/>
              <a:sym typeface="+mn-lt"/>
            </a:endParaRPr>
          </a:p>
          <a:p>
            <a:pPr algn="ctr"/>
            <a:r>
              <a:rPr lang="en-US" altLang="zh-CN" sz="1400" dirty="0">
                <a:solidFill>
                  <a:schemeClr val="bg1"/>
                </a:solidFill>
                <a:cs typeface="+mn-ea"/>
                <a:sym typeface="+mn-lt"/>
              </a:rPr>
              <a:t>THANKS FOR LISTENING</a:t>
            </a:r>
            <a:endParaRPr lang="zh-CN" altLang="en-US" sz="1400" dirty="0">
              <a:solidFill>
                <a:schemeClr val="bg1"/>
              </a:solidFill>
              <a:cs typeface="+mn-ea"/>
              <a:sym typeface="+mn-lt"/>
            </a:endParaRPr>
          </a:p>
        </p:txBody>
      </p:sp>
      <p:grpSp>
        <p:nvGrpSpPr>
          <p:cNvPr id="40" name="组合 39"/>
          <p:cNvGrpSpPr/>
          <p:nvPr/>
        </p:nvGrpSpPr>
        <p:grpSpPr>
          <a:xfrm>
            <a:off x="4904504" y="4530077"/>
            <a:ext cx="2389459" cy="538608"/>
            <a:chOff x="5137692" y="3360294"/>
            <a:chExt cx="1904842" cy="538608"/>
          </a:xfrm>
        </p:grpSpPr>
        <p:sp>
          <p:nvSpPr>
            <p:cNvPr id="12" name="文本框 11"/>
            <p:cNvSpPr txBox="1"/>
            <p:nvPr/>
          </p:nvSpPr>
          <p:spPr>
            <a:xfrm>
              <a:off x="5450114" y="3375682"/>
              <a:ext cx="1592420" cy="523220"/>
            </a:xfrm>
            <a:prstGeom prst="rect">
              <a:avLst/>
            </a:prstGeom>
            <a:noFill/>
          </p:spPr>
          <p:txBody>
            <a:bodyPr wrap="square" rtlCol="0">
              <a:spAutoFit/>
            </a:bodyPr>
            <a:lstStyle/>
            <a:p>
              <a:r>
                <a:rPr lang="zh-CN" altLang="en-US" sz="1400" dirty="0">
                  <a:solidFill>
                    <a:schemeClr val="bg1"/>
                  </a:solidFill>
                  <a:cs typeface="+mn-ea"/>
                  <a:sym typeface="+mn-lt"/>
                </a:rPr>
                <a:t>谌雯馨 刘思颖 赵婧宇</a:t>
              </a:r>
              <a:endParaRPr lang="zh-CN" altLang="en-US" sz="1400" dirty="0">
                <a:solidFill>
                  <a:schemeClr val="bg1"/>
                </a:solidFill>
                <a:cs typeface="+mn-ea"/>
                <a:sym typeface="+mn-lt"/>
              </a:endParaRPr>
            </a:p>
          </p:txBody>
        </p:sp>
        <p:grpSp>
          <p:nvGrpSpPr>
            <p:cNvPr id="39" name="组合 38"/>
            <p:cNvGrpSpPr/>
            <p:nvPr/>
          </p:nvGrpSpPr>
          <p:grpSpPr>
            <a:xfrm>
              <a:off x="5137692" y="3360294"/>
              <a:ext cx="340285" cy="338554"/>
              <a:chOff x="5137692" y="3360294"/>
              <a:chExt cx="340285" cy="338554"/>
            </a:xfrm>
          </p:grpSpPr>
          <p:sp>
            <p:nvSpPr>
              <p:cNvPr id="16" name="矩形: 圆角 15"/>
              <p:cNvSpPr/>
              <p:nvPr/>
            </p:nvSpPr>
            <p:spPr>
              <a:xfrm>
                <a:off x="5137692" y="3360294"/>
                <a:ext cx="340285" cy="338554"/>
              </a:xfrm>
              <a:prstGeom prst="roundRect">
                <a:avLst>
                  <a:gd name="adj" fmla="val 23932"/>
                </a:avLst>
              </a:prstGeom>
              <a:gradFill>
                <a:gsLst>
                  <a:gs pos="0">
                    <a:srgbClr val="5BF364"/>
                  </a:gs>
                  <a:gs pos="100000">
                    <a:srgbClr val="28B92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Freeform 174"/>
              <p:cNvSpPr/>
              <p:nvPr/>
            </p:nvSpPr>
            <p:spPr>
              <a:xfrm>
                <a:off x="5201449" y="3423186"/>
                <a:ext cx="212770" cy="2127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9406"/>
                      <a:pt x="21600" y="19406"/>
                      <a:pt x="21600" y="19406"/>
                    </a:cubicBezTo>
                    <a:cubicBezTo>
                      <a:pt x="21600" y="18225"/>
                      <a:pt x="20925" y="17381"/>
                      <a:pt x="19913" y="17044"/>
                    </a:cubicBezTo>
                    <a:cubicBezTo>
                      <a:pt x="19913" y="17044"/>
                      <a:pt x="19913" y="17044"/>
                      <a:pt x="19913" y="17044"/>
                    </a:cubicBezTo>
                    <a:cubicBezTo>
                      <a:pt x="19744" y="16875"/>
                      <a:pt x="14681" y="15694"/>
                      <a:pt x="14006" y="14175"/>
                    </a:cubicBezTo>
                    <a:cubicBezTo>
                      <a:pt x="13669" y="13500"/>
                      <a:pt x="14006" y="12656"/>
                      <a:pt x="14344" y="12150"/>
                    </a:cubicBezTo>
                    <a:cubicBezTo>
                      <a:pt x="14513" y="11981"/>
                      <a:pt x="14681" y="11644"/>
                      <a:pt x="14850" y="11475"/>
                    </a:cubicBezTo>
                    <a:cubicBezTo>
                      <a:pt x="14850" y="11475"/>
                      <a:pt x="14850" y="11475"/>
                      <a:pt x="14850" y="11475"/>
                    </a:cubicBezTo>
                    <a:cubicBezTo>
                      <a:pt x="14850" y="11475"/>
                      <a:pt x="14850" y="11475"/>
                      <a:pt x="14850" y="11475"/>
                    </a:cubicBezTo>
                    <a:cubicBezTo>
                      <a:pt x="15694" y="10125"/>
                      <a:pt x="16369" y="8269"/>
                      <a:pt x="16369" y="6075"/>
                    </a:cubicBezTo>
                    <a:cubicBezTo>
                      <a:pt x="16538" y="2700"/>
                      <a:pt x="13838" y="0"/>
                      <a:pt x="10800" y="0"/>
                    </a:cubicBezTo>
                    <a:cubicBezTo>
                      <a:pt x="10800" y="0"/>
                      <a:pt x="10800" y="0"/>
                      <a:pt x="10800" y="0"/>
                    </a:cubicBezTo>
                    <a:cubicBezTo>
                      <a:pt x="10800" y="0"/>
                      <a:pt x="10800" y="0"/>
                      <a:pt x="10800" y="0"/>
                    </a:cubicBezTo>
                    <a:cubicBezTo>
                      <a:pt x="10800" y="0"/>
                      <a:pt x="10800" y="0"/>
                      <a:pt x="10800" y="0"/>
                    </a:cubicBezTo>
                    <a:cubicBezTo>
                      <a:pt x="10800" y="0"/>
                      <a:pt x="10800" y="0"/>
                      <a:pt x="10800" y="0"/>
                    </a:cubicBezTo>
                    <a:cubicBezTo>
                      <a:pt x="7762" y="0"/>
                      <a:pt x="5062" y="2700"/>
                      <a:pt x="5231" y="6075"/>
                    </a:cubicBezTo>
                    <a:cubicBezTo>
                      <a:pt x="5231" y="8269"/>
                      <a:pt x="5906" y="10125"/>
                      <a:pt x="6750" y="11475"/>
                    </a:cubicBezTo>
                    <a:cubicBezTo>
                      <a:pt x="6750" y="11475"/>
                      <a:pt x="6750" y="11475"/>
                      <a:pt x="6750" y="11475"/>
                    </a:cubicBezTo>
                    <a:cubicBezTo>
                      <a:pt x="6750" y="11475"/>
                      <a:pt x="6750" y="11475"/>
                      <a:pt x="6750" y="11475"/>
                    </a:cubicBezTo>
                    <a:cubicBezTo>
                      <a:pt x="6919" y="11644"/>
                      <a:pt x="7087" y="11981"/>
                      <a:pt x="7256" y="12150"/>
                    </a:cubicBezTo>
                    <a:cubicBezTo>
                      <a:pt x="7594" y="12656"/>
                      <a:pt x="7931" y="13500"/>
                      <a:pt x="7594" y="14175"/>
                    </a:cubicBezTo>
                    <a:cubicBezTo>
                      <a:pt x="6919" y="15694"/>
                      <a:pt x="1856" y="16875"/>
                      <a:pt x="1687" y="17044"/>
                    </a:cubicBezTo>
                    <a:cubicBezTo>
                      <a:pt x="1687" y="17044"/>
                      <a:pt x="1687" y="17044"/>
                      <a:pt x="1687" y="17044"/>
                    </a:cubicBezTo>
                    <a:cubicBezTo>
                      <a:pt x="675" y="17381"/>
                      <a:pt x="0" y="18225"/>
                      <a:pt x="0" y="19406"/>
                    </a:cubicBezTo>
                    <a:cubicBezTo>
                      <a:pt x="0" y="21600"/>
                      <a:pt x="0" y="21600"/>
                      <a:pt x="0" y="21600"/>
                    </a:cubicBezTo>
                    <a:lnTo>
                      <a:pt x="21600" y="21600"/>
                    </a:lnTo>
                    <a:close/>
                  </a:path>
                </a:pathLst>
              </a:custGeom>
              <a:solidFill>
                <a:srgbClr val="FFFFFF"/>
              </a:solidFill>
              <a:ln w="12700" cap="flat">
                <a:noFill/>
                <a:miter lim="400000"/>
              </a:ln>
              <a:effectLst/>
            </p:spPr>
            <p:txBody>
              <a:bodyPr wrap="square" lIns="91439" tIns="91439" rIns="91439" bIns="91439" numCol="1" anchor="t">
                <a:noAutofit/>
              </a:bodyPr>
              <a:lstStyle/>
              <a:p>
                <a:endParaRPr>
                  <a:cs typeface="+mn-ea"/>
                  <a:sym typeface="+mn-lt"/>
                </a:endParaRPr>
              </a:p>
            </p:txBody>
          </p:sp>
        </p:grpSp>
      </p:grpSp>
      <p:cxnSp>
        <p:nvCxnSpPr>
          <p:cNvPr id="47" name="直接连接符 46"/>
          <p:cNvCxnSpPr/>
          <p:nvPr/>
        </p:nvCxnSpPr>
        <p:spPr>
          <a:xfrm>
            <a:off x="5833089" y="2712451"/>
            <a:ext cx="525822"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flipH="1">
            <a:off x="5717767" y="5620763"/>
            <a:ext cx="756466" cy="249435"/>
            <a:chOff x="5722295" y="5459104"/>
            <a:chExt cx="741073" cy="184951"/>
          </a:xfrm>
        </p:grpSpPr>
        <p:cxnSp>
          <p:nvCxnSpPr>
            <p:cNvPr id="55" name="直接连接符 54"/>
            <p:cNvCxnSpPr/>
            <p:nvPr/>
          </p:nvCxnSpPr>
          <p:spPr>
            <a:xfrm>
              <a:off x="5722295" y="5459104"/>
              <a:ext cx="373705" cy="18495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6089663" y="5459104"/>
              <a:ext cx="373705" cy="184951"/>
            </a:xfrm>
            <a:prstGeom prst="line">
              <a:avLst/>
            </a:prstGeom>
            <a:ln w="25400">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58" name="椭圆 57"/>
          <p:cNvSpPr/>
          <p:nvPr/>
        </p:nvSpPr>
        <p:spPr>
          <a:xfrm>
            <a:off x="6051000" y="6471138"/>
            <a:ext cx="90000" cy="9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59" name="椭圆 58"/>
          <p:cNvSpPr/>
          <p:nvPr/>
        </p:nvSpPr>
        <p:spPr>
          <a:xfrm>
            <a:off x="5860500" y="6471138"/>
            <a:ext cx="90000" cy="90000"/>
          </a:xfrm>
          <a:prstGeom prst="ellipse">
            <a:avLst/>
          </a:prstGeom>
          <a:solidFill>
            <a:schemeClr val="bg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0" name="椭圆 59"/>
          <p:cNvSpPr/>
          <p:nvPr/>
        </p:nvSpPr>
        <p:spPr>
          <a:xfrm>
            <a:off x="624150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62" name="直接连接符 61"/>
          <p:cNvCxnSpPr/>
          <p:nvPr/>
        </p:nvCxnSpPr>
        <p:spPr>
          <a:xfrm>
            <a:off x="5624412" y="763805"/>
            <a:ext cx="943176" cy="0"/>
          </a:xfrm>
          <a:prstGeom prst="line">
            <a:avLst/>
          </a:prstGeom>
          <a:ln w="44450" cap="rnd">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nodeType="withEffect">
                                  <p:stCondLst>
                                    <p:cond delay="75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250" fill="hold"/>
                                        <p:tgtEl>
                                          <p:spTgt spid="62"/>
                                        </p:tgtEl>
                                        <p:attrNameLst>
                                          <p:attrName>ppt_x</p:attrName>
                                        </p:attrNameLst>
                                      </p:cBhvr>
                                      <p:tavLst>
                                        <p:tav tm="0">
                                          <p:val>
                                            <p:strVal val="#ppt_x"/>
                                          </p:val>
                                        </p:tav>
                                        <p:tav tm="100000">
                                          <p:val>
                                            <p:strVal val="#ppt_x"/>
                                          </p:val>
                                        </p:tav>
                                      </p:tavLst>
                                    </p:anim>
                                    <p:anim calcmode="lin" valueType="num">
                                      <p:cBhvr additive="base">
                                        <p:cTn id="12" dur="125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500" fill="hold"/>
                                        <p:tgtEl>
                                          <p:spTgt spid="7"/>
                                        </p:tgtEl>
                                        <p:attrNameLst>
                                          <p:attrName>ppt_x</p:attrName>
                                        </p:attrNameLst>
                                      </p:cBhvr>
                                      <p:tavLst>
                                        <p:tav tm="0">
                                          <p:val>
                                            <p:strVal val="#ppt_x"/>
                                          </p:val>
                                        </p:tav>
                                        <p:tav tm="100000">
                                          <p:val>
                                            <p:strVal val="#ppt_x"/>
                                          </p:val>
                                        </p:tav>
                                      </p:tavLst>
                                    </p:anim>
                                    <p:anim calcmode="lin" valueType="num">
                                      <p:cBhvr additive="base">
                                        <p:cTn id="16" dur="1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500" fill="hold"/>
                                        <p:tgtEl>
                                          <p:spTgt spid="11"/>
                                        </p:tgtEl>
                                        <p:attrNameLst>
                                          <p:attrName>ppt_x</p:attrName>
                                        </p:attrNameLst>
                                      </p:cBhvr>
                                      <p:tavLst>
                                        <p:tav tm="0">
                                          <p:val>
                                            <p:strVal val="#ppt_x"/>
                                          </p:val>
                                        </p:tav>
                                        <p:tav tm="100000">
                                          <p:val>
                                            <p:strVal val="#ppt_x"/>
                                          </p:val>
                                        </p:tav>
                                      </p:tavLst>
                                    </p:anim>
                                    <p:anim calcmode="lin" valueType="num">
                                      <p:cBhvr additive="base">
                                        <p:cTn id="20" dur="1500" fill="hold"/>
                                        <p:tgtEl>
                                          <p:spTgt spid="11"/>
                                        </p:tgtEl>
                                        <p:attrNameLst>
                                          <p:attrName>ppt_y</p:attrName>
                                        </p:attrNameLst>
                                      </p:cBhvr>
                                      <p:tavLst>
                                        <p:tav tm="0">
                                          <p:val>
                                            <p:strVal val="1+#ppt_h/2"/>
                                          </p:val>
                                        </p:tav>
                                        <p:tav tm="100000">
                                          <p:val>
                                            <p:strVal val="#ppt_y"/>
                                          </p:val>
                                        </p:tav>
                                      </p:tavLst>
                                    </p:anim>
                                  </p:childTnLst>
                                </p:cTn>
                              </p:par>
                              <p:par>
                                <p:cTn id="21" presetID="16" presetClass="entr" presetSubtype="37" fill="hold" nodeType="withEffect">
                                  <p:stCondLst>
                                    <p:cond delay="1250"/>
                                  </p:stCondLst>
                                  <p:childTnLst>
                                    <p:set>
                                      <p:cBhvr>
                                        <p:cTn id="22" dur="1" fill="hold">
                                          <p:stCondLst>
                                            <p:cond delay="0"/>
                                          </p:stCondLst>
                                        </p:cTn>
                                        <p:tgtEl>
                                          <p:spTgt spid="47"/>
                                        </p:tgtEl>
                                        <p:attrNameLst>
                                          <p:attrName>style.visibility</p:attrName>
                                        </p:attrNameLst>
                                      </p:cBhvr>
                                      <p:to>
                                        <p:strVal val="visible"/>
                                      </p:to>
                                    </p:set>
                                    <p:animEffect transition="in" filter="barn(outVertical)">
                                      <p:cBhvr>
                                        <p:cTn id="23" dur="750"/>
                                        <p:tgtEl>
                                          <p:spTgt spid="47"/>
                                        </p:tgtEl>
                                      </p:cBhvr>
                                    </p:animEffect>
                                  </p:childTnLst>
                                </p:cTn>
                              </p:par>
                              <p:par>
                                <p:cTn id="24" presetID="2" presetClass="entr" presetSubtype="4" decel="100000" fill="hold" nodeType="withEffect">
                                  <p:stCondLst>
                                    <p:cond delay="75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500" fill="hold"/>
                                        <p:tgtEl>
                                          <p:spTgt spid="40"/>
                                        </p:tgtEl>
                                        <p:attrNameLst>
                                          <p:attrName>ppt_x</p:attrName>
                                        </p:attrNameLst>
                                      </p:cBhvr>
                                      <p:tavLst>
                                        <p:tav tm="0">
                                          <p:val>
                                            <p:strVal val="#ppt_x"/>
                                          </p:val>
                                        </p:tav>
                                        <p:tav tm="100000">
                                          <p:val>
                                            <p:strVal val="#ppt_x"/>
                                          </p:val>
                                        </p:tav>
                                      </p:tavLst>
                                    </p:anim>
                                    <p:anim calcmode="lin" valueType="num">
                                      <p:cBhvr additive="base">
                                        <p:cTn id="27" dur="1500" fill="hold"/>
                                        <p:tgtEl>
                                          <p:spTgt spid="40"/>
                                        </p:tgtEl>
                                        <p:attrNameLst>
                                          <p:attrName>ppt_y</p:attrName>
                                        </p:attrNameLst>
                                      </p:cBhvr>
                                      <p:tavLst>
                                        <p:tav tm="0">
                                          <p:val>
                                            <p:strVal val="1+#ppt_h/2"/>
                                          </p:val>
                                        </p:tav>
                                        <p:tav tm="100000">
                                          <p:val>
                                            <p:strVal val="#ppt_y"/>
                                          </p:val>
                                        </p:tav>
                                      </p:tavLst>
                                    </p:anim>
                                  </p:childTnLst>
                                </p:cTn>
                              </p:par>
                              <p:par>
                                <p:cTn id="28" presetID="47" presetClass="entr" presetSubtype="0" fill="hold" nodeType="withEffect">
                                  <p:stCondLst>
                                    <p:cond delay="175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1250"/>
                                        <p:tgtEl>
                                          <p:spTgt spid="54"/>
                                        </p:tgtEl>
                                      </p:cBhvr>
                                    </p:animEffect>
                                    <p:anim calcmode="lin" valueType="num">
                                      <p:cBhvr>
                                        <p:cTn id="31" dur="1250" fill="hold"/>
                                        <p:tgtEl>
                                          <p:spTgt spid="54"/>
                                        </p:tgtEl>
                                        <p:attrNameLst>
                                          <p:attrName>ppt_x</p:attrName>
                                        </p:attrNameLst>
                                      </p:cBhvr>
                                      <p:tavLst>
                                        <p:tav tm="0">
                                          <p:val>
                                            <p:strVal val="#ppt_x"/>
                                          </p:val>
                                        </p:tav>
                                        <p:tav tm="100000">
                                          <p:val>
                                            <p:strVal val="#ppt_x"/>
                                          </p:val>
                                        </p:tav>
                                      </p:tavLst>
                                    </p:anim>
                                    <p:anim calcmode="lin" valueType="num">
                                      <p:cBhvr>
                                        <p:cTn id="32" dur="1250" fill="hold"/>
                                        <p:tgtEl>
                                          <p:spTgt spid="54"/>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2" presetClass="entr" presetSubtype="4" decel="10000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1000" fill="hold"/>
                                        <p:tgtEl>
                                          <p:spTgt spid="59"/>
                                        </p:tgtEl>
                                        <p:attrNameLst>
                                          <p:attrName>ppt_x</p:attrName>
                                        </p:attrNameLst>
                                      </p:cBhvr>
                                      <p:tavLst>
                                        <p:tav tm="0">
                                          <p:val>
                                            <p:strVal val="#ppt_x"/>
                                          </p:val>
                                        </p:tav>
                                        <p:tav tm="100000">
                                          <p:val>
                                            <p:strVal val="#ppt_x"/>
                                          </p:val>
                                        </p:tav>
                                      </p:tavLst>
                                    </p:anim>
                                    <p:anim calcmode="lin" valueType="num">
                                      <p:cBhvr additive="base">
                                        <p:cTn id="37" dur="10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58"/>
                                        </p:tgtEl>
                                        <p:attrNameLst>
                                          <p:attrName>style.visibility</p:attrName>
                                        </p:attrNameLst>
                                      </p:cBhvr>
                                      <p:to>
                                        <p:strVal val="visible"/>
                                      </p:to>
                                    </p:set>
                                    <p:anim calcmode="lin" valueType="num">
                                      <p:cBhvr additive="base">
                                        <p:cTn id="40" dur="1000" fill="hold"/>
                                        <p:tgtEl>
                                          <p:spTgt spid="58"/>
                                        </p:tgtEl>
                                        <p:attrNameLst>
                                          <p:attrName>ppt_x</p:attrName>
                                        </p:attrNameLst>
                                      </p:cBhvr>
                                      <p:tavLst>
                                        <p:tav tm="0">
                                          <p:val>
                                            <p:strVal val="#ppt_x"/>
                                          </p:val>
                                        </p:tav>
                                        <p:tav tm="100000">
                                          <p:val>
                                            <p:strVal val="#ppt_x"/>
                                          </p:val>
                                        </p:tav>
                                      </p:tavLst>
                                    </p:anim>
                                    <p:anim calcmode="lin" valueType="num">
                                      <p:cBhvr additive="base">
                                        <p:cTn id="41" dur="1000" fill="hold"/>
                                        <p:tgtEl>
                                          <p:spTgt spid="58"/>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50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1000" fill="hold"/>
                                        <p:tgtEl>
                                          <p:spTgt spid="60"/>
                                        </p:tgtEl>
                                        <p:attrNameLst>
                                          <p:attrName>ppt_x</p:attrName>
                                        </p:attrNameLst>
                                      </p:cBhvr>
                                      <p:tavLst>
                                        <p:tav tm="0">
                                          <p:val>
                                            <p:strVal val="#ppt_x"/>
                                          </p:val>
                                        </p:tav>
                                        <p:tav tm="100000">
                                          <p:val>
                                            <p:strVal val="#ppt_x"/>
                                          </p:val>
                                        </p:tav>
                                      </p:tavLst>
                                    </p:anim>
                                    <p:anim calcmode="lin" valueType="num">
                                      <p:cBhvr additive="base">
                                        <p:cTn id="45" dur="10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58" grpId="0" animBg="1"/>
      <p:bldP spid="59" grpId="0" animBg="1"/>
      <p:bldP spid="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62917" y="3814253"/>
            <a:ext cx="2050208" cy="1543053"/>
            <a:chOff x="5063427" y="4583655"/>
            <a:chExt cx="2050208" cy="1543053"/>
          </a:xfrm>
        </p:grpSpPr>
        <p:sp>
          <p:nvSpPr>
            <p:cNvPr id="7" name="矩形: 圆角 6"/>
            <p:cNvSpPr/>
            <p:nvPr/>
          </p:nvSpPr>
          <p:spPr>
            <a:xfrm>
              <a:off x="5063427" y="4583655"/>
              <a:ext cx="2050208" cy="1543053"/>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8" name="组合 7"/>
            <p:cNvGrpSpPr/>
            <p:nvPr/>
          </p:nvGrpSpPr>
          <p:grpSpPr>
            <a:xfrm>
              <a:off x="5226331" y="4765487"/>
              <a:ext cx="1724400" cy="989125"/>
              <a:chOff x="6898818" y="4146872"/>
              <a:chExt cx="1724400" cy="989125"/>
            </a:xfrm>
          </p:grpSpPr>
          <p:sp>
            <p:nvSpPr>
              <p:cNvPr id="9" name="文本框 8"/>
              <p:cNvSpPr txBox="1"/>
              <p:nvPr/>
            </p:nvSpPr>
            <p:spPr>
              <a:xfrm>
                <a:off x="6898818" y="4489666"/>
                <a:ext cx="1724400" cy="646331"/>
              </a:xfrm>
              <a:prstGeom prst="rect">
                <a:avLst/>
              </a:prstGeom>
              <a:noFill/>
            </p:spPr>
            <p:txBody>
              <a:bodyPr wrap="square" rtlCol="0">
                <a:spAutoFit/>
              </a:bodyPr>
              <a:lstStyle/>
              <a:p>
                <a:pPr algn="ctr"/>
                <a:r>
                  <a:rPr lang="en-US" altLang="zh-CN" sz="1200" dirty="0">
                    <a:cs typeface="+mn-ea"/>
                    <a:sym typeface="+mn-lt"/>
                  </a:rPr>
                  <a:t>《</a:t>
                </a:r>
                <a:r>
                  <a:rPr lang="zh-CN" altLang="en-US" sz="1200" dirty="0">
                    <a:cs typeface="+mn-ea"/>
                    <a:sym typeface="+mn-lt"/>
                  </a:rPr>
                  <a:t>基于奇异值分解的数字图像水印方法</a:t>
                </a:r>
                <a:r>
                  <a:rPr lang="en-US" altLang="zh-CN" sz="1200" dirty="0">
                    <a:cs typeface="+mn-ea"/>
                    <a:sym typeface="+mn-lt"/>
                  </a:rPr>
                  <a:t>》</a:t>
                </a:r>
                <a:endParaRPr lang="en-US" altLang="zh-CN" sz="1200" dirty="0">
                  <a:cs typeface="+mn-ea"/>
                  <a:sym typeface="+mn-lt"/>
                </a:endParaRPr>
              </a:p>
              <a:p>
                <a:pPr algn="ctr"/>
                <a:r>
                  <a:rPr lang="zh-CN" altLang="en-US" sz="1200" dirty="0">
                    <a:cs typeface="+mn-ea"/>
                    <a:sym typeface="+mn-lt"/>
                  </a:rPr>
                  <a:t>刘瑞桢、谭铁牛</a:t>
                </a:r>
                <a:endParaRPr lang="zh-CN" altLang="en-US" sz="1200" dirty="0">
                  <a:cs typeface="+mn-ea"/>
                  <a:sym typeface="+mn-lt"/>
                </a:endParaRPr>
              </a:p>
            </p:txBody>
          </p:sp>
          <p:sp>
            <p:nvSpPr>
              <p:cNvPr id="10" name="文本框 9"/>
              <p:cNvSpPr txBox="1"/>
              <p:nvPr/>
            </p:nvSpPr>
            <p:spPr>
              <a:xfrm>
                <a:off x="7269108" y="4146872"/>
                <a:ext cx="983821" cy="306705"/>
              </a:xfrm>
              <a:prstGeom prst="rect">
                <a:avLst/>
              </a:prstGeom>
              <a:noFill/>
            </p:spPr>
            <p:txBody>
              <a:bodyPr wrap="square" rtlCol="0">
                <a:spAutoFit/>
              </a:bodyPr>
              <a:lstStyle/>
              <a:p>
                <a:pPr algn="ctr"/>
                <a:r>
                  <a:rPr lang="en-US" altLang="zh-CN" sz="1400" b="1" dirty="0">
                    <a:latin typeface="微软雅黑" panose="020B0503020204020204" pitchFamily="34" charset="-122"/>
                    <a:ea typeface="微软雅黑" panose="020B0503020204020204" pitchFamily="34" charset="-122"/>
                    <a:cs typeface="+mn-ea"/>
                    <a:sym typeface="+mn-lt"/>
                  </a:rPr>
                  <a:t>2001</a:t>
                </a:r>
                <a:endParaRPr lang="en-US" altLang="zh-CN" sz="1400" b="1"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p:nvCxnSpPr>
            <p:spPr>
              <a:xfrm>
                <a:off x="7503355"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9384245" y="3814253"/>
            <a:ext cx="2052000" cy="1544400"/>
            <a:chOff x="4971758" y="4583655"/>
            <a:chExt cx="2052000" cy="1544400"/>
          </a:xfrm>
        </p:grpSpPr>
        <p:sp>
          <p:nvSpPr>
            <p:cNvPr id="17" name="矩形: 圆角 16"/>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8" name="组合 17"/>
            <p:cNvGrpSpPr/>
            <p:nvPr/>
          </p:nvGrpSpPr>
          <p:grpSpPr>
            <a:xfrm>
              <a:off x="5135023" y="4765487"/>
              <a:ext cx="1725470" cy="1172739"/>
              <a:chOff x="6807510" y="4146872"/>
              <a:chExt cx="1725470" cy="1172739"/>
            </a:xfrm>
          </p:grpSpPr>
          <p:sp>
            <p:nvSpPr>
              <p:cNvPr id="19" name="文本框 18"/>
              <p:cNvSpPr txBox="1"/>
              <p:nvPr/>
            </p:nvSpPr>
            <p:spPr>
              <a:xfrm>
                <a:off x="6807510" y="4489666"/>
                <a:ext cx="1725470" cy="829945"/>
              </a:xfrm>
              <a:prstGeom prst="rect">
                <a:avLst/>
              </a:prstGeom>
              <a:noFill/>
            </p:spPr>
            <p:txBody>
              <a:bodyPr wrap="square" rtlCol="0">
                <a:spAutoFit/>
              </a:bodyPr>
              <a:lstStyle/>
              <a:p>
                <a:pPr algn="ctr"/>
                <a:r>
                  <a:rPr lang="zh-CN" altLang="en-US" sz="1200" dirty="0">
                    <a:cs typeface="+mn-ea"/>
                    <a:sym typeface="+mn-lt"/>
                  </a:rPr>
                  <a:t>《一种新的基于奇异值分解的图像数字水印算法》</a:t>
                </a:r>
                <a:endParaRPr lang="zh-CN" altLang="en-US" sz="1200" dirty="0">
                  <a:cs typeface="+mn-ea"/>
                  <a:sym typeface="+mn-lt"/>
                </a:endParaRPr>
              </a:p>
              <a:p>
                <a:pPr algn="ctr"/>
                <a:r>
                  <a:rPr lang="zh-CN" altLang="en-US" sz="1200" dirty="0">
                    <a:cs typeface="+mn-ea"/>
                    <a:sym typeface="+mn-lt"/>
                  </a:rPr>
                  <a:t>徐慕蓉、樊锁海</a:t>
                </a:r>
                <a:endParaRPr lang="zh-CN" altLang="en-US" sz="1200" dirty="0">
                  <a:cs typeface="+mn-ea"/>
                  <a:sym typeface="+mn-lt"/>
                </a:endParaRPr>
              </a:p>
            </p:txBody>
          </p:sp>
          <p:sp>
            <p:nvSpPr>
              <p:cNvPr id="20" name="文本框 19"/>
              <p:cNvSpPr txBox="1"/>
              <p:nvPr/>
            </p:nvSpPr>
            <p:spPr>
              <a:xfrm>
                <a:off x="7178335" y="4146872"/>
                <a:ext cx="983821" cy="306705"/>
              </a:xfrm>
              <a:prstGeom prst="rect">
                <a:avLst/>
              </a:prstGeom>
              <a:noFill/>
            </p:spPr>
            <p:txBody>
              <a:bodyPr wrap="square" rtlCol="0">
                <a:spAutoFit/>
              </a:bodyPr>
              <a:lstStyle/>
              <a:p>
                <a:pPr algn="ctr"/>
                <a:r>
                  <a:rPr lang="en-US" altLang="zh-CN" sz="1400" b="1" dirty="0">
                    <a:latin typeface="微软雅黑" panose="020B0503020204020204" pitchFamily="34" charset="-122"/>
                    <a:ea typeface="微软雅黑" panose="020B0503020204020204" pitchFamily="34" charset="-122"/>
                    <a:cs typeface="+mn-ea"/>
                    <a:sym typeface="+mn-lt"/>
                  </a:rPr>
                  <a:t>2011</a:t>
                </a:r>
                <a:endParaRPr lang="zh-CN" altLang="en-US" sz="1400" b="1" dirty="0">
                  <a:latin typeface="微软雅黑" panose="020B0503020204020204" pitchFamily="34" charset="-122"/>
                  <a:ea typeface="微软雅黑" panose="020B0503020204020204" pitchFamily="34" charset="-122"/>
                  <a:cs typeface="+mn-ea"/>
                  <a:sym typeface="+mn-lt"/>
                </a:endParaRPr>
              </a:p>
            </p:txBody>
          </p:sp>
          <p:cxnSp>
            <p:nvCxnSpPr>
              <p:cNvPr id="21" name="直接连接符 20"/>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a:off x="6512362" y="3814253"/>
            <a:ext cx="2052000" cy="1544400"/>
            <a:chOff x="4971758" y="4583655"/>
            <a:chExt cx="2052000" cy="1544400"/>
          </a:xfrm>
        </p:grpSpPr>
        <p:sp>
          <p:nvSpPr>
            <p:cNvPr id="25" name="矩形: 圆角 24"/>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6" name="组合 25"/>
            <p:cNvGrpSpPr/>
            <p:nvPr/>
          </p:nvGrpSpPr>
          <p:grpSpPr>
            <a:xfrm>
              <a:off x="5135558" y="4765487"/>
              <a:ext cx="1724400" cy="987954"/>
              <a:chOff x="6808045" y="4146872"/>
              <a:chExt cx="1724400" cy="987954"/>
            </a:xfrm>
          </p:grpSpPr>
          <p:sp>
            <p:nvSpPr>
              <p:cNvPr id="27" name="文本框 26"/>
              <p:cNvSpPr txBox="1"/>
              <p:nvPr/>
            </p:nvSpPr>
            <p:spPr>
              <a:xfrm>
                <a:off x="6808045" y="4489666"/>
                <a:ext cx="1724400" cy="645160"/>
              </a:xfrm>
              <a:prstGeom prst="rect">
                <a:avLst/>
              </a:prstGeom>
              <a:noFill/>
            </p:spPr>
            <p:txBody>
              <a:bodyPr wrap="square" rtlCol="0">
                <a:spAutoFit/>
              </a:bodyPr>
              <a:lstStyle/>
              <a:p>
                <a:pPr algn="ctr"/>
                <a:r>
                  <a:rPr lang="en-US" altLang="zh-CN" sz="1200" dirty="0">
                    <a:cs typeface="+mn-ea"/>
                    <a:sym typeface="+mn-lt"/>
                  </a:rPr>
                  <a:t>《</a:t>
                </a:r>
                <a:r>
                  <a:rPr lang="zh-CN" altLang="en-US" sz="1200" dirty="0">
                    <a:cs typeface="+mn-ea"/>
                    <a:sym typeface="+mn-lt"/>
                  </a:rPr>
                  <a:t>基于图像奇异值的脆弱水印方案</a:t>
                </a:r>
                <a:r>
                  <a:rPr lang="en-US" altLang="zh-CN" sz="1200" dirty="0">
                    <a:cs typeface="+mn-ea"/>
                    <a:sym typeface="+mn-lt"/>
                  </a:rPr>
                  <a:t>》</a:t>
                </a:r>
                <a:endParaRPr lang="en-US" altLang="zh-CN" sz="1200" dirty="0">
                  <a:cs typeface="+mn-ea"/>
                  <a:sym typeface="+mn-lt"/>
                </a:endParaRPr>
              </a:p>
              <a:p>
                <a:pPr algn="ctr"/>
                <a:r>
                  <a:rPr lang="zh-CN" altLang="en-US" sz="1200" dirty="0">
                    <a:cs typeface="+mn-ea"/>
                    <a:sym typeface="+mn-lt"/>
                  </a:rPr>
                  <a:t>陈帆、和红杰、朱大勇</a:t>
                </a:r>
                <a:endParaRPr lang="zh-CN" altLang="en-US" sz="1200" dirty="0">
                  <a:cs typeface="+mn-ea"/>
                  <a:sym typeface="+mn-lt"/>
                </a:endParaRPr>
              </a:p>
            </p:txBody>
          </p:sp>
          <p:sp>
            <p:nvSpPr>
              <p:cNvPr id="28" name="文本框 27"/>
              <p:cNvSpPr txBox="1"/>
              <p:nvPr/>
            </p:nvSpPr>
            <p:spPr>
              <a:xfrm>
                <a:off x="7178335" y="4146872"/>
                <a:ext cx="983821" cy="306705"/>
              </a:xfrm>
              <a:prstGeom prst="rect">
                <a:avLst/>
              </a:prstGeom>
              <a:noFill/>
            </p:spPr>
            <p:txBody>
              <a:bodyPr wrap="square" rtlCol="0">
                <a:spAutoFit/>
              </a:bodyPr>
              <a:lstStyle/>
              <a:p>
                <a:pPr algn="ctr"/>
                <a:r>
                  <a:rPr lang="en-US" altLang="zh-CN" sz="1400" b="1" dirty="0">
                    <a:latin typeface="微软雅黑" panose="020B0503020204020204" pitchFamily="34" charset="-122"/>
                    <a:ea typeface="微软雅黑" panose="020B0503020204020204" pitchFamily="34" charset="-122"/>
                    <a:cs typeface="+mn-ea"/>
                    <a:sym typeface="+mn-lt"/>
                  </a:rPr>
                  <a:t>2006</a:t>
                </a:r>
                <a:endParaRPr lang="zh-CN" altLang="en-US" sz="1400" b="1" dirty="0">
                  <a:latin typeface="微软雅黑" panose="020B0503020204020204" pitchFamily="34" charset="-122"/>
                  <a:ea typeface="微软雅黑" panose="020B0503020204020204" pitchFamily="34" charset="-122"/>
                  <a:cs typeface="+mn-ea"/>
                  <a:sym typeface="+mn-lt"/>
                </a:endParaRPr>
              </a:p>
            </p:txBody>
          </p:sp>
          <p:cxnSp>
            <p:nvCxnSpPr>
              <p:cNvPr id="29" name="直接连接符 28"/>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31" name="组合 30"/>
          <p:cNvGrpSpPr/>
          <p:nvPr/>
        </p:nvGrpSpPr>
        <p:grpSpPr>
          <a:xfrm>
            <a:off x="2199058" y="1944154"/>
            <a:ext cx="2052000" cy="1544400"/>
            <a:chOff x="4971758" y="4583655"/>
            <a:chExt cx="2052000" cy="1544400"/>
          </a:xfrm>
        </p:grpSpPr>
        <p:sp>
          <p:nvSpPr>
            <p:cNvPr id="33" name="矩形: 圆角 32"/>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4" name="组合 33"/>
            <p:cNvGrpSpPr/>
            <p:nvPr/>
          </p:nvGrpSpPr>
          <p:grpSpPr>
            <a:xfrm>
              <a:off x="5135558" y="4765487"/>
              <a:ext cx="1724400" cy="989125"/>
              <a:chOff x="6808045" y="4146872"/>
              <a:chExt cx="1724400" cy="989125"/>
            </a:xfrm>
          </p:grpSpPr>
          <p:sp>
            <p:nvSpPr>
              <p:cNvPr id="35" name="文本框 34"/>
              <p:cNvSpPr txBox="1"/>
              <p:nvPr/>
            </p:nvSpPr>
            <p:spPr>
              <a:xfrm>
                <a:off x="6808045" y="4489666"/>
                <a:ext cx="1724400" cy="646331"/>
              </a:xfrm>
              <a:prstGeom prst="rect">
                <a:avLst/>
              </a:prstGeom>
              <a:noFill/>
            </p:spPr>
            <p:txBody>
              <a:bodyPr wrap="square" rtlCol="0">
                <a:spAutoFit/>
              </a:bodyPr>
              <a:lstStyle/>
              <a:p>
                <a:pPr algn="ctr"/>
                <a:r>
                  <a:rPr lang="en-US" altLang="zh-CN" sz="1200" dirty="0">
                    <a:cs typeface="+mn-ea"/>
                    <a:sym typeface="+mn-lt"/>
                  </a:rPr>
                  <a:t>《</a:t>
                </a:r>
                <a:r>
                  <a:rPr lang="zh-CN" altLang="en-US" sz="1200" dirty="0">
                    <a:cs typeface="+mn-ea"/>
                    <a:sym typeface="+mn-lt"/>
                  </a:rPr>
                  <a:t>基于奇异值分解的半易损水印算法</a:t>
                </a:r>
                <a:r>
                  <a:rPr lang="en-US" altLang="zh-CN" sz="1200" dirty="0">
                    <a:cs typeface="+mn-ea"/>
                    <a:sym typeface="+mn-lt"/>
                  </a:rPr>
                  <a:t>》</a:t>
                </a:r>
                <a:endParaRPr lang="en-US" altLang="zh-CN" sz="1200" dirty="0">
                  <a:cs typeface="+mn-ea"/>
                  <a:sym typeface="+mn-lt"/>
                </a:endParaRPr>
              </a:p>
              <a:p>
                <a:pPr algn="ctr"/>
                <a:r>
                  <a:rPr lang="zh-CN" altLang="en-US" sz="1200" dirty="0">
                    <a:cs typeface="+mn-ea"/>
                    <a:sym typeface="+mn-lt"/>
                  </a:rPr>
                  <a:t>孙锐、孙洪、姚天任</a:t>
                </a:r>
                <a:endParaRPr lang="zh-CN" altLang="en-US" sz="1200" dirty="0">
                  <a:cs typeface="+mn-ea"/>
                  <a:sym typeface="+mn-lt"/>
                </a:endParaRPr>
              </a:p>
            </p:txBody>
          </p:sp>
          <p:sp>
            <p:nvSpPr>
              <p:cNvPr id="36" name="文本框 35"/>
              <p:cNvSpPr txBox="1"/>
              <p:nvPr/>
            </p:nvSpPr>
            <p:spPr>
              <a:xfrm>
                <a:off x="7178335" y="4146872"/>
                <a:ext cx="983821" cy="306705"/>
              </a:xfrm>
              <a:prstGeom prst="rect">
                <a:avLst/>
              </a:prstGeom>
              <a:noFill/>
            </p:spPr>
            <p:txBody>
              <a:bodyPr wrap="square" rtlCol="0">
                <a:spAutoFit/>
              </a:bodyPr>
              <a:lstStyle/>
              <a:p>
                <a:pPr algn="ctr"/>
                <a:r>
                  <a:rPr lang="en-US" altLang="zh-CN" sz="1400" b="1">
                    <a:latin typeface="微软雅黑" panose="020B0503020204020204" pitchFamily="34" charset="-122"/>
                    <a:ea typeface="微软雅黑" panose="020B0503020204020204" pitchFamily="34" charset="-122"/>
                    <a:cs typeface="+mn-ea"/>
                    <a:sym typeface="+mn-lt"/>
                  </a:rPr>
                  <a:t>2002</a:t>
                </a:r>
                <a:endParaRPr lang="zh-CN" altLang="en-US" sz="1400" b="1" dirty="0">
                  <a:latin typeface="微软雅黑" panose="020B0503020204020204" pitchFamily="34" charset="-122"/>
                  <a:ea typeface="微软雅黑" panose="020B0503020204020204" pitchFamily="34" charset="-122"/>
                  <a:cs typeface="+mn-ea"/>
                  <a:sym typeface="+mn-lt"/>
                </a:endParaRPr>
              </a:p>
            </p:txBody>
          </p:sp>
          <p:cxnSp>
            <p:nvCxnSpPr>
              <p:cNvPr id="37" name="直接连接符 36"/>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40" name="组合 39"/>
          <p:cNvGrpSpPr/>
          <p:nvPr/>
        </p:nvGrpSpPr>
        <p:grpSpPr>
          <a:xfrm>
            <a:off x="5070000" y="1944154"/>
            <a:ext cx="2052000" cy="1544400"/>
            <a:chOff x="4971758" y="4583655"/>
            <a:chExt cx="2052000" cy="1544400"/>
          </a:xfrm>
        </p:grpSpPr>
        <p:sp>
          <p:nvSpPr>
            <p:cNvPr id="42" name="矩形: 圆角 41"/>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3" name="组合 42"/>
            <p:cNvGrpSpPr/>
            <p:nvPr/>
          </p:nvGrpSpPr>
          <p:grpSpPr>
            <a:xfrm>
              <a:off x="5135558" y="4765487"/>
              <a:ext cx="1724400" cy="1173791"/>
              <a:chOff x="6808045" y="4146872"/>
              <a:chExt cx="1724400" cy="1173791"/>
            </a:xfrm>
          </p:grpSpPr>
          <p:sp>
            <p:nvSpPr>
              <p:cNvPr id="44" name="文本框 43"/>
              <p:cNvSpPr txBox="1"/>
              <p:nvPr/>
            </p:nvSpPr>
            <p:spPr>
              <a:xfrm>
                <a:off x="6808045" y="4489666"/>
                <a:ext cx="1724400" cy="830997"/>
              </a:xfrm>
              <a:prstGeom prst="rect">
                <a:avLst/>
              </a:prstGeom>
              <a:noFill/>
            </p:spPr>
            <p:txBody>
              <a:bodyPr wrap="square" rtlCol="0">
                <a:spAutoFit/>
              </a:bodyPr>
              <a:lstStyle/>
              <a:p>
                <a:pPr algn="ctr"/>
                <a:r>
                  <a:rPr lang="en-US" altLang="zh-CN" sz="1200" dirty="0">
                    <a:cs typeface="+mn-ea"/>
                    <a:sym typeface="+mn-lt"/>
                  </a:rPr>
                  <a:t>《</a:t>
                </a:r>
                <a:r>
                  <a:rPr lang="zh-CN" altLang="en-US" sz="1200" dirty="0">
                    <a:cs typeface="+mn-ea"/>
                    <a:sym typeface="+mn-lt"/>
                  </a:rPr>
                  <a:t>基于奇异值分解和扩频技术的数字水印算法研究</a:t>
                </a:r>
                <a:r>
                  <a:rPr lang="en-US" altLang="zh-CN" sz="1200" dirty="0">
                    <a:cs typeface="+mn-ea"/>
                    <a:sym typeface="+mn-lt"/>
                  </a:rPr>
                  <a:t>》</a:t>
                </a:r>
                <a:endParaRPr lang="en-US" altLang="zh-CN" sz="1200" dirty="0">
                  <a:cs typeface="+mn-ea"/>
                  <a:sym typeface="+mn-lt"/>
                </a:endParaRPr>
              </a:p>
              <a:p>
                <a:pPr algn="ctr"/>
                <a:r>
                  <a:rPr lang="zh-CN" altLang="en-US" sz="1200" dirty="0">
                    <a:cs typeface="+mn-ea"/>
                    <a:sym typeface="+mn-lt"/>
                  </a:rPr>
                  <a:t>张晓梅</a:t>
                </a:r>
                <a:endParaRPr lang="zh-CN" altLang="en-US" sz="1200" dirty="0">
                  <a:cs typeface="+mn-ea"/>
                  <a:sym typeface="+mn-lt"/>
                </a:endParaRPr>
              </a:p>
            </p:txBody>
          </p:sp>
          <p:sp>
            <p:nvSpPr>
              <p:cNvPr id="45" name="文本框 44"/>
              <p:cNvSpPr txBox="1"/>
              <p:nvPr/>
            </p:nvSpPr>
            <p:spPr>
              <a:xfrm>
                <a:off x="7178335" y="4146872"/>
                <a:ext cx="983821" cy="306705"/>
              </a:xfrm>
              <a:prstGeom prst="rect">
                <a:avLst/>
              </a:prstGeom>
              <a:noFill/>
            </p:spPr>
            <p:txBody>
              <a:bodyPr wrap="square" rtlCol="0">
                <a:spAutoFit/>
              </a:bodyPr>
              <a:lstStyle/>
              <a:p>
                <a:pPr algn="ctr"/>
                <a:r>
                  <a:rPr lang="en-US" altLang="zh-CN" sz="1400" b="1" dirty="0">
                    <a:latin typeface="微软雅黑" panose="020B0503020204020204" pitchFamily="34" charset="-122"/>
                    <a:ea typeface="微软雅黑" panose="020B0503020204020204" pitchFamily="34" charset="-122"/>
                    <a:cs typeface="+mn-ea"/>
                    <a:sym typeface="+mn-lt"/>
                  </a:rPr>
                  <a:t>2005</a:t>
                </a:r>
                <a:endParaRPr lang="zh-CN" altLang="en-US" sz="1400" b="1" dirty="0">
                  <a:latin typeface="微软雅黑" panose="020B0503020204020204" pitchFamily="34" charset="-122"/>
                  <a:ea typeface="微软雅黑" panose="020B0503020204020204" pitchFamily="34" charset="-122"/>
                  <a:cs typeface="+mn-ea"/>
                  <a:sym typeface="+mn-lt"/>
                </a:endParaRPr>
              </a:p>
            </p:txBody>
          </p:sp>
          <p:cxnSp>
            <p:nvCxnSpPr>
              <p:cNvPr id="46" name="直接连接符 45"/>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48" name="组合 47"/>
          <p:cNvGrpSpPr/>
          <p:nvPr/>
        </p:nvGrpSpPr>
        <p:grpSpPr>
          <a:xfrm>
            <a:off x="7947206" y="1944154"/>
            <a:ext cx="2052000" cy="1544400"/>
            <a:chOff x="4971758" y="4583655"/>
            <a:chExt cx="2052000" cy="1544400"/>
          </a:xfrm>
        </p:grpSpPr>
        <p:sp>
          <p:nvSpPr>
            <p:cNvPr id="50" name="矩形: 圆角 49"/>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1" name="组合 50"/>
            <p:cNvGrpSpPr/>
            <p:nvPr/>
          </p:nvGrpSpPr>
          <p:grpSpPr>
            <a:xfrm>
              <a:off x="5135558" y="4765487"/>
              <a:ext cx="1724400" cy="1173791"/>
              <a:chOff x="6808045" y="4146872"/>
              <a:chExt cx="1724400" cy="1173791"/>
            </a:xfrm>
          </p:grpSpPr>
          <p:sp>
            <p:nvSpPr>
              <p:cNvPr id="52" name="文本框 51"/>
              <p:cNvSpPr txBox="1"/>
              <p:nvPr/>
            </p:nvSpPr>
            <p:spPr>
              <a:xfrm>
                <a:off x="6808045" y="4489666"/>
                <a:ext cx="1724400" cy="830997"/>
              </a:xfrm>
              <a:prstGeom prst="rect">
                <a:avLst/>
              </a:prstGeom>
              <a:noFill/>
            </p:spPr>
            <p:txBody>
              <a:bodyPr wrap="square" rtlCol="0">
                <a:spAutoFit/>
              </a:bodyPr>
              <a:lstStyle/>
              <a:p>
                <a:pPr algn="ctr"/>
                <a:r>
                  <a:rPr lang="en-US" altLang="zh-CN" sz="1200" dirty="0">
                    <a:cs typeface="+mn-ea"/>
                    <a:sym typeface="+mn-lt"/>
                  </a:rPr>
                  <a:t>《</a:t>
                </a:r>
                <a:r>
                  <a:rPr lang="zh-CN" altLang="en-US" sz="1200" dirty="0">
                    <a:cs typeface="+mn-ea"/>
                    <a:sym typeface="+mn-lt"/>
                  </a:rPr>
                  <a:t>基于奇异值分解的小波域灰度数字水印算法</a:t>
                </a:r>
                <a:r>
                  <a:rPr lang="en-US" altLang="zh-CN" sz="1200" dirty="0">
                    <a:cs typeface="+mn-ea"/>
                    <a:sym typeface="+mn-lt"/>
                  </a:rPr>
                  <a:t>》</a:t>
                </a:r>
                <a:endParaRPr lang="en-US" altLang="zh-CN" sz="1200" dirty="0">
                  <a:cs typeface="+mn-ea"/>
                  <a:sym typeface="+mn-lt"/>
                </a:endParaRPr>
              </a:p>
              <a:p>
                <a:pPr algn="ctr"/>
                <a:r>
                  <a:rPr lang="zh-CN" altLang="en-US" sz="1200" dirty="0">
                    <a:cs typeface="+mn-ea"/>
                    <a:sym typeface="+mn-lt"/>
                  </a:rPr>
                  <a:t>刘润涛、孙中喜、倪金霞、周洪玉</a:t>
                </a:r>
                <a:endParaRPr lang="zh-CN" altLang="en-US" sz="1200" dirty="0">
                  <a:cs typeface="+mn-ea"/>
                  <a:sym typeface="+mn-lt"/>
                </a:endParaRPr>
              </a:p>
            </p:txBody>
          </p:sp>
          <p:sp>
            <p:nvSpPr>
              <p:cNvPr id="53" name="文本框 52"/>
              <p:cNvSpPr txBox="1"/>
              <p:nvPr/>
            </p:nvSpPr>
            <p:spPr>
              <a:xfrm>
                <a:off x="7178335" y="4146872"/>
                <a:ext cx="983821" cy="306705"/>
              </a:xfrm>
              <a:prstGeom prst="rect">
                <a:avLst/>
              </a:prstGeom>
              <a:noFill/>
            </p:spPr>
            <p:txBody>
              <a:bodyPr wrap="square" rtlCol="0">
                <a:spAutoFit/>
              </a:bodyPr>
              <a:lstStyle/>
              <a:p>
                <a:pPr algn="ctr"/>
                <a:r>
                  <a:rPr lang="en-US" altLang="zh-CN" sz="1400" b="1" dirty="0">
                    <a:latin typeface="微软雅黑" panose="020B0503020204020204" pitchFamily="34" charset="-122"/>
                    <a:ea typeface="微软雅黑" panose="020B0503020204020204" pitchFamily="34" charset="-122"/>
                    <a:cs typeface="+mn-ea"/>
                    <a:sym typeface="+mn-lt"/>
                  </a:rPr>
                  <a:t>2009</a:t>
                </a:r>
                <a:endParaRPr lang="zh-CN" altLang="en-US" sz="1400" b="1" dirty="0">
                  <a:latin typeface="微软雅黑" panose="020B0503020204020204" pitchFamily="34" charset="-122"/>
                  <a:ea typeface="微软雅黑" panose="020B0503020204020204" pitchFamily="34" charset="-122"/>
                  <a:cs typeface="+mn-ea"/>
                  <a:sym typeface="+mn-lt"/>
                </a:endParaRPr>
              </a:p>
            </p:txBody>
          </p:sp>
          <p:cxnSp>
            <p:nvCxnSpPr>
              <p:cNvPr id="54" name="直接连接符 53"/>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56" name="组合 55"/>
          <p:cNvGrpSpPr/>
          <p:nvPr/>
        </p:nvGrpSpPr>
        <p:grpSpPr>
          <a:xfrm>
            <a:off x="3636095" y="3814253"/>
            <a:ext cx="2052000" cy="1544400"/>
            <a:chOff x="4971758" y="4583655"/>
            <a:chExt cx="2052000" cy="1544400"/>
          </a:xfrm>
        </p:grpSpPr>
        <p:sp>
          <p:nvSpPr>
            <p:cNvPr id="58" name="矩形: 圆角 57"/>
            <p:cNvSpPr/>
            <p:nvPr/>
          </p:nvSpPr>
          <p:spPr>
            <a:xfrm>
              <a:off x="4971758" y="4583655"/>
              <a:ext cx="2052000" cy="1544400"/>
            </a:xfrm>
            <a:prstGeom prst="roundRect">
              <a:avLst>
                <a:gd name="adj" fmla="val 23932"/>
              </a:avLst>
            </a:prstGeom>
            <a:solidFill>
              <a:srgbClr val="E7E7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9" name="组合 58"/>
            <p:cNvGrpSpPr/>
            <p:nvPr/>
          </p:nvGrpSpPr>
          <p:grpSpPr>
            <a:xfrm>
              <a:off x="5135558" y="4765487"/>
              <a:ext cx="1724400" cy="989125"/>
              <a:chOff x="6808045" y="4146872"/>
              <a:chExt cx="1724400" cy="989125"/>
            </a:xfrm>
          </p:grpSpPr>
          <p:sp>
            <p:nvSpPr>
              <p:cNvPr id="60" name="文本框 59"/>
              <p:cNvSpPr txBox="1"/>
              <p:nvPr/>
            </p:nvSpPr>
            <p:spPr>
              <a:xfrm>
                <a:off x="6808045" y="4489666"/>
                <a:ext cx="1724400" cy="646331"/>
              </a:xfrm>
              <a:prstGeom prst="rect">
                <a:avLst/>
              </a:prstGeom>
              <a:noFill/>
            </p:spPr>
            <p:txBody>
              <a:bodyPr wrap="square" rtlCol="0">
                <a:spAutoFit/>
              </a:bodyPr>
              <a:lstStyle/>
              <a:p>
                <a:pPr algn="ctr"/>
                <a:r>
                  <a:rPr lang="zh-CN" altLang="zh-CN" sz="1200" dirty="0"/>
                  <a:t>《基于混沌变换的</a:t>
                </a:r>
                <a:r>
                  <a:rPr lang="en-US" altLang="zh-CN" sz="1200" dirty="0"/>
                  <a:t>SVD</a:t>
                </a:r>
                <a:r>
                  <a:rPr lang="zh-CN" altLang="zh-CN" sz="1200" dirty="0"/>
                  <a:t>图像水印算法》</a:t>
                </a:r>
                <a:endParaRPr lang="en-US" altLang="zh-CN" sz="1200" dirty="0"/>
              </a:p>
              <a:p>
                <a:pPr algn="ctr"/>
                <a:r>
                  <a:rPr lang="zh-CN" altLang="en-US" sz="1200" dirty="0">
                    <a:cs typeface="+mn-ea"/>
                    <a:sym typeface="+mn-lt"/>
                  </a:rPr>
                  <a:t>张志明、李蓉艳、王磊</a:t>
                </a:r>
                <a:endParaRPr lang="zh-CN" altLang="en-US" sz="1200" dirty="0">
                  <a:cs typeface="+mn-ea"/>
                  <a:sym typeface="+mn-lt"/>
                </a:endParaRPr>
              </a:p>
            </p:txBody>
          </p:sp>
          <p:sp>
            <p:nvSpPr>
              <p:cNvPr id="61" name="文本框 60"/>
              <p:cNvSpPr txBox="1"/>
              <p:nvPr/>
            </p:nvSpPr>
            <p:spPr>
              <a:xfrm>
                <a:off x="7178335" y="4146872"/>
                <a:ext cx="983821" cy="306705"/>
              </a:xfrm>
              <a:prstGeom prst="rect">
                <a:avLst/>
              </a:prstGeom>
              <a:noFill/>
            </p:spPr>
            <p:txBody>
              <a:bodyPr wrap="square" rtlCol="0">
                <a:spAutoFit/>
              </a:bodyPr>
              <a:lstStyle/>
              <a:p>
                <a:pPr algn="ctr"/>
                <a:r>
                  <a:rPr lang="en-US" altLang="zh-CN" sz="1400" b="1" dirty="0">
                    <a:latin typeface="微软雅黑" panose="020B0503020204020204" pitchFamily="34" charset="-122"/>
                    <a:ea typeface="微软雅黑" panose="020B0503020204020204" pitchFamily="34" charset="-122"/>
                    <a:cs typeface="+mn-ea"/>
                    <a:sym typeface="+mn-lt"/>
                  </a:rPr>
                  <a:t>2003</a:t>
                </a:r>
                <a:endParaRPr lang="zh-CN" altLang="en-US" sz="1400" b="1" dirty="0">
                  <a:latin typeface="微软雅黑" panose="020B0503020204020204" pitchFamily="34" charset="-122"/>
                  <a:ea typeface="微软雅黑" panose="020B0503020204020204" pitchFamily="34" charset="-122"/>
                  <a:cs typeface="+mn-ea"/>
                  <a:sym typeface="+mn-lt"/>
                </a:endParaRPr>
              </a:p>
            </p:txBody>
          </p:sp>
          <p:cxnSp>
            <p:nvCxnSpPr>
              <p:cNvPr id="62" name="直接连接符 61"/>
              <p:cNvCxnSpPr/>
              <p:nvPr/>
            </p:nvCxnSpPr>
            <p:spPr>
              <a:xfrm>
                <a:off x="7412582" y="4454649"/>
                <a:ext cx="515326" cy="0"/>
              </a:xfrm>
              <a:prstGeom prst="line">
                <a:avLst/>
              </a:prstGeom>
              <a:ln w="19050">
                <a:solidFill>
                  <a:srgbClr val="007AFF"/>
                </a:solidFill>
              </a:ln>
            </p:spPr>
            <p:style>
              <a:lnRef idx="1">
                <a:schemeClr val="accent1"/>
              </a:lnRef>
              <a:fillRef idx="0">
                <a:schemeClr val="accent1"/>
              </a:fillRef>
              <a:effectRef idx="0">
                <a:schemeClr val="accent1"/>
              </a:effectRef>
              <a:fontRef idx="minor">
                <a:schemeClr val="tx1"/>
              </a:fontRef>
            </p:style>
          </p:cxnSp>
        </p:grpSp>
      </p:grpSp>
      <p:grpSp>
        <p:nvGrpSpPr>
          <p:cNvPr id="63" name="组合 62"/>
          <p:cNvGrpSpPr/>
          <p:nvPr/>
        </p:nvGrpSpPr>
        <p:grpSpPr>
          <a:xfrm>
            <a:off x="0" y="3582120"/>
            <a:ext cx="12192000" cy="90000"/>
            <a:chOff x="0" y="3582120"/>
            <a:chExt cx="12192000" cy="90000"/>
          </a:xfrm>
        </p:grpSpPr>
        <p:cxnSp>
          <p:nvCxnSpPr>
            <p:cNvPr id="3" name="直接连接符 2"/>
            <p:cNvCxnSpPr/>
            <p:nvPr/>
          </p:nvCxnSpPr>
          <p:spPr>
            <a:xfrm>
              <a:off x="0" y="3627120"/>
              <a:ext cx="12192000" cy="0"/>
            </a:xfrm>
            <a:prstGeom prst="line">
              <a:avLst/>
            </a:prstGeom>
            <a:ln w="12700" cap="rnd">
              <a:gradFill flip="none" rotWithShape="1">
                <a:gsLst>
                  <a:gs pos="0">
                    <a:srgbClr val="D93339"/>
                  </a:gs>
                  <a:gs pos="100000">
                    <a:srgbClr val="6AAABA"/>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743021"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6" name="椭圆 15"/>
            <p:cNvSpPr/>
            <p:nvPr/>
          </p:nvSpPr>
          <p:spPr>
            <a:xfrm>
              <a:off x="10365245"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4" name="椭圆 23"/>
            <p:cNvSpPr/>
            <p:nvPr/>
          </p:nvSpPr>
          <p:spPr>
            <a:xfrm>
              <a:off x="7491169"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2" name="椭圆 31"/>
            <p:cNvSpPr/>
            <p:nvPr/>
          </p:nvSpPr>
          <p:spPr>
            <a:xfrm>
              <a:off x="3180058"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1" name="椭圆 40"/>
            <p:cNvSpPr/>
            <p:nvPr/>
          </p:nvSpPr>
          <p:spPr>
            <a:xfrm>
              <a:off x="6054132"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椭圆 48"/>
            <p:cNvSpPr/>
            <p:nvPr/>
          </p:nvSpPr>
          <p:spPr>
            <a:xfrm>
              <a:off x="8928206"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7" name="椭圆 56"/>
            <p:cNvSpPr/>
            <p:nvPr/>
          </p:nvSpPr>
          <p:spPr>
            <a:xfrm>
              <a:off x="4617095" y="3582120"/>
              <a:ext cx="90000" cy="90000"/>
            </a:xfrm>
            <a:prstGeom prst="ellipse">
              <a:avLst/>
            </a:prstGeom>
            <a:solidFill>
              <a:srgbClr val="007A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300" advClick="0" advTm="0">
        <p14:pa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2250" fill="hold"/>
                                        <p:tgtEl>
                                          <p:spTgt spid="63"/>
                                        </p:tgtEl>
                                        <p:attrNameLst>
                                          <p:attrName>ppt_x</p:attrName>
                                        </p:attrNameLst>
                                      </p:cBhvr>
                                      <p:tavLst>
                                        <p:tav tm="0">
                                          <p:val>
                                            <p:strVal val="0-#ppt_w/2"/>
                                          </p:val>
                                        </p:tav>
                                        <p:tav tm="100000">
                                          <p:val>
                                            <p:strVal val="#ppt_x"/>
                                          </p:val>
                                        </p:tav>
                                      </p:tavLst>
                                    </p:anim>
                                    <p:anim calcmode="lin" valueType="num">
                                      <p:cBhvr additive="base">
                                        <p:cTn id="8" dur="225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1" decel="100000" fill="hold" nodeType="withEffect">
                                  <p:stCondLst>
                                    <p:cond delay="75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1500" fill="hold"/>
                                        <p:tgtEl>
                                          <p:spTgt spid="48"/>
                                        </p:tgtEl>
                                        <p:attrNameLst>
                                          <p:attrName>ppt_x</p:attrName>
                                        </p:attrNameLst>
                                      </p:cBhvr>
                                      <p:tavLst>
                                        <p:tav tm="0">
                                          <p:val>
                                            <p:strVal val="#ppt_x"/>
                                          </p:val>
                                        </p:tav>
                                        <p:tav tm="100000">
                                          <p:val>
                                            <p:strVal val="#ppt_x"/>
                                          </p:val>
                                        </p:tav>
                                      </p:tavLst>
                                    </p:anim>
                                    <p:anim calcmode="lin" valueType="num">
                                      <p:cBhvr additive="base">
                                        <p:cTn id="16" dur="1500" fill="hold"/>
                                        <p:tgtEl>
                                          <p:spTgt spid="48"/>
                                        </p:tgtEl>
                                        <p:attrNameLst>
                                          <p:attrName>ppt_y</p:attrName>
                                        </p:attrNameLst>
                                      </p:cBhvr>
                                      <p:tavLst>
                                        <p:tav tm="0">
                                          <p:val>
                                            <p:strVal val="0-#ppt_h/2"/>
                                          </p:val>
                                        </p:tav>
                                        <p:tav tm="100000">
                                          <p:val>
                                            <p:strVal val="#ppt_y"/>
                                          </p:val>
                                        </p:tav>
                                      </p:tavLst>
                                    </p:anim>
                                  </p:childTnLst>
                                </p:cTn>
                              </p:par>
                              <p:par>
                                <p:cTn id="17" presetID="2" presetClass="entr" presetSubtype="4" decel="100000" fill="hold" nodeType="withEffect">
                                  <p:stCondLst>
                                    <p:cond delay="100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1500" fill="hold"/>
                                        <p:tgtEl>
                                          <p:spTgt spid="23"/>
                                        </p:tgtEl>
                                        <p:attrNameLst>
                                          <p:attrName>ppt_x</p:attrName>
                                        </p:attrNameLst>
                                      </p:cBhvr>
                                      <p:tavLst>
                                        <p:tav tm="0">
                                          <p:val>
                                            <p:strVal val="#ppt_x"/>
                                          </p:val>
                                        </p:tav>
                                        <p:tav tm="100000">
                                          <p:val>
                                            <p:strVal val="#ppt_x"/>
                                          </p:val>
                                        </p:tav>
                                      </p:tavLst>
                                    </p:anim>
                                    <p:anim calcmode="lin" valueType="num">
                                      <p:cBhvr additive="base">
                                        <p:cTn id="20" dur="1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1" decel="100000" fill="hold" nodeType="withEffect">
                                  <p:stCondLst>
                                    <p:cond delay="125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1500" fill="hold"/>
                                        <p:tgtEl>
                                          <p:spTgt spid="40"/>
                                        </p:tgtEl>
                                        <p:attrNameLst>
                                          <p:attrName>ppt_x</p:attrName>
                                        </p:attrNameLst>
                                      </p:cBhvr>
                                      <p:tavLst>
                                        <p:tav tm="0">
                                          <p:val>
                                            <p:strVal val="#ppt_x"/>
                                          </p:val>
                                        </p:tav>
                                        <p:tav tm="100000">
                                          <p:val>
                                            <p:strVal val="#ppt_x"/>
                                          </p:val>
                                        </p:tav>
                                      </p:tavLst>
                                    </p:anim>
                                    <p:anim calcmode="lin" valueType="num">
                                      <p:cBhvr additive="base">
                                        <p:cTn id="24" dur="1500" fill="hold"/>
                                        <p:tgtEl>
                                          <p:spTgt spid="40"/>
                                        </p:tgtEl>
                                        <p:attrNameLst>
                                          <p:attrName>ppt_y</p:attrName>
                                        </p:attrNameLst>
                                      </p:cBhvr>
                                      <p:tavLst>
                                        <p:tav tm="0">
                                          <p:val>
                                            <p:strVal val="0-#ppt_h/2"/>
                                          </p:val>
                                        </p:tav>
                                        <p:tav tm="100000">
                                          <p:val>
                                            <p:strVal val="#ppt_y"/>
                                          </p:val>
                                        </p:tav>
                                      </p:tavLst>
                                    </p:anim>
                                  </p:childTnLst>
                                </p:cTn>
                              </p:par>
                              <p:par>
                                <p:cTn id="25" presetID="2" presetClass="entr" presetSubtype="4" decel="100000" fill="hold" nodeType="withEffect">
                                  <p:stCondLst>
                                    <p:cond delay="150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1500" fill="hold"/>
                                        <p:tgtEl>
                                          <p:spTgt spid="56"/>
                                        </p:tgtEl>
                                        <p:attrNameLst>
                                          <p:attrName>ppt_x</p:attrName>
                                        </p:attrNameLst>
                                      </p:cBhvr>
                                      <p:tavLst>
                                        <p:tav tm="0">
                                          <p:val>
                                            <p:strVal val="#ppt_x"/>
                                          </p:val>
                                        </p:tav>
                                        <p:tav tm="100000">
                                          <p:val>
                                            <p:strVal val="#ppt_x"/>
                                          </p:val>
                                        </p:tav>
                                      </p:tavLst>
                                    </p:anim>
                                    <p:anim calcmode="lin" valueType="num">
                                      <p:cBhvr additive="base">
                                        <p:cTn id="28" dur="15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1" decel="100000" fill="hold" nodeType="withEffect">
                                  <p:stCondLst>
                                    <p:cond delay="175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1500" fill="hold"/>
                                        <p:tgtEl>
                                          <p:spTgt spid="31"/>
                                        </p:tgtEl>
                                        <p:attrNameLst>
                                          <p:attrName>ppt_x</p:attrName>
                                        </p:attrNameLst>
                                      </p:cBhvr>
                                      <p:tavLst>
                                        <p:tav tm="0">
                                          <p:val>
                                            <p:strVal val="#ppt_x"/>
                                          </p:val>
                                        </p:tav>
                                        <p:tav tm="100000">
                                          <p:val>
                                            <p:strVal val="#ppt_x"/>
                                          </p:val>
                                        </p:tav>
                                      </p:tavLst>
                                    </p:anim>
                                    <p:anim calcmode="lin" valueType="num">
                                      <p:cBhvr additive="base">
                                        <p:cTn id="32" dur="1500" fill="hold"/>
                                        <p:tgtEl>
                                          <p:spTgt spid="31"/>
                                        </p:tgtEl>
                                        <p:attrNameLst>
                                          <p:attrName>ppt_y</p:attrName>
                                        </p:attrNameLst>
                                      </p:cBhvr>
                                      <p:tavLst>
                                        <p:tav tm="0">
                                          <p:val>
                                            <p:strVal val="0-#ppt_h/2"/>
                                          </p:val>
                                        </p:tav>
                                        <p:tav tm="100000">
                                          <p:val>
                                            <p:strVal val="#ppt_y"/>
                                          </p:val>
                                        </p:tav>
                                      </p:tavLst>
                                    </p:anim>
                                  </p:childTnLst>
                                </p:cTn>
                              </p:par>
                              <p:par>
                                <p:cTn id="33" presetID="2" presetClass="entr" presetSubtype="4" decel="100000" fill="hold" nodeType="withEffect">
                                  <p:stCondLst>
                                    <p:cond delay="200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1500" fill="hold"/>
                                        <p:tgtEl>
                                          <p:spTgt spid="6"/>
                                        </p:tgtEl>
                                        <p:attrNameLst>
                                          <p:attrName>ppt_x</p:attrName>
                                        </p:attrNameLst>
                                      </p:cBhvr>
                                      <p:tavLst>
                                        <p:tav tm="0">
                                          <p:val>
                                            <p:strVal val="#ppt_x"/>
                                          </p:val>
                                        </p:tav>
                                        <p:tav tm="100000">
                                          <p:val>
                                            <p:strVal val="#ppt_x"/>
                                          </p:val>
                                        </p:tav>
                                      </p:tavLst>
                                    </p:anim>
                                    <p:anim calcmode="lin" valueType="num">
                                      <p:cBhvr additive="base">
                                        <p:cTn id="36"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5955750" y="6471138"/>
            <a:ext cx="90000" cy="9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 name="椭圆 10"/>
          <p:cNvSpPr/>
          <p:nvPr/>
        </p:nvSpPr>
        <p:spPr>
          <a:xfrm>
            <a:off x="5765250" y="6471138"/>
            <a:ext cx="90000" cy="90000"/>
          </a:xfrm>
          <a:prstGeom prst="ellipse">
            <a:avLst/>
          </a:prstGeom>
          <a:solidFill>
            <a:schemeClr val="bg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 name="椭圆 11"/>
          <p:cNvSpPr/>
          <p:nvPr/>
        </p:nvSpPr>
        <p:spPr>
          <a:xfrm>
            <a:off x="614625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 name="椭圆 12"/>
          <p:cNvSpPr/>
          <p:nvPr/>
        </p:nvSpPr>
        <p:spPr>
          <a:xfrm>
            <a:off x="6336750" y="6471138"/>
            <a:ext cx="90000" cy="900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5" name="组合 14"/>
          <p:cNvGrpSpPr/>
          <p:nvPr/>
        </p:nvGrpSpPr>
        <p:grpSpPr>
          <a:xfrm rot="5400000">
            <a:off x="529149" y="3304283"/>
            <a:ext cx="581785" cy="249435"/>
            <a:chOff x="5722295" y="5459104"/>
            <a:chExt cx="741073" cy="184951"/>
          </a:xfrm>
        </p:grpSpPr>
        <p:cxnSp>
          <p:nvCxnSpPr>
            <p:cNvPr id="16" name="直接连接符 15"/>
            <p:cNvCxnSpPr/>
            <p:nvPr/>
          </p:nvCxnSpPr>
          <p:spPr>
            <a:xfrm>
              <a:off x="5722295" y="5459104"/>
              <a:ext cx="373705" cy="18495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89663" y="5459104"/>
              <a:ext cx="373705" cy="184951"/>
            </a:xfrm>
            <a:prstGeom prst="line">
              <a:avLst/>
            </a:prstGeom>
            <a:ln w="25400">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rot="16200000" flipH="1">
            <a:off x="11081066" y="3304283"/>
            <a:ext cx="581785" cy="249435"/>
            <a:chOff x="5722295" y="5459104"/>
            <a:chExt cx="741073" cy="184951"/>
          </a:xfrm>
        </p:grpSpPr>
        <p:cxnSp>
          <p:nvCxnSpPr>
            <p:cNvPr id="19" name="直接连接符 18"/>
            <p:cNvCxnSpPr/>
            <p:nvPr/>
          </p:nvCxnSpPr>
          <p:spPr>
            <a:xfrm>
              <a:off x="5722295" y="5459104"/>
              <a:ext cx="373705" cy="18495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089663" y="5459104"/>
              <a:ext cx="373705" cy="184951"/>
            </a:xfrm>
            <a:prstGeom prst="line">
              <a:avLst/>
            </a:prstGeom>
            <a:ln w="25400">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5201765" y="2752600"/>
            <a:ext cx="4800651" cy="1015663"/>
          </a:xfrm>
          <a:prstGeom prst="rect">
            <a:avLst/>
          </a:prstGeom>
          <a:noFill/>
        </p:spPr>
        <p:txBody>
          <a:bodyPr wrap="square" rtlCol="0">
            <a:spAutoFit/>
          </a:bodyPr>
          <a:lstStyle/>
          <a:p>
            <a:r>
              <a:rPr lang="zh-CN" altLang="en-US" sz="6000" dirty="0">
                <a:solidFill>
                  <a:schemeClr val="bg1"/>
                </a:solidFill>
                <a:cs typeface="+mn-ea"/>
                <a:sym typeface="+mn-lt"/>
              </a:rPr>
              <a:t>实验原理分析 </a:t>
            </a:r>
            <a:endParaRPr lang="zh-CN" altLang="en-US" sz="2400" dirty="0">
              <a:solidFill>
                <a:schemeClr val="bg1"/>
              </a:solidFill>
              <a:cs typeface="+mn-ea"/>
              <a:sym typeface="+mn-lt"/>
            </a:endParaRPr>
          </a:p>
        </p:txBody>
      </p:sp>
      <p:grpSp>
        <p:nvGrpSpPr>
          <p:cNvPr id="31" name="组合 30"/>
          <p:cNvGrpSpPr/>
          <p:nvPr/>
        </p:nvGrpSpPr>
        <p:grpSpPr>
          <a:xfrm>
            <a:off x="3502798" y="2674631"/>
            <a:ext cx="1540935" cy="1540934"/>
            <a:chOff x="3502798" y="2674631"/>
            <a:chExt cx="1540935" cy="1540934"/>
          </a:xfrm>
        </p:grpSpPr>
        <p:sp>
          <p:nvSpPr>
            <p:cNvPr id="22" name="矩形: 圆角 21"/>
            <p:cNvSpPr/>
            <p:nvPr/>
          </p:nvSpPr>
          <p:spPr>
            <a:xfrm>
              <a:off x="3502798" y="2674631"/>
              <a:ext cx="1540934" cy="15409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4" name="文本框 23"/>
            <p:cNvSpPr txBox="1"/>
            <p:nvPr/>
          </p:nvSpPr>
          <p:spPr>
            <a:xfrm>
              <a:off x="3502799" y="2768166"/>
              <a:ext cx="1540934" cy="1322070"/>
            </a:xfrm>
            <a:prstGeom prst="rect">
              <a:avLst/>
            </a:prstGeom>
            <a:noFill/>
          </p:spPr>
          <p:txBody>
            <a:bodyPr wrap="square" rtlCol="0">
              <a:spAutoFit/>
            </a:bodyPr>
            <a:lstStyle/>
            <a:p>
              <a:pPr algn="ctr"/>
              <a:r>
                <a:rPr lang="en-US" altLang="zh-CN" sz="8000" dirty="0">
                  <a:gradFill>
                    <a:gsLst>
                      <a:gs pos="0">
                        <a:srgbClr val="D93339"/>
                      </a:gs>
                      <a:gs pos="100000">
                        <a:srgbClr val="6AAABA"/>
                      </a:gs>
                    </a:gsLst>
                    <a:lin ang="5400000" scaled="1"/>
                  </a:gradFill>
                  <a:latin typeface="微软雅黑" panose="020B0503020204020204" pitchFamily="34" charset="-122"/>
                  <a:ea typeface="微软雅黑" panose="020B0503020204020204" pitchFamily="34" charset="-122"/>
                  <a:cs typeface="+mn-ea"/>
                  <a:sym typeface="+mn-lt"/>
                </a:rPr>
                <a:t>02</a:t>
              </a:r>
              <a:endParaRPr lang="en-US" altLang="zh-CN" sz="8000" dirty="0">
                <a:gradFill>
                  <a:gsLst>
                    <a:gs pos="0">
                      <a:srgbClr val="D93339"/>
                    </a:gs>
                    <a:gs pos="100000">
                      <a:srgbClr val="6AAABA"/>
                    </a:gs>
                  </a:gsLst>
                  <a:lin ang="5400000" scaled="1"/>
                </a:gra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500" fill="hold"/>
                                        <p:tgtEl>
                                          <p:spTgt spid="31"/>
                                        </p:tgtEl>
                                        <p:attrNameLst>
                                          <p:attrName>ppt_x</p:attrName>
                                        </p:attrNameLst>
                                      </p:cBhvr>
                                      <p:tavLst>
                                        <p:tav tm="0">
                                          <p:val>
                                            <p:strVal val="#ppt_x"/>
                                          </p:val>
                                        </p:tav>
                                        <p:tav tm="100000">
                                          <p:val>
                                            <p:strVal val="#ppt_x"/>
                                          </p:val>
                                        </p:tav>
                                      </p:tavLst>
                                    </p:anim>
                                    <p:anim calcmode="lin" valueType="num">
                                      <p:cBhvr additive="base">
                                        <p:cTn id="8" dur="1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1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1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000" fill="hold"/>
                                        <p:tgtEl>
                                          <p:spTgt spid="11"/>
                                        </p:tgtEl>
                                        <p:attrNameLst>
                                          <p:attrName>ppt_x</p:attrName>
                                        </p:attrNameLst>
                                      </p:cBhvr>
                                      <p:tavLst>
                                        <p:tav tm="0">
                                          <p:val>
                                            <p:strVal val="#ppt_x"/>
                                          </p:val>
                                        </p:tav>
                                        <p:tav tm="100000">
                                          <p:val>
                                            <p:strVal val="#ppt_x"/>
                                          </p:val>
                                        </p:tav>
                                      </p:tavLst>
                                    </p:anim>
                                    <p:anim calcmode="lin" valueType="num">
                                      <p:cBhvr additive="base">
                                        <p:cTn id="23" dur="10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1000" fill="hold"/>
                                        <p:tgtEl>
                                          <p:spTgt spid="10"/>
                                        </p:tgtEl>
                                        <p:attrNameLst>
                                          <p:attrName>ppt_x</p:attrName>
                                        </p:attrNameLst>
                                      </p:cBhvr>
                                      <p:tavLst>
                                        <p:tav tm="0">
                                          <p:val>
                                            <p:strVal val="#ppt_x"/>
                                          </p:val>
                                        </p:tav>
                                        <p:tav tm="100000">
                                          <p:val>
                                            <p:strVal val="#ppt_x"/>
                                          </p:val>
                                        </p:tav>
                                      </p:tavLst>
                                    </p:anim>
                                    <p:anim calcmode="lin" valueType="num">
                                      <p:cBhvr additive="base">
                                        <p:cTn id="27" dur="10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50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1000" fill="hold"/>
                                        <p:tgtEl>
                                          <p:spTgt spid="12"/>
                                        </p:tgtEl>
                                        <p:attrNameLst>
                                          <p:attrName>ppt_x</p:attrName>
                                        </p:attrNameLst>
                                      </p:cBhvr>
                                      <p:tavLst>
                                        <p:tav tm="0">
                                          <p:val>
                                            <p:strVal val="#ppt_x"/>
                                          </p:val>
                                        </p:tav>
                                        <p:tav tm="100000">
                                          <p:val>
                                            <p:strVal val="#ppt_x"/>
                                          </p:val>
                                        </p:tav>
                                      </p:tavLst>
                                    </p:anim>
                                    <p:anim calcmode="lin" valueType="num">
                                      <p:cBhvr additive="base">
                                        <p:cTn id="31" dur="1000" fill="hold"/>
                                        <p:tgtEl>
                                          <p:spTgt spid="12"/>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75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1000" fill="hold"/>
                                        <p:tgtEl>
                                          <p:spTgt spid="13"/>
                                        </p:tgtEl>
                                        <p:attrNameLst>
                                          <p:attrName>ppt_x</p:attrName>
                                        </p:attrNameLst>
                                      </p:cBhvr>
                                      <p:tavLst>
                                        <p:tav tm="0">
                                          <p:val>
                                            <p:strVal val="#ppt_x"/>
                                          </p:val>
                                        </p:tav>
                                        <p:tav tm="100000">
                                          <p:val>
                                            <p:strVal val="#ppt_x"/>
                                          </p:val>
                                        </p:tav>
                                      </p:tavLst>
                                    </p:anim>
                                    <p:anim calcmode="lin" valueType="num">
                                      <p:cBhvr additive="base">
                                        <p:cTn id="3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8127" y="1705509"/>
            <a:ext cx="2544832" cy="706755"/>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pPr algn="l"/>
            <a:r>
              <a:rPr lang="zh-CN" altLang="en-US" sz="2800" b="1" dirty="0">
                <a:solidFill>
                  <a:schemeClr val="tx1"/>
                </a:solidFill>
                <a:cs typeface="+mn-ea"/>
                <a:sym typeface="+mn-lt"/>
              </a:rPr>
              <a:t>参考文献</a:t>
            </a:r>
            <a:endParaRPr lang="en-US" altLang="zh-CN" sz="2800" b="1" dirty="0">
              <a:solidFill>
                <a:schemeClr val="tx1"/>
              </a:solidFill>
              <a:cs typeface="+mn-ea"/>
              <a:sym typeface="+mn-lt"/>
            </a:endParaRPr>
          </a:p>
          <a:p>
            <a:pPr algn="l"/>
            <a:r>
              <a:rPr lang="en-US" altLang="zh-CN" sz="1200" dirty="0">
                <a:solidFill>
                  <a:schemeClr val="tx1"/>
                </a:solidFill>
                <a:cs typeface="+mn-ea"/>
                <a:sym typeface="+mn-lt"/>
              </a:rPr>
              <a:t>Reference</a:t>
            </a:r>
            <a:endParaRPr lang="en-US" altLang="zh-CN" sz="1200" dirty="0">
              <a:solidFill>
                <a:schemeClr val="tx1"/>
              </a:solidFill>
              <a:cs typeface="+mn-ea"/>
              <a:sym typeface="+mn-lt"/>
            </a:endParaRPr>
          </a:p>
        </p:txBody>
      </p:sp>
      <p:cxnSp>
        <p:nvCxnSpPr>
          <p:cNvPr id="8" name="直接连接符 7"/>
          <p:cNvCxnSpPr/>
          <p:nvPr/>
        </p:nvCxnSpPr>
        <p:spPr>
          <a:xfrm flipV="1">
            <a:off x="993377" y="2545081"/>
            <a:ext cx="824864" cy="1"/>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4"/>
          <p:cNvSpPr>
            <a:spLocks noChangeArrowheads="1"/>
          </p:cNvSpPr>
          <p:nvPr/>
        </p:nvSpPr>
        <p:spPr bwMode="auto">
          <a:xfrm>
            <a:off x="993377" y="4221376"/>
            <a:ext cx="141394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13"/>
          <p:cNvSpPr>
            <a:spLocks noChangeArrowheads="1"/>
          </p:cNvSpPr>
          <p:nvPr/>
        </p:nvSpPr>
        <p:spPr bwMode="auto">
          <a:xfrm>
            <a:off x="2120630" y="3428999"/>
            <a:ext cx="20788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9" name="Rectangle 15"/>
          <p:cNvSpPr>
            <a:spLocks noChangeArrowheads="1"/>
          </p:cNvSpPr>
          <p:nvPr/>
        </p:nvSpPr>
        <p:spPr bwMode="auto">
          <a:xfrm>
            <a:off x="1934692" y="4118187"/>
            <a:ext cx="149887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1" name="Rectangle 17"/>
          <p:cNvSpPr>
            <a:spLocks noChangeArrowheads="1"/>
          </p:cNvSpPr>
          <p:nvPr/>
        </p:nvSpPr>
        <p:spPr bwMode="auto">
          <a:xfrm>
            <a:off x="1934691" y="4605349"/>
            <a:ext cx="152777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3" name="Rectangle 22"/>
          <p:cNvSpPr>
            <a:spLocks noChangeArrowheads="1"/>
          </p:cNvSpPr>
          <p:nvPr/>
        </p:nvSpPr>
        <p:spPr bwMode="auto">
          <a:xfrm>
            <a:off x="3015575" y="4935496"/>
            <a:ext cx="200416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5" name="Rectangle 24"/>
          <p:cNvSpPr>
            <a:spLocks noChangeArrowheads="1"/>
          </p:cNvSpPr>
          <p:nvPr/>
        </p:nvSpPr>
        <p:spPr bwMode="auto">
          <a:xfrm>
            <a:off x="1934691" y="5350984"/>
            <a:ext cx="238902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30" name="Rectangle 28"/>
          <p:cNvSpPr>
            <a:spLocks noChangeArrowheads="1"/>
          </p:cNvSpPr>
          <p:nvPr/>
        </p:nvSpPr>
        <p:spPr bwMode="auto">
          <a:xfrm flipV="1">
            <a:off x="8545582" y="2883459"/>
            <a:ext cx="171313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32" name="Rectangle 30"/>
          <p:cNvSpPr>
            <a:spLocks noChangeArrowheads="1"/>
          </p:cNvSpPr>
          <p:nvPr/>
        </p:nvSpPr>
        <p:spPr bwMode="auto">
          <a:xfrm>
            <a:off x="7372628" y="3067349"/>
            <a:ext cx="17377820" cy="5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34" name="Rectangle 32"/>
          <p:cNvSpPr>
            <a:spLocks noChangeArrowheads="1"/>
          </p:cNvSpPr>
          <p:nvPr/>
        </p:nvSpPr>
        <p:spPr bwMode="auto">
          <a:xfrm>
            <a:off x="7372627" y="3795405"/>
            <a:ext cx="24286984" cy="5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37" name="Rectangle 34"/>
          <p:cNvSpPr>
            <a:spLocks noChangeArrowheads="1"/>
          </p:cNvSpPr>
          <p:nvPr/>
        </p:nvSpPr>
        <p:spPr bwMode="auto">
          <a:xfrm>
            <a:off x="7368200" y="4528860"/>
            <a:ext cx="21105119" cy="4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8127" y="2739813"/>
            <a:ext cx="6029594" cy="3329953"/>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987" y="2739813"/>
            <a:ext cx="3751549" cy="3329946"/>
          </a:xfrm>
          <a:prstGeom prst="rect">
            <a:avLst/>
          </a:prstGeom>
        </p:spPr>
      </p:pic>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16" presetClass="entr" presetSubtype="37" fill="hold" nodeType="with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8127" y="1705509"/>
            <a:ext cx="2544832" cy="707886"/>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pPr algn="l"/>
            <a:r>
              <a:rPr lang="zh-CN" altLang="en-US" sz="2800" b="1" dirty="0">
                <a:solidFill>
                  <a:schemeClr val="tx1"/>
                </a:solidFill>
                <a:cs typeface="+mn-ea"/>
                <a:sym typeface="+mn-lt"/>
              </a:rPr>
              <a:t>奇异值分解</a:t>
            </a:r>
            <a:endParaRPr lang="en-US" altLang="zh-CN" sz="2800" b="1" dirty="0">
              <a:solidFill>
                <a:schemeClr val="tx1"/>
              </a:solidFill>
              <a:cs typeface="+mn-ea"/>
              <a:sym typeface="+mn-lt"/>
            </a:endParaRPr>
          </a:p>
          <a:p>
            <a:pPr algn="l"/>
            <a:r>
              <a:rPr lang="en-US" altLang="zh-CN" sz="1200" dirty="0">
                <a:solidFill>
                  <a:schemeClr val="tx1"/>
                </a:solidFill>
                <a:cs typeface="+mn-ea"/>
                <a:sym typeface="+mn-lt"/>
              </a:rPr>
              <a:t>Singular Value Decomposition</a:t>
            </a:r>
            <a:endParaRPr lang="zh-CN" altLang="en-US" sz="1200" dirty="0">
              <a:solidFill>
                <a:schemeClr val="tx1"/>
              </a:solidFill>
              <a:cs typeface="+mn-ea"/>
              <a:sym typeface="+mn-lt"/>
            </a:endParaRPr>
          </a:p>
        </p:txBody>
      </p:sp>
      <p:sp>
        <p:nvSpPr>
          <p:cNvPr id="6" name="文本框 5"/>
          <p:cNvSpPr txBox="1"/>
          <p:nvPr/>
        </p:nvSpPr>
        <p:spPr>
          <a:xfrm>
            <a:off x="898126" y="2759870"/>
            <a:ext cx="4729675" cy="2861310"/>
          </a:xfrm>
          <a:prstGeom prst="rect">
            <a:avLst/>
          </a:prstGeom>
          <a:noFill/>
        </p:spPr>
        <p:txBody>
          <a:bodyPr wrap="square" rtlCol="0">
            <a:spAutoFit/>
          </a:bodyPr>
          <a:lstStyle/>
          <a:p>
            <a:r>
              <a:rPr lang="zh-CN" altLang="en-US" dirty="0">
                <a:cs typeface="+mn-ea"/>
                <a:sym typeface="+mn-lt"/>
              </a:rPr>
              <a:t>数值分析中的奇异值分解</a:t>
            </a:r>
            <a:r>
              <a:rPr lang="en-US" altLang="zh-CN" dirty="0">
                <a:latin typeface="微软雅黑" panose="020B0503020204020204" pitchFamily="34" charset="-122"/>
                <a:ea typeface="微软雅黑" panose="020B0503020204020204" pitchFamily="34" charset="-122"/>
                <a:cs typeface="+mn-ea"/>
                <a:sym typeface="+mn-lt"/>
              </a:rPr>
              <a:t>(SVD)</a:t>
            </a:r>
            <a:r>
              <a:rPr lang="en-US" altLang="zh-CN" dirty="0">
                <a:cs typeface="+mn-ea"/>
                <a:sym typeface="+mn-lt"/>
              </a:rPr>
              <a:t> </a:t>
            </a:r>
            <a:r>
              <a:rPr lang="zh-CN" altLang="en-US" dirty="0">
                <a:cs typeface="+mn-ea"/>
                <a:sym typeface="+mn-lt"/>
              </a:rPr>
              <a:t>是一种将矩阵对角化的数值算法</a:t>
            </a:r>
            <a:r>
              <a:rPr lang="en-US" altLang="zh-CN" dirty="0">
                <a:cs typeface="+mn-ea"/>
                <a:sym typeface="+mn-lt"/>
              </a:rPr>
              <a:t>. </a:t>
            </a:r>
            <a:r>
              <a:rPr lang="zh-CN" altLang="en-US" dirty="0">
                <a:cs typeface="+mn-ea"/>
                <a:sym typeface="+mn-lt"/>
              </a:rPr>
              <a:t>在图像处理中应用 </a:t>
            </a:r>
            <a:r>
              <a:rPr lang="en-US" altLang="zh-CN" dirty="0">
                <a:latin typeface="微软雅黑" panose="020B0503020204020204" pitchFamily="34" charset="-122"/>
                <a:ea typeface="微软雅黑" panose="020B0503020204020204" pitchFamily="34" charset="-122"/>
                <a:cs typeface="+mn-ea"/>
                <a:sym typeface="+mn-lt"/>
              </a:rPr>
              <a:t>SVD</a:t>
            </a:r>
            <a:r>
              <a:rPr lang="en-US" altLang="zh-CN" dirty="0">
                <a:cs typeface="+mn-ea"/>
                <a:sym typeface="+mn-lt"/>
              </a:rPr>
              <a:t> </a:t>
            </a:r>
            <a:r>
              <a:rPr lang="zh-CN" altLang="en-US" dirty="0">
                <a:cs typeface="+mn-ea"/>
                <a:sym typeface="+mn-lt"/>
              </a:rPr>
              <a:t>的主要理论背景是</a:t>
            </a:r>
            <a:r>
              <a:rPr lang="en-US" altLang="zh-CN" dirty="0">
                <a:cs typeface="+mn-ea"/>
                <a:sym typeface="+mn-lt"/>
              </a:rPr>
              <a:t>: </a:t>
            </a:r>
            <a:endParaRPr lang="en-US" altLang="zh-CN" dirty="0">
              <a:cs typeface="+mn-ea"/>
              <a:sym typeface="+mn-lt"/>
            </a:endParaRPr>
          </a:p>
          <a:p>
            <a:r>
              <a:rPr lang="zh-CN" altLang="en-US" dirty="0">
                <a:cs typeface="+mn-ea"/>
                <a:sym typeface="+mn-lt"/>
              </a:rPr>
              <a:t>（</a:t>
            </a:r>
            <a:r>
              <a:rPr lang="en-US" altLang="zh-CN" dirty="0">
                <a:latin typeface="微软雅黑" panose="020B0503020204020204" pitchFamily="34" charset="-122"/>
                <a:ea typeface="微软雅黑" panose="020B0503020204020204" pitchFamily="34" charset="-122"/>
                <a:cs typeface="+mn-ea"/>
                <a:sym typeface="+mn-lt"/>
              </a:rPr>
              <a:t>1</a:t>
            </a:r>
            <a:r>
              <a:rPr lang="zh-CN" altLang="en-US" dirty="0">
                <a:cs typeface="+mn-ea"/>
                <a:sym typeface="+mn-lt"/>
              </a:rPr>
              <a:t>）</a:t>
            </a:r>
            <a:r>
              <a:rPr lang="en-US" altLang="zh-CN" dirty="0">
                <a:cs typeface="+mn-ea"/>
                <a:sym typeface="+mn-lt"/>
              </a:rPr>
              <a:t> </a:t>
            </a:r>
            <a:r>
              <a:rPr lang="zh-CN" altLang="en-US" dirty="0">
                <a:cs typeface="+mn-ea"/>
                <a:sym typeface="+mn-lt"/>
              </a:rPr>
              <a:t>图像奇异值的稳定性非常好</a:t>
            </a:r>
            <a:r>
              <a:rPr lang="en-US" altLang="zh-CN" dirty="0">
                <a:cs typeface="+mn-ea"/>
                <a:sym typeface="+mn-lt"/>
              </a:rPr>
              <a:t>, </a:t>
            </a:r>
            <a:r>
              <a:rPr lang="zh-CN" altLang="en-US" dirty="0">
                <a:cs typeface="+mn-ea"/>
                <a:sym typeface="+mn-lt"/>
              </a:rPr>
              <a:t>即当图像被施加小的扰动时</a:t>
            </a:r>
            <a:r>
              <a:rPr lang="en-US" altLang="zh-CN" dirty="0">
                <a:cs typeface="+mn-ea"/>
                <a:sym typeface="+mn-lt"/>
              </a:rPr>
              <a:t>, </a:t>
            </a:r>
            <a:r>
              <a:rPr lang="zh-CN" altLang="en-US" dirty="0">
                <a:cs typeface="+mn-ea"/>
                <a:sym typeface="+mn-lt"/>
              </a:rPr>
              <a:t>图像的奇异值不会有大的变化。</a:t>
            </a:r>
            <a:endParaRPr lang="en-US" altLang="zh-CN" dirty="0">
              <a:cs typeface="+mn-ea"/>
              <a:sym typeface="+mn-lt"/>
            </a:endParaRPr>
          </a:p>
          <a:p>
            <a:r>
              <a:rPr lang="zh-CN" altLang="en-US" dirty="0">
                <a:cs typeface="+mn-ea"/>
                <a:sym typeface="+mn-lt"/>
              </a:rPr>
              <a:t>（</a:t>
            </a:r>
            <a:r>
              <a:rPr lang="en-US" altLang="zh-CN" dirty="0">
                <a:latin typeface="微软雅黑" panose="020B0503020204020204" pitchFamily="34" charset="-122"/>
                <a:ea typeface="微软雅黑" panose="020B0503020204020204" pitchFamily="34" charset="-122"/>
                <a:cs typeface="+mn-ea"/>
                <a:sym typeface="+mn-lt"/>
              </a:rPr>
              <a:t>2</a:t>
            </a:r>
            <a:r>
              <a:rPr lang="zh-CN" altLang="en-US" dirty="0">
                <a:cs typeface="+mn-ea"/>
                <a:sym typeface="+mn-lt"/>
              </a:rPr>
              <a:t>）奇异值不是反映图像的视觉特性</a:t>
            </a:r>
            <a:r>
              <a:rPr lang="en-US" altLang="zh-CN" dirty="0">
                <a:cs typeface="+mn-ea"/>
                <a:sym typeface="+mn-lt"/>
              </a:rPr>
              <a:t>,</a:t>
            </a:r>
            <a:r>
              <a:rPr lang="zh-CN" altLang="en-US" dirty="0">
                <a:cs typeface="+mn-ea"/>
                <a:sym typeface="+mn-lt"/>
              </a:rPr>
              <a:t>而是反映图像矩阵元素间的关系</a:t>
            </a:r>
            <a:r>
              <a:rPr lang="en-US" altLang="zh-CN" dirty="0">
                <a:cs typeface="+mn-ea"/>
                <a:sym typeface="+mn-lt"/>
              </a:rPr>
              <a:t>,</a:t>
            </a:r>
            <a:r>
              <a:rPr lang="zh-CN" altLang="en-US" dirty="0">
                <a:cs typeface="+mn-ea"/>
                <a:sym typeface="+mn-lt"/>
              </a:rPr>
              <a:t>即图像的内蕴特性。（</a:t>
            </a:r>
            <a:r>
              <a:rPr lang="en-US" altLang="zh-CN" dirty="0">
                <a:cs typeface="+mn-ea"/>
                <a:sym typeface="+mn-lt"/>
              </a:rPr>
              <a:t>3</a:t>
            </a:r>
            <a:r>
              <a:rPr lang="zh-CN" altLang="en-US" dirty="0">
                <a:cs typeface="+mn-ea"/>
                <a:sym typeface="+mn-lt"/>
              </a:rPr>
              <a:t>）每个矩阵可以进行奇异值分解，因此该水印算法具有普遍性。</a:t>
            </a:r>
            <a:endParaRPr lang="zh-CN" altLang="en-US" dirty="0">
              <a:cs typeface="+mn-ea"/>
              <a:sym typeface="+mn-lt"/>
            </a:endParaRPr>
          </a:p>
        </p:txBody>
      </p:sp>
      <p:cxnSp>
        <p:nvCxnSpPr>
          <p:cNvPr id="8" name="直接连接符 7"/>
          <p:cNvCxnSpPr/>
          <p:nvPr/>
        </p:nvCxnSpPr>
        <p:spPr>
          <a:xfrm flipV="1">
            <a:off x="993377" y="2545081"/>
            <a:ext cx="824864" cy="1"/>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8"/>
          <p:cNvSpPr txBox="1"/>
          <p:nvPr/>
        </p:nvSpPr>
        <p:spPr>
          <a:xfrm>
            <a:off x="5906001" y="2704923"/>
            <a:ext cx="5882325" cy="3415030"/>
          </a:xfrm>
          <a:prstGeom prst="rect">
            <a:avLst/>
          </a:prstGeom>
          <a:noFill/>
        </p:spPr>
        <p:txBody>
          <a:bodyPr wrap="square" rtlCol="0">
            <a:spAutoFit/>
          </a:bodyPr>
          <a:lstStyle/>
          <a:p>
            <a:r>
              <a:rPr lang="zh-CN" altLang="zh-CN" dirty="0"/>
              <a:t>设矩阵</a:t>
            </a:r>
            <a:r>
              <a:rPr lang="en-US" altLang="zh-CN" dirty="0"/>
              <a:t>              ,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rank(A)=r</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r≤n</a:t>
            </a:r>
            <a:r>
              <a:rPr lang="zh-CN" altLang="en-US" dirty="0"/>
              <a:t>，那么矩阵 的奇异值分解定义如下：</a:t>
            </a:r>
            <a:endParaRPr lang="en-US" altLang="zh-CN" dirty="0"/>
          </a:p>
          <a:p>
            <a:endParaRPr lang="en-US" altLang="zh-CN" dirty="0"/>
          </a:p>
          <a:p>
            <a:endParaRPr lang="en-US" altLang="zh-CN" dirty="0"/>
          </a:p>
          <a:p>
            <a:endParaRPr lang="en-US" altLang="zh-CN" dirty="0"/>
          </a:p>
          <a:p>
            <a:r>
              <a:rPr lang="zh-CN" altLang="en-US" dirty="0"/>
              <a:t>其中                      和                     是正交矩阵，其列向量分别为   和    ；</a:t>
            </a:r>
            <a:r>
              <a:rPr lang="en-US" altLang="zh-CN" i="1" dirty="0"/>
              <a:t>U</a:t>
            </a:r>
            <a:r>
              <a:rPr lang="zh-CN" altLang="en-US" dirty="0"/>
              <a:t>，</a:t>
            </a:r>
            <a:r>
              <a:rPr lang="en-US" altLang="zh-CN" i="1" dirty="0"/>
              <a:t>V </a:t>
            </a:r>
            <a:r>
              <a:rPr lang="zh-CN" altLang="en-US" dirty="0"/>
              <a:t>分别称为矩阵</a:t>
            </a:r>
            <a:r>
              <a:rPr lang="en-US" altLang="zh-CN" i="1" dirty="0">
                <a:latin typeface="微软雅黑" panose="020B0503020204020204" pitchFamily="34" charset="-122"/>
                <a:ea typeface="微软雅黑" panose="020B0503020204020204" pitchFamily="34" charset="-122"/>
              </a:rPr>
              <a:t>A </a:t>
            </a:r>
            <a:r>
              <a:rPr lang="zh-CN" altLang="en-US" dirty="0"/>
              <a:t>的左奇异矩阵和右奇异矩阵，</a:t>
            </a:r>
            <a:r>
              <a:rPr lang="en-US" altLang="zh-CN" i="1" dirty="0">
                <a:latin typeface="微软雅黑" panose="020B0503020204020204" pitchFamily="34" charset="-122"/>
                <a:ea typeface="微软雅黑" panose="020B0503020204020204" pitchFamily="34" charset="-122"/>
              </a:rPr>
              <a:t>D </a:t>
            </a:r>
            <a:r>
              <a:rPr lang="zh-CN" altLang="en-US" dirty="0"/>
              <a:t>是对角阵；                       称作矩阵</a:t>
            </a:r>
            <a:r>
              <a:rPr lang="en-US" altLang="zh-CN" dirty="0"/>
              <a:t>A</a:t>
            </a:r>
            <a:r>
              <a:rPr lang="zh-CN" altLang="en-US" dirty="0"/>
              <a:t>的奇异值，</a:t>
            </a:r>
            <a:r>
              <a:rPr lang="zh-CN" altLang="zh-CN" dirty="0"/>
              <a:t>此处是</a:t>
            </a:r>
            <a:r>
              <a:rPr lang="en-US" altLang="zh-CN" dirty="0"/>
              <a:t>        </a:t>
            </a:r>
            <a:r>
              <a:rPr lang="zh-CN" altLang="en-US" dirty="0"/>
              <a:t>或         </a:t>
            </a:r>
            <a:r>
              <a:rPr lang="zh-CN" altLang="zh-CN" dirty="0"/>
              <a:t>的特征值</a:t>
            </a:r>
            <a:r>
              <a:rPr lang="en-US" altLang="zh-CN" dirty="0"/>
              <a:t>    </a:t>
            </a:r>
            <a:r>
              <a:rPr lang="zh-CN" altLang="en-US" dirty="0"/>
              <a:t>的正平方根，满足：</a:t>
            </a:r>
            <a:endParaRPr lang="en-US" altLang="zh-CN" dirty="0"/>
          </a:p>
          <a:p>
            <a:endParaRPr lang="en-US" altLang="zh-CN" dirty="0"/>
          </a:p>
          <a:p>
            <a:endParaRPr lang="en-US" altLang="zh-CN" dirty="0"/>
          </a:p>
        </p:txBody>
      </p:sp>
      <p:sp>
        <p:nvSpPr>
          <p:cNvPr id="50"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1" name="对象 50"/>
          <p:cNvGraphicFramePr>
            <a:graphicFrameLocks noChangeAspect="1"/>
          </p:cNvGraphicFramePr>
          <p:nvPr/>
        </p:nvGraphicFramePr>
        <p:xfrm>
          <a:off x="6648450" y="2584450"/>
          <a:ext cx="1143000" cy="391795"/>
        </p:xfrm>
        <a:graphic>
          <a:graphicData uri="http://schemas.openxmlformats.org/presentationml/2006/ole">
            <mc:AlternateContent xmlns:mc="http://schemas.openxmlformats.org/markup-compatibility/2006">
              <mc:Choice xmlns:v="urn:schemas-microsoft-com:vml" Requires="v">
                <p:oleObj spid="_x0000_s1325" name="" r:id="rId1" imgW="558800" imgH="190500" progId="Equation.DSMT4">
                  <p:embed/>
                </p:oleObj>
              </mc:Choice>
              <mc:Fallback>
                <p:oleObj name="" r:id="rId1" imgW="558800" imgH="190500" progId="Equation.DSMT4">
                  <p:embed/>
                  <p:pic>
                    <p:nvPicPr>
                      <p:cNvPr id="0" name="Object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450" y="2584450"/>
                        <a:ext cx="1143000" cy="391795"/>
                      </a:xfrm>
                      <a:prstGeom prst="rect">
                        <a:avLst/>
                      </a:prstGeom>
                      <a:noFill/>
                    </p:spPr>
                  </p:pic>
                </p:oleObj>
              </mc:Fallback>
            </mc:AlternateContent>
          </a:graphicData>
        </a:graphic>
      </p:graphicFrame>
      <p:sp>
        <p:nvSpPr>
          <p:cNvPr id="52"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3" name="对象 52"/>
          <p:cNvGraphicFramePr>
            <a:graphicFrameLocks noChangeAspect="1"/>
          </p:cNvGraphicFramePr>
          <p:nvPr/>
        </p:nvGraphicFramePr>
        <p:xfrm>
          <a:off x="6451970" y="3190542"/>
          <a:ext cx="4744453" cy="847091"/>
        </p:xfrm>
        <a:graphic>
          <a:graphicData uri="http://schemas.openxmlformats.org/presentationml/2006/ole">
            <mc:AlternateContent xmlns:mc="http://schemas.openxmlformats.org/markup-compatibility/2006">
              <mc:Choice xmlns:v="urn:schemas-microsoft-com:vml" Requires="v">
                <p:oleObj spid="_x0000_s1326" name="" r:id="rId3" imgW="4051300" imgH="723900" progId="Equation.DSMT4">
                  <p:embed/>
                </p:oleObj>
              </mc:Choice>
              <mc:Fallback>
                <p:oleObj name="" r:id="rId3" imgW="4051300" imgH="723900"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970" y="3190542"/>
                        <a:ext cx="4744453" cy="847091"/>
                      </a:xfrm>
                      <a:prstGeom prst="rect">
                        <a:avLst/>
                      </a:prstGeom>
                      <a:noFill/>
                    </p:spPr>
                  </p:pic>
                </p:oleObj>
              </mc:Fallback>
            </mc:AlternateContent>
          </a:graphicData>
        </a:graphic>
      </p:graphicFrame>
      <p:sp>
        <p:nvSpPr>
          <p:cNvPr id="54"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5" name="对象 54"/>
          <p:cNvGraphicFramePr>
            <a:graphicFrameLocks noChangeAspect="1"/>
          </p:cNvGraphicFramePr>
          <p:nvPr/>
        </p:nvGraphicFramePr>
        <p:xfrm>
          <a:off x="6488804" y="4062671"/>
          <a:ext cx="1847653" cy="344477"/>
        </p:xfrm>
        <a:graphic>
          <a:graphicData uri="http://schemas.openxmlformats.org/presentationml/2006/ole">
            <mc:AlternateContent xmlns:mc="http://schemas.openxmlformats.org/markup-compatibility/2006">
              <mc:Choice xmlns:v="urn:schemas-microsoft-com:vml" Requires="v">
                <p:oleObj spid="_x0000_s1327" name="" r:id="rId5" imgW="1308100" imgH="241300" progId="Equation.DSMT4">
                  <p:embed/>
                </p:oleObj>
              </mc:Choice>
              <mc:Fallback>
                <p:oleObj name="" r:id="rId5" imgW="1308100" imgH="241300" progId="Equation.DSMT4">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8804" y="4062671"/>
                        <a:ext cx="1847653" cy="344477"/>
                      </a:xfrm>
                      <a:prstGeom prst="rect">
                        <a:avLst/>
                      </a:prstGeom>
                      <a:noFill/>
                    </p:spPr>
                  </p:pic>
                </p:oleObj>
              </mc:Fallback>
            </mc:AlternateContent>
          </a:graphicData>
        </a:graphic>
      </p:graphicFrame>
      <p:graphicFrame>
        <p:nvGraphicFramePr>
          <p:cNvPr id="3" name="对象 2"/>
          <p:cNvGraphicFramePr>
            <a:graphicFrameLocks noChangeAspect="1"/>
          </p:cNvGraphicFramePr>
          <p:nvPr/>
        </p:nvGraphicFramePr>
        <p:xfrm>
          <a:off x="8847633" y="4059141"/>
          <a:ext cx="1755010" cy="351916"/>
        </p:xfrm>
        <a:graphic>
          <a:graphicData uri="http://schemas.openxmlformats.org/presentationml/2006/ole">
            <mc:AlternateContent xmlns:mc="http://schemas.openxmlformats.org/markup-compatibility/2006">
              <mc:Choice xmlns:v="urn:schemas-microsoft-com:vml" Requires="v">
                <p:oleObj spid="_x0000_s1328" name="" r:id="rId7" imgW="1218565" imgH="241300" progId="Equation.DSMT4">
                  <p:embed/>
                </p:oleObj>
              </mc:Choice>
              <mc:Fallback>
                <p:oleObj name="" r:id="rId7" imgW="1218565" imgH="241300" progId="Equation.DSMT4">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7633" y="4059141"/>
                        <a:ext cx="1755010" cy="351916"/>
                      </a:xfrm>
                      <a:prstGeom prst="rect">
                        <a:avLst/>
                      </a:prstGeom>
                      <a:noFill/>
                    </p:spPr>
                  </p:pic>
                </p:oleObj>
              </mc:Fallback>
            </mc:AlternateContent>
          </a:graphicData>
        </a:graphic>
      </p:graphicFrame>
      <p:sp>
        <p:nvSpPr>
          <p:cNvPr id="4" name="Rectangle 61"/>
          <p:cNvSpPr>
            <a:spLocks noChangeArrowheads="1"/>
          </p:cNvSpPr>
          <p:nvPr/>
        </p:nvSpPr>
        <p:spPr bwMode="auto">
          <a:xfrm>
            <a:off x="9041363" y="3412983"/>
            <a:ext cx="130327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10061808" y="4635941"/>
          <a:ext cx="1254244" cy="333231"/>
        </p:xfrm>
        <a:graphic>
          <a:graphicData uri="http://schemas.openxmlformats.org/presentationml/2006/ole">
            <mc:AlternateContent xmlns:mc="http://schemas.openxmlformats.org/markup-compatibility/2006">
              <mc:Choice xmlns:v="urn:schemas-microsoft-com:vml" Requires="v">
                <p:oleObj spid="_x0000_s1329" name="" r:id="rId9" imgW="862965" imgH="228600" progId="Equation.DSMT4">
                  <p:embed/>
                </p:oleObj>
              </mc:Choice>
              <mc:Fallback>
                <p:oleObj name="" r:id="rId9" imgW="862965" imgH="228600" progId="Equation.DSMT4">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61808" y="4635941"/>
                        <a:ext cx="1254244" cy="333231"/>
                      </a:xfrm>
                      <a:prstGeom prst="rect">
                        <a:avLst/>
                      </a:prstGeom>
                      <a:noFill/>
                    </p:spPr>
                  </p:pic>
                </p:oleObj>
              </mc:Fallback>
            </mc:AlternateContent>
          </a:graphicData>
        </a:graphic>
      </p:graphicFrame>
      <p:sp>
        <p:nvSpPr>
          <p:cNvPr id="9" name="Rectangle 68"/>
          <p:cNvSpPr>
            <a:spLocks noChangeArrowheads="1"/>
          </p:cNvSpPr>
          <p:nvPr/>
        </p:nvSpPr>
        <p:spPr bwMode="auto">
          <a:xfrm>
            <a:off x="7588366" y="3063485"/>
            <a:ext cx="155009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8114442" y="4407189"/>
          <a:ext cx="222153" cy="333230"/>
        </p:xfrm>
        <a:graphic>
          <a:graphicData uri="http://schemas.openxmlformats.org/presentationml/2006/ole">
            <mc:AlternateContent xmlns:mc="http://schemas.openxmlformats.org/markup-compatibility/2006">
              <mc:Choice xmlns:v="urn:schemas-microsoft-com:vml" Requires="v">
                <p:oleObj spid="_x0000_s1330" name="" r:id="rId11" imgW="152400" imgH="228600" progId="Equation.DSMT4">
                  <p:embed/>
                </p:oleObj>
              </mc:Choice>
              <mc:Fallback>
                <p:oleObj name="" r:id="rId11" imgW="152400" imgH="228600" progId="Equation.DSMT4">
                  <p:embed/>
                  <p:pic>
                    <p:nvPicPr>
                      <p:cNvPr id="0" name="Object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4442" y="4407189"/>
                        <a:ext cx="222153" cy="333230"/>
                      </a:xfrm>
                      <a:prstGeom prst="rect">
                        <a:avLst/>
                      </a:prstGeom>
                      <a:noFill/>
                    </p:spPr>
                  </p:pic>
                </p:oleObj>
              </mc:Fallback>
            </mc:AlternateContent>
          </a:graphicData>
        </a:graphic>
      </p:graphicFrame>
      <p:sp>
        <p:nvSpPr>
          <p:cNvPr id="11" name="Rectangle 70"/>
          <p:cNvSpPr>
            <a:spLocks noChangeArrowheads="1"/>
          </p:cNvSpPr>
          <p:nvPr/>
        </p:nvSpPr>
        <p:spPr bwMode="auto">
          <a:xfrm flipV="1">
            <a:off x="8000395" y="3090605"/>
            <a:ext cx="177722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Rectangle 72"/>
          <p:cNvSpPr>
            <a:spLocks noChangeArrowheads="1"/>
          </p:cNvSpPr>
          <p:nvPr/>
        </p:nvSpPr>
        <p:spPr bwMode="auto">
          <a:xfrm>
            <a:off x="8000394" y="2996217"/>
            <a:ext cx="190035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4" name="对象 13"/>
          <p:cNvGraphicFramePr>
            <a:graphicFrameLocks noChangeAspect="1"/>
          </p:cNvGraphicFramePr>
          <p:nvPr/>
        </p:nvGraphicFramePr>
        <p:xfrm>
          <a:off x="8634759" y="4384355"/>
          <a:ext cx="212800" cy="356316"/>
        </p:xfrm>
        <a:graphic>
          <a:graphicData uri="http://schemas.openxmlformats.org/presentationml/2006/ole">
            <mc:AlternateContent xmlns:mc="http://schemas.openxmlformats.org/markup-compatibility/2006">
              <mc:Choice xmlns:v="urn:schemas-microsoft-com:vml" Requires="v">
                <p:oleObj spid="_x0000_s1331" name="" r:id="rId13" imgW="139700" imgH="228600" progId="Equation.DSMT4">
                  <p:embed/>
                </p:oleObj>
              </mc:Choice>
              <mc:Fallback>
                <p:oleObj name="" r:id="rId13" imgW="139700" imgH="228600" progId="Equation.DSMT4">
                  <p:embed/>
                  <p:pic>
                    <p:nvPicPr>
                      <p:cNvPr id="0"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4759" y="4384355"/>
                        <a:ext cx="212800" cy="356316"/>
                      </a:xfrm>
                      <a:prstGeom prst="rect">
                        <a:avLst/>
                      </a:prstGeom>
                      <a:noFill/>
                    </p:spPr>
                  </p:pic>
                </p:oleObj>
              </mc:Fallback>
            </mc:AlternateContent>
          </a:graphicData>
        </a:graphic>
      </p:graphicFrame>
      <p:sp>
        <p:nvSpPr>
          <p:cNvPr id="15" name="Rectangle 74"/>
          <p:cNvSpPr>
            <a:spLocks noChangeArrowheads="1"/>
          </p:cNvSpPr>
          <p:nvPr/>
        </p:nvSpPr>
        <p:spPr bwMode="auto">
          <a:xfrm flipV="1">
            <a:off x="7588366" y="3653546"/>
            <a:ext cx="164811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6" name="对象 15"/>
          <p:cNvGraphicFramePr>
            <a:graphicFrameLocks noChangeAspect="1"/>
          </p:cNvGraphicFramePr>
          <p:nvPr/>
        </p:nvGraphicFramePr>
        <p:xfrm>
          <a:off x="9041246" y="4969262"/>
          <a:ext cx="412028" cy="257518"/>
        </p:xfrm>
        <a:graphic>
          <a:graphicData uri="http://schemas.openxmlformats.org/presentationml/2006/ole">
            <mc:AlternateContent xmlns:mc="http://schemas.openxmlformats.org/markup-compatibility/2006">
              <mc:Choice xmlns:v="urn:schemas-microsoft-com:vml" Requires="v">
                <p:oleObj spid="_x0000_s1332" name="" r:id="rId15" imgW="304800" imgH="190500" progId="Equation.DSMT4">
                  <p:embed/>
                </p:oleObj>
              </mc:Choice>
              <mc:Fallback>
                <p:oleObj name="" r:id="rId15" imgW="304800" imgH="190500" progId="Equation.DSMT4">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41246" y="4969262"/>
                        <a:ext cx="412028" cy="257518"/>
                      </a:xfrm>
                      <a:prstGeom prst="rect">
                        <a:avLst/>
                      </a:prstGeom>
                      <a:noFill/>
                    </p:spPr>
                  </p:pic>
                </p:oleObj>
              </mc:Fallback>
            </mc:AlternateContent>
          </a:graphicData>
        </a:graphic>
      </p:graphicFrame>
      <p:sp>
        <p:nvSpPr>
          <p:cNvPr id="17" name="Rectangle 7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8" name="对象 17"/>
          <p:cNvGraphicFramePr>
            <a:graphicFrameLocks noChangeAspect="1"/>
          </p:cNvGraphicFramePr>
          <p:nvPr/>
        </p:nvGraphicFramePr>
        <p:xfrm>
          <a:off x="10126507" y="4969335"/>
          <a:ext cx="412028" cy="244769"/>
        </p:xfrm>
        <a:graphic>
          <a:graphicData uri="http://schemas.openxmlformats.org/presentationml/2006/ole">
            <mc:AlternateContent xmlns:mc="http://schemas.openxmlformats.org/markup-compatibility/2006">
              <mc:Choice xmlns:v="urn:schemas-microsoft-com:vml" Requires="v">
                <p:oleObj spid="_x0000_s1333" name="" r:id="rId17" imgW="317500" imgH="190500" progId="Equation.DSMT4">
                  <p:embed/>
                </p:oleObj>
              </mc:Choice>
              <mc:Fallback>
                <p:oleObj name="" r:id="rId17" imgW="317500" imgH="190500" progId="Equation.DSMT4">
                  <p:embed/>
                  <p:pic>
                    <p:nvPicPr>
                      <p:cNvPr id="0"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126507" y="4969335"/>
                        <a:ext cx="412028" cy="244769"/>
                      </a:xfrm>
                      <a:prstGeom prst="rect">
                        <a:avLst/>
                      </a:prstGeom>
                      <a:noFill/>
                    </p:spPr>
                  </p:pic>
                </p:oleObj>
              </mc:Fallback>
            </mc:AlternateContent>
          </a:graphicData>
        </a:graphic>
      </p:graphicFrame>
      <p:sp>
        <p:nvSpPr>
          <p:cNvPr id="19" name="Rectangle 78"/>
          <p:cNvSpPr>
            <a:spLocks noChangeArrowheads="1"/>
          </p:cNvSpPr>
          <p:nvPr/>
        </p:nvSpPr>
        <p:spPr bwMode="auto">
          <a:xfrm flipV="1">
            <a:off x="9613966" y="3673935"/>
            <a:ext cx="144555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0" name="对象 19"/>
          <p:cNvGraphicFramePr>
            <a:graphicFrameLocks noChangeAspect="1"/>
          </p:cNvGraphicFramePr>
          <p:nvPr/>
        </p:nvGraphicFramePr>
        <p:xfrm>
          <a:off x="11566562" y="4925222"/>
          <a:ext cx="222154" cy="333231"/>
        </p:xfrm>
        <a:graphic>
          <a:graphicData uri="http://schemas.openxmlformats.org/presentationml/2006/ole">
            <mc:AlternateContent xmlns:mc="http://schemas.openxmlformats.org/markup-compatibility/2006">
              <mc:Choice xmlns:v="urn:schemas-microsoft-com:vml" Requires="v">
                <p:oleObj spid="_x0000_s1334" name="" r:id="rId19" imgW="152400" imgH="228600" progId="Equation.DSMT4">
                  <p:embed/>
                </p:oleObj>
              </mc:Choice>
              <mc:Fallback>
                <p:oleObj name="" r:id="rId19" imgW="152400" imgH="228600" progId="Equation.DSMT4">
                  <p:embed/>
                  <p:pic>
                    <p:nvPicPr>
                      <p:cNvPr id="0" name="Object 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566562" y="4925222"/>
                        <a:ext cx="222154" cy="333231"/>
                      </a:xfrm>
                      <a:prstGeom prst="rect">
                        <a:avLst/>
                      </a:prstGeom>
                      <a:noFill/>
                    </p:spPr>
                  </p:pic>
                </p:oleObj>
              </mc:Fallback>
            </mc:AlternateContent>
          </a:graphicData>
        </a:graphic>
      </p:graphicFrame>
      <p:graphicFrame>
        <p:nvGraphicFramePr>
          <p:cNvPr id="22" name="对象 21"/>
          <p:cNvGraphicFramePr>
            <a:graphicFrameLocks noChangeAspect="1"/>
          </p:cNvGraphicFramePr>
          <p:nvPr/>
        </p:nvGraphicFramePr>
        <p:xfrm>
          <a:off x="7155903" y="5620899"/>
          <a:ext cx="3382520" cy="334995"/>
        </p:xfrm>
        <a:graphic>
          <a:graphicData uri="http://schemas.openxmlformats.org/presentationml/2006/ole">
            <mc:AlternateContent xmlns:mc="http://schemas.openxmlformats.org/markup-compatibility/2006">
              <mc:Choice xmlns:v="urn:schemas-microsoft-com:vml" Requires="v">
                <p:oleObj spid="_x0000_s1335" name="" r:id="rId21" imgW="2311400" imgH="228600" progId="Equation.DSMT4">
                  <p:embed/>
                </p:oleObj>
              </mc:Choice>
              <mc:Fallback>
                <p:oleObj name="" r:id="rId21" imgW="2311400" imgH="228600" progId="Equation.DSMT4">
                  <p:embed/>
                  <p:pic>
                    <p:nvPicPr>
                      <p:cNvPr id="0" name="Object 7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55903" y="5620899"/>
                        <a:ext cx="3382520" cy="334995"/>
                      </a:xfrm>
                      <a:prstGeom prst="rect">
                        <a:avLst/>
                      </a:prstGeom>
                      <a:noFill/>
                    </p:spPr>
                  </p:pic>
                </p:oleObj>
              </mc:Fallback>
            </mc:AlternateContent>
          </a:graphicData>
        </a:graphic>
      </p:graphicFrame>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0-#ppt_w/2"/>
                                          </p:val>
                                        </p:tav>
                                        <p:tav tm="100000">
                                          <p:val>
                                            <p:strVal val="#ppt_x"/>
                                          </p:val>
                                        </p:tav>
                                      </p:tavLst>
                                    </p:anim>
                                    <p:anim calcmode="lin" valueType="num">
                                      <p:cBhvr additive="base">
                                        <p:cTn id="12" dur="1500" fill="hold"/>
                                        <p:tgtEl>
                                          <p:spTgt spid="6"/>
                                        </p:tgtEl>
                                        <p:attrNameLst>
                                          <p:attrName>ppt_y</p:attrName>
                                        </p:attrNameLst>
                                      </p:cBhvr>
                                      <p:tavLst>
                                        <p:tav tm="0">
                                          <p:val>
                                            <p:strVal val="#ppt_y"/>
                                          </p:val>
                                        </p:tav>
                                        <p:tav tm="100000">
                                          <p:val>
                                            <p:strVal val="#ppt_y"/>
                                          </p:val>
                                        </p:tav>
                                      </p:tavLst>
                                    </p:anim>
                                  </p:childTnLst>
                                </p:cTn>
                              </p:par>
                              <p:par>
                                <p:cTn id="13" presetID="16" presetClass="entr" presetSubtype="37" fill="hold" nodeType="with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98127" y="3265901"/>
            <a:ext cx="4729675" cy="2861310"/>
          </a:xfrm>
          <a:prstGeom prst="rect">
            <a:avLst/>
          </a:prstGeom>
          <a:noFill/>
        </p:spPr>
        <p:txBody>
          <a:bodyPr wrap="square" rtlCol="0">
            <a:spAutoFit/>
          </a:bodyPr>
          <a:lstStyle/>
          <a:p>
            <a:r>
              <a:rPr lang="zh-CN" altLang="en-US" dirty="0">
                <a:cs typeface="+mn-ea"/>
                <a:sym typeface="+mn-lt"/>
              </a:rPr>
              <a:t>设 </a:t>
            </a:r>
            <a:r>
              <a:rPr lang="en-US" altLang="zh-CN" dirty="0">
                <a:latin typeface="微软雅黑" panose="020B0503020204020204" pitchFamily="34" charset="-122"/>
                <a:ea typeface="微软雅黑" panose="020B0503020204020204" pitchFamily="34" charset="-122"/>
                <a:cs typeface="+mn-ea"/>
                <a:sym typeface="+mn-lt"/>
              </a:rPr>
              <a:t>A</a:t>
            </a:r>
            <a:r>
              <a:rPr lang="zh-CN" altLang="en-US" dirty="0">
                <a:cs typeface="+mn-ea"/>
                <a:sym typeface="+mn-lt"/>
              </a:rPr>
              <a:t>为一个大小为         的矩阵，          ，</a:t>
            </a:r>
            <a:endParaRPr lang="zh-CN" altLang="en-US" dirty="0">
              <a:cs typeface="+mn-ea"/>
              <a:sym typeface="+mn-lt"/>
            </a:endParaRPr>
          </a:p>
          <a:p>
            <a:endParaRPr lang="zh-CN" altLang="en-US" dirty="0">
              <a:cs typeface="+mn-ea"/>
              <a:sym typeface="+mn-lt"/>
            </a:endParaRPr>
          </a:p>
          <a:p>
            <a:r>
              <a:rPr lang="zh-CN" altLang="en-US" dirty="0">
                <a:cs typeface="+mn-ea"/>
                <a:sym typeface="+mn-lt"/>
              </a:rPr>
              <a:t>  是矩阵</a:t>
            </a:r>
            <a:r>
              <a:rPr lang="en-US" altLang="zh-CN" dirty="0">
                <a:latin typeface="微软雅黑" panose="020B0503020204020204" pitchFamily="34" charset="-122"/>
                <a:ea typeface="微软雅黑" panose="020B0503020204020204" pitchFamily="34" charset="-122"/>
                <a:cs typeface="+mn-ea"/>
                <a:sym typeface="+mn-lt"/>
              </a:rPr>
              <a:t>A</a:t>
            </a:r>
            <a:r>
              <a:rPr lang="zh-CN" altLang="en-US" dirty="0">
                <a:cs typeface="+mn-ea"/>
                <a:sym typeface="+mn-lt"/>
              </a:rPr>
              <a:t>的一个扰动。</a:t>
            </a:r>
            <a:endParaRPr lang="zh-CN" altLang="en-US" dirty="0">
              <a:cs typeface="+mn-ea"/>
              <a:sym typeface="+mn-lt"/>
            </a:endParaRPr>
          </a:p>
          <a:p>
            <a:endParaRPr lang="zh-CN" altLang="en-US" dirty="0">
              <a:cs typeface="+mn-ea"/>
              <a:sym typeface="+mn-lt"/>
            </a:endParaRPr>
          </a:p>
          <a:p>
            <a:r>
              <a:rPr lang="zh-CN" altLang="en-US" dirty="0">
                <a:cs typeface="+mn-ea"/>
                <a:sym typeface="+mn-lt"/>
              </a:rPr>
              <a:t>设矩阵</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lt"/>
              </a:rPr>
              <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lt"/>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lt"/>
              </a:rPr>
              <a:t>B</a:t>
            </a:r>
            <a:r>
              <a:rPr lang="zh-CN" altLang="en-US" dirty="0">
                <a:ea typeface="宋体" panose="02010600030101010101" pitchFamily="2" charset="-122"/>
                <a:cs typeface="+mn-ea"/>
                <a:sym typeface="+mn-lt"/>
              </a:rPr>
              <a:t>的奇异值分别为          和            ，  是矩阵   的最大奇异值，则有：</a:t>
            </a:r>
            <a:endParaRPr lang="zh-CN" altLang="en-US" dirty="0">
              <a:ea typeface="宋体" panose="02010600030101010101" pitchFamily="2" charset="-122"/>
              <a:cs typeface="+mn-ea"/>
              <a:sym typeface="+mn-lt"/>
            </a:endParaRPr>
          </a:p>
          <a:p>
            <a:endParaRPr lang="zh-CN" altLang="en-US" dirty="0">
              <a:ea typeface="宋体" panose="02010600030101010101" pitchFamily="2" charset="-122"/>
              <a:cs typeface="+mn-ea"/>
              <a:sym typeface="+mn-lt"/>
            </a:endParaRPr>
          </a:p>
          <a:p>
            <a:endParaRPr lang="zh-CN" altLang="en-US" dirty="0">
              <a:ea typeface="宋体" panose="02010600030101010101" pitchFamily="2" charset="-122"/>
              <a:cs typeface="+mn-ea"/>
              <a:sym typeface="+mn-lt"/>
            </a:endParaRPr>
          </a:p>
          <a:p>
            <a:r>
              <a:rPr lang="zh-CN" altLang="en-US" dirty="0">
                <a:ea typeface="宋体" panose="02010600030101010101" pitchFamily="2" charset="-122"/>
                <a:cs typeface="+mn-ea"/>
                <a:sym typeface="+mn-lt"/>
              </a:rPr>
              <a:t>其中   表示</a:t>
            </a:r>
            <a:r>
              <a:rPr lang="en-US" altLang="zh-CN" dirty="0">
                <a:latin typeface="微软雅黑" panose="020B0503020204020204" pitchFamily="34" charset="-122"/>
                <a:ea typeface="微软雅黑" panose="020B0503020204020204" pitchFamily="34" charset="-122"/>
                <a:cs typeface="+mn-ea"/>
                <a:sym typeface="+mn-lt"/>
              </a:rPr>
              <a:t>2</a:t>
            </a:r>
            <a:r>
              <a:rPr lang="en-US" altLang="zh-CN" dirty="0">
                <a:ea typeface="宋体" panose="02010600030101010101" pitchFamily="2" charset="-122"/>
                <a:cs typeface="+mn-ea"/>
                <a:sym typeface="+mn-lt"/>
              </a:rPr>
              <a:t>-</a:t>
            </a:r>
            <a:r>
              <a:rPr lang="zh-CN" altLang="en-US" dirty="0">
                <a:ea typeface="宋体" panose="02010600030101010101" pitchFamily="2" charset="-122"/>
                <a:cs typeface="+mn-ea"/>
                <a:sym typeface="+mn-lt"/>
              </a:rPr>
              <a:t>范数。</a:t>
            </a:r>
            <a:endParaRPr lang="zh-CN" altLang="en-US" dirty="0">
              <a:cs typeface="+mn-ea"/>
              <a:sym typeface="+mn-lt"/>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51350" y="3270885"/>
            <a:ext cx="1054100" cy="330835"/>
          </a:xfrm>
          <a:prstGeom prst="rect">
            <a:avLst/>
          </a:prstGeom>
        </p:spPr>
      </p:pic>
      <p:sp>
        <p:nvSpPr>
          <p:cNvPr id="5" name="文本框 4"/>
          <p:cNvSpPr txBox="1"/>
          <p:nvPr/>
        </p:nvSpPr>
        <p:spPr>
          <a:xfrm>
            <a:off x="898127" y="1705509"/>
            <a:ext cx="2544832" cy="707886"/>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pPr algn="l"/>
            <a:r>
              <a:rPr lang="zh-CN" altLang="en-US" sz="2800" b="1" dirty="0">
                <a:solidFill>
                  <a:schemeClr val="tx1"/>
                </a:solidFill>
                <a:cs typeface="+mn-ea"/>
                <a:sym typeface="+mn-lt"/>
              </a:rPr>
              <a:t>奇异值分解</a:t>
            </a:r>
            <a:endParaRPr lang="en-US" altLang="zh-CN" sz="2800" b="1" dirty="0">
              <a:solidFill>
                <a:schemeClr val="tx1"/>
              </a:solidFill>
              <a:cs typeface="+mn-ea"/>
              <a:sym typeface="+mn-lt"/>
            </a:endParaRPr>
          </a:p>
          <a:p>
            <a:pPr algn="l"/>
            <a:r>
              <a:rPr lang="en-US" altLang="zh-CN" sz="1200" dirty="0">
                <a:solidFill>
                  <a:schemeClr val="tx1"/>
                </a:solidFill>
                <a:cs typeface="+mn-ea"/>
                <a:sym typeface="+mn-lt"/>
              </a:rPr>
              <a:t>Singular Value Decomposition</a:t>
            </a:r>
            <a:endParaRPr lang="zh-CN" altLang="en-US" sz="1200" dirty="0">
              <a:solidFill>
                <a:schemeClr val="tx1"/>
              </a:solidFill>
              <a:cs typeface="+mn-ea"/>
              <a:sym typeface="+mn-lt"/>
            </a:endParaRPr>
          </a:p>
        </p:txBody>
      </p:sp>
      <p:cxnSp>
        <p:nvCxnSpPr>
          <p:cNvPr id="8" name="直接连接符 7"/>
          <p:cNvCxnSpPr/>
          <p:nvPr/>
        </p:nvCxnSpPr>
        <p:spPr>
          <a:xfrm flipV="1">
            <a:off x="993377" y="2545081"/>
            <a:ext cx="824864" cy="1"/>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55"/>
          <p:cNvSpPr>
            <a:spLocks noChangeArrowheads="1"/>
          </p:cNvSpPr>
          <p:nvPr/>
        </p:nvSpPr>
        <p:spPr bwMode="auto">
          <a:xfrm>
            <a:off x="8578393" y="28673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61"/>
          <p:cNvSpPr>
            <a:spLocks noChangeArrowheads="1"/>
          </p:cNvSpPr>
          <p:nvPr/>
        </p:nvSpPr>
        <p:spPr bwMode="auto">
          <a:xfrm>
            <a:off x="9041363" y="3412983"/>
            <a:ext cx="130327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Rectangle 68"/>
          <p:cNvSpPr>
            <a:spLocks noChangeArrowheads="1"/>
          </p:cNvSpPr>
          <p:nvPr/>
        </p:nvSpPr>
        <p:spPr bwMode="auto">
          <a:xfrm>
            <a:off x="7588366" y="3063485"/>
            <a:ext cx="155009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1" name="Rectangle 70"/>
          <p:cNvSpPr>
            <a:spLocks noChangeArrowheads="1"/>
          </p:cNvSpPr>
          <p:nvPr/>
        </p:nvSpPr>
        <p:spPr bwMode="auto">
          <a:xfrm flipV="1">
            <a:off x="8000395" y="3090605"/>
            <a:ext cx="177722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Rectangle 72"/>
          <p:cNvSpPr>
            <a:spLocks noChangeArrowheads="1"/>
          </p:cNvSpPr>
          <p:nvPr/>
        </p:nvSpPr>
        <p:spPr bwMode="auto">
          <a:xfrm>
            <a:off x="8000394" y="2996217"/>
            <a:ext cx="190035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5" name="Rectangle 74"/>
          <p:cNvSpPr>
            <a:spLocks noChangeArrowheads="1"/>
          </p:cNvSpPr>
          <p:nvPr/>
        </p:nvSpPr>
        <p:spPr bwMode="auto">
          <a:xfrm flipV="1">
            <a:off x="7588366" y="3653546"/>
            <a:ext cx="164811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7" name="Rectangle 7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78"/>
          <p:cNvSpPr>
            <a:spLocks noChangeArrowheads="1"/>
          </p:cNvSpPr>
          <p:nvPr/>
        </p:nvSpPr>
        <p:spPr bwMode="auto">
          <a:xfrm flipV="1">
            <a:off x="9613966" y="3673935"/>
            <a:ext cx="144555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1" name="Rectangle 80"/>
          <p:cNvSpPr>
            <a:spLocks noChangeArrowheads="1"/>
          </p:cNvSpPr>
          <p:nvPr/>
        </p:nvSpPr>
        <p:spPr bwMode="auto">
          <a:xfrm>
            <a:off x="6549420" y="4153077"/>
            <a:ext cx="127282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895" y="3257550"/>
            <a:ext cx="584835" cy="342265"/>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267" y="3901641"/>
            <a:ext cx="167655" cy="251482"/>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2378" y="4359513"/>
            <a:ext cx="1044030" cy="341993"/>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1833" y="4717996"/>
            <a:ext cx="1021168" cy="236240"/>
          </a:xfrm>
          <a:prstGeom prst="rect">
            <a:avLst/>
          </a:prstGeom>
        </p:spPr>
      </p:pic>
      <p:pic>
        <p:nvPicPr>
          <p:cNvPr id="25" name="图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5353" y="4717824"/>
            <a:ext cx="251482" cy="236240"/>
          </a:xfrm>
          <a:prstGeom prst="rect">
            <a:avLst/>
          </a:prstGeom>
        </p:spPr>
      </p:pic>
      <p:pic>
        <p:nvPicPr>
          <p:cNvPr id="42" name="图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362" y="4701784"/>
            <a:ext cx="167655" cy="251482"/>
          </a:xfrm>
          <a:prstGeom prst="rect">
            <a:avLst/>
          </a:prstGeom>
        </p:spPr>
      </p:pic>
      <p:pic>
        <p:nvPicPr>
          <p:cNvPr id="27" name="图片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1078" y="5338176"/>
            <a:ext cx="1870952" cy="405526"/>
          </a:xfrm>
          <a:prstGeom prst="rect">
            <a:avLst/>
          </a:prstGeom>
        </p:spPr>
      </p:pic>
      <p:pic>
        <p:nvPicPr>
          <p:cNvPr id="29" name="图片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81128" y="5845490"/>
            <a:ext cx="259102" cy="281964"/>
          </a:xfrm>
          <a:prstGeom prst="rect">
            <a:avLst/>
          </a:prstGeom>
        </p:spPr>
      </p:pic>
      <p:sp>
        <p:nvSpPr>
          <p:cNvPr id="30" name="文本框 29"/>
          <p:cNvSpPr txBox="1"/>
          <p:nvPr/>
        </p:nvSpPr>
        <p:spPr>
          <a:xfrm>
            <a:off x="898127" y="2674659"/>
            <a:ext cx="1425005" cy="461665"/>
          </a:xfrm>
          <a:prstGeom prst="rect">
            <a:avLst/>
          </a:prstGeom>
          <a:noFill/>
        </p:spPr>
        <p:txBody>
          <a:bodyPr wrap="none" rtlCol="0">
            <a:spAutoFit/>
          </a:bodyPr>
          <a:lstStyle/>
          <a:p>
            <a:r>
              <a:rPr lang="en-US" altLang="zh-CN" sz="2400" dirty="0"/>
              <a:t>Weyl</a:t>
            </a:r>
            <a:r>
              <a:rPr lang="zh-CN" altLang="en-US" sz="2400" dirty="0"/>
              <a:t>定理</a:t>
            </a:r>
            <a:endParaRPr lang="zh-CN" altLang="en-US" sz="2400" dirty="0"/>
          </a:p>
        </p:txBody>
      </p:sp>
      <p:sp>
        <p:nvSpPr>
          <p:cNvPr id="31" name="文本框 30"/>
          <p:cNvSpPr txBox="1"/>
          <p:nvPr/>
        </p:nvSpPr>
        <p:spPr>
          <a:xfrm>
            <a:off x="6401988" y="3264854"/>
            <a:ext cx="4455606" cy="1753235"/>
          </a:xfrm>
          <a:prstGeom prst="rect">
            <a:avLst/>
          </a:prstGeom>
          <a:noFill/>
        </p:spPr>
        <p:txBody>
          <a:bodyPr wrap="square" rtlCol="0">
            <a:spAutoFit/>
          </a:bodyPr>
          <a:lstStyle/>
          <a:p>
            <a:r>
              <a:rPr lang="zh-CN" altLang="en-US" dirty="0"/>
              <a:t>      由</a:t>
            </a:r>
            <a:r>
              <a:rPr lang="en-US" altLang="zh-CN" dirty="0">
                <a:latin typeface="微软雅黑" panose="020B0503020204020204" pitchFamily="34" charset="-122"/>
                <a:ea typeface="微软雅黑" panose="020B0503020204020204" pitchFamily="34" charset="-122"/>
              </a:rPr>
              <a:t>Weyl </a:t>
            </a:r>
            <a:r>
              <a:rPr lang="zh-CN" altLang="en-US" dirty="0"/>
              <a:t>定理可知，当图像被施加小的扰动时，图像矩阵的奇异值的变化不会超过扰动矩阵的最大奇异值。因此基于矩阵奇异值分解的数字水印算法具有很好的稳定性。</a:t>
            </a:r>
            <a:endParaRPr lang="en-US" altLang="zh-CN" dirty="0"/>
          </a:p>
          <a:p>
            <a:r>
              <a:rPr lang="en-US" altLang="zh-CN" dirty="0"/>
              <a:t>         </a:t>
            </a:r>
            <a:endParaRPr lang="en-US" altLang="zh-CN" dirty="0"/>
          </a:p>
        </p:txBody>
      </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0-#ppt_w/2"/>
                                          </p:val>
                                        </p:tav>
                                        <p:tav tm="100000">
                                          <p:val>
                                            <p:strVal val="#ppt_x"/>
                                          </p:val>
                                        </p:tav>
                                      </p:tavLst>
                                    </p:anim>
                                    <p:anim calcmode="lin" valueType="num">
                                      <p:cBhvr additive="base">
                                        <p:cTn id="12" dur="1500" fill="hold"/>
                                        <p:tgtEl>
                                          <p:spTgt spid="6"/>
                                        </p:tgtEl>
                                        <p:attrNameLst>
                                          <p:attrName>ppt_y</p:attrName>
                                        </p:attrNameLst>
                                      </p:cBhvr>
                                      <p:tavLst>
                                        <p:tav tm="0">
                                          <p:val>
                                            <p:strVal val="#ppt_y"/>
                                          </p:val>
                                        </p:tav>
                                        <p:tav tm="100000">
                                          <p:val>
                                            <p:strVal val="#ppt_y"/>
                                          </p:val>
                                        </p:tav>
                                      </p:tavLst>
                                    </p:anim>
                                  </p:childTnLst>
                                </p:cTn>
                              </p:par>
                              <p:par>
                                <p:cTn id="13" presetID="16" presetClass="entr" presetSubtype="37" fill="hold" nodeType="with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0959" y="59966"/>
            <a:ext cx="4933900" cy="248511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46" y="73126"/>
            <a:ext cx="5466653" cy="2508775"/>
          </a:xfrm>
          <a:prstGeom prst="rect">
            <a:avLst/>
          </a:prstGeom>
        </p:spPr>
      </p:pic>
      <p:sp>
        <p:nvSpPr>
          <p:cNvPr id="5" name="文本框 4"/>
          <p:cNvSpPr txBox="1"/>
          <p:nvPr/>
        </p:nvSpPr>
        <p:spPr>
          <a:xfrm>
            <a:off x="898127" y="1705509"/>
            <a:ext cx="2544832" cy="707886"/>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pPr algn="l"/>
            <a:r>
              <a:rPr lang="zh-CN" altLang="en-US" sz="2800" b="1" dirty="0">
                <a:solidFill>
                  <a:schemeClr val="tx1"/>
                </a:solidFill>
                <a:cs typeface="+mn-ea"/>
                <a:sym typeface="+mn-lt"/>
              </a:rPr>
              <a:t>水印嵌入</a:t>
            </a:r>
            <a:endParaRPr lang="en-US" altLang="zh-CN" sz="2800" b="1" dirty="0">
              <a:solidFill>
                <a:schemeClr val="tx1"/>
              </a:solidFill>
              <a:cs typeface="+mn-ea"/>
              <a:sym typeface="+mn-lt"/>
            </a:endParaRPr>
          </a:p>
          <a:p>
            <a:pPr algn="l"/>
            <a:r>
              <a:rPr lang="en-US" altLang="zh-CN" sz="1200" dirty="0">
                <a:solidFill>
                  <a:schemeClr val="tx1"/>
                </a:solidFill>
                <a:cs typeface="+mn-ea"/>
                <a:sym typeface="+mn-lt"/>
              </a:rPr>
              <a:t>Watermark embedding</a:t>
            </a:r>
            <a:endParaRPr lang="zh-CN" altLang="en-US" sz="1200" dirty="0">
              <a:solidFill>
                <a:schemeClr val="tx1"/>
              </a:solidFill>
              <a:cs typeface="+mn-ea"/>
              <a:sym typeface="+mn-lt"/>
            </a:endParaRPr>
          </a:p>
        </p:txBody>
      </p:sp>
      <p:sp>
        <p:nvSpPr>
          <p:cNvPr id="6" name="文本框 5"/>
          <p:cNvSpPr txBox="1"/>
          <p:nvPr/>
        </p:nvSpPr>
        <p:spPr>
          <a:xfrm>
            <a:off x="898126" y="2759870"/>
            <a:ext cx="4729675" cy="3076575"/>
          </a:xfrm>
          <a:prstGeom prst="rect">
            <a:avLst/>
          </a:prstGeom>
          <a:noFill/>
        </p:spPr>
        <p:txBody>
          <a:bodyPr wrap="square" rtlCol="0">
            <a:spAutoFit/>
          </a:bodyPr>
          <a:lstStyle/>
          <a:p>
            <a:r>
              <a:rPr lang="en-US" altLang="zh-CN" dirty="0"/>
              <a:t>1.</a:t>
            </a:r>
            <a:r>
              <a:rPr lang="zh-CN" altLang="zh-CN" dirty="0"/>
              <a:t>将载体图像矩阵</a:t>
            </a:r>
            <a:r>
              <a:rPr lang="en-US" altLang="zh-CN" dirty="0">
                <a:latin typeface="微软雅黑" panose="020B0503020204020204" pitchFamily="34" charset="-122"/>
                <a:ea typeface="微软雅黑" panose="020B0503020204020204" pitchFamily="34" charset="-122"/>
              </a:rPr>
              <a:t>A</a:t>
            </a:r>
            <a:r>
              <a:rPr lang="zh-CN" altLang="zh-CN" dirty="0"/>
              <a:t>进行奇异值分解：</a:t>
            </a:r>
            <a:endParaRPr lang="zh-CN" altLang="zh-CN" dirty="0"/>
          </a:p>
          <a:p>
            <a:endParaRPr lang="en-US" altLang="zh-CN" sz="2400" dirty="0">
              <a:cs typeface="+mn-ea"/>
              <a:sym typeface="+mn-lt"/>
            </a:endParaRPr>
          </a:p>
          <a:p>
            <a:r>
              <a:rPr lang="en-US" altLang="zh-CN" dirty="0"/>
              <a:t>2.</a:t>
            </a:r>
            <a:r>
              <a:rPr lang="zh-CN" altLang="zh-CN" dirty="0"/>
              <a:t>将水印图像</a:t>
            </a:r>
            <a:r>
              <a:rPr lang="en-US" altLang="zh-CN" sz="2000" b="1" i="1" dirty="0">
                <a:latin typeface="微软雅黑" panose="020B0503020204020204" pitchFamily="34" charset="-122"/>
                <a:ea typeface="微软雅黑" panose="020B0503020204020204" pitchFamily="34" charset="-122"/>
              </a:rPr>
              <a:t>W </a:t>
            </a:r>
            <a:r>
              <a:rPr lang="zh-CN" altLang="en-US" dirty="0"/>
              <a:t>叠加到对角阵</a:t>
            </a:r>
            <a:r>
              <a:rPr lang="zh-CN" altLang="en-US"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S </a:t>
            </a:r>
            <a:r>
              <a:rPr lang="zh-CN" altLang="en-US" dirty="0"/>
              <a:t>得到一个新的矩阵，载对新矩阵进行奇异值分解：</a:t>
            </a:r>
            <a:endParaRPr lang="en-US" altLang="zh-CN" dirty="0"/>
          </a:p>
          <a:p>
            <a:endParaRPr lang="en-US" altLang="zh-CN" dirty="0"/>
          </a:p>
          <a:p>
            <a:endParaRPr lang="en-US" altLang="zh-CN" dirty="0"/>
          </a:p>
          <a:p>
            <a:endParaRPr lang="en-US" altLang="zh-CN" dirty="0"/>
          </a:p>
          <a:p>
            <a:endParaRPr lang="en-US" altLang="zh-CN" dirty="0"/>
          </a:p>
          <a:p>
            <a:r>
              <a:rPr lang="en-US" altLang="zh-CN" dirty="0"/>
              <a:t>3.</a:t>
            </a:r>
            <a:r>
              <a:rPr lang="zh-CN" altLang="zh-CN" dirty="0"/>
              <a:t>得到含水印的图像</a:t>
            </a:r>
            <a:endParaRPr lang="en-US" altLang="zh-CN" dirty="0"/>
          </a:p>
          <a:p>
            <a:endParaRPr lang="zh-CN" altLang="en-US" sz="2400" dirty="0">
              <a:cs typeface="+mn-ea"/>
              <a:sym typeface="+mn-lt"/>
            </a:endParaRPr>
          </a:p>
        </p:txBody>
      </p:sp>
      <p:cxnSp>
        <p:nvCxnSpPr>
          <p:cNvPr id="8" name="直接连接符 7"/>
          <p:cNvCxnSpPr/>
          <p:nvPr/>
        </p:nvCxnSpPr>
        <p:spPr>
          <a:xfrm flipV="1">
            <a:off x="993377" y="2545081"/>
            <a:ext cx="824864" cy="1"/>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1"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3"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0"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2"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4"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文本框 14"/>
          <p:cNvSpPr txBox="1"/>
          <p:nvPr/>
        </p:nvSpPr>
        <p:spPr>
          <a:xfrm>
            <a:off x="6096000" y="1705509"/>
            <a:ext cx="2544832" cy="707886"/>
          </a:xfrm>
          <a:prstGeom prst="rect">
            <a:avLst/>
          </a:prstGeom>
          <a:noFill/>
        </p:spPr>
        <p:txBody>
          <a:bodyPr wrap="square" rtlCol="0">
            <a:spAutoFit/>
          </a:bodyPr>
          <a:lstStyle>
            <a:defPPr>
              <a:defRPr lang="zh-CN"/>
            </a:defPPr>
            <a:lvl1pPr algn="ctr">
              <a:defRPr sz="8800">
                <a:gradFill>
                  <a:gsLst>
                    <a:gs pos="0">
                      <a:srgbClr val="D93339"/>
                    </a:gs>
                    <a:gs pos="100000">
                      <a:srgbClr val="6AAABA"/>
                    </a:gs>
                  </a:gsLst>
                  <a:lin ang="5400000" scaled="1"/>
                </a:gradFill>
              </a:defRPr>
            </a:lvl1pPr>
          </a:lstStyle>
          <a:p>
            <a:pPr algn="l"/>
            <a:r>
              <a:rPr lang="zh-CN" altLang="en-US" sz="2800" b="1" dirty="0">
                <a:solidFill>
                  <a:schemeClr val="tx1"/>
                </a:solidFill>
                <a:cs typeface="+mn-ea"/>
                <a:sym typeface="+mn-lt"/>
              </a:rPr>
              <a:t>水印提取</a:t>
            </a:r>
            <a:endParaRPr lang="en-US" altLang="zh-CN" sz="2800" b="1" dirty="0">
              <a:solidFill>
                <a:schemeClr val="tx1"/>
              </a:solidFill>
              <a:cs typeface="+mn-ea"/>
              <a:sym typeface="+mn-lt"/>
            </a:endParaRPr>
          </a:p>
          <a:p>
            <a:pPr algn="l"/>
            <a:r>
              <a:rPr lang="en-US" altLang="zh-CN" sz="1200" dirty="0">
                <a:solidFill>
                  <a:schemeClr val="tx1"/>
                </a:solidFill>
                <a:cs typeface="+mn-ea"/>
                <a:sym typeface="+mn-lt"/>
              </a:rPr>
              <a:t>Watermark extraction</a:t>
            </a:r>
            <a:endParaRPr lang="zh-CN" altLang="en-US" sz="1200" dirty="0">
              <a:solidFill>
                <a:schemeClr val="tx1"/>
              </a:solidFill>
              <a:cs typeface="+mn-ea"/>
              <a:sym typeface="+mn-lt"/>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4"/>
          <p:cNvSpPr>
            <a:spLocks noChangeArrowheads="1"/>
          </p:cNvSpPr>
          <p:nvPr/>
        </p:nvSpPr>
        <p:spPr bwMode="auto">
          <a:xfrm>
            <a:off x="993377" y="4221376"/>
            <a:ext cx="141394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1934693" y="3065335"/>
          <a:ext cx="1500370" cy="478059"/>
        </p:xfrm>
        <a:graphic>
          <a:graphicData uri="http://schemas.openxmlformats.org/presentationml/2006/ole">
            <mc:AlternateContent xmlns:mc="http://schemas.openxmlformats.org/markup-compatibility/2006">
              <mc:Choice xmlns:v="urn:schemas-microsoft-com:vml" Requires="v">
                <p:oleObj spid="_x0000_s2293" name="" r:id="rId3" imgW="647700" imgH="203200" progId="Equation.DSMT4">
                  <p:embed/>
                </p:oleObj>
              </mc:Choice>
              <mc:Fallback>
                <p:oleObj name="" r:id="rId3" imgW="647700" imgH="203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693" y="3065335"/>
                        <a:ext cx="1500370" cy="478059"/>
                      </a:xfrm>
                      <a:prstGeom prst="rect">
                        <a:avLst/>
                      </a:prstGeom>
                      <a:noFill/>
                    </p:spPr>
                  </p:pic>
                </p:oleObj>
              </mc:Fallback>
            </mc:AlternateContent>
          </a:graphicData>
        </a:graphic>
      </p:graphicFrame>
      <p:sp>
        <p:nvSpPr>
          <p:cNvPr id="17" name="Rectangle 13"/>
          <p:cNvSpPr>
            <a:spLocks noChangeArrowheads="1"/>
          </p:cNvSpPr>
          <p:nvPr/>
        </p:nvSpPr>
        <p:spPr bwMode="auto">
          <a:xfrm>
            <a:off x="2120630" y="3428999"/>
            <a:ext cx="20788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9" name="Rectangle 15"/>
          <p:cNvSpPr>
            <a:spLocks noChangeArrowheads="1"/>
          </p:cNvSpPr>
          <p:nvPr/>
        </p:nvSpPr>
        <p:spPr bwMode="auto">
          <a:xfrm>
            <a:off x="1934692" y="4118187"/>
            <a:ext cx="149887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0" name="对象 19"/>
          <p:cNvGraphicFramePr>
            <a:graphicFrameLocks noChangeAspect="1"/>
          </p:cNvGraphicFramePr>
          <p:nvPr/>
        </p:nvGraphicFramePr>
        <p:xfrm>
          <a:off x="1934693" y="4118188"/>
          <a:ext cx="1428423" cy="372134"/>
        </p:xfrm>
        <a:graphic>
          <a:graphicData uri="http://schemas.openxmlformats.org/presentationml/2006/ole">
            <mc:AlternateContent xmlns:mc="http://schemas.openxmlformats.org/markup-compatibility/2006">
              <mc:Choice xmlns:v="urn:schemas-microsoft-com:vml" Requires="v">
                <p:oleObj spid="_x0000_s2294" name="" r:id="rId5" imgW="786765" imgH="203200" progId="Equation.DSMT4">
                  <p:embed/>
                </p:oleObj>
              </mc:Choice>
              <mc:Fallback>
                <p:oleObj name="" r:id="rId5" imgW="786765" imgH="2032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4693" y="4118188"/>
                        <a:ext cx="1428423" cy="372134"/>
                      </a:xfrm>
                      <a:prstGeom prst="rect">
                        <a:avLst/>
                      </a:prstGeom>
                      <a:noFill/>
                    </p:spPr>
                  </p:pic>
                </p:oleObj>
              </mc:Fallback>
            </mc:AlternateContent>
          </a:graphicData>
        </a:graphic>
      </p:graphicFrame>
      <p:sp>
        <p:nvSpPr>
          <p:cNvPr id="21" name="Rectangle 17"/>
          <p:cNvSpPr>
            <a:spLocks noChangeArrowheads="1"/>
          </p:cNvSpPr>
          <p:nvPr/>
        </p:nvSpPr>
        <p:spPr bwMode="auto">
          <a:xfrm>
            <a:off x="1934691" y="4605349"/>
            <a:ext cx="152777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2" name="对象 21"/>
          <p:cNvGraphicFramePr>
            <a:graphicFrameLocks noChangeAspect="1"/>
          </p:cNvGraphicFramePr>
          <p:nvPr/>
        </p:nvGraphicFramePr>
        <p:xfrm>
          <a:off x="1934692" y="4605350"/>
          <a:ext cx="1331403" cy="422084"/>
        </p:xfrm>
        <a:graphic>
          <a:graphicData uri="http://schemas.openxmlformats.org/presentationml/2006/ole">
            <mc:AlternateContent xmlns:mc="http://schemas.openxmlformats.org/markup-compatibility/2006">
              <mc:Choice xmlns:v="urn:schemas-microsoft-com:vml" Requires="v">
                <p:oleObj spid="_x0000_s2295" name="" r:id="rId7" imgW="748665" imgH="241300" progId="Equation.DSMT4">
                  <p:embed/>
                </p:oleObj>
              </mc:Choice>
              <mc:Fallback>
                <p:oleObj name="" r:id="rId7" imgW="748665" imgH="2413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4692" y="4605350"/>
                        <a:ext cx="1331403" cy="422084"/>
                      </a:xfrm>
                      <a:prstGeom prst="rect">
                        <a:avLst/>
                      </a:prstGeom>
                      <a:noFill/>
                    </p:spPr>
                  </p:pic>
                </p:oleObj>
              </mc:Fallback>
            </mc:AlternateContent>
          </a:graphicData>
        </a:graphic>
      </p:graphicFrame>
      <p:cxnSp>
        <p:nvCxnSpPr>
          <p:cNvPr id="29" name="直接连接符 28"/>
          <p:cNvCxnSpPr/>
          <p:nvPr/>
        </p:nvCxnSpPr>
        <p:spPr>
          <a:xfrm flipV="1">
            <a:off x="6213887" y="2550348"/>
            <a:ext cx="824864" cy="1"/>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a:spLocks noChangeArrowheads="1"/>
          </p:cNvSpPr>
          <p:nvPr/>
        </p:nvSpPr>
        <p:spPr bwMode="auto">
          <a:xfrm>
            <a:off x="3012400" y="4971056"/>
            <a:ext cx="200416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4" name="对象 23"/>
          <p:cNvGraphicFramePr>
            <a:graphicFrameLocks noChangeAspect="1"/>
          </p:cNvGraphicFramePr>
          <p:nvPr/>
        </p:nvGraphicFramePr>
        <p:xfrm>
          <a:off x="3012442" y="4971062"/>
          <a:ext cx="250521" cy="438412"/>
        </p:xfrm>
        <a:graphic>
          <a:graphicData uri="http://schemas.openxmlformats.org/presentationml/2006/ole">
            <mc:AlternateContent xmlns:mc="http://schemas.openxmlformats.org/markup-compatibility/2006">
              <mc:Choice xmlns:v="urn:schemas-microsoft-com:vml" Requires="v">
                <p:oleObj spid="_x0000_s2296" name="" r:id="rId9" imgW="152400" imgH="266700" progId="Equation.DSMT4">
                  <p:embed/>
                </p:oleObj>
              </mc:Choice>
              <mc:Fallback>
                <p:oleObj name="" r:id="rId9" imgW="152400" imgH="26670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442" y="4971062"/>
                        <a:ext cx="250521" cy="438412"/>
                      </a:xfrm>
                      <a:prstGeom prst="rect">
                        <a:avLst/>
                      </a:prstGeom>
                      <a:noFill/>
                    </p:spPr>
                  </p:pic>
                </p:oleObj>
              </mc:Fallback>
            </mc:AlternateContent>
          </a:graphicData>
        </a:graphic>
      </p:graphicFrame>
      <p:sp>
        <p:nvSpPr>
          <p:cNvPr id="25" name="Rectangle 24"/>
          <p:cNvSpPr>
            <a:spLocks noChangeArrowheads="1"/>
          </p:cNvSpPr>
          <p:nvPr/>
        </p:nvSpPr>
        <p:spPr bwMode="auto">
          <a:xfrm>
            <a:off x="1934691" y="5350984"/>
            <a:ext cx="238902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6" name="对象 25"/>
          <p:cNvGraphicFramePr>
            <a:graphicFrameLocks noChangeAspect="1"/>
          </p:cNvGraphicFramePr>
          <p:nvPr/>
        </p:nvGraphicFramePr>
        <p:xfrm>
          <a:off x="1934691" y="5350985"/>
          <a:ext cx="1328272" cy="628362"/>
        </p:xfrm>
        <a:graphic>
          <a:graphicData uri="http://schemas.openxmlformats.org/presentationml/2006/ole">
            <mc:AlternateContent xmlns:mc="http://schemas.openxmlformats.org/markup-compatibility/2006">
              <mc:Choice xmlns:v="urn:schemas-microsoft-com:vml" Requires="v">
                <p:oleObj spid="_x0000_s2297" name="" r:id="rId11" imgW="673100" imgH="317500" progId="Equation.DSMT4">
                  <p:embed/>
                </p:oleObj>
              </mc:Choice>
              <mc:Fallback>
                <p:oleObj name="" r:id="rId11" imgW="673100" imgH="317500" progId="Equation.DSMT4">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4691" y="5350985"/>
                        <a:ext cx="1328272" cy="628362"/>
                      </a:xfrm>
                      <a:prstGeom prst="rect">
                        <a:avLst/>
                      </a:prstGeom>
                      <a:noFill/>
                    </p:spPr>
                  </p:pic>
                </p:oleObj>
              </mc:Fallback>
            </mc:AlternateContent>
          </a:graphicData>
        </a:graphic>
      </p:graphicFrame>
      <p:sp>
        <p:nvSpPr>
          <p:cNvPr id="36" name="文本框 35"/>
          <p:cNvSpPr txBox="1"/>
          <p:nvPr/>
        </p:nvSpPr>
        <p:spPr>
          <a:xfrm>
            <a:off x="6096000" y="2759870"/>
            <a:ext cx="4729675" cy="3599815"/>
          </a:xfrm>
          <a:prstGeom prst="rect">
            <a:avLst/>
          </a:prstGeom>
          <a:noFill/>
        </p:spPr>
        <p:txBody>
          <a:bodyPr wrap="square" rtlCol="0">
            <a:spAutoFit/>
          </a:bodyPr>
          <a:lstStyle/>
          <a:p>
            <a:r>
              <a:rPr lang="en-US" altLang="zh-CN" dirty="0"/>
              <a:t>1.</a:t>
            </a:r>
            <a:r>
              <a:rPr lang="zh-CN" altLang="zh-CN" dirty="0"/>
              <a:t>可能损坏的水印图像</a:t>
            </a:r>
            <a:r>
              <a:rPr lang="en-US" altLang="zh-CN" dirty="0"/>
              <a:t>      </a:t>
            </a:r>
            <a:r>
              <a:rPr lang="zh-CN" altLang="zh-CN" dirty="0"/>
              <a:t>进行奇异值分解</a:t>
            </a:r>
            <a:r>
              <a:rPr lang="en-US" altLang="zh-CN" dirty="0"/>
              <a:t>:</a:t>
            </a:r>
            <a:endParaRPr lang="zh-CN" altLang="zh-CN" dirty="0"/>
          </a:p>
          <a:p>
            <a:endParaRPr lang="en-US" altLang="zh-CN" sz="2400" dirty="0">
              <a:cs typeface="+mn-ea"/>
              <a:sym typeface="+mn-lt"/>
            </a:endParaRPr>
          </a:p>
          <a:p>
            <a:r>
              <a:rPr lang="en-US" altLang="zh-CN" dirty="0"/>
              <a:t>2.</a:t>
            </a:r>
            <a:r>
              <a:rPr lang="zh-CN" altLang="zh-CN" dirty="0"/>
              <a:t>计算中间矩阵</a:t>
            </a:r>
            <a:r>
              <a:rPr lang="zh-CN" altLang="en-US" dirty="0"/>
              <a:t>：</a:t>
            </a:r>
            <a:endParaRPr lang="en-US" altLang="zh-CN" dirty="0"/>
          </a:p>
          <a:p>
            <a:endParaRPr lang="en-US" altLang="zh-CN" dirty="0"/>
          </a:p>
          <a:p>
            <a:endParaRPr lang="en-US" altLang="zh-CN" dirty="0"/>
          </a:p>
          <a:p>
            <a:r>
              <a:rPr lang="en-US" altLang="zh-CN" dirty="0"/>
              <a:t>3.</a:t>
            </a:r>
            <a:r>
              <a:rPr lang="zh-CN" altLang="zh-CN" dirty="0"/>
              <a:t>获得水印图像</a:t>
            </a:r>
            <a:endParaRPr lang="en-US" altLang="zh-CN" dirty="0"/>
          </a:p>
          <a:p>
            <a:endParaRPr lang="en-US" altLang="zh-CN" dirty="0"/>
          </a:p>
          <a:p>
            <a:endParaRPr lang="en-US" altLang="zh-CN" dirty="0"/>
          </a:p>
          <a:p>
            <a:r>
              <a:rPr lang="en-US" altLang="zh-CN" dirty="0"/>
              <a:t>4.</a:t>
            </a:r>
            <a:r>
              <a:rPr lang="zh-CN" altLang="en-US" dirty="0"/>
              <a:t>计算提取的水印与原水印的相关系数，作为二者的相似程度</a:t>
            </a:r>
            <a:r>
              <a:rPr lang="en-US" altLang="zh-CN" dirty="0"/>
              <a:t>, </a:t>
            </a:r>
            <a:r>
              <a:rPr lang="zh-CN" altLang="en-US" dirty="0"/>
              <a:t>相关系数越接近</a:t>
            </a:r>
            <a:r>
              <a:rPr lang="en-US" altLang="zh-CN" dirty="0">
                <a:latin typeface="微软雅黑" panose="020B0503020204020204" pitchFamily="34" charset="-122"/>
                <a:ea typeface="微软雅黑" panose="020B0503020204020204" pitchFamily="34" charset="-122"/>
              </a:rPr>
              <a:t>1</a:t>
            </a:r>
            <a:r>
              <a:rPr lang="zh-CN" altLang="en-US" dirty="0"/>
              <a:t>就越相似。</a:t>
            </a:r>
            <a:endParaRPr lang="en-US" altLang="zh-CN" dirty="0"/>
          </a:p>
          <a:p>
            <a:endParaRPr lang="zh-CN" altLang="en-US" sz="2400" dirty="0">
              <a:cs typeface="+mn-ea"/>
              <a:sym typeface="+mn-lt"/>
            </a:endParaRPr>
          </a:p>
        </p:txBody>
      </p:sp>
      <p:sp>
        <p:nvSpPr>
          <p:cNvPr id="30" name="Rectangle 28"/>
          <p:cNvSpPr>
            <a:spLocks noChangeArrowheads="1"/>
          </p:cNvSpPr>
          <p:nvPr/>
        </p:nvSpPr>
        <p:spPr bwMode="auto">
          <a:xfrm flipV="1">
            <a:off x="8545582" y="2883459"/>
            <a:ext cx="171313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1" name="对象 30"/>
          <p:cNvGraphicFramePr>
            <a:graphicFrameLocks noChangeAspect="1"/>
          </p:cNvGraphicFramePr>
          <p:nvPr/>
        </p:nvGraphicFramePr>
        <p:xfrm>
          <a:off x="8397131" y="2757867"/>
          <a:ext cx="296901" cy="296901"/>
        </p:xfrm>
        <a:graphic>
          <a:graphicData uri="http://schemas.openxmlformats.org/presentationml/2006/ole">
            <mc:AlternateContent xmlns:mc="http://schemas.openxmlformats.org/markup-compatibility/2006">
              <mc:Choice xmlns:v="urn:schemas-microsoft-com:vml" Requires="v">
                <p:oleObj spid="_x0000_s2298" name="" r:id="rId13" imgW="190500" imgH="190500" progId="Equation.DSMT4">
                  <p:embed/>
                </p:oleObj>
              </mc:Choice>
              <mc:Fallback>
                <p:oleObj name="" r:id="rId13" imgW="190500" imgH="19050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7131" y="2757867"/>
                        <a:ext cx="296901" cy="296901"/>
                      </a:xfrm>
                      <a:prstGeom prst="rect">
                        <a:avLst/>
                      </a:prstGeom>
                      <a:noFill/>
                    </p:spPr>
                  </p:pic>
                </p:oleObj>
              </mc:Fallback>
            </mc:AlternateContent>
          </a:graphicData>
        </a:graphic>
      </p:graphicFrame>
      <p:sp>
        <p:nvSpPr>
          <p:cNvPr id="32" name="Rectangle 30"/>
          <p:cNvSpPr>
            <a:spLocks noChangeArrowheads="1"/>
          </p:cNvSpPr>
          <p:nvPr/>
        </p:nvSpPr>
        <p:spPr bwMode="auto">
          <a:xfrm>
            <a:off x="7372628" y="3067349"/>
            <a:ext cx="17377820" cy="5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3" name="对象 32"/>
          <p:cNvGraphicFramePr>
            <a:graphicFrameLocks noChangeAspect="1"/>
          </p:cNvGraphicFramePr>
          <p:nvPr/>
        </p:nvGraphicFramePr>
        <p:xfrm>
          <a:off x="7372350" y="3067050"/>
          <a:ext cx="1966913" cy="541338"/>
        </p:xfrm>
        <a:graphic>
          <a:graphicData uri="http://schemas.openxmlformats.org/presentationml/2006/ole">
            <mc:AlternateContent xmlns:mc="http://schemas.openxmlformats.org/markup-compatibility/2006">
              <mc:Choice xmlns:v="urn:schemas-microsoft-com:vml" Requires="v">
                <p:oleObj spid="_x0000_s2299" name="" r:id="rId15" imgW="862965" imgH="241300" progId="Equation.DSMT4">
                  <p:embed/>
                </p:oleObj>
              </mc:Choice>
              <mc:Fallback>
                <p:oleObj name="" r:id="rId15" imgW="862965" imgH="241300"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72350" y="3067050"/>
                        <a:ext cx="1966913" cy="541338"/>
                      </a:xfrm>
                      <a:prstGeom prst="rect">
                        <a:avLst/>
                      </a:prstGeom>
                      <a:noFill/>
                    </p:spPr>
                  </p:pic>
                </p:oleObj>
              </mc:Fallback>
            </mc:AlternateContent>
          </a:graphicData>
        </a:graphic>
      </p:graphicFrame>
      <p:sp>
        <p:nvSpPr>
          <p:cNvPr id="34" name="Rectangle 32"/>
          <p:cNvSpPr>
            <a:spLocks noChangeArrowheads="1"/>
          </p:cNvSpPr>
          <p:nvPr/>
        </p:nvSpPr>
        <p:spPr bwMode="auto">
          <a:xfrm>
            <a:off x="7372627" y="3795405"/>
            <a:ext cx="24286984" cy="5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5" name="对象 34"/>
          <p:cNvGraphicFramePr>
            <a:graphicFrameLocks noChangeAspect="1"/>
          </p:cNvGraphicFramePr>
          <p:nvPr/>
        </p:nvGraphicFramePr>
        <p:xfrm>
          <a:off x="7372628" y="3795405"/>
          <a:ext cx="1893282" cy="548832"/>
        </p:xfrm>
        <a:graphic>
          <a:graphicData uri="http://schemas.openxmlformats.org/presentationml/2006/ole">
            <mc:AlternateContent xmlns:mc="http://schemas.openxmlformats.org/markup-compatibility/2006">
              <mc:Choice xmlns:v="urn:schemas-microsoft-com:vml" Requires="v">
                <p:oleObj spid="_x0000_s2300" name="" r:id="rId17" imgW="812165" imgH="241300" progId="Equation.DSMT4">
                  <p:embed/>
                </p:oleObj>
              </mc:Choice>
              <mc:Fallback>
                <p:oleObj name="" r:id="rId17" imgW="812165" imgH="241300" progId="Equation.DSMT4">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72628" y="3795405"/>
                        <a:ext cx="1893282" cy="548832"/>
                      </a:xfrm>
                      <a:prstGeom prst="rect">
                        <a:avLst/>
                      </a:prstGeom>
                      <a:noFill/>
                    </p:spPr>
                  </p:pic>
                </p:oleObj>
              </mc:Fallback>
            </mc:AlternateContent>
          </a:graphicData>
        </a:graphic>
      </p:graphicFrame>
      <p:sp>
        <p:nvSpPr>
          <p:cNvPr id="37" name="Rectangle 34"/>
          <p:cNvSpPr>
            <a:spLocks noChangeArrowheads="1"/>
          </p:cNvSpPr>
          <p:nvPr/>
        </p:nvSpPr>
        <p:spPr bwMode="auto">
          <a:xfrm>
            <a:off x="7368200" y="4528860"/>
            <a:ext cx="21105119" cy="4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8" name="对象 37"/>
          <p:cNvGraphicFramePr>
            <a:graphicFrameLocks noChangeAspect="1"/>
          </p:cNvGraphicFramePr>
          <p:nvPr/>
        </p:nvGraphicFramePr>
        <p:xfrm>
          <a:off x="7368200" y="4463867"/>
          <a:ext cx="1808225" cy="687016"/>
        </p:xfrm>
        <a:graphic>
          <a:graphicData uri="http://schemas.openxmlformats.org/presentationml/2006/ole">
            <mc:AlternateContent xmlns:mc="http://schemas.openxmlformats.org/markup-compatibility/2006">
              <mc:Choice xmlns:v="urn:schemas-microsoft-com:vml" Requires="v">
                <p:oleObj spid="_x0000_s2301" name="" r:id="rId19" imgW="1040765" imgH="393700" progId="Equation.DSMT4">
                  <p:embed/>
                </p:oleObj>
              </mc:Choice>
              <mc:Fallback>
                <p:oleObj name="" r:id="rId19" imgW="1040765" imgH="393700" progId="Equation.DSMT4">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200" y="4463867"/>
                        <a:ext cx="1808225" cy="687016"/>
                      </a:xfrm>
                      <a:prstGeom prst="rect">
                        <a:avLst/>
                      </a:prstGeom>
                      <a:noFill/>
                    </p:spPr>
                  </p:pic>
                </p:oleObj>
              </mc:Fallback>
            </mc:AlternateContent>
          </a:graphicData>
        </a:graphic>
      </p:graphicFrame>
      <p:sp>
        <p:nvSpPr>
          <p:cNvPr id="11" name="文本框 10"/>
          <p:cNvSpPr txBox="1"/>
          <p:nvPr/>
        </p:nvSpPr>
        <p:spPr>
          <a:xfrm>
            <a:off x="1643974" y="1062040"/>
            <a:ext cx="1368468" cy="271774"/>
          </a:xfrm>
          <a:prstGeom prst="rect">
            <a:avLst/>
          </a:prstGeom>
          <a:noFill/>
        </p:spPr>
        <p:txBody>
          <a:bodyPr wrap="square" rtlCol="0">
            <a:spAutoFit/>
          </a:bodyPr>
          <a:lstStyle/>
          <a:p>
            <a:r>
              <a:rPr lang="zh-CN" altLang="en-US" sz="1100" b="1" dirty="0"/>
              <a:t>水印嵌入流程图</a:t>
            </a:r>
            <a:endParaRPr lang="zh-CN" altLang="en-US" sz="1100" b="1" dirty="0"/>
          </a:p>
        </p:txBody>
      </p:sp>
      <p:graphicFrame>
        <p:nvGraphicFramePr>
          <p:cNvPr id="40" name="对象 39"/>
          <p:cNvGraphicFramePr>
            <a:graphicFrameLocks noChangeAspect="1"/>
          </p:cNvGraphicFramePr>
          <p:nvPr/>
        </p:nvGraphicFramePr>
        <p:xfrm>
          <a:off x="2006491" y="487247"/>
          <a:ext cx="654129" cy="208352"/>
        </p:xfrm>
        <a:graphic>
          <a:graphicData uri="http://schemas.openxmlformats.org/presentationml/2006/ole">
            <mc:AlternateContent xmlns:mc="http://schemas.openxmlformats.org/markup-compatibility/2006">
              <mc:Choice xmlns:v="urn:schemas-microsoft-com:vml" Requires="v">
                <p:oleObj spid="_x0000_s2302" name="" r:id="rId21" imgW="647700" imgH="203200" progId="Equation.DSMT4">
                  <p:embed/>
                </p:oleObj>
              </mc:Choice>
              <mc:Fallback>
                <p:oleObj name="" r:id="rId21" imgW="647700" imgH="203200"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491" y="487247"/>
                        <a:ext cx="654129" cy="208352"/>
                      </a:xfrm>
                      <a:prstGeom prst="rect">
                        <a:avLst/>
                      </a:prstGeom>
                      <a:noFill/>
                    </p:spPr>
                  </p:pic>
                </p:oleObj>
              </mc:Fallback>
            </mc:AlternateContent>
          </a:graphicData>
        </a:graphic>
      </p:graphicFrame>
      <p:graphicFrame>
        <p:nvGraphicFramePr>
          <p:cNvPr id="42" name="对象 41"/>
          <p:cNvGraphicFramePr>
            <a:graphicFrameLocks noChangeAspect="1"/>
          </p:cNvGraphicFramePr>
          <p:nvPr/>
        </p:nvGraphicFramePr>
        <p:xfrm>
          <a:off x="5157569" y="1197324"/>
          <a:ext cx="576021" cy="182611"/>
        </p:xfrm>
        <a:graphic>
          <a:graphicData uri="http://schemas.openxmlformats.org/presentationml/2006/ole">
            <mc:AlternateContent xmlns:mc="http://schemas.openxmlformats.org/markup-compatibility/2006">
              <mc:Choice xmlns:v="urn:schemas-microsoft-com:vml" Requires="v">
                <p:oleObj spid="_x0000_s2303" name="" r:id="rId22" imgW="748665" imgH="241300" progId="Equation.DSMT4">
                  <p:embed/>
                </p:oleObj>
              </mc:Choice>
              <mc:Fallback>
                <p:oleObj name="" r:id="rId22" imgW="748665" imgH="241300" progId="Equation.DSMT4">
                  <p:embed/>
                  <p:pic>
                    <p:nvPicPr>
                      <p:cNvPr id="0" name="对象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7569" y="1197324"/>
                        <a:ext cx="576021" cy="182611"/>
                      </a:xfrm>
                      <a:prstGeom prst="rect">
                        <a:avLst/>
                      </a:prstGeom>
                      <a:noFill/>
                    </p:spPr>
                  </p:pic>
                </p:oleObj>
              </mc:Fallback>
            </mc:AlternateContent>
          </a:graphicData>
        </a:graphic>
      </p:graphicFrame>
      <p:sp>
        <p:nvSpPr>
          <p:cNvPr id="44" name="文本框 43"/>
          <p:cNvSpPr txBox="1"/>
          <p:nvPr/>
        </p:nvSpPr>
        <p:spPr>
          <a:xfrm>
            <a:off x="7325564" y="1061437"/>
            <a:ext cx="1368468" cy="271774"/>
          </a:xfrm>
          <a:prstGeom prst="rect">
            <a:avLst/>
          </a:prstGeom>
          <a:noFill/>
        </p:spPr>
        <p:txBody>
          <a:bodyPr wrap="square" rtlCol="0">
            <a:spAutoFit/>
          </a:bodyPr>
          <a:lstStyle/>
          <a:p>
            <a:r>
              <a:rPr lang="zh-CN" altLang="en-US" sz="1100" b="1" dirty="0"/>
              <a:t>水印提取流程图</a:t>
            </a:r>
            <a:endParaRPr lang="zh-CN" altLang="en-US" sz="1100" b="1" dirty="0"/>
          </a:p>
        </p:txBody>
      </p:sp>
      <p:graphicFrame>
        <p:nvGraphicFramePr>
          <p:cNvPr id="45" name="对象 44"/>
          <p:cNvGraphicFramePr>
            <a:graphicFrameLocks noChangeAspect="1"/>
          </p:cNvGraphicFramePr>
          <p:nvPr/>
        </p:nvGraphicFramePr>
        <p:xfrm>
          <a:off x="7302512" y="533953"/>
          <a:ext cx="707798" cy="194802"/>
        </p:xfrm>
        <a:graphic>
          <a:graphicData uri="http://schemas.openxmlformats.org/presentationml/2006/ole">
            <mc:AlternateContent xmlns:mc="http://schemas.openxmlformats.org/markup-compatibility/2006">
              <mc:Choice xmlns:v="urn:schemas-microsoft-com:vml" Requires="v">
                <p:oleObj spid="_x0000_s2304" name="" r:id="rId23" imgW="862965" imgH="241300" progId="Equation.DSMT4">
                  <p:embed/>
                </p:oleObj>
              </mc:Choice>
              <mc:Fallback>
                <p:oleObj name="" r:id="rId23" imgW="862965" imgH="241300" progId="Equation.DSMT4">
                  <p:embed/>
                  <p:pic>
                    <p:nvPicPr>
                      <p:cNvPr id="0" name="对象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02512" y="533953"/>
                        <a:ext cx="707798" cy="194802"/>
                      </a:xfrm>
                      <a:prstGeom prst="rect">
                        <a:avLst/>
                      </a:prstGeom>
                      <a:noFill/>
                    </p:spPr>
                  </p:pic>
                </p:oleObj>
              </mc:Fallback>
            </mc:AlternateContent>
          </a:graphicData>
        </a:graphic>
      </p:graphicFrame>
      <p:graphicFrame>
        <p:nvGraphicFramePr>
          <p:cNvPr id="46" name="对象 45"/>
          <p:cNvGraphicFramePr>
            <a:graphicFrameLocks noChangeAspect="1"/>
          </p:cNvGraphicFramePr>
          <p:nvPr/>
        </p:nvGraphicFramePr>
        <p:xfrm>
          <a:off x="8900917" y="571728"/>
          <a:ext cx="672002" cy="194803"/>
        </p:xfrm>
        <a:graphic>
          <a:graphicData uri="http://schemas.openxmlformats.org/presentationml/2006/ole">
            <mc:AlternateContent xmlns:mc="http://schemas.openxmlformats.org/markup-compatibility/2006">
              <mc:Choice xmlns:v="urn:schemas-microsoft-com:vml" Requires="v">
                <p:oleObj spid="_x0000_s2305" name="" r:id="rId24" imgW="812165" imgH="241300" progId="Equation.DSMT4">
                  <p:embed/>
                </p:oleObj>
              </mc:Choice>
              <mc:Fallback>
                <p:oleObj name="" r:id="rId24" imgW="812165" imgH="241300" progId="Equation.DSMT4">
                  <p:embed/>
                  <p:pic>
                    <p:nvPicPr>
                      <p:cNvPr id="0" name="对象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00917" y="571728"/>
                        <a:ext cx="672002" cy="194803"/>
                      </a:xfrm>
                      <a:prstGeom prst="rect">
                        <a:avLst/>
                      </a:prstGeom>
                      <a:noFill/>
                    </p:spPr>
                  </p:pic>
                </p:oleObj>
              </mc:Fallback>
            </mc:AlternateContent>
          </a:graphicData>
        </a:graphic>
      </p:graphicFrame>
      <p:graphicFrame>
        <p:nvGraphicFramePr>
          <p:cNvPr id="47" name="对象 46"/>
          <p:cNvGraphicFramePr>
            <a:graphicFrameLocks noChangeAspect="1"/>
          </p:cNvGraphicFramePr>
          <p:nvPr/>
        </p:nvGraphicFramePr>
        <p:xfrm>
          <a:off x="10228285" y="1151526"/>
          <a:ext cx="508295" cy="193121"/>
        </p:xfrm>
        <a:graphic>
          <a:graphicData uri="http://schemas.openxmlformats.org/presentationml/2006/ole">
            <mc:AlternateContent xmlns:mc="http://schemas.openxmlformats.org/markup-compatibility/2006">
              <mc:Choice xmlns:v="urn:schemas-microsoft-com:vml" Requires="v">
                <p:oleObj spid="_x0000_s2306" name="" r:id="rId25" imgW="1040765" imgH="393700" progId="Equation.DSMT4">
                  <p:embed/>
                </p:oleObj>
              </mc:Choice>
              <mc:Fallback>
                <p:oleObj name="" r:id="rId25" imgW="1040765" imgH="393700" progId="Equation.DSMT4">
                  <p:embed/>
                  <p:pic>
                    <p:nvPicPr>
                      <p:cNvPr id="0" name="对象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228285" y="1151526"/>
                        <a:ext cx="508295" cy="193121"/>
                      </a:xfrm>
                      <a:prstGeom prst="rect">
                        <a:avLst/>
                      </a:prstGeom>
                      <a:noFill/>
                    </p:spPr>
                  </p:pic>
                </p:oleObj>
              </mc:Fallback>
            </mc:AlternateContent>
          </a:graphicData>
        </a:graphic>
      </p:graphicFrame>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0-#ppt_w/2"/>
                                          </p:val>
                                        </p:tav>
                                        <p:tav tm="100000">
                                          <p:val>
                                            <p:strVal val="#ppt_x"/>
                                          </p:val>
                                        </p:tav>
                                      </p:tavLst>
                                    </p:anim>
                                    <p:anim calcmode="lin" valueType="num">
                                      <p:cBhvr additive="base">
                                        <p:cTn id="12" dur="1500" fill="hold"/>
                                        <p:tgtEl>
                                          <p:spTgt spid="6"/>
                                        </p:tgtEl>
                                        <p:attrNameLst>
                                          <p:attrName>ppt_y</p:attrName>
                                        </p:attrNameLst>
                                      </p:cBhvr>
                                      <p:tavLst>
                                        <p:tav tm="0">
                                          <p:val>
                                            <p:strVal val="#ppt_y"/>
                                          </p:val>
                                        </p:tav>
                                        <p:tav tm="100000">
                                          <p:val>
                                            <p:strVal val="#ppt_y"/>
                                          </p:val>
                                        </p:tav>
                                      </p:tavLst>
                                    </p:anim>
                                  </p:childTnLst>
                                </p:cTn>
                              </p:par>
                              <p:par>
                                <p:cTn id="13" presetID="16" presetClass="entr" presetSubtype="37" fill="hold" nodeType="with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750"/>
                                        <p:tgtEl>
                                          <p:spTgt spid="8"/>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250" fill="hold"/>
                                        <p:tgtEl>
                                          <p:spTgt spid="15"/>
                                        </p:tgtEl>
                                        <p:attrNameLst>
                                          <p:attrName>ppt_x</p:attrName>
                                        </p:attrNameLst>
                                      </p:cBhvr>
                                      <p:tavLst>
                                        <p:tav tm="0">
                                          <p:val>
                                            <p:strVal val="0-#ppt_w/2"/>
                                          </p:val>
                                        </p:tav>
                                        <p:tav tm="100000">
                                          <p:val>
                                            <p:strVal val="#ppt_x"/>
                                          </p:val>
                                        </p:tav>
                                      </p:tavLst>
                                    </p:anim>
                                    <p:anim calcmode="lin" valueType="num">
                                      <p:cBhvr additive="base">
                                        <p:cTn id="20" dur="1250" fill="hold"/>
                                        <p:tgtEl>
                                          <p:spTgt spid="15"/>
                                        </p:tgtEl>
                                        <p:attrNameLst>
                                          <p:attrName>ppt_y</p:attrName>
                                        </p:attrNameLst>
                                      </p:cBhvr>
                                      <p:tavLst>
                                        <p:tav tm="0">
                                          <p:val>
                                            <p:strVal val="#ppt_y"/>
                                          </p:val>
                                        </p:tav>
                                        <p:tav tm="100000">
                                          <p:val>
                                            <p:strVal val="#ppt_y"/>
                                          </p:val>
                                        </p:tav>
                                      </p:tavLst>
                                    </p:anim>
                                  </p:childTnLst>
                                </p:cTn>
                              </p:par>
                              <p:par>
                                <p:cTn id="21" presetID="16" presetClass="entr" presetSubtype="37" fill="hold" nodeType="withEffect">
                                  <p:stCondLst>
                                    <p:cond delay="1000"/>
                                  </p:stCondLst>
                                  <p:childTnLst>
                                    <p:set>
                                      <p:cBhvr>
                                        <p:cTn id="22" dur="1" fill="hold">
                                          <p:stCondLst>
                                            <p:cond delay="0"/>
                                          </p:stCondLst>
                                        </p:cTn>
                                        <p:tgtEl>
                                          <p:spTgt spid="29"/>
                                        </p:tgtEl>
                                        <p:attrNameLst>
                                          <p:attrName>style.visibility</p:attrName>
                                        </p:attrNameLst>
                                      </p:cBhvr>
                                      <p:to>
                                        <p:strVal val="visible"/>
                                      </p:to>
                                    </p:set>
                                    <p:animEffect transition="in" filter="barn(outVertical)">
                                      <p:cBhvr>
                                        <p:cTn id="23" dur="750"/>
                                        <p:tgtEl>
                                          <p:spTgt spid="29"/>
                                        </p:tgtEl>
                                      </p:cBhvr>
                                    </p:animEffect>
                                  </p:childTnLst>
                                </p:cTn>
                              </p:par>
                              <p:par>
                                <p:cTn id="24" presetID="2" presetClass="entr" presetSubtype="8" decel="100000" fill="hold" grpId="0" nodeType="withEffect">
                                  <p:stCondLst>
                                    <p:cond delay="50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1500" fill="hold"/>
                                        <p:tgtEl>
                                          <p:spTgt spid="36"/>
                                        </p:tgtEl>
                                        <p:attrNameLst>
                                          <p:attrName>ppt_x</p:attrName>
                                        </p:attrNameLst>
                                      </p:cBhvr>
                                      <p:tavLst>
                                        <p:tav tm="0">
                                          <p:val>
                                            <p:strVal val="0-#ppt_w/2"/>
                                          </p:val>
                                        </p:tav>
                                        <p:tav tm="100000">
                                          <p:val>
                                            <p:strVal val="#ppt_x"/>
                                          </p:val>
                                        </p:tav>
                                      </p:tavLst>
                                    </p:anim>
                                    <p:anim calcmode="lin" valueType="num">
                                      <p:cBhvr additive="base">
                                        <p:cTn id="27" dur="1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p:bldP spid="36" grpId="0"/>
    </p:bldLst>
  </p:timing>
</p:sld>
</file>

<file path=ppt/tags/tag1.xml><?xml version="1.0" encoding="utf-8"?>
<p:tagLst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cj15uce">
      <a:majorFont>
        <a:latin typeface="inpin heiti"/>
        <a:ea typeface="inpin heiti"/>
        <a:cs typeface=""/>
      </a:majorFont>
      <a:minorFont>
        <a:latin typeface="inpin heiti"/>
        <a:ea typeface="inpin heit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alpha val="40000"/>
          </a:schemeClr>
        </a:solidFill>
        <a:ln>
          <a:noFill/>
        </a:ln>
      </a:spPr>
      <a:bodyPr rtlCol="0" anchor="ctr"/>
      <a:lstStyle>
        <a:defPPr algn="ctr">
          <a:defRPr dirty="0">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cj15uce">
      <a:majorFont>
        <a:latin typeface="inpin heiti"/>
        <a:ea typeface="inpin heiti"/>
        <a:cs typeface=""/>
      </a:majorFont>
      <a:minorFont>
        <a:latin typeface="inpin heiti"/>
        <a:ea typeface="inpin heit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3925</Words>
  <Application>WPS 演示</Application>
  <PresentationFormat>宽屏</PresentationFormat>
  <Paragraphs>418</Paragraphs>
  <Slides>32</Slides>
  <Notes>32</Notes>
  <HiddenSlides>0</HiddenSlides>
  <MMClips>0</MMClips>
  <ScaleCrop>false</ScaleCrop>
  <HeadingPairs>
    <vt:vector size="8" baseType="variant">
      <vt:variant>
        <vt:lpstr>已用的字体</vt:lpstr>
      </vt:variant>
      <vt:variant>
        <vt:i4>24</vt:i4>
      </vt:variant>
      <vt:variant>
        <vt:lpstr>主题</vt:lpstr>
      </vt:variant>
      <vt:variant>
        <vt:i4>2</vt:i4>
      </vt:variant>
      <vt:variant>
        <vt:lpstr>嵌入 OLE 服务器</vt:lpstr>
      </vt:variant>
      <vt:variant>
        <vt:i4>25</vt:i4>
      </vt:variant>
      <vt:variant>
        <vt:lpstr>幻灯片标题</vt:lpstr>
      </vt:variant>
      <vt:variant>
        <vt:i4>32</vt:i4>
      </vt:variant>
    </vt:vector>
  </HeadingPairs>
  <TitlesOfParts>
    <vt:vector size="83" baseType="lpstr">
      <vt:lpstr>Arial</vt:lpstr>
      <vt:lpstr>宋体</vt:lpstr>
      <vt:lpstr>Wingdings</vt:lpstr>
      <vt:lpstr>Calibri</vt:lpstr>
      <vt:lpstr>印品黑体</vt:lpstr>
      <vt:lpstr>黑体</vt:lpstr>
      <vt:lpstr>Agency FB</vt:lpstr>
      <vt:lpstr>Yu Gothic UI</vt:lpstr>
      <vt:lpstr>仿宋</vt:lpstr>
      <vt:lpstr>微软雅黑</vt:lpstr>
      <vt:lpstr>Adobe 仿宋 Std R</vt:lpstr>
      <vt:lpstr>inpin heiti</vt:lpstr>
      <vt:lpstr>Segoe Print</vt:lpstr>
      <vt:lpstr>Arial Unicode MS</vt:lpstr>
      <vt:lpstr>等线</vt:lpstr>
      <vt:lpstr>Times New Roman</vt:lpstr>
      <vt:lpstr>楷体</vt:lpstr>
      <vt:lpstr>新宋体</vt:lpstr>
      <vt:lpstr>微软雅黑 Light</vt:lpstr>
      <vt:lpstr>等线 Light</vt:lpstr>
      <vt:lpstr>Malgun Gothic</vt:lpstr>
      <vt:lpstr>Microsoft YaHei UI</vt:lpstr>
      <vt:lpstr>SimSun-ExtB</vt:lpstr>
      <vt:lpstr>Yu Gothic UI Light</vt:lpstr>
      <vt:lpstr>第一PPT，www.1ppt.com</vt:lpstr>
      <vt:lpstr>第一PPT，www.1ppt.com </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dc:title>
  <dc:creator>第一PPT</dc:creator>
  <cp:keywords>www.1ppt.com</cp:keywords>
  <dc:description>www.1ppt.com</dc:description>
  <cp:lastModifiedBy>18801</cp:lastModifiedBy>
  <cp:revision>252</cp:revision>
  <dcterms:created xsi:type="dcterms:W3CDTF">2019-03-09T05:04:00Z</dcterms:created>
  <dcterms:modified xsi:type="dcterms:W3CDTF">2019-12-08T07:54:42Z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