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Lst>
  <p:sldSz cx="21945600" cy="32918400"/>
  <p:notesSz cx="6858000" cy="9144000"/>
  <p:defaultTextStyle>
    <a:defPPr>
      <a:defRPr lang="en-US"/>
    </a:defPPr>
    <a:lvl1pPr marL="0" algn="l" defTabSz="3214086" rtl="0" eaLnBrk="1" latinLnBrk="0" hangingPunct="1">
      <a:defRPr sz="6327" kern="1200">
        <a:solidFill>
          <a:schemeClr val="tx1"/>
        </a:solidFill>
        <a:latin typeface="+mn-lt"/>
        <a:ea typeface="+mn-ea"/>
        <a:cs typeface="+mn-cs"/>
      </a:defRPr>
    </a:lvl1pPr>
    <a:lvl2pPr marL="1607043" algn="l" defTabSz="3214086" rtl="0" eaLnBrk="1" latinLnBrk="0" hangingPunct="1">
      <a:defRPr sz="6327" kern="1200">
        <a:solidFill>
          <a:schemeClr val="tx1"/>
        </a:solidFill>
        <a:latin typeface="+mn-lt"/>
        <a:ea typeface="+mn-ea"/>
        <a:cs typeface="+mn-cs"/>
      </a:defRPr>
    </a:lvl2pPr>
    <a:lvl3pPr marL="3214086" algn="l" defTabSz="3214086" rtl="0" eaLnBrk="1" latinLnBrk="0" hangingPunct="1">
      <a:defRPr sz="6327" kern="1200">
        <a:solidFill>
          <a:schemeClr val="tx1"/>
        </a:solidFill>
        <a:latin typeface="+mn-lt"/>
        <a:ea typeface="+mn-ea"/>
        <a:cs typeface="+mn-cs"/>
      </a:defRPr>
    </a:lvl3pPr>
    <a:lvl4pPr marL="4821129" algn="l" defTabSz="3214086" rtl="0" eaLnBrk="1" latinLnBrk="0" hangingPunct="1">
      <a:defRPr sz="6327" kern="1200">
        <a:solidFill>
          <a:schemeClr val="tx1"/>
        </a:solidFill>
        <a:latin typeface="+mn-lt"/>
        <a:ea typeface="+mn-ea"/>
        <a:cs typeface="+mn-cs"/>
      </a:defRPr>
    </a:lvl4pPr>
    <a:lvl5pPr marL="6428172" algn="l" defTabSz="3214086" rtl="0" eaLnBrk="1" latinLnBrk="0" hangingPunct="1">
      <a:defRPr sz="6327" kern="1200">
        <a:solidFill>
          <a:schemeClr val="tx1"/>
        </a:solidFill>
        <a:latin typeface="+mn-lt"/>
        <a:ea typeface="+mn-ea"/>
        <a:cs typeface="+mn-cs"/>
      </a:defRPr>
    </a:lvl5pPr>
    <a:lvl6pPr marL="8035215" algn="l" defTabSz="3214086" rtl="0" eaLnBrk="1" latinLnBrk="0" hangingPunct="1">
      <a:defRPr sz="6327" kern="1200">
        <a:solidFill>
          <a:schemeClr val="tx1"/>
        </a:solidFill>
        <a:latin typeface="+mn-lt"/>
        <a:ea typeface="+mn-ea"/>
        <a:cs typeface="+mn-cs"/>
      </a:defRPr>
    </a:lvl6pPr>
    <a:lvl7pPr marL="9642258" algn="l" defTabSz="3214086" rtl="0" eaLnBrk="1" latinLnBrk="0" hangingPunct="1">
      <a:defRPr sz="6327" kern="1200">
        <a:solidFill>
          <a:schemeClr val="tx1"/>
        </a:solidFill>
        <a:latin typeface="+mn-lt"/>
        <a:ea typeface="+mn-ea"/>
        <a:cs typeface="+mn-cs"/>
      </a:defRPr>
    </a:lvl7pPr>
    <a:lvl8pPr marL="11249300" algn="l" defTabSz="3214086" rtl="0" eaLnBrk="1" latinLnBrk="0" hangingPunct="1">
      <a:defRPr sz="6327" kern="1200">
        <a:solidFill>
          <a:schemeClr val="tx1"/>
        </a:solidFill>
        <a:latin typeface="+mn-lt"/>
        <a:ea typeface="+mn-ea"/>
        <a:cs typeface="+mn-cs"/>
      </a:defRPr>
    </a:lvl8pPr>
    <a:lvl9pPr marL="12856344" algn="l" defTabSz="3214086" rtl="0" eaLnBrk="1" latinLnBrk="0" hangingPunct="1">
      <a:defRPr sz="632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2023"/>
    <a:srgbClr val="732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43"/>
    <p:restoredTop sz="94613"/>
  </p:normalViewPr>
  <p:slideViewPr>
    <p:cSldViewPr snapToGrid="0" snapToObjects="1">
      <p:cViewPr>
        <p:scale>
          <a:sx n="57" d="100"/>
          <a:sy n="57" d="100"/>
        </p:scale>
        <p:origin x="344"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76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0612" y="343585"/>
            <a:ext cx="21356763" cy="3385931"/>
          </a:xfrm>
          <a:prstGeom prst="rect">
            <a:avLst/>
          </a:prstGeom>
        </p:spPr>
      </p:pic>
      <p:sp>
        <p:nvSpPr>
          <p:cNvPr id="8" name="Rectangle 7"/>
          <p:cNvSpPr/>
          <p:nvPr userDrawn="1"/>
        </p:nvSpPr>
        <p:spPr>
          <a:xfrm>
            <a:off x="341376" y="32234295"/>
            <a:ext cx="21336000" cy="404899"/>
          </a:xfrm>
          <a:prstGeom prst="rect">
            <a:avLst/>
          </a:prstGeom>
          <a:solidFill>
            <a:srgbClr val="732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9" name="TextBox 8"/>
          <p:cNvSpPr txBox="1"/>
          <p:nvPr userDrawn="1"/>
        </p:nvSpPr>
        <p:spPr>
          <a:xfrm>
            <a:off x="18911244" y="32306472"/>
            <a:ext cx="2625149" cy="289310"/>
          </a:xfrm>
          <a:prstGeom prst="rect">
            <a:avLst/>
          </a:prstGeom>
          <a:noFill/>
        </p:spPr>
        <p:txBody>
          <a:bodyPr wrap="square" rtlCol="0">
            <a:spAutoFit/>
          </a:bodyPr>
          <a:lstStyle/>
          <a:p>
            <a:pPr algn="r"/>
            <a:r>
              <a:rPr lang="en-US" sz="1280" b="1" dirty="0" err="1">
                <a:solidFill>
                  <a:schemeClr val="bg1"/>
                </a:solidFill>
                <a:latin typeface="Raleway Medium" charset="0"/>
                <a:ea typeface="Raleway Medium" charset="0"/>
                <a:cs typeface="Raleway Medium" charset="0"/>
              </a:rPr>
              <a:t>bi.vt.edu</a:t>
            </a:r>
            <a:endParaRPr lang="en-US" sz="1280" b="1" dirty="0">
              <a:solidFill>
                <a:schemeClr val="bg1"/>
              </a:solidFill>
              <a:latin typeface="Raleway Medium" charset="0"/>
              <a:ea typeface="Raleway Medium" charset="0"/>
              <a:cs typeface="Raleway Medium" charset="0"/>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52729" y="3108074"/>
            <a:ext cx="1883664" cy="445008"/>
          </a:xfrm>
          <a:prstGeom prst="rect">
            <a:avLst/>
          </a:prstGeom>
        </p:spPr>
      </p:pic>
    </p:spTree>
    <p:extLst>
      <p:ext uri="{BB962C8B-B14F-4D97-AF65-F5344CB8AC3E}">
        <p14:creationId xmlns:p14="http://schemas.microsoft.com/office/powerpoint/2010/main" val="9556233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hyperlink" Target="http://github.com/bi-sdal" TargetMode="External"/><Relationship Id="rId13"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23" y="25585885"/>
            <a:ext cx="11189702" cy="4379894"/>
          </a:xfrm>
          <a:prstGeom prst="rect">
            <a:avLst/>
          </a:prstGeom>
        </p:spPr>
      </p:pic>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146" y="21314963"/>
            <a:ext cx="11207791" cy="8660565"/>
          </a:xfrm>
          <a:prstGeom prst="rect">
            <a:avLst/>
          </a:prstGeom>
        </p:spPr>
      </p:pic>
      <p:sp>
        <p:nvSpPr>
          <p:cNvPr id="72" name="TextBox 71"/>
          <p:cNvSpPr txBox="1"/>
          <p:nvPr/>
        </p:nvSpPr>
        <p:spPr>
          <a:xfrm>
            <a:off x="5431234" y="29893228"/>
            <a:ext cx="5085823" cy="1692771"/>
          </a:xfrm>
          <a:prstGeom prst="rect">
            <a:avLst/>
          </a:prstGeom>
          <a:noFill/>
        </p:spPr>
        <p:txBody>
          <a:bodyPr wrap="square" rtlCol="0">
            <a:spAutoFit/>
          </a:bodyPr>
          <a:lstStyle/>
          <a:p>
            <a:pPr algn="just"/>
            <a:r>
              <a:rPr lang="en-US" sz="2400" b="1" dirty="0" smtClean="0">
                <a:latin typeface="Trebuchet MS" charset="0"/>
                <a:ea typeface="Trebuchet MS" charset="0"/>
                <a:cs typeface="Trebuchet MS" charset="0"/>
              </a:rPr>
              <a:t>Scholarship and reports</a:t>
            </a:r>
          </a:p>
          <a:p>
            <a:pPr algn="just"/>
            <a:r>
              <a:rPr lang="en-US" sz="2000" dirty="0" smtClean="0">
                <a:latin typeface="Trebuchet MS" charset="0"/>
                <a:ea typeface="Trebuchet MS" charset="0"/>
                <a:cs typeface="Trebuchet MS" charset="0"/>
              </a:rPr>
              <a:t>Google Drive and </a:t>
            </a:r>
            <a:r>
              <a:rPr lang="en-US" sz="2000" dirty="0" err="1" smtClean="0">
                <a:latin typeface="Trebuchet MS" charset="0"/>
                <a:ea typeface="Trebuchet MS" charset="0"/>
                <a:cs typeface="Trebuchet MS" charset="0"/>
              </a:rPr>
              <a:t>DokuWiki</a:t>
            </a:r>
            <a:r>
              <a:rPr lang="en-US" sz="2000" dirty="0" smtClean="0">
                <a:latin typeface="Trebuchet MS" charset="0"/>
                <a:ea typeface="Trebuchet MS" charset="0"/>
                <a:cs typeface="Trebuchet MS" charset="0"/>
              </a:rPr>
              <a:t> serve as the systems to share and document project files. Overleaf provides a collaborative </a:t>
            </a:r>
            <a:r>
              <a:rPr lang="en-US" sz="2000" dirty="0" err="1" smtClean="0">
                <a:latin typeface="Trebuchet MS" charset="0"/>
                <a:ea typeface="Trebuchet MS" charset="0"/>
                <a:cs typeface="Trebuchet MS" charset="0"/>
              </a:rPr>
              <a:t>LaTeX</a:t>
            </a:r>
            <a:r>
              <a:rPr lang="en-US" sz="2000" dirty="0" smtClean="0">
                <a:latin typeface="Trebuchet MS" charset="0"/>
                <a:ea typeface="Trebuchet MS" charset="0"/>
                <a:cs typeface="Trebuchet MS" charset="0"/>
              </a:rPr>
              <a:t> environment for scholarship.</a:t>
            </a:r>
          </a:p>
        </p:txBody>
      </p:sp>
      <p:sp>
        <p:nvSpPr>
          <p:cNvPr id="58" name="Rectangle 57"/>
          <p:cNvSpPr/>
          <p:nvPr/>
        </p:nvSpPr>
        <p:spPr>
          <a:xfrm>
            <a:off x="11486289" y="3909097"/>
            <a:ext cx="10173034" cy="710884"/>
          </a:xfrm>
          <a:prstGeom prst="rect">
            <a:avLst/>
          </a:prstGeom>
          <a:solidFill>
            <a:srgbClr val="1420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12" name="TextBox 11"/>
          <p:cNvSpPr txBox="1"/>
          <p:nvPr/>
        </p:nvSpPr>
        <p:spPr>
          <a:xfrm>
            <a:off x="848557" y="776692"/>
            <a:ext cx="7914297" cy="913199"/>
          </a:xfrm>
          <a:prstGeom prst="rect">
            <a:avLst/>
          </a:prstGeom>
          <a:noFill/>
        </p:spPr>
        <p:txBody>
          <a:bodyPr wrap="square" rtlCol="0">
            <a:spAutoFit/>
          </a:bodyPr>
          <a:lstStyle/>
          <a:p>
            <a:r>
              <a:rPr lang="en-US" sz="5334" b="1" dirty="0" smtClean="0">
                <a:solidFill>
                  <a:schemeClr val="bg1"/>
                </a:solidFill>
                <a:latin typeface="Raleway" charset="0"/>
                <a:ea typeface="Raleway" charset="0"/>
                <a:cs typeface="Raleway" charset="0"/>
              </a:rPr>
              <a:t>Doing Data Science</a:t>
            </a:r>
            <a:endParaRPr lang="en-US" sz="5334" b="1" dirty="0">
              <a:solidFill>
                <a:schemeClr val="bg1"/>
              </a:solidFill>
              <a:latin typeface="Raleway" charset="0"/>
              <a:ea typeface="Raleway" charset="0"/>
              <a:cs typeface="Raleway" charset="0"/>
            </a:endParaRPr>
          </a:p>
        </p:txBody>
      </p:sp>
      <p:sp>
        <p:nvSpPr>
          <p:cNvPr id="20" name="TextBox 19"/>
          <p:cNvSpPr txBox="1"/>
          <p:nvPr/>
        </p:nvSpPr>
        <p:spPr>
          <a:xfrm>
            <a:off x="452650" y="4793183"/>
            <a:ext cx="9797515" cy="3539430"/>
          </a:xfrm>
          <a:prstGeom prst="rect">
            <a:avLst/>
          </a:prstGeom>
          <a:noFill/>
        </p:spPr>
        <p:txBody>
          <a:bodyPr wrap="square" rtlCol="0">
            <a:spAutoFit/>
          </a:bodyPr>
          <a:lstStyle/>
          <a:p>
            <a:pPr algn="just"/>
            <a:r>
              <a:rPr lang="en-US" sz="2400" b="1" dirty="0" smtClean="0">
                <a:latin typeface="Trebuchet MS" charset="0"/>
                <a:ea typeface="Trebuchet MS" charset="0"/>
                <a:cs typeface="Trebuchet MS" charset="0"/>
              </a:rPr>
              <a:t>Science has a reproducibility problem.</a:t>
            </a:r>
            <a:endParaRPr lang="en-US" sz="2400" b="1" dirty="0">
              <a:latin typeface="Trebuchet MS" charset="0"/>
              <a:ea typeface="Trebuchet MS" charset="0"/>
              <a:cs typeface="Trebuchet MS" charset="0"/>
            </a:endParaRPr>
          </a:p>
          <a:p>
            <a:pPr algn="just"/>
            <a:r>
              <a:rPr lang="en-US" sz="2000" dirty="0" smtClean="0">
                <a:latin typeface="Trebuchet MS" charset="0"/>
                <a:ea typeface="Trebuchet MS" charset="0"/>
                <a:cs typeface="Trebuchet MS" charset="0"/>
              </a:rPr>
              <a:t>As more science becomes computational, having a system that thoroughly documents and provides provenance for the data used in research findings is increasingly important for replicability and reproducibility.</a:t>
            </a:r>
          </a:p>
          <a:p>
            <a:pPr algn="just"/>
            <a:r>
              <a:rPr lang="en-US" sz="2000" dirty="0" smtClean="0">
                <a:latin typeface="Trebuchet MS" charset="0"/>
                <a:ea typeface="Trebuchet MS" charset="0"/>
                <a:cs typeface="Trebuchet MS" charset="0"/>
              </a:rPr>
              <a:t>While these terms, replicability and reproducibility, are often used interchangeably,</a:t>
            </a:r>
          </a:p>
          <a:p>
            <a:pPr algn="just"/>
            <a:r>
              <a:rPr lang="en-US" sz="2000" dirty="0" smtClean="0">
                <a:latin typeface="Trebuchet MS" charset="0"/>
                <a:ea typeface="Trebuchet MS" charset="0"/>
                <a:cs typeface="Trebuchet MS" charset="0"/>
              </a:rPr>
              <a:t>There are subtle differences in the definition that are relevant for scientific research.</a:t>
            </a:r>
          </a:p>
          <a:p>
            <a:pPr algn="just"/>
            <a:r>
              <a:rPr lang="en-US" sz="2000" dirty="0" smtClean="0">
                <a:latin typeface="Trebuchet MS" charset="0"/>
                <a:ea typeface="Trebuchet MS" charset="0"/>
                <a:cs typeface="Trebuchet MS" charset="0"/>
              </a:rPr>
              <a:t>    - </a:t>
            </a:r>
            <a:r>
              <a:rPr lang="en-US" sz="2000" b="1" dirty="0" smtClean="0">
                <a:latin typeface="Trebuchet MS" charset="0"/>
                <a:ea typeface="Trebuchet MS" charset="0"/>
                <a:cs typeface="Trebuchet MS" charset="0"/>
              </a:rPr>
              <a:t>Replicability</a:t>
            </a:r>
            <a:r>
              <a:rPr lang="en-US" sz="2000" dirty="0" smtClean="0">
                <a:latin typeface="Trebuchet MS" charset="0"/>
                <a:ea typeface="Trebuchet MS" charset="0"/>
                <a:cs typeface="Trebuchet MS" charset="0"/>
              </a:rPr>
              <a:t>: Results are the same after applying it to </a:t>
            </a:r>
            <a:r>
              <a:rPr lang="en-US" sz="2000" b="1" dirty="0" smtClean="0">
                <a:latin typeface="Trebuchet MS" charset="0"/>
                <a:ea typeface="Trebuchet MS" charset="0"/>
                <a:cs typeface="Trebuchet MS" charset="0"/>
              </a:rPr>
              <a:t>new</a:t>
            </a:r>
            <a:r>
              <a:rPr lang="en-US" sz="2000" dirty="0" smtClean="0">
                <a:latin typeface="Trebuchet MS" charset="0"/>
                <a:ea typeface="Trebuchet MS" charset="0"/>
                <a:cs typeface="Trebuchet MS" charset="0"/>
              </a:rPr>
              <a:t> data</a:t>
            </a:r>
          </a:p>
          <a:p>
            <a:pPr algn="just"/>
            <a:r>
              <a:rPr lang="en-US" sz="2000" dirty="0">
                <a:latin typeface="Trebuchet MS" charset="0"/>
                <a:ea typeface="Trebuchet MS" charset="0"/>
                <a:cs typeface="Trebuchet MS" charset="0"/>
              </a:rPr>
              <a:t> </a:t>
            </a:r>
            <a:r>
              <a:rPr lang="en-US" sz="2000" dirty="0" smtClean="0">
                <a:latin typeface="Trebuchet MS" charset="0"/>
                <a:ea typeface="Trebuchet MS" charset="0"/>
                <a:cs typeface="Trebuchet MS" charset="0"/>
              </a:rPr>
              <a:t>   - </a:t>
            </a:r>
            <a:r>
              <a:rPr lang="en-US" sz="2000" b="1" dirty="0" smtClean="0">
                <a:latin typeface="Trebuchet MS" charset="0"/>
                <a:ea typeface="Trebuchet MS" charset="0"/>
                <a:cs typeface="Trebuchet MS" charset="0"/>
              </a:rPr>
              <a:t>Reproducibility</a:t>
            </a:r>
            <a:r>
              <a:rPr lang="en-US" sz="2000" dirty="0" smtClean="0">
                <a:latin typeface="Trebuchet MS" charset="0"/>
                <a:ea typeface="Trebuchet MS" charset="0"/>
                <a:cs typeface="Trebuchet MS" charset="0"/>
              </a:rPr>
              <a:t>: Results are the same after applying it to the </a:t>
            </a:r>
            <a:r>
              <a:rPr lang="en-US" sz="2000" b="1" dirty="0" smtClean="0">
                <a:latin typeface="Trebuchet MS" charset="0"/>
                <a:ea typeface="Trebuchet MS" charset="0"/>
                <a:cs typeface="Trebuchet MS" charset="0"/>
              </a:rPr>
              <a:t>same</a:t>
            </a:r>
            <a:r>
              <a:rPr lang="en-US" sz="2000" dirty="0" smtClean="0">
                <a:latin typeface="Trebuchet MS" charset="0"/>
                <a:ea typeface="Trebuchet MS" charset="0"/>
                <a:cs typeface="Trebuchet MS" charset="0"/>
              </a:rPr>
              <a:t> data</a:t>
            </a:r>
          </a:p>
          <a:p>
            <a:pPr algn="just"/>
            <a:r>
              <a:rPr lang="en-US" sz="2000" dirty="0" smtClean="0">
                <a:latin typeface="Trebuchet MS" charset="0"/>
                <a:ea typeface="Trebuchet MS" charset="0"/>
                <a:cs typeface="Trebuchet MS" charset="0"/>
              </a:rPr>
              <a:t>    - </a:t>
            </a:r>
            <a:r>
              <a:rPr lang="en-US" sz="2000" b="1" dirty="0" smtClean="0">
                <a:latin typeface="Trebuchet MS" charset="0"/>
                <a:ea typeface="Trebuchet MS" charset="0"/>
                <a:cs typeface="Trebuchet MS" charset="0"/>
              </a:rPr>
              <a:t>Provenance</a:t>
            </a:r>
            <a:r>
              <a:rPr lang="en-US" sz="2000" dirty="0" smtClean="0">
                <a:latin typeface="Trebuchet MS" charset="0"/>
                <a:ea typeface="Trebuchet MS" charset="0"/>
                <a:cs typeface="Trebuchet MS" charset="0"/>
              </a:rPr>
              <a:t>: The lineage, transformations, and corrections made</a:t>
            </a:r>
          </a:p>
          <a:p>
            <a:pPr algn="just"/>
            <a:r>
              <a:rPr lang="en-US" sz="2000" dirty="0">
                <a:latin typeface="Trebuchet MS" charset="0"/>
                <a:ea typeface="Trebuchet MS" charset="0"/>
                <a:cs typeface="Trebuchet MS" charset="0"/>
              </a:rPr>
              <a:t> </a:t>
            </a:r>
            <a:r>
              <a:rPr lang="en-US" sz="2000" dirty="0" smtClean="0">
                <a:latin typeface="Trebuchet MS" charset="0"/>
                <a:ea typeface="Trebuchet MS" charset="0"/>
                <a:cs typeface="Trebuchet MS" charset="0"/>
              </a:rPr>
              <a:t>                          during the data cleaning and analysis</a:t>
            </a:r>
            <a:endParaRPr lang="en-US" sz="2000" dirty="0">
              <a:latin typeface="Trebuchet MS" charset="0"/>
              <a:ea typeface="Trebuchet MS" charset="0"/>
              <a:cs typeface="Trebuchet MS" charset="0"/>
            </a:endParaRPr>
          </a:p>
        </p:txBody>
      </p:sp>
      <p:sp>
        <p:nvSpPr>
          <p:cNvPr id="35" name="TextBox 34"/>
          <p:cNvSpPr txBox="1"/>
          <p:nvPr/>
        </p:nvSpPr>
        <p:spPr>
          <a:xfrm>
            <a:off x="848557" y="2439100"/>
            <a:ext cx="7914297" cy="387798"/>
          </a:xfrm>
          <a:prstGeom prst="rect">
            <a:avLst/>
          </a:prstGeom>
          <a:noFill/>
        </p:spPr>
        <p:txBody>
          <a:bodyPr wrap="square" rtlCol="0">
            <a:spAutoFit/>
          </a:bodyPr>
          <a:lstStyle/>
          <a:p>
            <a:r>
              <a:rPr lang="en-US" sz="1920" dirty="0" smtClean="0">
                <a:solidFill>
                  <a:schemeClr val="bg1"/>
                </a:solidFill>
                <a:latin typeface="Trebuchet MS" charset="0"/>
                <a:ea typeface="Trebuchet MS" charset="0"/>
                <a:cs typeface="Trebuchet MS" charset="0"/>
              </a:rPr>
              <a:t>Daniel Chen, Aaron Schroeder</a:t>
            </a:r>
            <a:endParaRPr lang="en-US" sz="1920" dirty="0">
              <a:solidFill>
                <a:schemeClr val="bg1"/>
              </a:solidFill>
              <a:latin typeface="Trebuchet MS" charset="0"/>
              <a:ea typeface="Trebuchet MS" charset="0"/>
              <a:cs typeface="Trebuchet MS" charset="0"/>
            </a:endParaRPr>
          </a:p>
        </p:txBody>
      </p:sp>
      <p:sp>
        <p:nvSpPr>
          <p:cNvPr id="69" name="TextBox 68"/>
          <p:cNvSpPr txBox="1">
            <a:spLocks noChangeAspect="1"/>
          </p:cNvSpPr>
          <p:nvPr/>
        </p:nvSpPr>
        <p:spPr>
          <a:xfrm>
            <a:off x="11531490" y="30256170"/>
            <a:ext cx="10052270" cy="830997"/>
          </a:xfrm>
          <a:prstGeom prst="rect">
            <a:avLst/>
          </a:prstGeom>
          <a:noFill/>
        </p:spPr>
        <p:txBody>
          <a:bodyPr wrap="square" rtlCol="0">
            <a:spAutoFit/>
          </a:bodyPr>
          <a:lstStyle/>
          <a:p>
            <a:r>
              <a:rPr lang="en-US" sz="2000" b="1" dirty="0">
                <a:latin typeface="Trebuchet MS" charset="0"/>
                <a:ea typeface="Trebuchet MS" charset="0"/>
                <a:cs typeface="Trebuchet MS" charset="0"/>
              </a:rPr>
              <a:t>Good enough practices in scientific computing </a:t>
            </a:r>
            <a:endParaRPr lang="en-US" sz="2000" b="1" dirty="0" smtClean="0">
              <a:latin typeface="Trebuchet MS" charset="0"/>
              <a:ea typeface="Trebuchet MS" charset="0"/>
              <a:cs typeface="Trebuchet MS" charset="0"/>
            </a:endParaRPr>
          </a:p>
          <a:p>
            <a:r>
              <a:rPr lang="en-US" sz="1400" dirty="0">
                <a:latin typeface="Trebuchet MS" charset="0"/>
                <a:ea typeface="Trebuchet MS" charset="0"/>
                <a:cs typeface="Trebuchet MS" charset="0"/>
              </a:rPr>
              <a:t>Wilson G, Bryan J, Cranston K, </a:t>
            </a:r>
            <a:r>
              <a:rPr lang="en-US" sz="1400" dirty="0" err="1">
                <a:latin typeface="Trebuchet MS" charset="0"/>
                <a:ea typeface="Trebuchet MS" charset="0"/>
                <a:cs typeface="Trebuchet MS" charset="0"/>
              </a:rPr>
              <a:t>Kitzes</a:t>
            </a:r>
            <a:r>
              <a:rPr lang="en-US" sz="1400" dirty="0">
                <a:latin typeface="Trebuchet MS" charset="0"/>
                <a:ea typeface="Trebuchet MS" charset="0"/>
                <a:cs typeface="Trebuchet MS" charset="0"/>
              </a:rPr>
              <a:t> J, </a:t>
            </a:r>
            <a:r>
              <a:rPr lang="en-US" sz="1400" dirty="0" err="1">
                <a:latin typeface="Trebuchet MS" charset="0"/>
                <a:ea typeface="Trebuchet MS" charset="0"/>
                <a:cs typeface="Trebuchet MS" charset="0"/>
              </a:rPr>
              <a:t>Nederbragt</a:t>
            </a:r>
            <a:r>
              <a:rPr lang="en-US" sz="1400" dirty="0">
                <a:latin typeface="Trebuchet MS" charset="0"/>
                <a:ea typeface="Trebuchet MS" charset="0"/>
                <a:cs typeface="Trebuchet MS" charset="0"/>
              </a:rPr>
              <a:t> L, et al. (2017) Good enough practices in scientific computing. PLOS Computational Biology 13(6): e1005510.https://</a:t>
            </a:r>
            <a:r>
              <a:rPr lang="en-US" sz="1400" dirty="0" err="1">
                <a:latin typeface="Trebuchet MS" charset="0"/>
                <a:ea typeface="Trebuchet MS" charset="0"/>
                <a:cs typeface="Trebuchet MS" charset="0"/>
              </a:rPr>
              <a:t>doi.org</a:t>
            </a:r>
            <a:r>
              <a:rPr lang="en-US" sz="1400" dirty="0">
                <a:latin typeface="Trebuchet MS" charset="0"/>
                <a:ea typeface="Trebuchet MS" charset="0"/>
                <a:cs typeface="Trebuchet MS" charset="0"/>
              </a:rPr>
              <a:t>/10.1371/journal.pcbi.1005510</a:t>
            </a:r>
          </a:p>
        </p:txBody>
      </p:sp>
      <p:sp>
        <p:nvSpPr>
          <p:cNvPr id="79" name="TextBox 78"/>
          <p:cNvSpPr txBox="1"/>
          <p:nvPr/>
        </p:nvSpPr>
        <p:spPr>
          <a:xfrm>
            <a:off x="848557" y="3047317"/>
            <a:ext cx="7914297" cy="387798"/>
          </a:xfrm>
          <a:prstGeom prst="rect">
            <a:avLst/>
          </a:prstGeom>
          <a:noFill/>
        </p:spPr>
        <p:txBody>
          <a:bodyPr wrap="square" rtlCol="0">
            <a:spAutoFit/>
          </a:bodyPr>
          <a:lstStyle/>
          <a:p>
            <a:r>
              <a:rPr lang="en-US" sz="1920" dirty="0" smtClean="0">
                <a:solidFill>
                  <a:schemeClr val="bg1"/>
                </a:solidFill>
                <a:latin typeface="Trebuchet MS" charset="0"/>
                <a:ea typeface="Trebuchet MS" charset="0"/>
                <a:cs typeface="Trebuchet MS" charset="0"/>
              </a:rPr>
              <a:t>Social and Decision Analytics Laboratory</a:t>
            </a:r>
            <a:endParaRPr lang="en-US" sz="1920" dirty="0">
              <a:solidFill>
                <a:schemeClr val="bg1"/>
              </a:solidFill>
              <a:latin typeface="Trebuchet MS" charset="0"/>
              <a:ea typeface="Trebuchet MS" charset="0"/>
              <a:cs typeface="Trebuchet MS" charset="0"/>
            </a:endParaRPr>
          </a:p>
        </p:txBody>
      </p:sp>
      <p:sp>
        <p:nvSpPr>
          <p:cNvPr id="57" name="Rectangle 56"/>
          <p:cNvSpPr/>
          <p:nvPr/>
        </p:nvSpPr>
        <p:spPr>
          <a:xfrm>
            <a:off x="323323" y="20910064"/>
            <a:ext cx="21336000" cy="404899"/>
          </a:xfrm>
          <a:prstGeom prst="rect">
            <a:avLst/>
          </a:prstGeom>
          <a:solidFill>
            <a:srgbClr val="732C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40" name="TextBox 39"/>
          <p:cNvSpPr txBox="1"/>
          <p:nvPr/>
        </p:nvSpPr>
        <p:spPr>
          <a:xfrm>
            <a:off x="11486289" y="4004123"/>
            <a:ext cx="10173034" cy="552011"/>
          </a:xfrm>
          <a:prstGeom prst="rect">
            <a:avLst/>
          </a:prstGeom>
          <a:noFill/>
        </p:spPr>
        <p:txBody>
          <a:bodyPr wrap="square" rtlCol="0">
            <a:spAutoFit/>
          </a:bodyPr>
          <a:lstStyle/>
          <a:p>
            <a:pPr algn="ctr"/>
            <a:r>
              <a:rPr lang="en-US" sz="2987" b="1" dirty="0" smtClean="0">
                <a:solidFill>
                  <a:schemeClr val="bg1"/>
                </a:solidFill>
                <a:latin typeface="Raleway Medium" charset="0"/>
                <a:ea typeface="Raleway Medium" charset="0"/>
                <a:cs typeface="Raleway Medium" charset="0"/>
              </a:rPr>
              <a:t>“Good Enough Practices in Scientific Computing</a:t>
            </a:r>
            <a:r>
              <a:rPr lang="en-US" sz="2987" b="1" dirty="0" smtClean="0">
                <a:solidFill>
                  <a:schemeClr val="bg1"/>
                </a:solidFill>
                <a:latin typeface="Raleway Medium" charset="0"/>
                <a:ea typeface="Raleway Medium" charset="0"/>
                <a:cs typeface="Raleway Medium" charset="0"/>
              </a:rPr>
              <a:t>”</a:t>
            </a:r>
            <a:endParaRPr lang="en-US" sz="2987" b="1" dirty="0">
              <a:solidFill>
                <a:schemeClr val="bg1"/>
              </a:solidFill>
              <a:latin typeface="Raleway Medium" charset="0"/>
              <a:ea typeface="Raleway Medium" charset="0"/>
              <a:cs typeface="Raleway Medium" charset="0"/>
            </a:endParaRPr>
          </a:p>
        </p:txBody>
      </p:sp>
      <p:sp>
        <p:nvSpPr>
          <p:cNvPr id="4" name="Rectangle 3"/>
          <p:cNvSpPr/>
          <p:nvPr/>
        </p:nvSpPr>
        <p:spPr>
          <a:xfrm>
            <a:off x="348732" y="3920948"/>
            <a:ext cx="10067416" cy="710884"/>
          </a:xfrm>
          <a:prstGeom prst="rect">
            <a:avLst/>
          </a:prstGeom>
          <a:solidFill>
            <a:srgbClr val="1420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33" name="TextBox 32"/>
          <p:cNvSpPr txBox="1"/>
          <p:nvPr/>
        </p:nvSpPr>
        <p:spPr>
          <a:xfrm>
            <a:off x="348732" y="4006691"/>
            <a:ext cx="10067416" cy="552011"/>
          </a:xfrm>
          <a:prstGeom prst="rect">
            <a:avLst/>
          </a:prstGeom>
          <a:noFill/>
        </p:spPr>
        <p:txBody>
          <a:bodyPr wrap="square" rtlCol="0">
            <a:spAutoFit/>
          </a:bodyPr>
          <a:lstStyle/>
          <a:p>
            <a:pPr algn="ctr"/>
            <a:r>
              <a:rPr lang="en-US" sz="2987" b="1" dirty="0" smtClean="0">
                <a:solidFill>
                  <a:schemeClr val="bg1"/>
                </a:solidFill>
                <a:latin typeface="Raleway Medium" charset="0"/>
                <a:ea typeface="Raleway Medium" charset="0"/>
                <a:cs typeface="Raleway Medium" charset="0"/>
              </a:rPr>
              <a:t>Overview</a:t>
            </a:r>
            <a:endParaRPr lang="en-US" sz="2987" b="1" dirty="0">
              <a:solidFill>
                <a:schemeClr val="bg1"/>
              </a:solidFill>
              <a:latin typeface="Raleway Medium" charset="0"/>
              <a:ea typeface="Raleway Medium" charset="0"/>
              <a:cs typeface="Raleway Medium" charset="0"/>
            </a:endParaRPr>
          </a:p>
        </p:txBody>
      </p:sp>
      <p:sp>
        <p:nvSpPr>
          <p:cNvPr id="98" name="Rectangle 97"/>
          <p:cNvSpPr/>
          <p:nvPr/>
        </p:nvSpPr>
        <p:spPr>
          <a:xfrm>
            <a:off x="11410726" y="29360156"/>
            <a:ext cx="10173034" cy="710884"/>
          </a:xfrm>
          <a:prstGeom prst="rect">
            <a:avLst/>
          </a:prstGeom>
          <a:solidFill>
            <a:srgbClr val="1420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99" name="TextBox 98"/>
          <p:cNvSpPr txBox="1"/>
          <p:nvPr/>
        </p:nvSpPr>
        <p:spPr>
          <a:xfrm>
            <a:off x="11410726" y="29448595"/>
            <a:ext cx="10173034" cy="552011"/>
          </a:xfrm>
          <a:prstGeom prst="rect">
            <a:avLst/>
          </a:prstGeom>
          <a:noFill/>
        </p:spPr>
        <p:txBody>
          <a:bodyPr wrap="square" rtlCol="0">
            <a:spAutoFit/>
          </a:bodyPr>
          <a:lstStyle/>
          <a:p>
            <a:pPr algn="ctr"/>
            <a:r>
              <a:rPr lang="en-US" sz="2987" b="1" dirty="0" smtClean="0">
                <a:solidFill>
                  <a:schemeClr val="bg1"/>
                </a:solidFill>
                <a:latin typeface="Raleway Medium" charset="0"/>
                <a:ea typeface="Raleway Medium" charset="0"/>
                <a:cs typeface="Raleway Medium" charset="0"/>
              </a:rPr>
              <a:t>References</a:t>
            </a:r>
            <a:endParaRPr lang="en-US" sz="2987" b="1" dirty="0">
              <a:solidFill>
                <a:schemeClr val="bg1"/>
              </a:solidFill>
              <a:latin typeface="Raleway Medium" charset="0"/>
              <a:ea typeface="Raleway Medium" charset="0"/>
              <a:cs typeface="Raleway Medium" charset="0"/>
            </a:endParaRPr>
          </a:p>
        </p:txBody>
      </p:sp>
      <p:sp>
        <p:nvSpPr>
          <p:cNvPr id="100" name="Rectangle 99"/>
          <p:cNvSpPr/>
          <p:nvPr/>
        </p:nvSpPr>
        <p:spPr>
          <a:xfrm>
            <a:off x="11410726" y="30000606"/>
            <a:ext cx="10173034" cy="2178192"/>
          </a:xfrm>
          <a:prstGeom prst="rect">
            <a:avLst/>
          </a:prstGeom>
          <a:noFill/>
          <a:ln>
            <a:solidFill>
              <a:srgbClr val="142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110" name="TextBox 109"/>
          <p:cNvSpPr txBox="1"/>
          <p:nvPr/>
        </p:nvSpPr>
        <p:spPr>
          <a:xfrm>
            <a:off x="11617956" y="4793183"/>
            <a:ext cx="10041367" cy="16158270"/>
          </a:xfrm>
          <a:prstGeom prst="rect">
            <a:avLst/>
          </a:prstGeom>
          <a:noFill/>
        </p:spPr>
        <p:txBody>
          <a:bodyPr wrap="square" rtlCol="0">
            <a:spAutoFit/>
          </a:bodyPr>
          <a:lstStyle/>
          <a:p>
            <a:pPr algn="just"/>
            <a:r>
              <a:rPr lang="en-US" sz="2400" b="1" dirty="0">
                <a:latin typeface="Trebuchet MS" charset="0"/>
                <a:ea typeface="Trebuchet MS" charset="0"/>
                <a:cs typeface="Trebuchet MS" charset="0"/>
              </a:rPr>
              <a:t>Data </a:t>
            </a:r>
            <a:r>
              <a:rPr lang="en-US" sz="2400" b="1" dirty="0" smtClean="0">
                <a:latin typeface="Trebuchet MS" charset="0"/>
                <a:ea typeface="Trebuchet MS" charset="0"/>
                <a:cs typeface="Trebuchet MS" charset="0"/>
              </a:rPr>
              <a:t>management</a:t>
            </a:r>
          </a:p>
          <a:p>
            <a:pPr marL="342900" indent="-342900" algn="just">
              <a:buFontTx/>
              <a:buChar char="-"/>
            </a:pPr>
            <a:r>
              <a:rPr lang="en-US" sz="2000" dirty="0" smtClean="0">
                <a:latin typeface="Trebuchet MS" charset="0"/>
                <a:ea typeface="Trebuchet MS" charset="0"/>
                <a:cs typeface="Trebuchet MS" charset="0"/>
              </a:rPr>
              <a:t>Save </a:t>
            </a:r>
            <a:r>
              <a:rPr lang="en-US" sz="2000" dirty="0">
                <a:latin typeface="Trebuchet MS" charset="0"/>
                <a:ea typeface="Trebuchet MS" charset="0"/>
                <a:cs typeface="Trebuchet MS" charset="0"/>
              </a:rPr>
              <a:t>the raw data</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Ensure </a:t>
            </a:r>
            <a:r>
              <a:rPr lang="en-US" sz="2000" dirty="0">
                <a:latin typeface="Trebuchet MS" charset="0"/>
                <a:ea typeface="Trebuchet MS" charset="0"/>
                <a:cs typeface="Trebuchet MS" charset="0"/>
              </a:rPr>
              <a:t>that raw data are backed up in more than one location</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Create </a:t>
            </a:r>
            <a:r>
              <a:rPr lang="en-US" sz="2000" dirty="0">
                <a:latin typeface="Trebuchet MS" charset="0"/>
                <a:ea typeface="Trebuchet MS" charset="0"/>
                <a:cs typeface="Trebuchet MS" charset="0"/>
              </a:rPr>
              <a:t>the data you wish to see in the world</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Create </a:t>
            </a:r>
            <a:r>
              <a:rPr lang="en-US" sz="2000" dirty="0">
                <a:latin typeface="Trebuchet MS" charset="0"/>
                <a:ea typeface="Trebuchet MS" charset="0"/>
                <a:cs typeface="Trebuchet MS" charset="0"/>
              </a:rPr>
              <a:t>analysis-friendly data</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Record </a:t>
            </a:r>
            <a:r>
              <a:rPr lang="en-US" sz="2000" dirty="0">
                <a:latin typeface="Trebuchet MS" charset="0"/>
                <a:ea typeface="Trebuchet MS" charset="0"/>
                <a:cs typeface="Trebuchet MS" charset="0"/>
              </a:rPr>
              <a:t>all the steps used to process data</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Anticipate </a:t>
            </a:r>
            <a:r>
              <a:rPr lang="en-US" sz="2000" dirty="0">
                <a:latin typeface="Trebuchet MS" charset="0"/>
                <a:ea typeface="Trebuchet MS" charset="0"/>
                <a:cs typeface="Trebuchet MS" charset="0"/>
              </a:rPr>
              <a:t>the need to use multiple </a:t>
            </a:r>
            <a:r>
              <a:rPr lang="en-US" sz="2000" dirty="0" smtClean="0">
                <a:latin typeface="Trebuchet MS" charset="0"/>
                <a:ea typeface="Trebuchet MS" charset="0"/>
                <a:cs typeface="Trebuchet MS" charset="0"/>
              </a:rPr>
              <a:t>tables, use </a:t>
            </a:r>
            <a:r>
              <a:rPr lang="en-US" sz="2000" dirty="0">
                <a:latin typeface="Trebuchet MS" charset="0"/>
                <a:ea typeface="Trebuchet MS" charset="0"/>
                <a:cs typeface="Trebuchet MS" charset="0"/>
              </a:rPr>
              <a:t>a unique identifier for every record</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Submit </a:t>
            </a:r>
            <a:r>
              <a:rPr lang="en-US" sz="2000" dirty="0">
                <a:latin typeface="Trebuchet MS" charset="0"/>
                <a:ea typeface="Trebuchet MS" charset="0"/>
                <a:cs typeface="Trebuchet MS" charset="0"/>
              </a:rPr>
              <a:t>data to a reputable DOI-issuing repository so that others can access and cite it</a:t>
            </a:r>
            <a:r>
              <a:rPr lang="en-US" sz="2000" dirty="0" smtClean="0">
                <a:latin typeface="Trebuchet MS" charset="0"/>
                <a:ea typeface="Trebuchet MS" charset="0"/>
                <a:cs typeface="Trebuchet MS" charset="0"/>
              </a:rPr>
              <a:t>.</a:t>
            </a:r>
          </a:p>
          <a:p>
            <a:pPr algn="just"/>
            <a:r>
              <a:rPr lang="en-US" sz="2400" b="1" dirty="0" smtClean="0">
                <a:latin typeface="Trebuchet MS" charset="0"/>
                <a:ea typeface="Trebuchet MS" charset="0"/>
                <a:cs typeface="Trebuchet MS" charset="0"/>
              </a:rPr>
              <a:t>Software</a:t>
            </a:r>
            <a:endParaRPr lang="en-US" sz="2400" dirty="0" smtClean="0">
              <a:latin typeface="Trebuchet MS" charset="0"/>
              <a:ea typeface="Trebuchet MS" charset="0"/>
              <a:cs typeface="Trebuchet MS" charset="0"/>
            </a:endParaRPr>
          </a:p>
          <a:p>
            <a:pPr marL="342900" indent="-342900" algn="just">
              <a:buFontTx/>
              <a:buChar char="-"/>
            </a:pPr>
            <a:r>
              <a:rPr lang="en-US" sz="2000" dirty="0" smtClean="0">
                <a:latin typeface="Trebuchet MS" charset="0"/>
                <a:ea typeface="Trebuchet MS" charset="0"/>
                <a:cs typeface="Trebuchet MS" charset="0"/>
              </a:rPr>
              <a:t>Place </a:t>
            </a:r>
            <a:r>
              <a:rPr lang="en-US" sz="2000" dirty="0">
                <a:latin typeface="Trebuchet MS" charset="0"/>
                <a:ea typeface="Trebuchet MS" charset="0"/>
                <a:cs typeface="Trebuchet MS" charset="0"/>
              </a:rPr>
              <a:t>a brief explanatory comment at the start of every program</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Decompose </a:t>
            </a:r>
            <a:r>
              <a:rPr lang="en-US" sz="2000" dirty="0">
                <a:latin typeface="Trebuchet MS" charset="0"/>
                <a:ea typeface="Trebuchet MS" charset="0"/>
                <a:cs typeface="Trebuchet MS" charset="0"/>
              </a:rPr>
              <a:t>programs into functions</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Be </a:t>
            </a:r>
            <a:r>
              <a:rPr lang="en-US" sz="2000" dirty="0">
                <a:latin typeface="Trebuchet MS" charset="0"/>
                <a:ea typeface="Trebuchet MS" charset="0"/>
                <a:cs typeface="Trebuchet MS" charset="0"/>
              </a:rPr>
              <a:t>ruthless about eliminating duplication</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Always </a:t>
            </a:r>
            <a:r>
              <a:rPr lang="en-US" sz="2000" dirty="0">
                <a:latin typeface="Trebuchet MS" charset="0"/>
                <a:ea typeface="Trebuchet MS" charset="0"/>
                <a:cs typeface="Trebuchet MS" charset="0"/>
              </a:rPr>
              <a:t>search for well-maintained software libraries that do what you need</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Test </a:t>
            </a:r>
            <a:r>
              <a:rPr lang="en-US" sz="2000" dirty="0">
                <a:latin typeface="Trebuchet MS" charset="0"/>
                <a:ea typeface="Trebuchet MS" charset="0"/>
                <a:cs typeface="Trebuchet MS" charset="0"/>
              </a:rPr>
              <a:t>libraries before relying on them</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Give </a:t>
            </a:r>
            <a:r>
              <a:rPr lang="en-US" sz="2000" dirty="0">
                <a:latin typeface="Trebuchet MS" charset="0"/>
                <a:ea typeface="Trebuchet MS" charset="0"/>
                <a:cs typeface="Trebuchet MS" charset="0"/>
              </a:rPr>
              <a:t>functions and variables meaningful names</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Make </a:t>
            </a:r>
            <a:r>
              <a:rPr lang="en-US" sz="2000" dirty="0">
                <a:latin typeface="Trebuchet MS" charset="0"/>
                <a:ea typeface="Trebuchet MS" charset="0"/>
                <a:cs typeface="Trebuchet MS" charset="0"/>
              </a:rPr>
              <a:t>dependencies and requirements explicit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Do </a:t>
            </a:r>
            <a:r>
              <a:rPr lang="en-US" sz="2000" dirty="0">
                <a:latin typeface="Trebuchet MS" charset="0"/>
                <a:ea typeface="Trebuchet MS" charset="0"/>
                <a:cs typeface="Trebuchet MS" charset="0"/>
              </a:rPr>
              <a:t>not comment and uncomment sections of code to control a program's behavior</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Provide </a:t>
            </a:r>
            <a:r>
              <a:rPr lang="en-US" sz="2000" dirty="0">
                <a:latin typeface="Trebuchet MS" charset="0"/>
                <a:ea typeface="Trebuchet MS" charset="0"/>
                <a:cs typeface="Trebuchet MS" charset="0"/>
              </a:rPr>
              <a:t>a simple example or test data set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Submit </a:t>
            </a:r>
            <a:r>
              <a:rPr lang="en-US" sz="2000" dirty="0">
                <a:latin typeface="Trebuchet MS" charset="0"/>
                <a:ea typeface="Trebuchet MS" charset="0"/>
                <a:cs typeface="Trebuchet MS" charset="0"/>
              </a:rPr>
              <a:t>code to a reputable DOI-issuing repository</a:t>
            </a:r>
            <a:r>
              <a:rPr lang="en-US" sz="2000" dirty="0" smtClean="0">
                <a:latin typeface="Trebuchet MS" charset="0"/>
                <a:ea typeface="Trebuchet MS" charset="0"/>
                <a:cs typeface="Trebuchet MS" charset="0"/>
              </a:rPr>
              <a:t>.</a:t>
            </a:r>
          </a:p>
          <a:p>
            <a:pPr algn="just"/>
            <a:r>
              <a:rPr lang="en-US" sz="2400" b="1" dirty="0" smtClean="0">
                <a:latin typeface="Trebuchet MS" charset="0"/>
                <a:ea typeface="Trebuchet MS" charset="0"/>
                <a:cs typeface="Trebuchet MS" charset="0"/>
              </a:rPr>
              <a:t>Collaboration</a:t>
            </a:r>
            <a:endParaRPr lang="en-US" sz="2400" dirty="0">
              <a:latin typeface="Trebuchet MS" charset="0"/>
              <a:ea typeface="Trebuchet MS" charset="0"/>
              <a:cs typeface="Trebuchet MS" charset="0"/>
            </a:endParaRPr>
          </a:p>
          <a:p>
            <a:pPr marL="342900" indent="-342900" algn="just">
              <a:buFontTx/>
              <a:buChar char="-"/>
            </a:pPr>
            <a:r>
              <a:rPr lang="en-US" sz="2000" dirty="0">
                <a:latin typeface="Trebuchet MS" charset="0"/>
                <a:ea typeface="Trebuchet MS" charset="0"/>
                <a:cs typeface="Trebuchet MS" charset="0"/>
              </a:rPr>
              <a:t>Create an overview of your project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Create </a:t>
            </a:r>
            <a:r>
              <a:rPr lang="en-US" sz="2000" dirty="0">
                <a:latin typeface="Trebuchet MS" charset="0"/>
                <a:ea typeface="Trebuchet MS" charset="0"/>
                <a:cs typeface="Trebuchet MS" charset="0"/>
              </a:rPr>
              <a:t>a shared "to-do" list for the project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Decide </a:t>
            </a:r>
            <a:r>
              <a:rPr lang="en-US" sz="2000" dirty="0">
                <a:latin typeface="Trebuchet MS" charset="0"/>
                <a:ea typeface="Trebuchet MS" charset="0"/>
                <a:cs typeface="Trebuchet MS" charset="0"/>
              </a:rPr>
              <a:t>on communication strategies</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Make </a:t>
            </a:r>
            <a:r>
              <a:rPr lang="en-US" sz="2000" dirty="0">
                <a:latin typeface="Trebuchet MS" charset="0"/>
                <a:ea typeface="Trebuchet MS" charset="0"/>
                <a:cs typeface="Trebuchet MS" charset="0"/>
              </a:rPr>
              <a:t>the license </a:t>
            </a:r>
            <a:r>
              <a:rPr lang="en-US" sz="2000" dirty="0" smtClean="0">
                <a:latin typeface="Trebuchet MS" charset="0"/>
                <a:ea typeface="Trebuchet MS" charset="0"/>
                <a:cs typeface="Trebuchet MS" charset="0"/>
              </a:rPr>
              <a:t>explicit.</a:t>
            </a:r>
          </a:p>
          <a:p>
            <a:pPr marL="342900" indent="-342900" algn="just">
              <a:buFontTx/>
              <a:buChar char="-"/>
            </a:pPr>
            <a:r>
              <a:rPr lang="en-US" sz="2000" dirty="0" smtClean="0">
                <a:latin typeface="Trebuchet MS" charset="0"/>
                <a:ea typeface="Trebuchet MS" charset="0"/>
                <a:cs typeface="Trebuchet MS" charset="0"/>
              </a:rPr>
              <a:t>Make </a:t>
            </a:r>
            <a:r>
              <a:rPr lang="en-US" sz="2000" dirty="0">
                <a:latin typeface="Trebuchet MS" charset="0"/>
                <a:ea typeface="Trebuchet MS" charset="0"/>
                <a:cs typeface="Trebuchet MS" charset="0"/>
              </a:rPr>
              <a:t>the project citable.</a:t>
            </a:r>
            <a:endParaRPr lang="en-US" sz="2000" dirty="0" smtClean="0">
              <a:latin typeface="Trebuchet MS" charset="0"/>
              <a:ea typeface="Trebuchet MS" charset="0"/>
              <a:cs typeface="Trebuchet MS" charset="0"/>
            </a:endParaRPr>
          </a:p>
          <a:p>
            <a:pPr algn="just"/>
            <a:r>
              <a:rPr lang="en-US" sz="2400" b="1" dirty="0" smtClean="0">
                <a:latin typeface="Trebuchet MS" charset="0"/>
                <a:ea typeface="Trebuchet MS" charset="0"/>
                <a:cs typeface="Trebuchet MS" charset="0"/>
              </a:rPr>
              <a:t>Project Organization</a:t>
            </a:r>
            <a:endParaRPr lang="en-US" sz="2400" dirty="0" smtClean="0">
              <a:latin typeface="Trebuchet MS" charset="0"/>
              <a:ea typeface="Trebuchet MS" charset="0"/>
              <a:cs typeface="Trebuchet MS" charset="0"/>
            </a:endParaRPr>
          </a:p>
          <a:p>
            <a:pPr marL="342900" indent="-342900" algn="just">
              <a:buFontTx/>
              <a:buChar char="-"/>
            </a:pPr>
            <a:r>
              <a:rPr lang="en-US" sz="2000" dirty="0">
                <a:latin typeface="Trebuchet MS" charset="0"/>
                <a:ea typeface="Trebuchet MS" charset="0"/>
                <a:cs typeface="Trebuchet MS" charset="0"/>
              </a:rPr>
              <a:t>Put each project in its own directory, which is named after the project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Put </a:t>
            </a:r>
            <a:r>
              <a:rPr lang="en-US" sz="2000" dirty="0">
                <a:latin typeface="Trebuchet MS" charset="0"/>
                <a:ea typeface="Trebuchet MS" charset="0"/>
                <a:cs typeface="Trebuchet MS" charset="0"/>
              </a:rPr>
              <a:t>text documents associated with the project in the </a:t>
            </a:r>
            <a:r>
              <a:rPr lang="en-US" sz="2000" dirty="0">
                <a:latin typeface="Courier New" charset="0"/>
                <a:ea typeface="Courier New" charset="0"/>
                <a:cs typeface="Courier New" charset="0"/>
              </a:rPr>
              <a:t>doc</a:t>
            </a:r>
            <a:r>
              <a:rPr lang="en-US" sz="2000" dirty="0">
                <a:latin typeface="Trebuchet MS" charset="0"/>
                <a:ea typeface="Trebuchet MS" charset="0"/>
                <a:cs typeface="Trebuchet MS" charset="0"/>
              </a:rPr>
              <a:t> directory</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Put </a:t>
            </a:r>
            <a:r>
              <a:rPr lang="en-US" sz="2000" dirty="0">
                <a:latin typeface="Trebuchet MS" charset="0"/>
                <a:ea typeface="Trebuchet MS" charset="0"/>
                <a:cs typeface="Trebuchet MS" charset="0"/>
              </a:rPr>
              <a:t>raw data and metadata in a data directory and files generated during cleanup and analysis in a </a:t>
            </a:r>
            <a:r>
              <a:rPr lang="en-US" sz="2000" dirty="0">
                <a:latin typeface="Courier New" charset="0"/>
                <a:ea typeface="Courier New" charset="0"/>
                <a:cs typeface="Courier New" charset="0"/>
              </a:rPr>
              <a:t>results</a:t>
            </a:r>
            <a:r>
              <a:rPr lang="en-US" sz="2000" dirty="0">
                <a:latin typeface="Trebuchet MS" charset="0"/>
                <a:ea typeface="Trebuchet MS" charset="0"/>
                <a:cs typeface="Trebuchet MS" charset="0"/>
              </a:rPr>
              <a:t> directory</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Put </a:t>
            </a:r>
            <a:r>
              <a:rPr lang="en-US" sz="2000" dirty="0">
                <a:latin typeface="Trebuchet MS" charset="0"/>
                <a:ea typeface="Trebuchet MS" charset="0"/>
                <a:cs typeface="Trebuchet MS" charset="0"/>
              </a:rPr>
              <a:t>project source code in the </a:t>
            </a:r>
            <a:r>
              <a:rPr lang="en-US" sz="2000" dirty="0" err="1">
                <a:latin typeface="Courier New" charset="0"/>
                <a:ea typeface="Courier New" charset="0"/>
                <a:cs typeface="Courier New" charset="0"/>
              </a:rPr>
              <a:t>src</a:t>
            </a:r>
            <a:r>
              <a:rPr lang="en-US" sz="2000" dirty="0">
                <a:latin typeface="Trebuchet MS" charset="0"/>
                <a:ea typeface="Trebuchet MS" charset="0"/>
                <a:cs typeface="Trebuchet MS" charset="0"/>
              </a:rPr>
              <a:t> directory</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Put </a:t>
            </a:r>
            <a:r>
              <a:rPr lang="en-US" sz="2000" dirty="0">
                <a:latin typeface="Trebuchet MS" charset="0"/>
                <a:ea typeface="Trebuchet MS" charset="0"/>
                <a:cs typeface="Trebuchet MS" charset="0"/>
              </a:rPr>
              <a:t>external scripts or compiled programs in the </a:t>
            </a:r>
            <a:r>
              <a:rPr lang="en-US" sz="2000" dirty="0">
                <a:latin typeface="Courier New" charset="0"/>
                <a:ea typeface="Courier New" charset="0"/>
                <a:cs typeface="Courier New" charset="0"/>
              </a:rPr>
              <a:t>bin</a:t>
            </a:r>
            <a:r>
              <a:rPr lang="en-US" sz="2000" dirty="0">
                <a:latin typeface="Trebuchet MS" charset="0"/>
                <a:ea typeface="Trebuchet MS" charset="0"/>
                <a:cs typeface="Trebuchet MS" charset="0"/>
              </a:rPr>
              <a:t> directory</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Name </a:t>
            </a:r>
            <a:r>
              <a:rPr lang="en-US" sz="2000" dirty="0">
                <a:latin typeface="Trebuchet MS" charset="0"/>
                <a:ea typeface="Trebuchet MS" charset="0"/>
                <a:cs typeface="Trebuchet MS" charset="0"/>
              </a:rPr>
              <a:t>all files to reflect their content or function.</a:t>
            </a:r>
            <a:endParaRPr lang="en-US" sz="2000" dirty="0" smtClean="0">
              <a:latin typeface="Trebuchet MS" charset="0"/>
              <a:ea typeface="Trebuchet MS" charset="0"/>
              <a:cs typeface="Trebuchet MS" charset="0"/>
            </a:endParaRPr>
          </a:p>
          <a:p>
            <a:pPr algn="just"/>
            <a:r>
              <a:rPr lang="en-US" sz="2400" b="1" dirty="0" smtClean="0">
                <a:latin typeface="Trebuchet MS" charset="0"/>
                <a:ea typeface="Trebuchet MS" charset="0"/>
                <a:cs typeface="Trebuchet MS" charset="0"/>
              </a:rPr>
              <a:t>Keeping track of changes</a:t>
            </a:r>
            <a:endParaRPr lang="en-US" sz="2400" dirty="0">
              <a:latin typeface="Trebuchet MS" charset="0"/>
              <a:ea typeface="Trebuchet MS" charset="0"/>
              <a:cs typeface="Trebuchet MS" charset="0"/>
            </a:endParaRPr>
          </a:p>
          <a:p>
            <a:pPr marL="342900" indent="-342900" algn="just">
              <a:buFontTx/>
              <a:buChar char="-"/>
            </a:pPr>
            <a:r>
              <a:rPr lang="en-US" sz="2000" dirty="0">
                <a:latin typeface="Trebuchet MS" charset="0"/>
                <a:ea typeface="Trebuchet MS" charset="0"/>
                <a:cs typeface="Trebuchet MS" charset="0"/>
              </a:rPr>
              <a:t>Back up (almost) everything created by a human being as soon as it is created</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Keep </a:t>
            </a:r>
            <a:r>
              <a:rPr lang="en-US" sz="2000" dirty="0">
                <a:latin typeface="Trebuchet MS" charset="0"/>
                <a:ea typeface="Trebuchet MS" charset="0"/>
                <a:cs typeface="Trebuchet MS" charset="0"/>
              </a:rPr>
              <a:t>changes small</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Share </a:t>
            </a:r>
            <a:r>
              <a:rPr lang="en-US" sz="2000" dirty="0">
                <a:latin typeface="Trebuchet MS" charset="0"/>
                <a:ea typeface="Trebuchet MS" charset="0"/>
                <a:cs typeface="Trebuchet MS" charset="0"/>
              </a:rPr>
              <a:t>changes frequently</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Create</a:t>
            </a:r>
            <a:r>
              <a:rPr lang="en-US" sz="2000" dirty="0">
                <a:latin typeface="Trebuchet MS" charset="0"/>
                <a:ea typeface="Trebuchet MS" charset="0"/>
                <a:cs typeface="Trebuchet MS" charset="0"/>
              </a:rPr>
              <a:t>, maintain, and use a checklist for saving and sharing changes to the project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Store </a:t>
            </a:r>
            <a:r>
              <a:rPr lang="en-US" sz="2000" dirty="0">
                <a:latin typeface="Trebuchet MS" charset="0"/>
                <a:ea typeface="Trebuchet MS" charset="0"/>
                <a:cs typeface="Trebuchet MS" charset="0"/>
              </a:rPr>
              <a:t>each project in a folder that is mirrored off the researcher's working machine</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Add </a:t>
            </a:r>
            <a:r>
              <a:rPr lang="en-US" sz="2000" dirty="0">
                <a:latin typeface="Trebuchet MS" charset="0"/>
                <a:ea typeface="Trebuchet MS" charset="0"/>
                <a:cs typeface="Trebuchet MS" charset="0"/>
              </a:rPr>
              <a:t>a file called </a:t>
            </a:r>
            <a:r>
              <a:rPr lang="en-US" sz="2000" dirty="0" err="1">
                <a:latin typeface="Courier New" charset="0"/>
                <a:ea typeface="Courier New" charset="0"/>
                <a:cs typeface="Courier New" charset="0"/>
              </a:rPr>
              <a:t>CHANGELOG.txt</a:t>
            </a:r>
            <a:r>
              <a:rPr lang="en-US" sz="2000" dirty="0">
                <a:latin typeface="Trebuchet MS" charset="0"/>
                <a:ea typeface="Trebuchet MS" charset="0"/>
                <a:cs typeface="Trebuchet MS" charset="0"/>
              </a:rPr>
              <a:t> to the project's docs subfolder</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Copy </a:t>
            </a:r>
            <a:r>
              <a:rPr lang="en-US" sz="2000" dirty="0">
                <a:latin typeface="Trebuchet MS" charset="0"/>
                <a:ea typeface="Trebuchet MS" charset="0"/>
                <a:cs typeface="Trebuchet MS" charset="0"/>
              </a:rPr>
              <a:t>the entire project whenever a significant change has been made</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Use </a:t>
            </a:r>
            <a:r>
              <a:rPr lang="en-US" sz="2000" dirty="0">
                <a:latin typeface="Trebuchet MS" charset="0"/>
                <a:ea typeface="Trebuchet MS" charset="0"/>
                <a:cs typeface="Trebuchet MS" charset="0"/>
              </a:rPr>
              <a:t>a version control system.</a:t>
            </a:r>
          </a:p>
          <a:p>
            <a:pPr algn="just"/>
            <a:r>
              <a:rPr lang="en-US" sz="2400" b="1" dirty="0" smtClean="0">
                <a:latin typeface="Trebuchet MS" charset="0"/>
                <a:ea typeface="Trebuchet MS" charset="0"/>
                <a:cs typeface="Trebuchet MS" charset="0"/>
              </a:rPr>
              <a:t>Manuscripts</a:t>
            </a:r>
            <a:endParaRPr lang="en-US" sz="2400" dirty="0">
              <a:latin typeface="Trebuchet MS" charset="0"/>
              <a:ea typeface="Trebuchet MS" charset="0"/>
              <a:cs typeface="Trebuchet MS" charset="0"/>
            </a:endParaRPr>
          </a:p>
          <a:p>
            <a:pPr marL="342900" indent="-342900" algn="just">
              <a:buFontTx/>
              <a:buChar char="-"/>
            </a:pPr>
            <a:r>
              <a:rPr lang="en-US" sz="2000" dirty="0">
                <a:latin typeface="Trebuchet MS" charset="0"/>
                <a:ea typeface="Trebuchet MS" charset="0"/>
                <a:cs typeface="Trebuchet MS" charset="0"/>
              </a:rPr>
              <a:t>Write manuscripts using online tools with rich formatting, change tracking, and reference management</a:t>
            </a:r>
            <a:r>
              <a:rPr lang="en-US" sz="2000" dirty="0" smtClean="0">
                <a:latin typeface="Trebuchet MS" charset="0"/>
                <a:ea typeface="Trebuchet MS" charset="0"/>
                <a:cs typeface="Trebuchet MS" charset="0"/>
              </a:rPr>
              <a:t>.</a:t>
            </a:r>
          </a:p>
          <a:p>
            <a:pPr marL="342900" indent="-342900" algn="just">
              <a:buFontTx/>
              <a:buChar char="-"/>
            </a:pPr>
            <a:r>
              <a:rPr lang="en-US" sz="2000" dirty="0" smtClean="0">
                <a:latin typeface="Trebuchet MS" charset="0"/>
                <a:ea typeface="Trebuchet MS" charset="0"/>
                <a:cs typeface="Trebuchet MS" charset="0"/>
              </a:rPr>
              <a:t>Write </a:t>
            </a:r>
            <a:r>
              <a:rPr lang="en-US" sz="2000" dirty="0">
                <a:latin typeface="Trebuchet MS" charset="0"/>
                <a:ea typeface="Trebuchet MS" charset="0"/>
                <a:cs typeface="Trebuchet MS" charset="0"/>
              </a:rPr>
              <a:t>the manuscript in a plain text format that permits version control.</a:t>
            </a:r>
          </a:p>
        </p:txBody>
      </p:sp>
      <p:sp>
        <p:nvSpPr>
          <p:cNvPr id="114" name="TextBox 113"/>
          <p:cNvSpPr txBox="1"/>
          <p:nvPr/>
        </p:nvSpPr>
        <p:spPr>
          <a:xfrm>
            <a:off x="10687737" y="21479417"/>
            <a:ext cx="5542260" cy="1384995"/>
          </a:xfrm>
          <a:prstGeom prst="rect">
            <a:avLst/>
          </a:prstGeom>
          <a:noFill/>
        </p:spPr>
        <p:txBody>
          <a:bodyPr wrap="square" rtlCol="0">
            <a:spAutoFit/>
          </a:bodyPr>
          <a:lstStyle/>
          <a:p>
            <a:r>
              <a:rPr lang="en-US" sz="2400" b="1" dirty="0" smtClean="0">
                <a:latin typeface="Trebuchet MS" charset="0"/>
                <a:ea typeface="Trebuchet MS" charset="0"/>
                <a:cs typeface="Trebuchet MS" charset="0"/>
              </a:rPr>
              <a:t>Project Directory Template</a:t>
            </a:r>
          </a:p>
          <a:p>
            <a:r>
              <a:rPr lang="en-US" sz="2000" dirty="0" smtClean="0">
                <a:latin typeface="Trebuchet MS" charset="0"/>
                <a:ea typeface="Trebuchet MS" charset="0"/>
                <a:cs typeface="Trebuchet MS" charset="0"/>
              </a:rPr>
              <a:t>Project templates provide a consistent and predictable manner for code execution and data location.</a:t>
            </a:r>
            <a:endParaRPr lang="en-US" sz="2000" dirty="0">
              <a:latin typeface="Trebuchet MS" charset="0"/>
              <a:ea typeface="Trebuchet MS" charset="0"/>
              <a:cs typeface="Trebuchet MS" charset="0"/>
            </a:endParaRPr>
          </a:p>
        </p:txBody>
      </p:sp>
      <p:sp>
        <p:nvSpPr>
          <p:cNvPr id="115" name="TextBox 114"/>
          <p:cNvSpPr txBox="1"/>
          <p:nvPr/>
        </p:nvSpPr>
        <p:spPr>
          <a:xfrm>
            <a:off x="452648" y="25005657"/>
            <a:ext cx="3722537" cy="2246769"/>
          </a:xfrm>
          <a:prstGeom prst="rect">
            <a:avLst/>
          </a:prstGeom>
          <a:noFill/>
        </p:spPr>
        <p:txBody>
          <a:bodyPr wrap="square" rtlCol="0">
            <a:spAutoFit/>
          </a:bodyPr>
          <a:lstStyle/>
          <a:p>
            <a:pPr algn="just"/>
            <a:r>
              <a:rPr lang="en-US" sz="1400" b="1" dirty="0" smtClean="0">
                <a:latin typeface="Trebuchet MS" charset="0"/>
                <a:ea typeface="Trebuchet MS" charset="0"/>
                <a:cs typeface="Trebuchet MS" charset="0"/>
              </a:rPr>
              <a:t>Our Docker infrastructure</a:t>
            </a:r>
            <a:r>
              <a:rPr lang="en-US" sz="1400" dirty="0" smtClean="0">
                <a:latin typeface="Trebuchet MS" charset="0"/>
                <a:ea typeface="Trebuchet MS" charset="0"/>
                <a:cs typeface="Trebuchet MS" charset="0"/>
              </a:rPr>
              <a:t>. Applications and services used in the laboratory and the container dependencies.</a:t>
            </a:r>
          </a:p>
          <a:p>
            <a:pPr algn="just"/>
            <a:r>
              <a:rPr lang="en-US" sz="1400" b="1" dirty="0" smtClean="0">
                <a:latin typeface="Trebuchet MS" charset="0"/>
                <a:ea typeface="Trebuchet MS" charset="0"/>
                <a:cs typeface="Trebuchet MS" charset="0"/>
              </a:rPr>
              <a:t>The </a:t>
            </a:r>
            <a:r>
              <a:rPr lang="en-US" sz="1400" b="1" i="1" dirty="0" smtClean="0">
                <a:latin typeface="Trebuchet MS" charset="0"/>
                <a:ea typeface="Trebuchet MS" charset="0"/>
                <a:cs typeface="Trebuchet MS" charset="0"/>
              </a:rPr>
              <a:t>R Packages</a:t>
            </a:r>
            <a:r>
              <a:rPr lang="en-US" sz="1400" b="1" dirty="0" smtClean="0">
                <a:latin typeface="Trebuchet MS" charset="0"/>
                <a:ea typeface="Trebuchet MS" charset="0"/>
                <a:cs typeface="Trebuchet MS" charset="0"/>
              </a:rPr>
              <a:t> container </a:t>
            </a:r>
            <a:r>
              <a:rPr lang="en-US" sz="1400" dirty="0" smtClean="0">
                <a:latin typeface="Trebuchet MS" charset="0"/>
                <a:ea typeface="Trebuchet MS" charset="0"/>
                <a:cs typeface="Trebuchet MS" charset="0"/>
              </a:rPr>
              <a:t>provides a separate environment to install R packages for all users in the lab without having each individual compile the same library. These "pre-installed” libraries are used by the </a:t>
            </a:r>
            <a:r>
              <a:rPr lang="en-US" sz="1400" dirty="0" err="1" smtClean="0">
                <a:latin typeface="Trebuchet MS" charset="0"/>
                <a:ea typeface="Trebuchet MS" charset="0"/>
                <a:cs typeface="Trebuchet MS" charset="0"/>
              </a:rPr>
              <a:t>Rstudio</a:t>
            </a:r>
            <a:r>
              <a:rPr lang="en-US" sz="1400" dirty="0" smtClean="0">
                <a:latin typeface="Trebuchet MS" charset="0"/>
                <a:ea typeface="Trebuchet MS" charset="0"/>
                <a:cs typeface="Trebuchet MS" charset="0"/>
              </a:rPr>
              <a:t> Server and Shiny Server containers using Docker data volumes.</a:t>
            </a:r>
            <a:endParaRPr lang="en-US" sz="1400" dirty="0">
              <a:latin typeface="Trebuchet MS" charset="0"/>
              <a:ea typeface="Trebuchet MS" charset="0"/>
              <a:cs typeface="Trebuchet MS" charset="0"/>
            </a:endParaRPr>
          </a:p>
        </p:txBody>
      </p:sp>
      <p:sp>
        <p:nvSpPr>
          <p:cNvPr id="116" name="TextBox 115"/>
          <p:cNvSpPr txBox="1"/>
          <p:nvPr/>
        </p:nvSpPr>
        <p:spPr>
          <a:xfrm>
            <a:off x="452649" y="22446509"/>
            <a:ext cx="9963497" cy="2616101"/>
          </a:xfrm>
          <a:prstGeom prst="rect">
            <a:avLst/>
          </a:prstGeom>
          <a:noFill/>
        </p:spPr>
        <p:txBody>
          <a:bodyPr wrap="square" rtlCol="0">
            <a:spAutoFit/>
          </a:bodyPr>
          <a:lstStyle/>
          <a:p>
            <a:pPr algn="just"/>
            <a:r>
              <a:rPr lang="en-US" sz="2400" b="1" dirty="0" smtClean="0">
                <a:latin typeface="Trebuchet MS" charset="0"/>
                <a:ea typeface="Trebuchet MS" charset="0"/>
                <a:cs typeface="Trebuchet MS" charset="0"/>
              </a:rPr>
              <a:t>Docker</a:t>
            </a:r>
          </a:p>
          <a:p>
            <a:pPr algn="just"/>
            <a:r>
              <a:rPr lang="en-US" sz="2000" dirty="0">
                <a:latin typeface="Trebuchet MS" charset="0"/>
                <a:ea typeface="Trebuchet MS" charset="0"/>
                <a:cs typeface="Trebuchet MS" charset="0"/>
              </a:rPr>
              <a:t>This was after </a:t>
            </a:r>
            <a:r>
              <a:rPr lang="en-US" sz="2000" dirty="0" smtClean="0">
                <a:latin typeface="Trebuchet MS" charset="0"/>
                <a:ea typeface="Trebuchet MS" charset="0"/>
                <a:cs typeface="Trebuchet MS" charset="0"/>
              </a:rPr>
              <a:t>deploying </a:t>
            </a:r>
            <a:r>
              <a:rPr lang="en-US" sz="2000" dirty="0">
                <a:latin typeface="Trebuchet MS" charset="0"/>
                <a:ea typeface="Trebuchet MS" charset="0"/>
                <a:cs typeface="Trebuchet MS" charset="0"/>
              </a:rPr>
              <a:t>infrastructure using </a:t>
            </a:r>
            <a:r>
              <a:rPr lang="en-US" sz="2000" i="1" dirty="0">
                <a:latin typeface="Trebuchet MS" charset="0"/>
                <a:ea typeface="Trebuchet MS" charset="0"/>
                <a:cs typeface="Trebuchet MS" charset="0"/>
              </a:rPr>
              <a:t>Oracle VM </a:t>
            </a:r>
            <a:r>
              <a:rPr lang="en-US" sz="2000" i="1" dirty="0" err="1">
                <a:latin typeface="Trebuchet MS" charset="0"/>
                <a:ea typeface="Trebuchet MS" charset="0"/>
                <a:cs typeface="Trebuchet MS" charset="0"/>
              </a:rPr>
              <a:t>VirtualBox</a:t>
            </a:r>
            <a:r>
              <a:rPr lang="en-US" sz="2000" i="1" dirty="0">
                <a:latin typeface="Trebuchet MS" charset="0"/>
                <a:ea typeface="Trebuchet MS" charset="0"/>
                <a:cs typeface="Trebuchet MS" charset="0"/>
              </a:rPr>
              <a:t> </a:t>
            </a:r>
            <a:r>
              <a:rPr lang="en-US" sz="2000" dirty="0" smtClean="0">
                <a:latin typeface="Trebuchet MS" charset="0"/>
                <a:ea typeface="Trebuchet MS" charset="0"/>
                <a:cs typeface="Trebuchet MS" charset="0"/>
              </a:rPr>
              <a:t>and </a:t>
            </a:r>
            <a:r>
              <a:rPr lang="en-US" sz="2000" i="1" dirty="0">
                <a:latin typeface="Trebuchet MS" charset="0"/>
                <a:ea typeface="Trebuchet MS" charset="0"/>
                <a:cs typeface="Trebuchet MS" charset="0"/>
              </a:rPr>
              <a:t>LXC </a:t>
            </a:r>
            <a:endParaRPr lang="en-US" sz="2000" i="1" dirty="0" smtClean="0">
              <a:latin typeface="Trebuchet MS" charset="0"/>
              <a:ea typeface="Trebuchet MS" charset="0"/>
              <a:cs typeface="Trebuchet MS" charset="0"/>
            </a:endParaRPr>
          </a:p>
          <a:p>
            <a:pPr algn="just"/>
            <a:r>
              <a:rPr lang="en-US" sz="2000" i="1" dirty="0" smtClean="0">
                <a:latin typeface="Trebuchet MS" charset="0"/>
                <a:ea typeface="Trebuchet MS" charset="0"/>
                <a:cs typeface="Trebuchet MS" charset="0"/>
              </a:rPr>
              <a:t>Linux Containers</a:t>
            </a:r>
            <a:r>
              <a:rPr lang="en-US" sz="2000" dirty="0" smtClean="0">
                <a:latin typeface="Trebuchet MS" charset="0"/>
                <a:ea typeface="Trebuchet MS" charset="0"/>
                <a:cs typeface="Trebuchet MS" charset="0"/>
              </a:rPr>
              <a:t>, the current core infrastructure is implemented using Docker.</a:t>
            </a:r>
          </a:p>
          <a:p>
            <a:pPr algn="just"/>
            <a:r>
              <a:rPr lang="en-US" sz="2000" dirty="0" smtClean="0">
                <a:latin typeface="Trebuchet MS" charset="0"/>
                <a:ea typeface="Trebuchet MS" charset="0"/>
                <a:cs typeface="Trebuchet MS" charset="0"/>
              </a:rPr>
              <a:t>This gives us the ability to build smaller images and quickly tear down and spin-up any part of the infrastructure stack when something goes wrong. It also provides a system to mirror changes and updates to software on our test server before deploying the changes to the production server. Container orchestration is done using </a:t>
            </a:r>
            <a:r>
              <a:rPr lang="en-US" sz="2000" dirty="0" err="1" smtClean="0">
                <a:latin typeface="Courier New" charset="0"/>
                <a:ea typeface="Courier New" charset="0"/>
                <a:cs typeface="Courier New" charset="0"/>
              </a:rPr>
              <a:t>docker</a:t>
            </a:r>
            <a:r>
              <a:rPr lang="en-US" sz="2000" dirty="0" smtClean="0">
                <a:latin typeface="Courier New" charset="0"/>
                <a:ea typeface="Courier New" charset="0"/>
                <a:cs typeface="Courier New" charset="0"/>
              </a:rPr>
              <a:t>-compose</a:t>
            </a:r>
            <a:r>
              <a:rPr lang="en-US" sz="2000" dirty="0" smtClean="0">
                <a:latin typeface="Trebuchet MS" charset="0"/>
                <a:ea typeface="Trebuchet MS" charset="0"/>
                <a:cs typeface="Trebuchet MS" charset="0"/>
              </a:rPr>
              <a:t>.</a:t>
            </a:r>
            <a:endParaRPr lang="en-US" sz="2000" dirty="0" smtClean="0">
              <a:latin typeface="Courier New" charset="0"/>
              <a:ea typeface="Courier New" charset="0"/>
              <a:cs typeface="Courier New" charset="0"/>
            </a:endParaRPr>
          </a:p>
        </p:txBody>
      </p:sp>
      <p:sp>
        <p:nvSpPr>
          <p:cNvPr id="39" name="Rectangle 38"/>
          <p:cNvSpPr/>
          <p:nvPr/>
        </p:nvSpPr>
        <p:spPr>
          <a:xfrm>
            <a:off x="348732" y="8492948"/>
            <a:ext cx="10067416" cy="710884"/>
          </a:xfrm>
          <a:prstGeom prst="rect">
            <a:avLst/>
          </a:prstGeom>
          <a:solidFill>
            <a:srgbClr val="1420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44" name="TextBox 43"/>
          <p:cNvSpPr txBox="1"/>
          <p:nvPr/>
        </p:nvSpPr>
        <p:spPr>
          <a:xfrm>
            <a:off x="348732" y="8553291"/>
            <a:ext cx="10067416" cy="552011"/>
          </a:xfrm>
          <a:prstGeom prst="rect">
            <a:avLst/>
          </a:prstGeom>
          <a:noFill/>
        </p:spPr>
        <p:txBody>
          <a:bodyPr wrap="square" rtlCol="0">
            <a:spAutoFit/>
          </a:bodyPr>
          <a:lstStyle/>
          <a:p>
            <a:pPr algn="ctr"/>
            <a:r>
              <a:rPr lang="en-US" sz="2987" b="1" dirty="0" smtClean="0">
                <a:solidFill>
                  <a:schemeClr val="bg1"/>
                </a:solidFill>
                <a:latin typeface="Raleway Medium" charset="0"/>
                <a:ea typeface="Raleway Medium" charset="0"/>
                <a:cs typeface="Raleway Medium" charset="0"/>
              </a:rPr>
              <a:t>Data Science Framework</a:t>
            </a:r>
            <a:endParaRPr lang="en-US" sz="2987" b="1" dirty="0">
              <a:solidFill>
                <a:schemeClr val="bg1"/>
              </a:solidFill>
              <a:latin typeface="Raleway Medium" charset="0"/>
              <a:ea typeface="Raleway Medium" charset="0"/>
              <a:cs typeface="Raleway Medium" charset="0"/>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524" t="4426" r="7262" b="6038"/>
          <a:stretch/>
        </p:blipFill>
        <p:spPr>
          <a:xfrm>
            <a:off x="348731" y="9291561"/>
            <a:ext cx="6366363" cy="8268527"/>
          </a:xfrm>
          <a:prstGeom prst="rect">
            <a:avLst/>
          </a:prstGeom>
        </p:spPr>
      </p:pic>
      <p:sp>
        <p:nvSpPr>
          <p:cNvPr id="109" name="TextBox 108"/>
          <p:cNvSpPr txBox="1"/>
          <p:nvPr/>
        </p:nvSpPr>
        <p:spPr>
          <a:xfrm>
            <a:off x="6715093" y="9287199"/>
            <a:ext cx="3723517" cy="9571851"/>
          </a:xfrm>
          <a:prstGeom prst="rect">
            <a:avLst/>
          </a:prstGeom>
          <a:noFill/>
        </p:spPr>
        <p:txBody>
          <a:bodyPr wrap="square" rtlCol="0">
            <a:spAutoFit/>
          </a:bodyPr>
          <a:lstStyle/>
          <a:p>
            <a:pPr marL="457200" indent="-457200" algn="just">
              <a:buAutoNum type="arabicPeriod"/>
            </a:pPr>
            <a:r>
              <a:rPr lang="en-US" sz="2400" b="1" dirty="0" smtClean="0">
                <a:latin typeface="Trebuchet MS" charset="0"/>
                <a:ea typeface="Trebuchet MS" charset="0"/>
                <a:cs typeface="Trebuchet MS" charset="0"/>
              </a:rPr>
              <a:t>Community Discovery</a:t>
            </a:r>
          </a:p>
          <a:p>
            <a:pPr algn="just"/>
            <a:r>
              <a:rPr lang="en-US" sz="1400" dirty="0" smtClean="0">
                <a:latin typeface="Trebuchet MS" charset="0"/>
                <a:ea typeface="Trebuchet MS" charset="0"/>
                <a:cs typeface="Trebuchet MS" charset="0"/>
              </a:rPr>
              <a:t>Working with stakeholders to gain access to data and begin cataloguing and </a:t>
            </a:r>
            <a:r>
              <a:rPr lang="en-US" sz="1400" dirty="0" err="1" smtClean="0">
                <a:latin typeface="Trebuchet MS" charset="0"/>
                <a:ea typeface="Trebuchet MS" charset="0"/>
                <a:cs typeface="Trebuchet MS" charset="0"/>
              </a:rPr>
              <a:t>documen</a:t>
            </a:r>
            <a:r>
              <a:rPr lang="en-US" sz="1400" dirty="0" smtClean="0">
                <a:latin typeface="Trebuchet MS" charset="0"/>
                <a:ea typeface="Trebuchet MS" charset="0"/>
                <a:cs typeface="Trebuchet MS" charset="0"/>
              </a:rPr>
              <a:t>-ting the data sources available. This also includes curating publically available data sources that can be used to augment existing data or use as proxies for a mea-</a:t>
            </a:r>
            <a:r>
              <a:rPr lang="en-US" sz="1400" dirty="0" err="1" smtClean="0">
                <a:latin typeface="Trebuchet MS" charset="0"/>
                <a:ea typeface="Trebuchet MS" charset="0"/>
                <a:cs typeface="Trebuchet MS" charset="0"/>
              </a:rPr>
              <a:t>surement</a:t>
            </a:r>
            <a:r>
              <a:rPr lang="en-US" sz="1400" dirty="0" smtClean="0">
                <a:latin typeface="Trebuchet MS" charset="0"/>
                <a:ea typeface="Trebuchet MS" charset="0"/>
                <a:cs typeface="Trebuchet MS" charset="0"/>
              </a:rPr>
              <a:t> of interest.</a:t>
            </a:r>
            <a:endParaRPr lang="en-US" sz="1400" dirty="0" smtClean="0">
              <a:latin typeface="Trebuchet MS" charset="0"/>
              <a:ea typeface="Trebuchet MS" charset="0"/>
              <a:cs typeface="Trebuchet MS" charset="0"/>
            </a:endParaRPr>
          </a:p>
          <a:p>
            <a:pPr marL="457200" indent="-457200" algn="just">
              <a:buFont typeface="+mj-lt"/>
              <a:buAutoNum type="arabicPeriod" startAt="2"/>
            </a:pPr>
            <a:r>
              <a:rPr lang="en-US" sz="2400" b="1" dirty="0" smtClean="0">
                <a:latin typeface="Trebuchet MS" charset="0"/>
                <a:ea typeface="Trebuchet MS" charset="0"/>
                <a:cs typeface="Trebuchet MS" charset="0"/>
              </a:rPr>
              <a:t>Data </a:t>
            </a:r>
            <a:r>
              <a:rPr lang="en-US" sz="2400" b="1" dirty="0" smtClean="0">
                <a:latin typeface="Trebuchet MS" charset="0"/>
                <a:ea typeface="Trebuchet MS" charset="0"/>
                <a:cs typeface="Trebuchet MS" charset="0"/>
              </a:rPr>
              <a:t>Management</a:t>
            </a:r>
          </a:p>
          <a:p>
            <a:pPr algn="just"/>
            <a:r>
              <a:rPr lang="en-US" sz="1400" dirty="0" smtClean="0">
                <a:latin typeface="Trebuchet MS" charset="0"/>
                <a:ea typeface="Trebuchet MS" charset="0"/>
                <a:cs typeface="Trebuchet MS" charset="0"/>
              </a:rPr>
              <a:t>Extract, Transform, and Load (ETL) data so there is a consistent location and API to pull data during the analysis phase. </a:t>
            </a:r>
            <a:r>
              <a:rPr lang="en-US" sz="1400" dirty="0" smtClean="0">
                <a:latin typeface="Trebuchet MS" charset="0"/>
                <a:ea typeface="Trebuchet MS" charset="0"/>
                <a:cs typeface="Trebuchet MS" charset="0"/>
              </a:rPr>
              <a:t>This goes in tandem with the project templates so each project has a consistent way to execute code and refer to data within the code</a:t>
            </a:r>
          </a:p>
          <a:p>
            <a:pPr marL="457200" indent="-457200" algn="just">
              <a:buFont typeface="+mj-lt"/>
              <a:buAutoNum type="arabicPeriod" startAt="3"/>
            </a:pPr>
            <a:r>
              <a:rPr lang="en-US" sz="2400" b="1" dirty="0" smtClean="0">
                <a:latin typeface="Trebuchet MS" charset="0"/>
                <a:ea typeface="Trebuchet MS" charset="0"/>
                <a:cs typeface="Trebuchet MS" charset="0"/>
              </a:rPr>
              <a:t>Data </a:t>
            </a:r>
            <a:r>
              <a:rPr lang="en-US" sz="2400" b="1" dirty="0" smtClean="0">
                <a:latin typeface="Trebuchet MS" charset="0"/>
                <a:ea typeface="Trebuchet MS" charset="0"/>
                <a:cs typeface="Trebuchet MS" charset="0"/>
              </a:rPr>
              <a:t>Information</a:t>
            </a:r>
          </a:p>
          <a:p>
            <a:pPr algn="just"/>
            <a:r>
              <a:rPr lang="en-US" sz="1400" dirty="0" smtClean="0">
                <a:latin typeface="Trebuchet MS" charset="0"/>
                <a:ea typeface="Trebuchet MS" charset="0"/>
                <a:cs typeface="Trebuchet MS" charset="0"/>
              </a:rPr>
              <a:t>Documenting metadata. This includes where the data comes from, survey </a:t>
            </a:r>
            <a:r>
              <a:rPr lang="en-US" sz="1400" dirty="0" err="1" smtClean="0">
                <a:latin typeface="Trebuchet MS" charset="0"/>
                <a:ea typeface="Trebuchet MS" charset="0"/>
                <a:cs typeface="Trebuchet MS" charset="0"/>
              </a:rPr>
              <a:t>infor-mation</a:t>
            </a:r>
            <a:r>
              <a:rPr lang="en-US" sz="1400" dirty="0" smtClean="0">
                <a:latin typeface="Trebuchet MS" charset="0"/>
                <a:ea typeface="Trebuchet MS" charset="0"/>
                <a:cs typeface="Trebuchet MS" charset="0"/>
              </a:rPr>
              <a:t>, codebooks, and relevant papers and publications. These can be in with report documents, project documentation, or within the code used for ETL and data management.</a:t>
            </a:r>
            <a:endParaRPr lang="en-US" sz="1400" dirty="0" smtClean="0">
              <a:latin typeface="Trebuchet MS" charset="0"/>
              <a:ea typeface="Trebuchet MS" charset="0"/>
              <a:cs typeface="Trebuchet MS" charset="0"/>
            </a:endParaRPr>
          </a:p>
          <a:p>
            <a:pPr marL="457200" indent="-457200" algn="just">
              <a:buFont typeface="+mj-lt"/>
              <a:buAutoNum type="arabicPeriod" startAt="4"/>
            </a:pPr>
            <a:r>
              <a:rPr lang="en-US" sz="2400" b="1" dirty="0" smtClean="0">
                <a:latin typeface="Trebuchet MS" charset="0"/>
                <a:ea typeface="Trebuchet MS" charset="0"/>
                <a:cs typeface="Trebuchet MS" charset="0"/>
              </a:rPr>
              <a:t>Data Analysis</a:t>
            </a:r>
          </a:p>
          <a:p>
            <a:pPr algn="just"/>
            <a:r>
              <a:rPr lang="en-US" sz="1400" dirty="0" smtClean="0">
                <a:latin typeface="Trebuchet MS" charset="0"/>
                <a:ea typeface="Trebuchet MS" charset="0"/>
                <a:cs typeface="Trebuchet MS" charset="0"/>
              </a:rPr>
              <a:t>The analysis phas</a:t>
            </a:r>
            <a:r>
              <a:rPr lang="en-US" sz="1400" dirty="0" smtClean="0">
                <a:latin typeface="Trebuchet MS" charset="0"/>
                <a:ea typeface="Trebuchet MS" charset="0"/>
                <a:cs typeface="Trebuchet MS" charset="0"/>
              </a:rPr>
              <a:t>e is more than fitting a statistical model. Here we go through the process of determining data fitness by profiling, preparing, linking and exploring the data. The exploratory data analysis phase will determine what models can be used, and what data products can be created.</a:t>
            </a:r>
            <a:endParaRPr lang="en-US" sz="1400" dirty="0" smtClean="0">
              <a:latin typeface="Trebuchet MS" charset="0"/>
              <a:ea typeface="Trebuchet MS" charset="0"/>
              <a:cs typeface="Trebuchet MS" charset="0"/>
            </a:endParaRPr>
          </a:p>
          <a:p>
            <a:pPr marL="457200" indent="-457200" algn="just">
              <a:buFont typeface="+mj-lt"/>
              <a:buAutoNum type="arabicPeriod" startAt="5"/>
            </a:pPr>
            <a:r>
              <a:rPr lang="en-US" sz="2400" b="1" dirty="0" smtClean="0">
                <a:latin typeface="Trebuchet MS" charset="0"/>
                <a:ea typeface="Trebuchet MS" charset="0"/>
                <a:cs typeface="Trebuchet MS" charset="0"/>
              </a:rPr>
              <a:t>Data Presentation</a:t>
            </a:r>
          </a:p>
          <a:p>
            <a:pPr algn="just"/>
            <a:r>
              <a:rPr lang="en-US" sz="1400" dirty="0" smtClean="0">
                <a:latin typeface="Trebuchet MS" charset="0"/>
                <a:ea typeface="Trebuchet MS" charset="0"/>
                <a:cs typeface="Trebuchet MS" charset="0"/>
              </a:rPr>
              <a:t>Dashboards, wikis, reports, and cleaned datasets are all products that can be used by stakeholders for policy decisions, or further research questions. These products are different from the academic research paper for information dissemination.</a:t>
            </a:r>
            <a:endParaRPr lang="en-US" sz="2000" dirty="0" smtClean="0">
              <a:latin typeface="Trebuchet MS" charset="0"/>
              <a:ea typeface="Trebuchet MS" charset="0"/>
              <a:cs typeface="Trebuchet MS" charset="0"/>
            </a:endParaRPr>
          </a:p>
          <a:p>
            <a:pPr marL="457200" indent="-457200" algn="just">
              <a:buAutoNum type="arabicPeriod"/>
            </a:pPr>
            <a:endParaRPr lang="en-US" sz="2000" dirty="0">
              <a:latin typeface="Trebuchet MS" charset="0"/>
              <a:ea typeface="Trebuchet MS" charset="0"/>
              <a:cs typeface="Trebuchet MS" charset="0"/>
            </a:endParaRPr>
          </a:p>
        </p:txBody>
      </p:sp>
      <p:sp>
        <p:nvSpPr>
          <p:cNvPr id="45" name="Rectangle 44"/>
          <p:cNvSpPr/>
          <p:nvPr/>
        </p:nvSpPr>
        <p:spPr>
          <a:xfrm>
            <a:off x="348731" y="21572544"/>
            <a:ext cx="10067416" cy="710884"/>
          </a:xfrm>
          <a:prstGeom prst="rect">
            <a:avLst/>
          </a:prstGeom>
          <a:solidFill>
            <a:srgbClr val="1420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75"/>
          </a:p>
        </p:txBody>
      </p:sp>
      <p:sp>
        <p:nvSpPr>
          <p:cNvPr id="46" name="TextBox 45"/>
          <p:cNvSpPr txBox="1"/>
          <p:nvPr/>
        </p:nvSpPr>
        <p:spPr>
          <a:xfrm>
            <a:off x="348731" y="21632887"/>
            <a:ext cx="10067416" cy="552011"/>
          </a:xfrm>
          <a:prstGeom prst="rect">
            <a:avLst/>
          </a:prstGeom>
          <a:noFill/>
        </p:spPr>
        <p:txBody>
          <a:bodyPr wrap="square" rtlCol="0">
            <a:spAutoFit/>
          </a:bodyPr>
          <a:lstStyle/>
          <a:p>
            <a:pPr algn="ctr"/>
            <a:r>
              <a:rPr lang="en-US" sz="2987" b="1" dirty="0" smtClean="0">
                <a:solidFill>
                  <a:schemeClr val="bg1"/>
                </a:solidFill>
                <a:latin typeface="Raleway Medium" charset="0"/>
                <a:ea typeface="Raleway Medium" charset="0"/>
                <a:cs typeface="Raleway Medium" charset="0"/>
              </a:rPr>
              <a:t>Infrastructure</a:t>
            </a:r>
            <a:endParaRPr lang="en-US" sz="2987" b="1" dirty="0">
              <a:solidFill>
                <a:schemeClr val="bg1"/>
              </a:solidFill>
              <a:latin typeface="Raleway Medium" charset="0"/>
              <a:ea typeface="Raleway Medium" charset="0"/>
              <a:cs typeface="Raleway Medium"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67730" y="27078336"/>
            <a:ext cx="3916030" cy="218630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0999" y="22545500"/>
            <a:ext cx="777612" cy="64438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284" y="28718710"/>
            <a:ext cx="628431" cy="628431"/>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5676" y="28716463"/>
            <a:ext cx="586788" cy="643391"/>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17928" y="31595383"/>
            <a:ext cx="648489" cy="648489"/>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38601" y="31863419"/>
            <a:ext cx="1077545" cy="315379"/>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57159" y="31597818"/>
            <a:ext cx="643342" cy="648489"/>
          </a:xfrm>
          <a:prstGeom prst="rect">
            <a:avLst/>
          </a:prstGeom>
        </p:spPr>
      </p:pic>
      <p:sp>
        <p:nvSpPr>
          <p:cNvPr id="80" name="TextBox 79"/>
          <p:cNvSpPr txBox="1"/>
          <p:nvPr/>
        </p:nvSpPr>
        <p:spPr>
          <a:xfrm>
            <a:off x="18268090" y="23883334"/>
            <a:ext cx="3391234" cy="954107"/>
          </a:xfrm>
          <a:prstGeom prst="rect">
            <a:avLst/>
          </a:prstGeom>
          <a:noFill/>
        </p:spPr>
        <p:txBody>
          <a:bodyPr wrap="square" rtlCol="0">
            <a:spAutoFit/>
          </a:bodyPr>
          <a:lstStyle/>
          <a:p>
            <a:pPr algn="just"/>
            <a:r>
              <a:rPr lang="en-US" sz="1400" b="1" dirty="0" smtClean="0">
                <a:latin typeface="Trebuchet MS" charset="0"/>
                <a:ea typeface="Trebuchet MS" charset="0"/>
                <a:cs typeface="Trebuchet MS" charset="0"/>
              </a:rPr>
              <a:t>Our project template</a:t>
            </a:r>
            <a:r>
              <a:rPr lang="en-US" sz="1400" dirty="0" smtClean="0">
                <a:latin typeface="Trebuchet MS" charset="0"/>
                <a:ea typeface="Trebuchet MS" charset="0"/>
                <a:cs typeface="Trebuchet MS" charset="0"/>
              </a:rPr>
              <a:t> (right) is an adaptation from the computational biology project template described from Noble 2009 (below).</a:t>
            </a:r>
          </a:p>
        </p:txBody>
      </p:sp>
      <p:sp>
        <p:nvSpPr>
          <p:cNvPr id="81" name="TextBox 80"/>
          <p:cNvSpPr txBox="1"/>
          <p:nvPr/>
        </p:nvSpPr>
        <p:spPr>
          <a:xfrm>
            <a:off x="16999102" y="24715474"/>
            <a:ext cx="4670914" cy="2462213"/>
          </a:xfrm>
          <a:prstGeom prst="rect">
            <a:avLst/>
          </a:prstGeom>
          <a:noFill/>
        </p:spPr>
        <p:txBody>
          <a:bodyPr wrap="square" rtlCol="0">
            <a:spAutoFit/>
          </a:bodyPr>
          <a:lstStyle/>
          <a:p>
            <a:pPr algn="just"/>
            <a:r>
              <a:rPr lang="en-US" sz="1400" dirty="0">
                <a:latin typeface="Trebuchet MS" charset="0"/>
                <a:ea typeface="Trebuchet MS" charset="0"/>
                <a:cs typeface="Trebuchet MS" charset="0"/>
              </a:rPr>
              <a:t>In both cases, the working directory for the code to execute is clearly </a:t>
            </a:r>
            <a:r>
              <a:rPr lang="en-US" sz="1400" dirty="0" smtClean="0">
                <a:latin typeface="Trebuchet MS" charset="0"/>
                <a:ea typeface="Trebuchet MS" charset="0"/>
                <a:cs typeface="Trebuchet MS" charset="0"/>
              </a:rPr>
              <a:t>defined. </a:t>
            </a:r>
            <a:r>
              <a:rPr lang="en-US" sz="1400" dirty="0" smtClean="0">
                <a:latin typeface="Trebuchet MS" charset="0"/>
                <a:ea typeface="Trebuchet MS" charset="0"/>
                <a:cs typeface="Trebuchet MS" charset="0"/>
              </a:rPr>
              <a:t>We use </a:t>
            </a:r>
            <a:r>
              <a:rPr lang="en-US" sz="1400" dirty="0" err="1" smtClean="0">
                <a:latin typeface="Trebuchet MS" charset="0"/>
                <a:ea typeface="Trebuchet MS" charset="0"/>
                <a:cs typeface="Trebuchet MS" charset="0"/>
              </a:rPr>
              <a:t>RStudio</a:t>
            </a:r>
            <a:r>
              <a:rPr lang="en-US" sz="1400" dirty="0" smtClean="0">
                <a:latin typeface="Trebuchet MS" charset="0"/>
                <a:ea typeface="Trebuchet MS" charset="0"/>
                <a:cs typeface="Trebuchet MS" charset="0"/>
              </a:rPr>
              <a:t> </a:t>
            </a:r>
            <a:r>
              <a:rPr lang="en-US" sz="1400" dirty="0" smtClean="0">
                <a:latin typeface="Trebuchet MS" charset="0"/>
                <a:ea typeface="Trebuchet MS" charset="0"/>
                <a:cs typeface="Trebuchet MS" charset="0"/>
              </a:rPr>
              <a:t>projects, so the working directory within the project folder will always be the root project folder. Noble specifies a </a:t>
            </a:r>
            <a:r>
              <a:rPr lang="en-US" sz="1400" dirty="0" err="1" smtClean="0">
                <a:latin typeface="Courier New" charset="0"/>
                <a:ea typeface="Courier New" charset="0"/>
                <a:cs typeface="Courier New" charset="0"/>
              </a:rPr>
              <a:t>Makefile</a:t>
            </a:r>
            <a:r>
              <a:rPr lang="en-US" sz="1400" dirty="0">
                <a:latin typeface="Trebuchet MS" charset="0"/>
                <a:ea typeface="Trebuchet MS" charset="0"/>
                <a:cs typeface="Trebuchet MS" charset="0"/>
              </a:rPr>
              <a:t> </a:t>
            </a:r>
            <a:r>
              <a:rPr lang="en-US" sz="1400" dirty="0" smtClean="0">
                <a:latin typeface="Trebuchet MS" charset="0"/>
                <a:ea typeface="Trebuchet MS" charset="0"/>
                <a:cs typeface="Trebuchet MS" charset="0"/>
              </a:rPr>
              <a:t>that will the location of the working directory</a:t>
            </a:r>
            <a:r>
              <a:rPr lang="en-US" sz="1400" dirty="0" smtClean="0">
                <a:latin typeface="Courier New" charset="0"/>
                <a:ea typeface="Courier New" charset="0"/>
                <a:cs typeface="Courier New" charset="0"/>
              </a:rPr>
              <a:t>.</a:t>
            </a:r>
            <a:r>
              <a:rPr lang="en-US" sz="1400" dirty="0" smtClean="0">
                <a:latin typeface="Trebuchet MS" charset="0"/>
                <a:ea typeface="Trebuchet MS" charset="0"/>
                <a:cs typeface="Trebuchet MS" charset="0"/>
              </a:rPr>
              <a:t> </a:t>
            </a:r>
            <a:r>
              <a:rPr lang="en-US" sz="1400" dirty="0" smtClean="0">
                <a:latin typeface="Trebuchet MS" charset="0"/>
                <a:ea typeface="Trebuchet MS" charset="0"/>
                <a:cs typeface="Trebuchet MS" charset="0"/>
              </a:rPr>
              <a:t>Both examples make opening project folders less confusing because there is a systematic way to access current and new projects. </a:t>
            </a:r>
            <a:r>
              <a:rPr lang="en-US" sz="1400" dirty="0" smtClean="0">
                <a:latin typeface="Trebuchet MS" charset="0"/>
                <a:ea typeface="Trebuchet MS" charset="0"/>
                <a:cs typeface="Trebuchet MS" charset="0"/>
              </a:rPr>
              <a:t>This is </a:t>
            </a:r>
            <a:r>
              <a:rPr lang="en-US" sz="1400" dirty="0" smtClean="0">
                <a:latin typeface="Trebuchet MS" charset="0"/>
                <a:ea typeface="Trebuchet MS" charset="0"/>
                <a:cs typeface="Trebuchet MS" charset="0"/>
              </a:rPr>
              <a:t>particularly helpful when a new researcher is added to a project and needs to quickly understand </a:t>
            </a:r>
            <a:r>
              <a:rPr lang="en-US" sz="1400" dirty="0" smtClean="0">
                <a:latin typeface="Trebuchet MS" charset="0"/>
                <a:ea typeface="Trebuchet MS" charset="0"/>
                <a:cs typeface="Trebuchet MS" charset="0"/>
              </a:rPr>
              <a:t>and the code and data to run an analysis.</a:t>
            </a:r>
            <a:endParaRPr lang="en-US" sz="1400" dirty="0">
              <a:latin typeface="Trebuchet MS" charset="0"/>
              <a:ea typeface="Trebuchet MS" charset="0"/>
              <a:cs typeface="Trebuchet MS" charset="0"/>
            </a:endParaRPr>
          </a:p>
        </p:txBody>
      </p:sp>
      <p:sp>
        <p:nvSpPr>
          <p:cNvPr id="82" name="TextBox 81"/>
          <p:cNvSpPr txBox="1"/>
          <p:nvPr/>
        </p:nvSpPr>
        <p:spPr>
          <a:xfrm>
            <a:off x="10681340" y="23692580"/>
            <a:ext cx="1873231" cy="938719"/>
          </a:xfrm>
          <a:prstGeom prst="rect">
            <a:avLst/>
          </a:prstGeom>
          <a:noFill/>
        </p:spPr>
        <p:txBody>
          <a:bodyPr wrap="square" rtlCol="0">
            <a:spAutoFit/>
          </a:bodyPr>
          <a:lstStyle/>
          <a:p>
            <a:r>
              <a:rPr lang="en-US" sz="1100" dirty="0" smtClean="0">
                <a:latin typeface="Trebuchet MS" charset="0"/>
                <a:ea typeface="Trebuchet MS" charset="0"/>
                <a:cs typeface="Trebuchet MS" charset="0"/>
              </a:rPr>
              <a:t>The portion in green are links to an encrypted data volume, whereas the portion in black are all under </a:t>
            </a:r>
            <a:r>
              <a:rPr lang="en-US" sz="1100" dirty="0" err="1" smtClean="0">
                <a:latin typeface="Trebuchet MS" charset="0"/>
                <a:ea typeface="Trebuchet MS" charset="0"/>
                <a:cs typeface="Trebuchet MS" charset="0"/>
              </a:rPr>
              <a:t>Git</a:t>
            </a:r>
            <a:r>
              <a:rPr lang="en-US" sz="1100" dirty="0" smtClean="0">
                <a:latin typeface="Trebuchet MS" charset="0"/>
                <a:ea typeface="Trebuchet MS" charset="0"/>
                <a:cs typeface="Trebuchet MS" charset="0"/>
              </a:rPr>
              <a:t> version control.</a:t>
            </a:r>
          </a:p>
        </p:txBody>
      </p:sp>
      <p:sp>
        <p:nvSpPr>
          <p:cNvPr id="53" name="TextBox 52"/>
          <p:cNvSpPr txBox="1"/>
          <p:nvPr/>
        </p:nvSpPr>
        <p:spPr>
          <a:xfrm>
            <a:off x="344717" y="29347128"/>
            <a:ext cx="5087211" cy="2923877"/>
          </a:xfrm>
          <a:prstGeom prst="rect">
            <a:avLst/>
          </a:prstGeom>
          <a:noFill/>
        </p:spPr>
        <p:txBody>
          <a:bodyPr wrap="square" rtlCol="0">
            <a:spAutoFit/>
          </a:bodyPr>
          <a:lstStyle/>
          <a:p>
            <a:pPr algn="just"/>
            <a:r>
              <a:rPr lang="en-US" sz="2400" b="1" dirty="0" smtClean="0">
                <a:latin typeface="Trebuchet MS" charset="0"/>
                <a:ea typeface="Trebuchet MS" charset="0"/>
                <a:cs typeface="Trebuchet MS" charset="0"/>
              </a:rPr>
              <a:t>Software and code</a:t>
            </a:r>
          </a:p>
          <a:p>
            <a:pPr algn="just"/>
            <a:r>
              <a:rPr lang="en-US" sz="2000" dirty="0" smtClean="0">
                <a:latin typeface="Trebuchet MS" charset="0"/>
                <a:ea typeface="Trebuchet MS" charset="0"/>
                <a:cs typeface="Trebuchet MS" charset="0"/>
              </a:rPr>
              <a:t>Source code are all under </a:t>
            </a:r>
            <a:r>
              <a:rPr lang="en-US" sz="2000" dirty="0" err="1" smtClean="0">
                <a:latin typeface="Trebuchet MS" charset="0"/>
                <a:ea typeface="Trebuchet MS" charset="0"/>
                <a:cs typeface="Trebuchet MS" charset="0"/>
              </a:rPr>
              <a:t>Git</a:t>
            </a:r>
            <a:r>
              <a:rPr lang="en-US" sz="2000" dirty="0" smtClean="0">
                <a:latin typeface="Trebuchet MS" charset="0"/>
                <a:ea typeface="Trebuchet MS" charset="0"/>
                <a:cs typeface="Trebuchet MS" charset="0"/>
              </a:rPr>
              <a:t> for version control. Online </a:t>
            </a:r>
            <a:r>
              <a:rPr lang="en-US" sz="2000" dirty="0" err="1">
                <a:latin typeface="Trebuchet MS" charset="0"/>
                <a:ea typeface="Trebuchet MS" charset="0"/>
                <a:cs typeface="Trebuchet MS" charset="0"/>
              </a:rPr>
              <a:t>G</a:t>
            </a:r>
            <a:r>
              <a:rPr lang="en-US" sz="2000" dirty="0" err="1" smtClean="0">
                <a:latin typeface="Trebuchet MS" charset="0"/>
                <a:ea typeface="Trebuchet MS" charset="0"/>
                <a:cs typeface="Trebuchet MS" charset="0"/>
              </a:rPr>
              <a:t>it</a:t>
            </a:r>
            <a:r>
              <a:rPr lang="en-US" sz="2000" dirty="0" smtClean="0">
                <a:latin typeface="Trebuchet MS" charset="0"/>
                <a:ea typeface="Trebuchet MS" charset="0"/>
                <a:cs typeface="Trebuchet MS" charset="0"/>
              </a:rPr>
              <a:t> services such as </a:t>
            </a:r>
            <a:r>
              <a:rPr lang="en-US" sz="2000" dirty="0" err="1" smtClean="0">
                <a:latin typeface="Trebuchet MS" charset="0"/>
                <a:ea typeface="Trebuchet MS" charset="0"/>
                <a:cs typeface="Trebuchet MS" charset="0"/>
              </a:rPr>
              <a:t>Github</a:t>
            </a:r>
            <a:r>
              <a:rPr lang="en-US" sz="2000" dirty="0" smtClean="0">
                <a:latin typeface="Trebuchet MS" charset="0"/>
                <a:ea typeface="Trebuchet MS" charset="0"/>
                <a:cs typeface="Trebuchet MS" charset="0"/>
              </a:rPr>
              <a:t> and </a:t>
            </a:r>
            <a:r>
              <a:rPr lang="en-US" sz="2000" dirty="0" err="1" smtClean="0">
                <a:latin typeface="Trebuchet MS" charset="0"/>
                <a:ea typeface="Trebuchet MS" charset="0"/>
                <a:cs typeface="Trebuchet MS" charset="0"/>
              </a:rPr>
              <a:t>GitLab</a:t>
            </a:r>
            <a:r>
              <a:rPr lang="en-US" sz="2000" dirty="0" smtClean="0">
                <a:latin typeface="Trebuchet MS" charset="0"/>
                <a:ea typeface="Trebuchet MS" charset="0"/>
                <a:cs typeface="Trebuchet MS" charset="0"/>
              </a:rPr>
              <a:t> provide an additional backup layer, as well as a system to do project management (issues panel) and code review (pull/merge requests).</a:t>
            </a:r>
          </a:p>
          <a:p>
            <a:pPr algn="just"/>
            <a:r>
              <a:rPr lang="en-US" sz="2000" dirty="0" smtClean="0">
                <a:latin typeface="Trebuchet MS" charset="0"/>
                <a:ea typeface="Trebuchet MS" charset="0"/>
                <a:cs typeface="Trebuchet MS" charset="0"/>
              </a:rPr>
              <a:t>Our Docker infrastructure and software packages: </a:t>
            </a:r>
            <a:r>
              <a:rPr lang="en-US" sz="2000" dirty="0" smtClean="0">
                <a:latin typeface="Trebuchet MS" charset="0"/>
                <a:ea typeface="Trebuchet MS" charset="0"/>
                <a:cs typeface="Trebuchet MS" charset="0"/>
                <a:hlinkClick r:id="rId12"/>
              </a:rPr>
              <a:t>http</a:t>
            </a:r>
            <a:r>
              <a:rPr lang="en-US" sz="2000" dirty="0">
                <a:latin typeface="Trebuchet MS" charset="0"/>
                <a:ea typeface="Trebuchet MS" charset="0"/>
                <a:cs typeface="Trebuchet MS" charset="0"/>
                <a:hlinkClick r:id="rId12"/>
              </a:rPr>
              <a:t>://github.com/bi-sdal</a:t>
            </a:r>
            <a:endParaRPr lang="en-US" sz="2000" dirty="0" smtClean="0">
              <a:latin typeface="Trebuchet MS" charset="0"/>
              <a:ea typeface="Trebuchet MS" charset="0"/>
              <a:cs typeface="Trebuchet MS" charset="0"/>
            </a:endParaRPr>
          </a:p>
        </p:txBody>
      </p:sp>
      <p:pic>
        <p:nvPicPr>
          <p:cNvPr id="3" name="Picture 2"/>
          <p:cNvPicPr>
            <a:picLocks noChangeAspect="1"/>
          </p:cNvPicPr>
          <p:nvPr/>
        </p:nvPicPr>
        <p:blipFill rotWithShape="1">
          <a:blip r:embed="rId13">
            <a:extLst>
              <a:ext uri="{28A0092B-C50C-407E-A947-70E740481C1C}">
                <a14:useLocalDpi xmlns:a14="http://schemas.microsoft.com/office/drawing/2010/main" val="0"/>
              </a:ext>
            </a:extLst>
          </a:blip>
          <a:srcRect l="7886" t="9630" r="8173" b="10910"/>
          <a:stretch/>
        </p:blipFill>
        <p:spPr>
          <a:xfrm>
            <a:off x="1257514" y="17555726"/>
            <a:ext cx="4548795" cy="3281208"/>
          </a:xfrm>
          <a:prstGeom prst="rect">
            <a:avLst/>
          </a:prstGeom>
        </p:spPr>
      </p:pic>
      <p:sp>
        <p:nvSpPr>
          <p:cNvPr id="52" name="TextBox 51"/>
          <p:cNvSpPr txBox="1"/>
          <p:nvPr/>
        </p:nvSpPr>
        <p:spPr>
          <a:xfrm>
            <a:off x="6593727" y="19124757"/>
            <a:ext cx="3966248" cy="1323439"/>
          </a:xfrm>
          <a:prstGeom prst="rect">
            <a:avLst/>
          </a:prstGeom>
          <a:noFill/>
        </p:spPr>
        <p:txBody>
          <a:bodyPr wrap="square" rtlCol="0">
            <a:spAutoFit/>
          </a:bodyPr>
          <a:lstStyle/>
          <a:p>
            <a:pPr algn="just"/>
            <a:r>
              <a:rPr lang="en-US" sz="2400" b="1" dirty="0" smtClean="0">
                <a:latin typeface="Trebuchet MS" charset="0"/>
                <a:ea typeface="Trebuchet MS" charset="0"/>
                <a:cs typeface="Trebuchet MS" charset="0"/>
              </a:rPr>
              <a:t>From Discovery to Fitness</a:t>
            </a:r>
          </a:p>
          <a:p>
            <a:pPr algn="just"/>
            <a:r>
              <a:rPr lang="en-US" sz="1400" dirty="0" smtClean="0">
                <a:latin typeface="Trebuchet MS" charset="0"/>
                <a:ea typeface="Trebuchet MS" charset="0"/>
                <a:cs typeface="Trebuchet MS" charset="0"/>
              </a:rPr>
              <a:t>Once the data have been through the ETL process and stored for use, storage, profiling, preparation, linkage, exploration, and modeling is a constant and cyclical process.</a:t>
            </a:r>
            <a:endParaRPr lang="en-US" sz="1400" dirty="0">
              <a:latin typeface="Trebuchet MS" charset="0"/>
              <a:ea typeface="Trebuchet MS" charset="0"/>
              <a:cs typeface="Trebuchet MS" charset="0"/>
            </a:endParaRPr>
          </a:p>
        </p:txBody>
      </p:sp>
      <p:sp>
        <p:nvSpPr>
          <p:cNvPr id="54" name="TextBox 53"/>
          <p:cNvSpPr txBox="1">
            <a:spLocks noChangeAspect="1"/>
          </p:cNvSpPr>
          <p:nvPr/>
        </p:nvSpPr>
        <p:spPr>
          <a:xfrm>
            <a:off x="11531490" y="31197432"/>
            <a:ext cx="10052270" cy="830997"/>
          </a:xfrm>
          <a:prstGeom prst="rect">
            <a:avLst/>
          </a:prstGeom>
          <a:noFill/>
        </p:spPr>
        <p:txBody>
          <a:bodyPr wrap="square" rtlCol="0">
            <a:spAutoFit/>
          </a:bodyPr>
          <a:lstStyle/>
          <a:p>
            <a:r>
              <a:rPr lang="en-US" sz="2000" b="1" dirty="0">
                <a:latin typeface="Trebuchet MS" charset="0"/>
                <a:ea typeface="Trebuchet MS" charset="0"/>
                <a:cs typeface="Trebuchet MS" charset="0"/>
              </a:rPr>
              <a:t>A Quick Guide to Organizing Computational Biology Projects </a:t>
            </a:r>
            <a:endParaRPr lang="en-US" sz="2000" b="1" dirty="0" smtClean="0">
              <a:latin typeface="Trebuchet MS" charset="0"/>
              <a:ea typeface="Trebuchet MS" charset="0"/>
              <a:cs typeface="Trebuchet MS" charset="0"/>
            </a:endParaRPr>
          </a:p>
          <a:p>
            <a:r>
              <a:rPr lang="en-US" sz="1400" dirty="0">
                <a:latin typeface="Trebuchet MS" charset="0"/>
                <a:ea typeface="Trebuchet MS" charset="0"/>
                <a:cs typeface="Trebuchet MS" charset="0"/>
              </a:rPr>
              <a:t>Noble WS (2009) A Quick Guide to Organizing Computational Biology Projects. PLOS Computational Biology 5(7): e1000424. https://</a:t>
            </a:r>
            <a:r>
              <a:rPr lang="en-US" sz="1400" dirty="0" err="1">
                <a:latin typeface="Trebuchet MS" charset="0"/>
                <a:ea typeface="Trebuchet MS" charset="0"/>
                <a:cs typeface="Trebuchet MS" charset="0"/>
              </a:rPr>
              <a:t>doi.org</a:t>
            </a:r>
            <a:r>
              <a:rPr lang="en-US" sz="1400" dirty="0">
                <a:latin typeface="Trebuchet MS" charset="0"/>
                <a:ea typeface="Trebuchet MS" charset="0"/>
                <a:cs typeface="Trebuchet MS" charset="0"/>
              </a:rPr>
              <a:t>/10.1371/journal.pcbi.1000424</a:t>
            </a:r>
          </a:p>
        </p:txBody>
      </p:sp>
    </p:spTree>
    <p:extLst>
      <p:ext uri="{BB962C8B-B14F-4D97-AF65-F5344CB8AC3E}">
        <p14:creationId xmlns:p14="http://schemas.microsoft.com/office/powerpoint/2010/main" val="1452009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7250</TotalTime>
  <Words>1221</Words>
  <Application>Microsoft Macintosh PowerPoint</Application>
  <PresentationFormat>Custom</PresentationFormat>
  <Paragraphs>92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Calibri</vt:lpstr>
      <vt:lpstr>Courier New</vt:lpstr>
      <vt:lpstr>Raleway</vt:lpstr>
      <vt:lpstr>Raleway Medium</vt:lpstr>
      <vt:lpstr>Trebuchet MS</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Aaron Schroeder</cp:lastModifiedBy>
  <cp:revision>70</cp:revision>
  <cp:lastPrinted>2016-10-12T12:56:20Z</cp:lastPrinted>
  <dcterms:created xsi:type="dcterms:W3CDTF">2016-07-05T19:56:53Z</dcterms:created>
  <dcterms:modified xsi:type="dcterms:W3CDTF">2017-11-03T15:26:39Z</dcterms:modified>
</cp:coreProperties>
</file>