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</p:sldIdLst>
  <p:sldSz cy="29260800" cx="36576000"/>
  <p:notesSz cx="6858000" cy="9144000"/>
  <p:embeddedFontLst>
    <p:embeddedFont>
      <p:font typeface="Arial Narrow"/>
      <p:regular r:id="rId7"/>
      <p:bold r:id="rId8"/>
      <p:italic r:id="rId9"/>
      <p:bold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9216">
          <p15:clr>
            <a:srgbClr val="A4A3A4"/>
          </p15:clr>
        </p15:guide>
        <p15:guide id="2" pos="11520">
          <p15:clr>
            <a:srgbClr val="A4A3A4"/>
          </p15:clr>
        </p15:guide>
        <p15:guide id="3" pos="576">
          <p15:clr>
            <a:srgbClr val="A4A3A4"/>
          </p15:clr>
        </p15:guide>
        <p15:guide id="4" pos="22464">
          <p15:clr>
            <a:srgbClr val="A4A3A4"/>
          </p15:clr>
        </p15:guide>
        <p15:guide id="5" orient="horz" pos="576">
          <p15:clr>
            <a:srgbClr val="A4A3A4"/>
          </p15:clr>
        </p15:guide>
        <p15:guide id="6" orient="horz" pos="17832">
          <p15:clr>
            <a:srgbClr val="A4A3A4"/>
          </p15:clr>
        </p15:guide>
        <p15:guide id="7" pos="7488">
          <p15:clr>
            <a:srgbClr val="A4A3A4"/>
          </p15:clr>
        </p15:guide>
        <p15:guide id="8" pos="7992">
          <p15:clr>
            <a:srgbClr val="A4A3A4"/>
          </p15:clr>
        </p15:guide>
        <p15:guide id="9" pos="14952">
          <p15:clr>
            <a:srgbClr val="A4A3A4"/>
          </p15:clr>
        </p15:guide>
        <p15:guide id="10" pos="15528">
          <p15:clr>
            <a:srgbClr val="A4A3A4"/>
          </p15:clr>
        </p15:guide>
        <p15:guide id="11" orient="horz" pos="2304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1" roundtripDataSignature="AMtx7mimSb+zNCp8uGnIK+T03WvmcPPEF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9216" orient="horz"/>
        <p:guide pos="11520"/>
        <p:guide pos="576"/>
        <p:guide pos="22464"/>
        <p:guide pos="576" orient="horz"/>
        <p:guide pos="17832" orient="horz"/>
        <p:guide pos="7488"/>
        <p:guide pos="7992"/>
        <p:guide pos="14952"/>
        <p:guide pos="15528"/>
        <p:guide pos="2304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customschemas.google.com/relationships/presentationmetadata" Target="metadata"/><Relationship Id="rId10" Type="http://schemas.openxmlformats.org/officeDocument/2006/relationships/font" Target="fonts/ArialNarrow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ArialNarrow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ArialNarrow-regular.fntdata"/><Relationship Id="rId8" Type="http://schemas.openxmlformats.org/officeDocument/2006/relationships/font" Target="fonts/ArialNarrow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7"/>
          <p:cNvSpPr txBox="1"/>
          <p:nvPr>
            <p:ph type="ctrTitle"/>
          </p:nvPr>
        </p:nvSpPr>
        <p:spPr>
          <a:xfrm>
            <a:off x="2743200" y="4788749"/>
            <a:ext cx="31089601" cy="1018709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0"/>
              <a:buFont typeface="Calibri"/>
              <a:buNone/>
              <a:defRPr sz="2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7"/>
          <p:cNvSpPr txBox="1"/>
          <p:nvPr>
            <p:ph idx="1" type="subTitle"/>
          </p:nvPr>
        </p:nvSpPr>
        <p:spPr>
          <a:xfrm>
            <a:off x="4572000" y="15368695"/>
            <a:ext cx="27432000" cy="70645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4000"/>
              </a:spcBef>
              <a:spcAft>
                <a:spcPts val="0"/>
              </a:spcAft>
              <a:buClr>
                <a:schemeClr val="dk1"/>
              </a:buClr>
              <a:buSzPts val="9600"/>
              <a:buNone/>
              <a:defRPr sz="9600"/>
            </a:lvl1pPr>
            <a:lvl2pPr lvl="1" algn="ctr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/>
            </a:lvl2pPr>
            <a:lvl3pPr lvl="2" algn="ctr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3pPr>
            <a:lvl4pPr lvl="3" algn="ctr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None/>
              <a:defRPr sz="6400"/>
            </a:lvl4pPr>
            <a:lvl5pPr lvl="4" algn="ctr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None/>
              <a:defRPr sz="6400"/>
            </a:lvl5pPr>
            <a:lvl6pPr lvl="5" algn="ctr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None/>
              <a:defRPr sz="6400"/>
            </a:lvl6pPr>
            <a:lvl7pPr lvl="6" algn="ctr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None/>
              <a:defRPr sz="6400"/>
            </a:lvl7pPr>
            <a:lvl8pPr lvl="7" algn="ctr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None/>
              <a:defRPr sz="6400"/>
            </a:lvl8pPr>
            <a:lvl9pPr lvl="8" algn="ctr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None/>
              <a:defRPr sz="6400"/>
            </a:lvl9pPr>
          </a:lstStyle>
          <a:p/>
        </p:txBody>
      </p:sp>
      <p:sp>
        <p:nvSpPr>
          <p:cNvPr id="14" name="Google Shape;14;p7"/>
          <p:cNvSpPr txBox="1"/>
          <p:nvPr>
            <p:ph idx="10" type="dt"/>
          </p:nvPr>
        </p:nvSpPr>
        <p:spPr>
          <a:xfrm>
            <a:off x="2514600" y="27120434"/>
            <a:ext cx="8229600" cy="1557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7"/>
          <p:cNvSpPr txBox="1"/>
          <p:nvPr>
            <p:ph idx="11" type="ftr"/>
          </p:nvPr>
        </p:nvSpPr>
        <p:spPr>
          <a:xfrm>
            <a:off x="12115800" y="27120434"/>
            <a:ext cx="12344400" cy="1557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7"/>
          <p:cNvSpPr txBox="1"/>
          <p:nvPr>
            <p:ph idx="12" type="sldNum"/>
          </p:nvPr>
        </p:nvSpPr>
        <p:spPr>
          <a:xfrm>
            <a:off x="25831800" y="27120434"/>
            <a:ext cx="8229600" cy="1557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2514600" y="1557873"/>
            <a:ext cx="31546801" cy="56557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 rot="5400000">
            <a:off x="9005145" y="1298787"/>
            <a:ext cx="18565709" cy="31546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4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2514600" y="27120434"/>
            <a:ext cx="8229600" cy="1557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12115800" y="27120434"/>
            <a:ext cx="12344400" cy="1557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25831800" y="27120434"/>
            <a:ext cx="8229600" cy="1557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 rot="5400000">
            <a:off x="17719465" y="10013105"/>
            <a:ext cx="24797175" cy="788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 rot="5400000">
            <a:off x="1717464" y="2355004"/>
            <a:ext cx="24797175" cy="232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4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0" type="dt"/>
          </p:nvPr>
        </p:nvSpPr>
        <p:spPr>
          <a:xfrm>
            <a:off x="2514600" y="27120434"/>
            <a:ext cx="8229600" cy="1557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1" type="ftr"/>
          </p:nvPr>
        </p:nvSpPr>
        <p:spPr>
          <a:xfrm>
            <a:off x="12115800" y="27120434"/>
            <a:ext cx="12344400" cy="1557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2" type="sldNum"/>
          </p:nvPr>
        </p:nvSpPr>
        <p:spPr>
          <a:xfrm>
            <a:off x="25831800" y="27120434"/>
            <a:ext cx="8229600" cy="1557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8"/>
          <p:cNvSpPr txBox="1"/>
          <p:nvPr>
            <p:ph type="title"/>
          </p:nvPr>
        </p:nvSpPr>
        <p:spPr>
          <a:xfrm>
            <a:off x="2514600" y="1557873"/>
            <a:ext cx="31546801" cy="56557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8"/>
          <p:cNvSpPr txBox="1"/>
          <p:nvPr>
            <p:ph idx="1" type="body"/>
          </p:nvPr>
        </p:nvSpPr>
        <p:spPr>
          <a:xfrm>
            <a:off x="2514600" y="7789333"/>
            <a:ext cx="31546801" cy="185657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4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8"/>
          <p:cNvSpPr txBox="1"/>
          <p:nvPr>
            <p:ph idx="10" type="dt"/>
          </p:nvPr>
        </p:nvSpPr>
        <p:spPr>
          <a:xfrm>
            <a:off x="2514600" y="27120434"/>
            <a:ext cx="8229600" cy="1557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8"/>
          <p:cNvSpPr txBox="1"/>
          <p:nvPr>
            <p:ph idx="11" type="ftr"/>
          </p:nvPr>
        </p:nvSpPr>
        <p:spPr>
          <a:xfrm>
            <a:off x="12115800" y="27120434"/>
            <a:ext cx="12344400" cy="1557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8"/>
          <p:cNvSpPr txBox="1"/>
          <p:nvPr>
            <p:ph idx="12" type="sldNum"/>
          </p:nvPr>
        </p:nvSpPr>
        <p:spPr>
          <a:xfrm>
            <a:off x="25831800" y="27120434"/>
            <a:ext cx="8229600" cy="1557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9"/>
          <p:cNvSpPr txBox="1"/>
          <p:nvPr>
            <p:ph type="title"/>
          </p:nvPr>
        </p:nvSpPr>
        <p:spPr>
          <a:xfrm>
            <a:off x="2495552" y="7294888"/>
            <a:ext cx="31546801" cy="1217167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0"/>
              <a:buFont typeface="Calibri"/>
              <a:buNone/>
              <a:defRPr sz="2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9"/>
          <p:cNvSpPr txBox="1"/>
          <p:nvPr>
            <p:ph idx="1" type="body"/>
          </p:nvPr>
        </p:nvSpPr>
        <p:spPr>
          <a:xfrm>
            <a:off x="2495552" y="19581716"/>
            <a:ext cx="31546801" cy="64007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4000"/>
              </a:spcBef>
              <a:spcAft>
                <a:spcPts val="0"/>
              </a:spcAft>
              <a:buClr>
                <a:schemeClr val="dk1"/>
              </a:buClr>
              <a:buSzPts val="9600"/>
              <a:buNone/>
              <a:defRPr sz="96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888888"/>
              </a:buClr>
              <a:buSzPts val="8000"/>
              <a:buNone/>
              <a:defRPr sz="8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888888"/>
              </a:buClr>
              <a:buSzPts val="7200"/>
              <a:buNone/>
              <a:defRPr sz="72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888888"/>
              </a:buClr>
              <a:buSzPts val="6400"/>
              <a:buNone/>
              <a:defRPr sz="6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888888"/>
              </a:buClr>
              <a:buSzPts val="6400"/>
              <a:buNone/>
              <a:defRPr sz="6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888888"/>
              </a:buClr>
              <a:buSzPts val="6400"/>
              <a:buNone/>
              <a:defRPr sz="6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888888"/>
              </a:buClr>
              <a:buSzPts val="6400"/>
              <a:buNone/>
              <a:defRPr sz="6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888888"/>
              </a:buClr>
              <a:buSzPts val="6400"/>
              <a:buNone/>
              <a:defRPr sz="6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888888"/>
              </a:buClr>
              <a:buSzPts val="6400"/>
              <a:buNone/>
              <a:defRPr sz="6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9"/>
          <p:cNvSpPr txBox="1"/>
          <p:nvPr>
            <p:ph idx="10" type="dt"/>
          </p:nvPr>
        </p:nvSpPr>
        <p:spPr>
          <a:xfrm>
            <a:off x="2514600" y="27120434"/>
            <a:ext cx="8229600" cy="1557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9"/>
          <p:cNvSpPr txBox="1"/>
          <p:nvPr>
            <p:ph idx="11" type="ftr"/>
          </p:nvPr>
        </p:nvSpPr>
        <p:spPr>
          <a:xfrm>
            <a:off x="12115800" y="27120434"/>
            <a:ext cx="12344400" cy="1557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9"/>
          <p:cNvSpPr txBox="1"/>
          <p:nvPr>
            <p:ph idx="12" type="sldNum"/>
          </p:nvPr>
        </p:nvSpPr>
        <p:spPr>
          <a:xfrm>
            <a:off x="25831800" y="27120434"/>
            <a:ext cx="8229600" cy="1557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0"/>
          <p:cNvSpPr txBox="1"/>
          <p:nvPr>
            <p:ph type="title"/>
          </p:nvPr>
        </p:nvSpPr>
        <p:spPr>
          <a:xfrm>
            <a:off x="2514600" y="1557873"/>
            <a:ext cx="31546801" cy="56557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0"/>
          <p:cNvSpPr txBox="1"/>
          <p:nvPr>
            <p:ph idx="1" type="body"/>
          </p:nvPr>
        </p:nvSpPr>
        <p:spPr>
          <a:xfrm>
            <a:off x="2514600" y="7789333"/>
            <a:ext cx="15544800" cy="185657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4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0"/>
          <p:cNvSpPr txBox="1"/>
          <p:nvPr>
            <p:ph idx="2" type="body"/>
          </p:nvPr>
        </p:nvSpPr>
        <p:spPr>
          <a:xfrm>
            <a:off x="18516600" y="7789333"/>
            <a:ext cx="15544800" cy="185657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4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0"/>
          <p:cNvSpPr txBox="1"/>
          <p:nvPr>
            <p:ph idx="10" type="dt"/>
          </p:nvPr>
        </p:nvSpPr>
        <p:spPr>
          <a:xfrm>
            <a:off x="2514600" y="27120434"/>
            <a:ext cx="8229600" cy="1557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0"/>
          <p:cNvSpPr txBox="1"/>
          <p:nvPr>
            <p:ph idx="11" type="ftr"/>
          </p:nvPr>
        </p:nvSpPr>
        <p:spPr>
          <a:xfrm>
            <a:off x="12115800" y="27120434"/>
            <a:ext cx="12344400" cy="1557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0"/>
          <p:cNvSpPr txBox="1"/>
          <p:nvPr>
            <p:ph idx="12" type="sldNum"/>
          </p:nvPr>
        </p:nvSpPr>
        <p:spPr>
          <a:xfrm>
            <a:off x="25831800" y="27120434"/>
            <a:ext cx="8229600" cy="1557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/>
          <p:nvPr>
            <p:ph type="title"/>
          </p:nvPr>
        </p:nvSpPr>
        <p:spPr>
          <a:xfrm>
            <a:off x="2519364" y="1557873"/>
            <a:ext cx="31546801" cy="56557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1"/>
          <p:cNvSpPr txBox="1"/>
          <p:nvPr>
            <p:ph idx="1" type="body"/>
          </p:nvPr>
        </p:nvSpPr>
        <p:spPr>
          <a:xfrm>
            <a:off x="2519368" y="7172962"/>
            <a:ext cx="15473361" cy="351535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4000"/>
              </a:spcBef>
              <a:spcAft>
                <a:spcPts val="0"/>
              </a:spcAft>
              <a:buClr>
                <a:schemeClr val="dk1"/>
              </a:buClr>
              <a:buSzPts val="9600"/>
              <a:buNone/>
              <a:defRPr b="1" sz="9600"/>
            </a:lvl1pPr>
            <a:lvl2pPr indent="-228600" lvl="1" marL="9144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/>
            </a:lvl2pPr>
            <a:lvl3pPr indent="-228600" lvl="2" marL="13716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b="1" sz="7200"/>
            </a:lvl3pPr>
            <a:lvl4pPr indent="-228600" lvl="3" marL="18288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None/>
              <a:defRPr b="1" sz="6400"/>
            </a:lvl4pPr>
            <a:lvl5pPr indent="-228600" lvl="4" marL="22860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None/>
              <a:defRPr b="1" sz="6400"/>
            </a:lvl5pPr>
            <a:lvl6pPr indent="-228600" lvl="5" marL="2743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None/>
              <a:defRPr b="1" sz="6400"/>
            </a:lvl6pPr>
            <a:lvl7pPr indent="-228600" lvl="6" marL="32004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None/>
              <a:defRPr b="1" sz="6400"/>
            </a:lvl7pPr>
            <a:lvl8pPr indent="-228600" lvl="7" marL="36576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None/>
              <a:defRPr b="1" sz="6400"/>
            </a:lvl8pPr>
            <a:lvl9pPr indent="-228600" lvl="8" marL="41148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None/>
              <a:defRPr b="1" sz="6400"/>
            </a:lvl9pPr>
          </a:lstStyle>
          <a:p/>
        </p:txBody>
      </p:sp>
      <p:sp>
        <p:nvSpPr>
          <p:cNvPr id="39" name="Google Shape;39;p11"/>
          <p:cNvSpPr txBox="1"/>
          <p:nvPr>
            <p:ph idx="2" type="body"/>
          </p:nvPr>
        </p:nvSpPr>
        <p:spPr>
          <a:xfrm>
            <a:off x="2519368" y="10688320"/>
            <a:ext cx="15473361" cy="157209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4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1"/>
          <p:cNvSpPr txBox="1"/>
          <p:nvPr>
            <p:ph idx="3" type="body"/>
          </p:nvPr>
        </p:nvSpPr>
        <p:spPr>
          <a:xfrm>
            <a:off x="18516602" y="7172962"/>
            <a:ext cx="15549564" cy="351535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4000"/>
              </a:spcBef>
              <a:spcAft>
                <a:spcPts val="0"/>
              </a:spcAft>
              <a:buClr>
                <a:schemeClr val="dk1"/>
              </a:buClr>
              <a:buSzPts val="9600"/>
              <a:buNone/>
              <a:defRPr b="1" sz="9600"/>
            </a:lvl1pPr>
            <a:lvl2pPr indent="-228600" lvl="1" marL="9144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/>
            </a:lvl2pPr>
            <a:lvl3pPr indent="-228600" lvl="2" marL="13716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b="1" sz="7200"/>
            </a:lvl3pPr>
            <a:lvl4pPr indent="-228600" lvl="3" marL="18288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None/>
              <a:defRPr b="1" sz="6400"/>
            </a:lvl4pPr>
            <a:lvl5pPr indent="-228600" lvl="4" marL="22860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None/>
              <a:defRPr b="1" sz="6400"/>
            </a:lvl5pPr>
            <a:lvl6pPr indent="-228600" lvl="5" marL="2743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None/>
              <a:defRPr b="1" sz="6400"/>
            </a:lvl6pPr>
            <a:lvl7pPr indent="-228600" lvl="6" marL="32004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None/>
              <a:defRPr b="1" sz="6400"/>
            </a:lvl7pPr>
            <a:lvl8pPr indent="-228600" lvl="7" marL="36576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None/>
              <a:defRPr b="1" sz="6400"/>
            </a:lvl8pPr>
            <a:lvl9pPr indent="-228600" lvl="8" marL="41148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None/>
              <a:defRPr b="1" sz="6400"/>
            </a:lvl9pPr>
          </a:lstStyle>
          <a:p/>
        </p:txBody>
      </p:sp>
      <p:sp>
        <p:nvSpPr>
          <p:cNvPr id="41" name="Google Shape;41;p11"/>
          <p:cNvSpPr txBox="1"/>
          <p:nvPr>
            <p:ph idx="4" type="body"/>
          </p:nvPr>
        </p:nvSpPr>
        <p:spPr>
          <a:xfrm>
            <a:off x="18516602" y="10688320"/>
            <a:ext cx="15549564" cy="157209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4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1"/>
          <p:cNvSpPr txBox="1"/>
          <p:nvPr>
            <p:ph idx="10" type="dt"/>
          </p:nvPr>
        </p:nvSpPr>
        <p:spPr>
          <a:xfrm>
            <a:off x="2514600" y="27120434"/>
            <a:ext cx="8229600" cy="1557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1"/>
          <p:cNvSpPr txBox="1"/>
          <p:nvPr>
            <p:ph idx="11" type="ftr"/>
          </p:nvPr>
        </p:nvSpPr>
        <p:spPr>
          <a:xfrm>
            <a:off x="12115800" y="27120434"/>
            <a:ext cx="12344400" cy="1557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12" type="sldNum"/>
          </p:nvPr>
        </p:nvSpPr>
        <p:spPr>
          <a:xfrm>
            <a:off x="25831800" y="27120434"/>
            <a:ext cx="8229600" cy="1557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/>
          <p:nvPr>
            <p:ph type="title"/>
          </p:nvPr>
        </p:nvSpPr>
        <p:spPr>
          <a:xfrm>
            <a:off x="2514600" y="1557873"/>
            <a:ext cx="31546801" cy="56557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10" type="dt"/>
          </p:nvPr>
        </p:nvSpPr>
        <p:spPr>
          <a:xfrm>
            <a:off x="2514600" y="27120434"/>
            <a:ext cx="8229600" cy="1557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11" type="ftr"/>
          </p:nvPr>
        </p:nvSpPr>
        <p:spPr>
          <a:xfrm>
            <a:off x="12115800" y="27120434"/>
            <a:ext cx="12344400" cy="1557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25831800" y="27120434"/>
            <a:ext cx="8229600" cy="1557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idx="10" type="dt"/>
          </p:nvPr>
        </p:nvSpPr>
        <p:spPr>
          <a:xfrm>
            <a:off x="2514600" y="27120434"/>
            <a:ext cx="8229600" cy="1557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1" type="ftr"/>
          </p:nvPr>
        </p:nvSpPr>
        <p:spPr>
          <a:xfrm>
            <a:off x="12115800" y="27120434"/>
            <a:ext cx="12344400" cy="1557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25831800" y="27120434"/>
            <a:ext cx="8229600" cy="1557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2519364" y="1950720"/>
            <a:ext cx="11796712" cy="68275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Calibri"/>
              <a:buNone/>
              <a:defRPr sz="12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15549564" y="4213020"/>
            <a:ext cx="18516601" cy="207941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1041400" lvl="0" marL="457200" algn="l">
              <a:lnSpc>
                <a:spcPct val="90000"/>
              </a:lnSpc>
              <a:spcBef>
                <a:spcPts val="4000"/>
              </a:spcBef>
              <a:spcAft>
                <a:spcPts val="0"/>
              </a:spcAft>
              <a:buClr>
                <a:schemeClr val="dk1"/>
              </a:buClr>
              <a:buSzPts val="12800"/>
              <a:buChar char="•"/>
              <a:defRPr sz="12800"/>
            </a:lvl1pPr>
            <a:lvl2pPr indent="-939800" lvl="1" marL="9144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1200"/>
              <a:buChar char="•"/>
              <a:defRPr sz="11200"/>
            </a:lvl2pPr>
            <a:lvl3pPr indent="-838200" lvl="2" marL="13716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9600"/>
            </a:lvl3pPr>
            <a:lvl4pPr indent="-736600" lvl="3" marL="18288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8000"/>
              <a:buChar char="•"/>
              <a:defRPr sz="8000"/>
            </a:lvl4pPr>
            <a:lvl5pPr indent="-736600" lvl="4" marL="22860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8000"/>
              <a:buChar char="•"/>
              <a:defRPr sz="8000"/>
            </a:lvl5pPr>
            <a:lvl6pPr indent="-736600" lvl="5" marL="2743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8000"/>
              <a:buChar char="•"/>
              <a:defRPr sz="8000"/>
            </a:lvl6pPr>
            <a:lvl7pPr indent="-736600" lvl="6" marL="32004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8000"/>
              <a:buChar char="•"/>
              <a:defRPr sz="8000"/>
            </a:lvl7pPr>
            <a:lvl8pPr indent="-736600" lvl="7" marL="36576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8000"/>
              <a:buChar char="•"/>
              <a:defRPr sz="8000"/>
            </a:lvl8pPr>
            <a:lvl9pPr indent="-736600" lvl="8" marL="41148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8000"/>
              <a:buChar char="•"/>
              <a:defRPr sz="8000"/>
            </a:lvl9pPr>
          </a:lstStyle>
          <a:p/>
        </p:txBody>
      </p:sp>
      <p:sp>
        <p:nvSpPr>
          <p:cNvPr id="57" name="Google Shape;57;p14"/>
          <p:cNvSpPr txBox="1"/>
          <p:nvPr>
            <p:ph idx="2" type="body"/>
          </p:nvPr>
        </p:nvSpPr>
        <p:spPr>
          <a:xfrm>
            <a:off x="2519364" y="8778240"/>
            <a:ext cx="11796712" cy="16262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4000"/>
              </a:spcBef>
              <a:spcAft>
                <a:spcPts val="0"/>
              </a:spcAft>
              <a:buClr>
                <a:schemeClr val="dk1"/>
              </a:buClr>
              <a:buSzPts val="6400"/>
              <a:buNone/>
              <a:defRPr sz="6400"/>
            </a:lvl1pPr>
            <a:lvl2pPr indent="-228600" lvl="1" marL="9144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/>
            </a:lvl2pPr>
            <a:lvl3pPr indent="-228600" lvl="2" marL="13716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3pPr>
            <a:lvl4pPr indent="-228600" lvl="3" marL="18288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/>
            </a:lvl4pPr>
            <a:lvl5pPr indent="-228600" lvl="4" marL="22860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/>
            </a:lvl5pPr>
            <a:lvl6pPr indent="-228600" lvl="5" marL="2743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/>
            </a:lvl6pPr>
            <a:lvl7pPr indent="-228600" lvl="6" marL="32004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/>
            </a:lvl7pPr>
            <a:lvl8pPr indent="-228600" lvl="7" marL="36576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/>
            </a:lvl8pPr>
            <a:lvl9pPr indent="-228600" lvl="8" marL="41148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/>
            </a:lvl9pPr>
          </a:lstStyle>
          <a:p/>
        </p:txBody>
      </p:sp>
      <p:sp>
        <p:nvSpPr>
          <p:cNvPr id="58" name="Google Shape;58;p14"/>
          <p:cNvSpPr txBox="1"/>
          <p:nvPr>
            <p:ph idx="10" type="dt"/>
          </p:nvPr>
        </p:nvSpPr>
        <p:spPr>
          <a:xfrm>
            <a:off x="2514600" y="27120434"/>
            <a:ext cx="8229600" cy="1557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1" type="ftr"/>
          </p:nvPr>
        </p:nvSpPr>
        <p:spPr>
          <a:xfrm>
            <a:off x="12115800" y="27120434"/>
            <a:ext cx="12344400" cy="1557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25831800" y="27120434"/>
            <a:ext cx="8229600" cy="1557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/>
          <p:nvPr>
            <p:ph type="title"/>
          </p:nvPr>
        </p:nvSpPr>
        <p:spPr>
          <a:xfrm>
            <a:off x="2519364" y="1950720"/>
            <a:ext cx="11796712" cy="68275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Calibri"/>
              <a:buNone/>
              <a:defRPr sz="12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5"/>
          <p:cNvSpPr/>
          <p:nvPr>
            <p:ph idx="2" type="pic"/>
          </p:nvPr>
        </p:nvSpPr>
        <p:spPr>
          <a:xfrm>
            <a:off x="15549564" y="4213020"/>
            <a:ext cx="18516601" cy="207941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400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Arial"/>
              <a:buNone/>
              <a:defRPr b="0" i="0" sz="1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1200"/>
              <a:buFont typeface="Arial"/>
              <a:buNone/>
              <a:defRPr b="0" i="0" sz="1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None/>
              <a:defRPr b="0" i="0" sz="9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rial"/>
              <a:buNone/>
              <a:defRPr b="0" i="0" sz="8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rial"/>
              <a:buNone/>
              <a:defRPr b="0" i="0" sz="8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rial"/>
              <a:buNone/>
              <a:defRPr b="0" i="0" sz="8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rial"/>
              <a:buNone/>
              <a:defRPr b="0" i="0" sz="8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rial"/>
              <a:buNone/>
              <a:defRPr b="0" i="0" sz="8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rial"/>
              <a:buNone/>
              <a:defRPr b="0" i="0" sz="8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2519364" y="8778240"/>
            <a:ext cx="11796712" cy="16262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4000"/>
              </a:spcBef>
              <a:spcAft>
                <a:spcPts val="0"/>
              </a:spcAft>
              <a:buClr>
                <a:schemeClr val="dk1"/>
              </a:buClr>
              <a:buSzPts val="6400"/>
              <a:buNone/>
              <a:defRPr sz="6400"/>
            </a:lvl1pPr>
            <a:lvl2pPr indent="-228600" lvl="1" marL="9144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/>
            </a:lvl2pPr>
            <a:lvl3pPr indent="-228600" lvl="2" marL="13716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3pPr>
            <a:lvl4pPr indent="-228600" lvl="3" marL="18288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/>
            </a:lvl4pPr>
            <a:lvl5pPr indent="-228600" lvl="4" marL="22860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/>
            </a:lvl5pPr>
            <a:lvl6pPr indent="-228600" lvl="5" marL="2743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/>
            </a:lvl6pPr>
            <a:lvl7pPr indent="-228600" lvl="6" marL="32004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/>
            </a:lvl7pPr>
            <a:lvl8pPr indent="-228600" lvl="7" marL="36576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/>
            </a:lvl8pPr>
            <a:lvl9pPr indent="-228600" lvl="8" marL="41148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/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2514600" y="27120434"/>
            <a:ext cx="8229600" cy="1557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12115800" y="27120434"/>
            <a:ext cx="12344400" cy="1557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25831800" y="27120434"/>
            <a:ext cx="8229600" cy="1557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/>
          <p:nvPr>
            <p:ph type="title"/>
          </p:nvPr>
        </p:nvSpPr>
        <p:spPr>
          <a:xfrm>
            <a:off x="2514600" y="1557873"/>
            <a:ext cx="31546801" cy="56557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600"/>
              <a:buFont typeface="Calibri"/>
              <a:buNone/>
              <a:defRPr b="0" i="0" sz="17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6"/>
          <p:cNvSpPr txBox="1"/>
          <p:nvPr>
            <p:ph idx="1" type="body"/>
          </p:nvPr>
        </p:nvSpPr>
        <p:spPr>
          <a:xfrm>
            <a:off x="2514600" y="7789333"/>
            <a:ext cx="31546801" cy="185657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939800" lvl="0" marL="457200" marR="0" rtl="0" algn="l">
              <a:lnSpc>
                <a:spcPct val="90000"/>
              </a:lnSpc>
              <a:spcBef>
                <a:spcPts val="4000"/>
              </a:spcBef>
              <a:spcAft>
                <a:spcPts val="0"/>
              </a:spcAft>
              <a:buClr>
                <a:schemeClr val="dk1"/>
              </a:buClr>
              <a:buSzPts val="11200"/>
              <a:buFont typeface="Arial"/>
              <a:buChar char="•"/>
              <a:defRPr b="0" i="0" sz="1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838200" lvl="1" marL="9144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Char char="•"/>
              <a:defRPr b="0" i="0" sz="9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36600" lvl="2" marL="13716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rial"/>
              <a:buChar char="•"/>
              <a:defRPr b="0" i="0" sz="8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685800" lvl="3" marL="18288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Char char="•"/>
              <a:defRPr b="0" i="0" sz="7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85800" lvl="4" marL="22860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Char char="•"/>
              <a:defRPr b="0" i="0" sz="7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685800" lvl="5" marL="27432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Char char="•"/>
              <a:defRPr b="0" i="0" sz="7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685800" lvl="6" marL="32004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Char char="•"/>
              <a:defRPr b="0" i="0" sz="7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685800" lvl="7" marL="36576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Char char="•"/>
              <a:defRPr b="0" i="0" sz="7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85800" lvl="8" marL="41148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Char char="•"/>
              <a:defRPr b="0" i="0" sz="7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6"/>
          <p:cNvSpPr txBox="1"/>
          <p:nvPr>
            <p:ph idx="10" type="dt"/>
          </p:nvPr>
        </p:nvSpPr>
        <p:spPr>
          <a:xfrm>
            <a:off x="2514600" y="27120434"/>
            <a:ext cx="8229600" cy="1557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6"/>
          <p:cNvSpPr txBox="1"/>
          <p:nvPr>
            <p:ph idx="11" type="ftr"/>
          </p:nvPr>
        </p:nvSpPr>
        <p:spPr>
          <a:xfrm>
            <a:off x="12115800" y="27120434"/>
            <a:ext cx="12344400" cy="1557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6"/>
          <p:cNvSpPr txBox="1"/>
          <p:nvPr>
            <p:ph idx="12" type="sldNum"/>
          </p:nvPr>
        </p:nvSpPr>
        <p:spPr>
          <a:xfrm>
            <a:off x="25831800" y="27120434"/>
            <a:ext cx="8229600" cy="1557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0" Type="http://schemas.openxmlformats.org/officeDocument/2006/relationships/image" Target="../media/image10.png"/><Relationship Id="rId11" Type="http://schemas.openxmlformats.org/officeDocument/2006/relationships/image" Target="../media/image12.png"/><Relationship Id="rId10" Type="http://schemas.openxmlformats.org/officeDocument/2006/relationships/image" Target="../media/image5.jpg"/><Relationship Id="rId21" Type="http://schemas.openxmlformats.org/officeDocument/2006/relationships/image" Target="../media/image2.png"/><Relationship Id="rId13" Type="http://schemas.openxmlformats.org/officeDocument/2006/relationships/hyperlink" Target="https://doi.org/10.5281/zenodo.1325464" TargetMode="External"/><Relationship Id="rId12" Type="http://schemas.openxmlformats.org/officeDocument/2006/relationships/hyperlink" Target="https://ds4biomed.tech/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Relationship Id="rId4" Type="http://schemas.openxmlformats.org/officeDocument/2006/relationships/image" Target="../media/image1.png"/><Relationship Id="rId9" Type="http://schemas.openxmlformats.org/officeDocument/2006/relationships/image" Target="../media/image4.jpg"/><Relationship Id="rId15" Type="http://schemas.openxmlformats.org/officeDocument/2006/relationships/hyperlink" Target="https://rstudio-education.github.io/learner-personas/" TargetMode="External"/><Relationship Id="rId14" Type="http://schemas.openxmlformats.org/officeDocument/2006/relationships/hyperlink" Target="https://doi.org/10.5281/zenodo.1325464" TargetMode="External"/><Relationship Id="rId17" Type="http://schemas.openxmlformats.org/officeDocument/2006/relationships/hyperlink" Target="https://github.com/chendaniely/dissertation-presentations" TargetMode="External"/><Relationship Id="rId16" Type="http://schemas.openxmlformats.org/officeDocument/2006/relationships/hyperlink" Target="https://rstudio-education.github.io/learner-personas/" TargetMode="External"/><Relationship Id="rId5" Type="http://schemas.openxmlformats.org/officeDocument/2006/relationships/image" Target="../media/image6.png"/><Relationship Id="rId19" Type="http://schemas.openxmlformats.org/officeDocument/2006/relationships/image" Target="../media/image13.png"/><Relationship Id="rId6" Type="http://schemas.openxmlformats.org/officeDocument/2006/relationships/image" Target="../media/image11.png"/><Relationship Id="rId18" Type="http://schemas.openxmlformats.org/officeDocument/2006/relationships/image" Target="../media/image7.png"/><Relationship Id="rId7" Type="http://schemas.openxmlformats.org/officeDocument/2006/relationships/image" Target="../media/image3.jpg"/><Relationship Id="rId8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64200" y="6327649"/>
            <a:ext cx="12951702" cy="21980653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3"/>
          <p:cNvSpPr txBox="1"/>
          <p:nvPr/>
        </p:nvSpPr>
        <p:spPr>
          <a:xfrm>
            <a:off x="398850" y="15784625"/>
            <a:ext cx="11463900" cy="46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191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ED8B00"/>
              </a:buClr>
              <a:buSzPts val="3000"/>
              <a:buChar char="■"/>
            </a:pPr>
            <a:r>
              <a:rPr lang="en-US" sz="3000">
                <a:solidFill>
                  <a:schemeClr val="dk1"/>
                </a:solidFill>
              </a:rPr>
              <a:t>3</a:t>
            </a:r>
            <a:r>
              <a:rPr lang="en-US" sz="3000">
                <a:solidFill>
                  <a:schemeClr val="dk1"/>
                </a:solidFill>
              </a:rPr>
              <a:t>1-question learner </a:t>
            </a:r>
            <a:r>
              <a:rPr b="1" lang="en-US" sz="3000">
                <a:solidFill>
                  <a:schemeClr val="dk1"/>
                </a:solidFill>
              </a:rPr>
              <a:t>self-assessment survey</a:t>
            </a:r>
            <a:r>
              <a:rPr lang="en-US" sz="3000">
                <a:solidFill>
                  <a:schemeClr val="dk1"/>
                </a:solidFill>
              </a:rPr>
              <a:t> </a:t>
            </a:r>
            <a:endParaRPr sz="3000">
              <a:solidFill>
                <a:schemeClr val="dk1"/>
              </a:solidFill>
            </a:endParaRPr>
          </a:p>
          <a:p>
            <a:pPr indent="-419100" lvl="1" marL="9144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Char char="○"/>
            </a:pPr>
            <a:r>
              <a:rPr lang="en-US" sz="3000">
                <a:solidFill>
                  <a:schemeClr val="dk1"/>
                </a:solidFill>
              </a:rPr>
              <a:t>Questions on: prior programming, statistics, and data knowledge</a:t>
            </a:r>
            <a:endParaRPr sz="3000">
              <a:solidFill>
                <a:schemeClr val="dk1"/>
              </a:solidFill>
            </a:endParaRPr>
          </a:p>
          <a:p>
            <a:pPr indent="-4191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ED8B00"/>
              </a:buClr>
              <a:buSzPts val="3000"/>
              <a:buChar char="■"/>
            </a:pPr>
            <a:r>
              <a:rPr b="1" lang="en-US" sz="3000">
                <a:solidFill>
                  <a:schemeClr val="dk1"/>
                </a:solidFill>
              </a:rPr>
              <a:t>Hierarchical clustering</a:t>
            </a:r>
            <a:r>
              <a:rPr lang="en-US" sz="3000">
                <a:solidFill>
                  <a:schemeClr val="dk1"/>
                </a:solidFill>
              </a:rPr>
              <a:t> using scaled euclidean distance and Ward’s clustering criterion to cluster observations</a:t>
            </a:r>
            <a:endParaRPr sz="3000">
              <a:solidFill>
                <a:schemeClr val="dk1"/>
              </a:solidFill>
            </a:endParaRPr>
          </a:p>
          <a:p>
            <a:pPr indent="-4191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ED8B00"/>
              </a:buClr>
              <a:buSzPts val="3000"/>
              <a:buChar char="■"/>
            </a:pPr>
            <a:r>
              <a:rPr b="1" lang="en-US" sz="3000">
                <a:solidFill>
                  <a:schemeClr val="dk1"/>
                </a:solidFill>
              </a:rPr>
              <a:t>Elbow method</a:t>
            </a:r>
            <a:r>
              <a:rPr lang="en-US" sz="3000">
                <a:solidFill>
                  <a:schemeClr val="dk1"/>
                </a:solidFill>
              </a:rPr>
              <a:t>, </a:t>
            </a:r>
            <a:r>
              <a:rPr b="1" lang="en-US" sz="3000">
                <a:solidFill>
                  <a:schemeClr val="dk1"/>
                </a:solidFill>
              </a:rPr>
              <a:t>gap statistic</a:t>
            </a:r>
            <a:r>
              <a:rPr lang="en-US" sz="3000">
                <a:solidFill>
                  <a:schemeClr val="dk1"/>
                </a:solidFill>
              </a:rPr>
              <a:t>, </a:t>
            </a:r>
            <a:r>
              <a:rPr b="1" lang="en-US" sz="3000">
                <a:solidFill>
                  <a:schemeClr val="dk1"/>
                </a:solidFill>
              </a:rPr>
              <a:t>and interpretability </a:t>
            </a:r>
            <a:r>
              <a:rPr lang="en-US" sz="3000">
                <a:solidFill>
                  <a:schemeClr val="dk1"/>
                </a:solidFill>
              </a:rPr>
              <a:t>were used to pick the number of clusters</a:t>
            </a:r>
            <a:r>
              <a:rPr b="1" lang="en-US" sz="3000">
                <a:solidFill>
                  <a:schemeClr val="dk1"/>
                </a:solidFill>
              </a:rPr>
              <a:t> </a:t>
            </a:r>
            <a:r>
              <a:rPr lang="en-US" sz="3000">
                <a:solidFill>
                  <a:schemeClr val="dk1"/>
                </a:solidFill>
              </a:rPr>
              <a:t>(i.e., personas)</a:t>
            </a:r>
            <a:endParaRPr sz="3000">
              <a:solidFill>
                <a:schemeClr val="dk1"/>
              </a:solidFill>
            </a:endParaRPr>
          </a:p>
          <a:p>
            <a:pPr indent="-4191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ED8B00"/>
              </a:buClr>
              <a:buSzPts val="3000"/>
              <a:buChar char="■"/>
            </a:pPr>
            <a:r>
              <a:rPr b="1" lang="en-US" sz="3000">
                <a:solidFill>
                  <a:schemeClr val="dk1"/>
                </a:solidFill>
              </a:rPr>
              <a:t>PCA </a:t>
            </a:r>
            <a:r>
              <a:rPr lang="en-US" sz="3000">
                <a:solidFill>
                  <a:schemeClr val="dk1"/>
                </a:solidFill>
              </a:rPr>
              <a:t>(principal component analysis) and </a:t>
            </a:r>
            <a:r>
              <a:rPr b="1" lang="en-US" sz="3000">
                <a:solidFill>
                  <a:schemeClr val="dk1"/>
                </a:solidFill>
              </a:rPr>
              <a:t>EFA </a:t>
            </a:r>
            <a:r>
              <a:rPr lang="en-US" sz="3000">
                <a:solidFill>
                  <a:schemeClr val="dk1"/>
                </a:solidFill>
              </a:rPr>
              <a:t>(exploratory factor analysis) using promax rotation used to validate the survey and simplify the original survey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86" name="Google Shape;86;p3"/>
          <p:cNvSpPr txBox="1"/>
          <p:nvPr/>
        </p:nvSpPr>
        <p:spPr>
          <a:xfrm>
            <a:off x="466650" y="6151475"/>
            <a:ext cx="11328300" cy="81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191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ED8B00"/>
              </a:buClr>
              <a:buSzPts val="3000"/>
              <a:buChar char="■"/>
            </a:pPr>
            <a:r>
              <a:rPr lang="en-US" sz="3000">
                <a:solidFill>
                  <a:schemeClr val="dk1"/>
                </a:solidFill>
              </a:rPr>
              <a:t>L</a:t>
            </a:r>
            <a:r>
              <a:rPr lang="en-US" sz="3000">
                <a:solidFill>
                  <a:schemeClr val="dk1"/>
                </a:solidFill>
              </a:rPr>
              <a:t>earner's prior knowledge and organizational structure in their </a:t>
            </a:r>
            <a:r>
              <a:rPr b="1" lang="en-US" sz="3000">
                <a:solidFill>
                  <a:schemeClr val="dk1"/>
                </a:solidFill>
              </a:rPr>
              <a:t>mental model</a:t>
            </a:r>
            <a:r>
              <a:rPr lang="en-US" sz="3000">
                <a:solidFill>
                  <a:schemeClr val="dk1"/>
                </a:solidFill>
              </a:rPr>
              <a:t> will affect the way they learn</a:t>
            </a:r>
            <a:endParaRPr sz="200">
              <a:solidFill>
                <a:schemeClr val="dk1"/>
              </a:solidFill>
            </a:endParaRPr>
          </a:p>
          <a:p>
            <a:pPr indent="-4191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ED8B00"/>
              </a:buClr>
              <a:buSzPts val="3000"/>
              <a:buChar char="■"/>
            </a:pPr>
            <a:r>
              <a:rPr lang="en-US" sz="3000">
                <a:solidFill>
                  <a:schemeClr val="dk1"/>
                </a:solidFill>
              </a:rPr>
              <a:t>W</a:t>
            </a:r>
            <a:r>
              <a:rPr lang="en-US" sz="3000">
                <a:solidFill>
                  <a:schemeClr val="dk1"/>
                </a:solidFill>
              </a:rPr>
              <a:t>e created a </a:t>
            </a:r>
            <a:r>
              <a:rPr b="1" lang="en-US" sz="3000">
                <a:solidFill>
                  <a:schemeClr val="dk1"/>
                </a:solidFill>
              </a:rPr>
              <a:t>self-assessment survey</a:t>
            </a:r>
            <a:r>
              <a:rPr lang="en-US" sz="3000">
                <a:solidFill>
                  <a:schemeClr val="dk1"/>
                </a:solidFill>
              </a:rPr>
              <a:t> to create </a:t>
            </a:r>
            <a:r>
              <a:rPr b="1" lang="en-US" sz="3000">
                <a:solidFill>
                  <a:schemeClr val="dk1"/>
                </a:solidFill>
              </a:rPr>
              <a:t>learner personas </a:t>
            </a:r>
            <a:r>
              <a:rPr lang="en-US" sz="3000">
                <a:solidFill>
                  <a:schemeClr val="dk1"/>
                </a:solidFill>
              </a:rPr>
              <a:t>to discern both current knowledge and knowledge gaps/needs</a:t>
            </a:r>
            <a:endParaRPr sz="200">
              <a:solidFill>
                <a:schemeClr val="dk1"/>
              </a:solidFill>
            </a:endParaRPr>
          </a:p>
          <a:p>
            <a:pPr indent="-4191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ED8B00"/>
              </a:buClr>
              <a:buSzPts val="3000"/>
              <a:buChar char="■"/>
            </a:pPr>
            <a:r>
              <a:rPr b="1" lang="en-US" sz="3000">
                <a:solidFill>
                  <a:schemeClr val="dk1"/>
                </a:solidFill>
              </a:rPr>
              <a:t>Learner personas</a:t>
            </a:r>
            <a:r>
              <a:rPr lang="en-US" sz="3000">
                <a:solidFill>
                  <a:schemeClr val="dk1"/>
                </a:solidFill>
              </a:rPr>
              <a:t> are fictional characters that represent key characteristics of a particular learner: </a:t>
            </a:r>
            <a:r>
              <a:rPr b="1" lang="en-US" sz="3000">
                <a:solidFill>
                  <a:schemeClr val="dk1"/>
                </a:solidFill>
              </a:rPr>
              <a:t>background</a:t>
            </a:r>
            <a:r>
              <a:rPr lang="en-US" sz="3000">
                <a:solidFill>
                  <a:schemeClr val="dk1"/>
                </a:solidFill>
              </a:rPr>
              <a:t>, </a:t>
            </a:r>
            <a:r>
              <a:rPr b="1" lang="en-US" sz="3000">
                <a:solidFill>
                  <a:schemeClr val="dk1"/>
                </a:solidFill>
              </a:rPr>
              <a:t>prior knowledge or experience</a:t>
            </a:r>
            <a:r>
              <a:rPr lang="en-US" sz="3000">
                <a:solidFill>
                  <a:schemeClr val="dk1"/>
                </a:solidFill>
              </a:rPr>
              <a:t>, </a:t>
            </a:r>
            <a:r>
              <a:rPr b="1" lang="en-US" sz="3000">
                <a:solidFill>
                  <a:schemeClr val="dk1"/>
                </a:solidFill>
              </a:rPr>
              <a:t>perception of needs</a:t>
            </a:r>
            <a:r>
              <a:rPr lang="en-US" sz="3000">
                <a:solidFill>
                  <a:schemeClr val="dk1"/>
                </a:solidFill>
              </a:rPr>
              <a:t>, and </a:t>
            </a:r>
            <a:r>
              <a:rPr b="1" lang="en-US" sz="3000">
                <a:solidFill>
                  <a:schemeClr val="dk1"/>
                </a:solidFill>
              </a:rPr>
              <a:t>special considerations</a:t>
            </a:r>
            <a:endParaRPr b="1" sz="200">
              <a:solidFill>
                <a:schemeClr val="dk1"/>
              </a:solidFill>
            </a:endParaRPr>
          </a:p>
          <a:p>
            <a:pPr indent="-4191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ED8B00"/>
              </a:buClr>
              <a:buSzPts val="3000"/>
              <a:buChar char="■"/>
            </a:pPr>
            <a:r>
              <a:rPr lang="en-US" sz="3000">
                <a:solidFill>
                  <a:schemeClr val="dk1"/>
                </a:solidFill>
              </a:rPr>
              <a:t>The accelerating </a:t>
            </a:r>
            <a:r>
              <a:rPr b="1" lang="en-US" sz="3000">
                <a:solidFill>
                  <a:schemeClr val="dk1"/>
                </a:solidFill>
              </a:rPr>
              <a:t>changes in medical education</a:t>
            </a:r>
            <a:r>
              <a:rPr lang="en-US" sz="3000">
                <a:solidFill>
                  <a:schemeClr val="dk1"/>
                </a:solidFill>
              </a:rPr>
              <a:t> incorporating data science competencies indicate the growing need of data science education in the biomedical sciences</a:t>
            </a:r>
            <a:endParaRPr sz="200">
              <a:solidFill>
                <a:schemeClr val="dk1"/>
              </a:solidFill>
            </a:endParaRPr>
          </a:p>
          <a:p>
            <a:pPr indent="-4191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ED8B00"/>
              </a:buClr>
              <a:buSzPts val="3000"/>
              <a:buChar char="■"/>
            </a:pPr>
            <a:r>
              <a:rPr lang="en-US" sz="3000">
                <a:solidFill>
                  <a:schemeClr val="dk1"/>
                </a:solidFill>
              </a:rPr>
              <a:t>A </a:t>
            </a:r>
            <a:r>
              <a:rPr b="1" lang="en-US" sz="3000">
                <a:solidFill>
                  <a:schemeClr val="dk1"/>
                </a:solidFill>
              </a:rPr>
              <a:t>backward design approach</a:t>
            </a:r>
            <a:r>
              <a:rPr lang="en-US" sz="3000">
                <a:solidFill>
                  <a:schemeClr val="dk1"/>
                </a:solidFill>
              </a:rPr>
              <a:t> using learner personas for creating lessons kept content creation and teaching focused and maintain alignment with the overall </a:t>
            </a:r>
            <a:r>
              <a:rPr b="1" lang="en-US" sz="3000">
                <a:solidFill>
                  <a:schemeClr val="dk1"/>
                </a:solidFill>
              </a:rPr>
              <a:t>learning objectives</a:t>
            </a:r>
            <a:endParaRPr b="1" sz="3000">
              <a:solidFill>
                <a:schemeClr val="dk1"/>
              </a:solidFill>
            </a:endParaRPr>
          </a:p>
        </p:txBody>
      </p:sp>
      <p:pic>
        <p:nvPicPr>
          <p:cNvPr descr="Data Science for the Biomedical Science cover photo of a snake with a DNA double helix body by Julia Chen." id="87" name="Google Shape;87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435950" y="15117418"/>
            <a:ext cx="2942400" cy="29424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3"/>
          <p:cNvSpPr txBox="1"/>
          <p:nvPr/>
        </p:nvSpPr>
        <p:spPr>
          <a:xfrm>
            <a:off x="12001559" y="5168473"/>
            <a:ext cx="11328300" cy="9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Arial"/>
              <a:buNone/>
            </a:pPr>
            <a:r>
              <a:rPr b="1" lang="en-US" sz="5500">
                <a:solidFill>
                  <a:srgbClr val="861F41"/>
                </a:solidFill>
              </a:rPr>
              <a:t>Personas</a:t>
            </a:r>
            <a:endParaRPr i="0" sz="1400" u="none" cap="none" strike="noStrike">
              <a:solidFill>
                <a:srgbClr val="000000"/>
              </a:solidFill>
            </a:endParaRPr>
          </a:p>
        </p:txBody>
      </p:sp>
      <p:cxnSp>
        <p:nvCxnSpPr>
          <p:cNvPr id="89" name="Google Shape;89;p3"/>
          <p:cNvCxnSpPr/>
          <p:nvPr/>
        </p:nvCxnSpPr>
        <p:spPr>
          <a:xfrm>
            <a:off x="12097600" y="6104023"/>
            <a:ext cx="15134100" cy="0"/>
          </a:xfrm>
          <a:prstGeom prst="straightConnector1">
            <a:avLst/>
          </a:prstGeom>
          <a:noFill/>
          <a:ln cap="flat" cmpd="sng" w="76200">
            <a:solidFill>
              <a:srgbClr val="ED8B00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90" name="Google Shape;90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2090494" y="27834738"/>
            <a:ext cx="4287866" cy="166079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1" name="Google Shape;91;p3"/>
          <p:cNvGrpSpPr/>
          <p:nvPr/>
        </p:nvGrpSpPr>
        <p:grpSpPr>
          <a:xfrm flipH="1">
            <a:off x="-9" y="28475194"/>
            <a:ext cx="31752158" cy="784717"/>
            <a:chOff x="4893360" y="27602769"/>
            <a:chExt cx="31752158" cy="1663593"/>
          </a:xfrm>
        </p:grpSpPr>
        <p:sp>
          <p:nvSpPr>
            <p:cNvPr id="92" name="Google Shape;92;p3"/>
            <p:cNvSpPr/>
            <p:nvPr/>
          </p:nvSpPr>
          <p:spPr>
            <a:xfrm>
              <a:off x="6927274" y="27602769"/>
              <a:ext cx="29718244" cy="1658030"/>
            </a:xfrm>
            <a:prstGeom prst="rect">
              <a:avLst/>
            </a:prstGeom>
            <a:solidFill>
              <a:srgbClr val="861F4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3"/>
            <p:cNvSpPr/>
            <p:nvPr/>
          </p:nvSpPr>
          <p:spPr>
            <a:xfrm flipH="1">
              <a:off x="4893360" y="27605569"/>
              <a:ext cx="2033913" cy="1660793"/>
            </a:xfrm>
            <a:prstGeom prst="rtTriangle">
              <a:avLst/>
            </a:prstGeom>
            <a:solidFill>
              <a:srgbClr val="861F4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4" name="Google Shape;94;p3"/>
          <p:cNvSpPr/>
          <p:nvPr/>
        </p:nvSpPr>
        <p:spPr>
          <a:xfrm rot="10800000">
            <a:off x="-4" y="-45585"/>
            <a:ext cx="36576001" cy="4415522"/>
          </a:xfrm>
          <a:prstGeom prst="rect">
            <a:avLst/>
          </a:prstGeom>
          <a:solidFill>
            <a:srgbClr val="8B1F4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3"/>
          <p:cNvSpPr txBox="1"/>
          <p:nvPr/>
        </p:nvSpPr>
        <p:spPr>
          <a:xfrm>
            <a:off x="779275" y="623875"/>
            <a:ext cx="34961700" cy="13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1" lang="en-US" sz="8000">
                <a:solidFill>
                  <a:schemeClr val="lt1"/>
                </a:solidFill>
              </a:rPr>
              <a:t>Creation of Learner Personas for a Biomedical Data Science Curriculum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3"/>
          <p:cNvSpPr txBox="1"/>
          <p:nvPr/>
        </p:nvSpPr>
        <p:spPr>
          <a:xfrm>
            <a:off x="782471" y="1961073"/>
            <a:ext cx="249630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Daniel Y Chen</a:t>
            </a:r>
            <a:r>
              <a:rPr baseline="30000" lang="en-US" sz="45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1,2</a:t>
            </a:r>
            <a:r>
              <a:rPr lang="en-US" sz="45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 and Anne M. Brown</a:t>
            </a:r>
            <a:r>
              <a:rPr baseline="30000" lang="en-US" sz="45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1,2,3</a:t>
            </a:r>
            <a:endParaRPr baseline="30000" sz="450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aseline="30000" lang="en-US" sz="35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1</a:t>
            </a:r>
            <a:r>
              <a:rPr lang="en-US" sz="35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 Research and Informatics, University Libraries, Virginia Tech, Blacksburg, VA</a:t>
            </a:r>
            <a:endParaRPr sz="350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aseline="30000" lang="en-US" sz="35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2</a:t>
            </a:r>
            <a:r>
              <a:rPr lang="en-US" sz="35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 Interdisciplinary Program in Genetics, Bioinformatics, and Computational Biology (GBCB), Virginia Tech, Blacksburg, VA</a:t>
            </a:r>
            <a:endParaRPr sz="350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aseline="30000" lang="en-US" sz="35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3  </a:t>
            </a:r>
            <a:r>
              <a:rPr lang="en-US" sz="35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Department of Biochemistry, Virginia Tech, Blacksburg, VA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3"/>
          <p:cNvSpPr txBox="1"/>
          <p:nvPr/>
        </p:nvSpPr>
        <p:spPr>
          <a:xfrm>
            <a:off x="4758450" y="22907525"/>
            <a:ext cx="6855600" cy="18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191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D8B00"/>
              </a:buClr>
              <a:buSzPts val="3000"/>
              <a:buChar char="■"/>
            </a:pPr>
            <a:r>
              <a:rPr lang="en-US" sz="3000">
                <a:solidFill>
                  <a:schemeClr val="dk1"/>
                </a:solidFill>
              </a:rPr>
              <a:t>57 </a:t>
            </a:r>
            <a:r>
              <a:rPr lang="en-US" sz="3000">
                <a:solidFill>
                  <a:schemeClr val="dk1"/>
                </a:solidFill>
              </a:rPr>
              <a:t>respondents, 51 consented</a:t>
            </a:r>
            <a:endParaRPr sz="3000">
              <a:solidFill>
                <a:schemeClr val="dk1"/>
              </a:solidFill>
            </a:endParaRPr>
          </a:p>
          <a:p>
            <a:pPr indent="-4191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D8B00"/>
              </a:buClr>
              <a:buSzPts val="3000"/>
              <a:buChar char="■"/>
            </a:pPr>
            <a:r>
              <a:rPr lang="en-US" sz="3000">
                <a:solidFill>
                  <a:schemeClr val="dk1"/>
                </a:solidFill>
              </a:rPr>
              <a:t>45 responses were used for the clustering due to missing responses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98" name="Google Shape;98;p3"/>
          <p:cNvSpPr txBox="1"/>
          <p:nvPr/>
        </p:nvSpPr>
        <p:spPr>
          <a:xfrm>
            <a:off x="28020863" y="7064513"/>
            <a:ext cx="8213700" cy="69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</p:txBody>
      </p:sp>
      <p:pic>
        <p:nvPicPr>
          <p:cNvPr id="99" name="Google Shape;99;p3"/>
          <p:cNvPicPr preferRelativeResize="0"/>
          <p:nvPr/>
        </p:nvPicPr>
        <p:blipFill rotWithShape="1">
          <a:blip r:embed="rId6">
            <a:alphaModFix/>
          </a:blip>
          <a:srcRect b="0" l="0" r="0" t="8273"/>
          <a:stretch/>
        </p:blipFill>
        <p:spPr>
          <a:xfrm>
            <a:off x="4629450" y="24492725"/>
            <a:ext cx="6981776" cy="39411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rawn by Julia Chen" id="100" name="Google Shape;100;p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4851938" y="7439225"/>
            <a:ext cx="1750973" cy="33239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rawn by Julia Chen" id="101" name="Google Shape;101;p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4744500" y="22184429"/>
            <a:ext cx="1965850" cy="369813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rawn by Julia Chen" id="102" name="Google Shape;102;p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4744500" y="16913925"/>
            <a:ext cx="2401651" cy="3766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rawn by Julia Chen" id="103" name="Google Shape;103;p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4744494" y="12098437"/>
            <a:ext cx="1965847" cy="3544502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3"/>
          <p:cNvSpPr txBox="1"/>
          <p:nvPr/>
        </p:nvSpPr>
        <p:spPr>
          <a:xfrm>
            <a:off x="24593975" y="10763238"/>
            <a:ext cx="27027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00">
                <a:latin typeface="Calibri"/>
                <a:ea typeface="Calibri"/>
                <a:cs typeface="Calibri"/>
                <a:sym typeface="Calibri"/>
              </a:rPr>
              <a:t>Alex</a:t>
            </a:r>
            <a:endParaRPr b="1" sz="3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00">
                <a:latin typeface="Calibri"/>
                <a:ea typeface="Calibri"/>
                <a:cs typeface="Calibri"/>
                <a:sym typeface="Calibri"/>
              </a:rPr>
              <a:t>Academic</a:t>
            </a:r>
            <a:endParaRPr b="1" sz="35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3"/>
          <p:cNvSpPr txBox="1"/>
          <p:nvPr/>
        </p:nvSpPr>
        <p:spPr>
          <a:xfrm>
            <a:off x="24647669" y="25794200"/>
            <a:ext cx="19659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00">
                <a:latin typeface="Calibri"/>
                <a:ea typeface="Calibri"/>
                <a:cs typeface="Calibri"/>
                <a:sym typeface="Calibri"/>
              </a:rPr>
              <a:t>Clare</a:t>
            </a:r>
            <a:br>
              <a:rPr b="1" lang="en-US" sz="3500">
                <a:latin typeface="Calibri"/>
                <a:ea typeface="Calibri"/>
                <a:cs typeface="Calibri"/>
                <a:sym typeface="Calibri"/>
              </a:rPr>
            </a:br>
            <a:r>
              <a:rPr b="1" lang="en-US" sz="3500">
                <a:latin typeface="Calibri"/>
                <a:ea typeface="Calibri"/>
                <a:cs typeface="Calibri"/>
                <a:sym typeface="Calibri"/>
              </a:rPr>
              <a:t>Clinician</a:t>
            </a:r>
            <a:endParaRPr b="1" sz="35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3"/>
          <p:cNvSpPr txBox="1"/>
          <p:nvPr/>
        </p:nvSpPr>
        <p:spPr>
          <a:xfrm>
            <a:off x="24593975" y="20585600"/>
            <a:ext cx="27027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00">
                <a:latin typeface="Calibri"/>
                <a:ea typeface="Calibri"/>
                <a:cs typeface="Calibri"/>
                <a:sym typeface="Calibri"/>
              </a:rPr>
              <a:t>Patricia</a:t>
            </a:r>
            <a:br>
              <a:rPr b="1" lang="en-US" sz="3500">
                <a:latin typeface="Calibri"/>
                <a:ea typeface="Calibri"/>
                <a:cs typeface="Calibri"/>
                <a:sym typeface="Calibri"/>
              </a:rPr>
            </a:br>
            <a:r>
              <a:rPr b="1" lang="en-US" sz="3500">
                <a:latin typeface="Calibri"/>
                <a:ea typeface="Calibri"/>
                <a:cs typeface="Calibri"/>
                <a:sym typeface="Calibri"/>
              </a:rPr>
              <a:t>Programmer</a:t>
            </a:r>
            <a:endParaRPr b="1" sz="35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3"/>
          <p:cNvSpPr txBox="1"/>
          <p:nvPr/>
        </p:nvSpPr>
        <p:spPr>
          <a:xfrm>
            <a:off x="24647675" y="15674425"/>
            <a:ext cx="19659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00">
                <a:latin typeface="Calibri"/>
                <a:ea typeface="Calibri"/>
                <a:cs typeface="Calibri"/>
                <a:sym typeface="Calibri"/>
              </a:rPr>
              <a:t>Samir </a:t>
            </a:r>
            <a:br>
              <a:rPr b="1" lang="en-US" sz="3500">
                <a:latin typeface="Calibri"/>
                <a:ea typeface="Calibri"/>
                <a:cs typeface="Calibri"/>
                <a:sym typeface="Calibri"/>
              </a:rPr>
            </a:br>
            <a:r>
              <a:rPr b="1" lang="en-US" sz="3500">
                <a:latin typeface="Calibri"/>
                <a:ea typeface="Calibri"/>
                <a:cs typeface="Calibri"/>
                <a:sym typeface="Calibri"/>
              </a:rPr>
              <a:t>Student</a:t>
            </a:r>
            <a:endParaRPr b="1" sz="35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8" name="Google Shape;108;p3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07175" y="22872612"/>
            <a:ext cx="4287851" cy="2572668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3"/>
          <p:cNvSpPr txBox="1"/>
          <p:nvPr/>
        </p:nvSpPr>
        <p:spPr>
          <a:xfrm>
            <a:off x="556100" y="25428150"/>
            <a:ext cx="3990000" cy="19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chemeClr val="dk1"/>
                </a:solidFill>
              </a:rPr>
              <a:t>Figure 1.</a:t>
            </a:r>
            <a:r>
              <a:rPr lang="en-US" sz="1900">
                <a:solidFill>
                  <a:schemeClr val="dk1"/>
                </a:solidFill>
              </a:rPr>
              <a:t> Survey demographic information and clustering.</a:t>
            </a:r>
            <a:br>
              <a:rPr lang="en-US" sz="1900">
                <a:solidFill>
                  <a:schemeClr val="dk1"/>
                </a:solidFill>
              </a:rPr>
            </a:br>
            <a:r>
              <a:rPr b="1" lang="en-US" sz="1900">
                <a:solidFill>
                  <a:schemeClr val="dk1"/>
                </a:solidFill>
              </a:rPr>
              <a:t>Top </a:t>
            </a:r>
            <a:r>
              <a:rPr lang="en-US" sz="1900">
                <a:solidFill>
                  <a:schemeClr val="dk1"/>
                </a:solidFill>
              </a:rPr>
              <a:t>- Counts of each occupation group. Respondents were able to select more than one occupation. Groups shown were aggregated from original choices</a:t>
            </a:r>
            <a:br>
              <a:rPr lang="en-US" sz="1900">
                <a:solidFill>
                  <a:schemeClr val="dk1"/>
                </a:solidFill>
              </a:rPr>
            </a:br>
            <a:r>
              <a:rPr b="1" lang="en-US" sz="1900">
                <a:solidFill>
                  <a:schemeClr val="dk1"/>
                </a:solidFill>
              </a:rPr>
              <a:t>Right </a:t>
            </a:r>
            <a:r>
              <a:rPr lang="en-US" sz="1900">
                <a:solidFill>
                  <a:schemeClr val="dk1"/>
                </a:solidFill>
              </a:rPr>
              <a:t>- D</a:t>
            </a:r>
            <a:r>
              <a:rPr lang="en-US" sz="1900">
                <a:solidFill>
                  <a:schemeClr val="dk1"/>
                </a:solidFill>
              </a:rPr>
              <a:t>endrogram</a:t>
            </a:r>
            <a:r>
              <a:rPr lang="en-US" sz="1900">
                <a:solidFill>
                  <a:schemeClr val="dk1"/>
                </a:solidFill>
              </a:rPr>
              <a:t> clusters. Left to right: programmers, clinicians, students, academics</a:t>
            </a:r>
            <a:endParaRPr sz="1900">
              <a:solidFill>
                <a:schemeClr val="dk1"/>
              </a:solidFill>
            </a:endParaRPr>
          </a:p>
        </p:txBody>
      </p:sp>
      <p:sp>
        <p:nvSpPr>
          <p:cNvPr id="110" name="Google Shape;110;p3"/>
          <p:cNvSpPr txBox="1"/>
          <p:nvPr/>
        </p:nvSpPr>
        <p:spPr>
          <a:xfrm>
            <a:off x="27525284" y="5168473"/>
            <a:ext cx="11328300" cy="9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Arial"/>
              <a:buNone/>
            </a:pPr>
            <a:r>
              <a:rPr b="1" lang="en-US" sz="5500">
                <a:solidFill>
                  <a:srgbClr val="861F41"/>
                </a:solidFill>
              </a:rPr>
              <a:t>Results</a:t>
            </a:r>
            <a:endParaRPr i="0" sz="1400" u="none" cap="none" strike="noStrike">
              <a:solidFill>
                <a:srgbClr val="000000"/>
              </a:solidFill>
            </a:endParaRPr>
          </a:p>
        </p:txBody>
      </p:sp>
      <p:cxnSp>
        <p:nvCxnSpPr>
          <p:cNvPr id="111" name="Google Shape;111;p3"/>
          <p:cNvCxnSpPr/>
          <p:nvPr/>
        </p:nvCxnSpPr>
        <p:spPr>
          <a:xfrm>
            <a:off x="27621325" y="6104023"/>
            <a:ext cx="8536500" cy="0"/>
          </a:xfrm>
          <a:prstGeom prst="straightConnector1">
            <a:avLst/>
          </a:prstGeom>
          <a:noFill/>
          <a:ln cap="flat" cmpd="sng" w="76200">
            <a:solidFill>
              <a:srgbClr val="ED8B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2" name="Google Shape;112;p3"/>
          <p:cNvSpPr txBox="1"/>
          <p:nvPr/>
        </p:nvSpPr>
        <p:spPr>
          <a:xfrm>
            <a:off x="27621325" y="6175250"/>
            <a:ext cx="8536500" cy="19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191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ED8B00"/>
              </a:buClr>
              <a:buSzPts val="3000"/>
              <a:buChar char="■"/>
            </a:pPr>
            <a:r>
              <a:rPr b="1" lang="en-US" sz="3000">
                <a:solidFill>
                  <a:schemeClr val="dk1"/>
                </a:solidFill>
              </a:rPr>
              <a:t>Simplified survey</a:t>
            </a:r>
            <a:r>
              <a:rPr lang="en-US" sz="3000">
                <a:solidFill>
                  <a:schemeClr val="dk1"/>
                </a:solidFill>
              </a:rPr>
              <a:t> down to 3 questions</a:t>
            </a:r>
            <a:r>
              <a:rPr lang="en-US" sz="3000">
                <a:solidFill>
                  <a:schemeClr val="dk1"/>
                </a:solidFill>
              </a:rPr>
              <a:t> using the highest EFA factor loading for 3 factors, one for each question domain:</a:t>
            </a:r>
            <a:endParaRPr sz="3000">
              <a:solidFill>
                <a:schemeClr val="dk1"/>
              </a:solidFill>
            </a:endParaRPr>
          </a:p>
          <a:p>
            <a:pPr indent="-419100" lvl="1" marL="9144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ED8B00"/>
              </a:buClr>
              <a:buSzPts val="3000"/>
              <a:buChar char="○"/>
            </a:pPr>
            <a:r>
              <a:rPr b="1" lang="en-US" sz="3000">
                <a:solidFill>
                  <a:schemeClr val="dk1"/>
                </a:solidFill>
              </a:rPr>
              <a:t>Data</a:t>
            </a:r>
            <a:r>
              <a:rPr lang="en-US" sz="3000">
                <a:solidFill>
                  <a:schemeClr val="dk1"/>
                </a:solidFill>
              </a:rPr>
              <a:t>: Do you know what "long" and "wide" data are?</a:t>
            </a:r>
            <a:endParaRPr sz="3000">
              <a:solidFill>
                <a:schemeClr val="dk1"/>
              </a:solidFill>
            </a:endParaRPr>
          </a:p>
          <a:p>
            <a:pPr indent="-419100" lvl="1" marL="9144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ED8B00"/>
              </a:buClr>
              <a:buSzPts val="3000"/>
              <a:buChar char="○"/>
            </a:pPr>
            <a:r>
              <a:rPr b="1" lang="en-US" sz="3000">
                <a:solidFill>
                  <a:schemeClr val="dk1"/>
                </a:solidFill>
              </a:rPr>
              <a:t>Programming</a:t>
            </a:r>
            <a:r>
              <a:rPr lang="en-US" sz="3000">
                <a:solidFill>
                  <a:schemeClr val="dk1"/>
                </a:solidFill>
              </a:rPr>
              <a:t>: How familiar are you with interactive programming languages like Python or R?</a:t>
            </a:r>
            <a:endParaRPr sz="3000">
              <a:solidFill>
                <a:schemeClr val="dk1"/>
              </a:solidFill>
            </a:endParaRPr>
          </a:p>
          <a:p>
            <a:pPr indent="-419100" lvl="1" marL="9144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ED8B00"/>
              </a:buClr>
              <a:buSzPts val="3000"/>
              <a:buChar char="○"/>
            </a:pPr>
            <a:r>
              <a:rPr b="1" lang="en-US" sz="3000">
                <a:solidFill>
                  <a:schemeClr val="dk1"/>
                </a:solidFill>
              </a:rPr>
              <a:t>Statistics</a:t>
            </a:r>
            <a:r>
              <a:rPr lang="en-US" sz="3000">
                <a:solidFill>
                  <a:schemeClr val="dk1"/>
                </a:solidFill>
              </a:rPr>
              <a:t>: If you were given a dataset containing an individual's smoking status (binary variable) and whether or not they have hypertension (binary variable), would you know how to conduct a statistical analysis to see if smoking has an increased relative risk or odds of hypertension? Any type of model will suffice.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113" name="Google Shape;113;p3"/>
          <p:cNvSpPr txBox="1"/>
          <p:nvPr/>
        </p:nvSpPr>
        <p:spPr>
          <a:xfrm>
            <a:off x="28020875" y="14006213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114" name="Google Shape;114;p3"/>
          <p:cNvSpPr txBox="1"/>
          <p:nvPr/>
        </p:nvSpPr>
        <p:spPr>
          <a:xfrm>
            <a:off x="27678475" y="15117425"/>
            <a:ext cx="6011400" cy="19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191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D8B00"/>
              </a:buClr>
              <a:buSzPts val="3000"/>
              <a:buChar char="■"/>
            </a:pPr>
            <a:r>
              <a:rPr lang="en-US" sz="3000">
                <a:solidFill>
                  <a:schemeClr val="dk1"/>
                </a:solidFill>
              </a:rPr>
              <a:t>These </a:t>
            </a:r>
            <a:r>
              <a:rPr b="1" lang="en-US" sz="3000">
                <a:solidFill>
                  <a:schemeClr val="dk1"/>
                </a:solidFill>
              </a:rPr>
              <a:t>personas </a:t>
            </a:r>
            <a:r>
              <a:rPr lang="en-US" sz="3000">
                <a:solidFill>
                  <a:schemeClr val="dk1"/>
                </a:solidFill>
              </a:rPr>
              <a:t>were used to create </a:t>
            </a:r>
            <a:r>
              <a:rPr b="1" lang="en-US" sz="3000">
                <a:solidFill>
                  <a:schemeClr val="dk1"/>
                </a:solidFill>
              </a:rPr>
              <a:t>lesson materials</a:t>
            </a:r>
            <a:r>
              <a:rPr lang="en-US" sz="3000">
                <a:solidFill>
                  <a:schemeClr val="dk1"/>
                </a:solidFill>
              </a:rPr>
              <a:t> to teach data science skills to people who work in the medical and biomedical sciences: </a:t>
            </a:r>
            <a:r>
              <a:rPr lang="en-US" sz="3000" u="sng">
                <a:solidFill>
                  <a:schemeClr val="hlink"/>
                </a:solidFill>
                <a:hlinkClick r:id="rId12"/>
              </a:rPr>
              <a:t>https://ds4biomed.tech/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115" name="Google Shape;115;p3"/>
          <p:cNvSpPr txBox="1"/>
          <p:nvPr/>
        </p:nvSpPr>
        <p:spPr>
          <a:xfrm>
            <a:off x="27621325" y="19489625"/>
            <a:ext cx="8536500" cy="24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191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ED8B00"/>
              </a:buClr>
              <a:buSzPts val="3000"/>
              <a:buChar char="■"/>
            </a:pPr>
            <a:r>
              <a:rPr lang="en-US" sz="3000">
                <a:solidFill>
                  <a:schemeClr val="dk1"/>
                </a:solidFill>
              </a:rPr>
              <a:t>Creation of </a:t>
            </a:r>
            <a:r>
              <a:rPr b="1" lang="en-US" sz="3000">
                <a:solidFill>
                  <a:schemeClr val="dk1"/>
                </a:solidFill>
              </a:rPr>
              <a:t>learner personas</a:t>
            </a:r>
            <a:r>
              <a:rPr lang="en-US" sz="3000">
                <a:solidFill>
                  <a:schemeClr val="dk1"/>
                </a:solidFill>
              </a:rPr>
              <a:t> that resonated with workshop attendees</a:t>
            </a:r>
            <a:endParaRPr sz="3000">
              <a:solidFill>
                <a:schemeClr val="dk1"/>
              </a:solidFill>
            </a:endParaRPr>
          </a:p>
          <a:p>
            <a:pPr indent="-4191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ED8B00"/>
              </a:buClr>
              <a:buSzPts val="3000"/>
              <a:buChar char="■"/>
            </a:pPr>
            <a:r>
              <a:rPr b="1" lang="en-US" sz="3000">
                <a:solidFill>
                  <a:schemeClr val="dk1"/>
                </a:solidFill>
              </a:rPr>
              <a:t>Structured learning material</a:t>
            </a:r>
            <a:r>
              <a:rPr lang="en-US" sz="3000">
                <a:solidFill>
                  <a:schemeClr val="dk1"/>
                </a:solidFill>
              </a:rPr>
              <a:t> creation based on learner personas will aid in information content and knowledge retention</a:t>
            </a:r>
            <a:endParaRPr sz="3000">
              <a:solidFill>
                <a:schemeClr val="dk1"/>
              </a:solidFill>
            </a:endParaRPr>
          </a:p>
          <a:p>
            <a:pPr indent="-4191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ED8B00"/>
              </a:buClr>
              <a:buSzPts val="3000"/>
              <a:buChar char="■"/>
            </a:pPr>
            <a:r>
              <a:rPr lang="en-US" sz="3000">
                <a:solidFill>
                  <a:schemeClr val="dk1"/>
                </a:solidFill>
              </a:rPr>
              <a:t>The </a:t>
            </a:r>
            <a:r>
              <a:rPr b="1" lang="en-US" sz="3000">
                <a:solidFill>
                  <a:schemeClr val="dk1"/>
                </a:solidFill>
              </a:rPr>
              <a:t>learner self-assessment survey</a:t>
            </a:r>
            <a:r>
              <a:rPr lang="en-US" sz="3000">
                <a:solidFill>
                  <a:schemeClr val="dk1"/>
                </a:solidFill>
              </a:rPr>
              <a:t> and </a:t>
            </a:r>
            <a:r>
              <a:rPr b="1" lang="en-US" sz="3000">
                <a:solidFill>
                  <a:schemeClr val="dk1"/>
                </a:solidFill>
              </a:rPr>
              <a:t>clustering methodology</a:t>
            </a:r>
            <a:r>
              <a:rPr lang="en-US" sz="3000">
                <a:solidFill>
                  <a:schemeClr val="dk1"/>
                </a:solidFill>
              </a:rPr>
              <a:t> can be adapted to other disciplines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116" name="Google Shape;116;p3"/>
          <p:cNvSpPr txBox="1"/>
          <p:nvPr/>
        </p:nvSpPr>
        <p:spPr>
          <a:xfrm>
            <a:off x="27525084" y="18506673"/>
            <a:ext cx="11328300" cy="9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Arial"/>
              <a:buNone/>
            </a:pPr>
            <a:r>
              <a:rPr b="1" lang="en-US" sz="5500">
                <a:solidFill>
                  <a:srgbClr val="861F41"/>
                </a:solidFill>
              </a:rPr>
              <a:t>Conclusion</a:t>
            </a:r>
            <a:endParaRPr i="0" sz="1400" u="none" cap="none" strike="noStrike">
              <a:solidFill>
                <a:srgbClr val="000000"/>
              </a:solidFill>
            </a:endParaRPr>
          </a:p>
        </p:txBody>
      </p:sp>
      <p:cxnSp>
        <p:nvCxnSpPr>
          <p:cNvPr id="117" name="Google Shape;117;p3"/>
          <p:cNvCxnSpPr/>
          <p:nvPr/>
        </p:nvCxnSpPr>
        <p:spPr>
          <a:xfrm>
            <a:off x="27621125" y="19442223"/>
            <a:ext cx="8536500" cy="0"/>
          </a:xfrm>
          <a:prstGeom prst="straightConnector1">
            <a:avLst/>
          </a:prstGeom>
          <a:noFill/>
          <a:ln cap="flat" cmpd="sng" w="76200">
            <a:solidFill>
              <a:srgbClr val="ED8B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8" name="Google Shape;118;p3"/>
          <p:cNvSpPr txBox="1"/>
          <p:nvPr/>
        </p:nvSpPr>
        <p:spPr>
          <a:xfrm>
            <a:off x="27621325" y="25814225"/>
            <a:ext cx="8536500" cy="24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9400" lvl="0" marL="279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</a:rPr>
              <a:t>Ambrose, Susan A, Michael W Bridges, Michele DiPietro, Marsha C Lovett, and Marie K Norman. </a:t>
            </a:r>
            <a:r>
              <a:rPr i="1" lang="en-US" sz="1200">
                <a:solidFill>
                  <a:schemeClr val="dk1"/>
                </a:solidFill>
              </a:rPr>
              <a:t>How Learning Works: Seven Research-Based Principles for Smart Teaching</a:t>
            </a:r>
            <a:r>
              <a:rPr lang="en-US" sz="1200">
                <a:solidFill>
                  <a:schemeClr val="dk1"/>
                </a:solidFill>
              </a:rPr>
              <a:t>. John Wiley &amp; Sons, 2010.</a:t>
            </a:r>
            <a:endParaRPr sz="1200">
              <a:solidFill>
                <a:schemeClr val="dk1"/>
              </a:solidFill>
            </a:endParaRPr>
          </a:p>
          <a:p>
            <a:pPr indent="-279400" lvl="0" marL="279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</a:rPr>
              <a:t>Jordan, Kari, François Michonneau, and Belinda Weaver. “Analysis of Software and Data Carpentry’s Pre- and Post-Workshop Surveys.” Zenodo, July 17, 2018.</a:t>
            </a:r>
            <a:r>
              <a:rPr lang="en-US" sz="1200">
                <a:solidFill>
                  <a:schemeClr val="dk1"/>
                </a:solidFill>
                <a:uFill>
                  <a:noFill/>
                </a:uFill>
                <a:hlinkClick r:id="rId1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-US" sz="1200" u="sng">
                <a:solidFill>
                  <a:schemeClr val="hlink"/>
                </a:solidFill>
                <a:hlinkClick r:id="rId14"/>
              </a:rPr>
              <a:t>https://doi.org/10.5281/zenodo.1325464</a:t>
            </a:r>
            <a:r>
              <a:rPr lang="en-US" sz="1200">
                <a:solidFill>
                  <a:schemeClr val="dk1"/>
                </a:solidFill>
              </a:rPr>
              <a:t>.</a:t>
            </a:r>
            <a:endParaRPr sz="1200">
              <a:solidFill>
                <a:schemeClr val="dk1"/>
              </a:solidFill>
            </a:endParaRPr>
          </a:p>
          <a:p>
            <a:pPr indent="-279400" lvl="0" marL="279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</a:rPr>
              <a:t>RStudio, Education Team. “RStudio Learner Personas,” 2019.</a:t>
            </a:r>
            <a:r>
              <a:rPr lang="en-US" sz="1200">
                <a:solidFill>
                  <a:schemeClr val="dk1"/>
                </a:solidFill>
                <a:uFill>
                  <a:noFill/>
                </a:uFill>
                <a:hlinkClick r:id="rId1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-US" sz="1200" u="sng">
                <a:solidFill>
                  <a:schemeClr val="hlink"/>
                </a:solidFill>
                <a:hlinkClick r:id="rId16"/>
              </a:rPr>
              <a:t>https://rstudio-education.github.io/learner-personas/</a:t>
            </a:r>
            <a:r>
              <a:rPr lang="en-US" sz="1200">
                <a:solidFill>
                  <a:schemeClr val="dk1"/>
                </a:solidFill>
              </a:rPr>
              <a:t>.</a:t>
            </a:r>
            <a:endParaRPr sz="1200">
              <a:solidFill>
                <a:schemeClr val="dk1"/>
              </a:solidFill>
            </a:endParaRPr>
          </a:p>
          <a:p>
            <a:pPr indent="-279400" lvl="0" marL="279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</a:rPr>
              <a:t>Wilson, Greg. </a:t>
            </a:r>
            <a:r>
              <a:rPr i="1" lang="en-US" sz="1200">
                <a:solidFill>
                  <a:schemeClr val="dk1"/>
                </a:solidFill>
              </a:rPr>
              <a:t>Teaching Tech Together: How to Make Your Lessons Work and Build a Teaching Community around Them</a:t>
            </a:r>
            <a:r>
              <a:rPr lang="en-US" sz="1200">
                <a:solidFill>
                  <a:schemeClr val="dk1"/>
                </a:solidFill>
              </a:rPr>
              <a:t>. CRC Press, 2019.</a:t>
            </a:r>
            <a:endParaRPr sz="1200">
              <a:solidFill>
                <a:schemeClr val="dk1"/>
              </a:solidFill>
            </a:endParaRPr>
          </a:p>
          <a:p>
            <a:pPr indent="-279400" lvl="0" marL="279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</a:rPr>
              <a:t>Zagallo, Patricia, Jill McCourt, Robert Idsardi, Michelle K Smith, Mark Urban-Lurain, Tessa C Andrews, Kevin Haudek, et al. “Through the Eyes of Faculty: Using Personas as a Tool for Learner-Centered Professional Development.” </a:t>
            </a:r>
            <a:r>
              <a:rPr i="1" lang="en-US" sz="1200">
                <a:solidFill>
                  <a:schemeClr val="dk1"/>
                </a:solidFill>
              </a:rPr>
              <a:t>CBE—Life Sciences Education</a:t>
            </a:r>
            <a:r>
              <a:rPr lang="en-US" sz="1200">
                <a:solidFill>
                  <a:schemeClr val="dk1"/>
                </a:solidFill>
              </a:rPr>
              <a:t> 18, no. 4 (2019): ar62.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19" name="Google Shape;119;p3"/>
          <p:cNvSpPr txBox="1"/>
          <p:nvPr/>
        </p:nvSpPr>
        <p:spPr>
          <a:xfrm>
            <a:off x="27525084" y="24678873"/>
            <a:ext cx="11328300" cy="9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Arial"/>
              <a:buNone/>
            </a:pPr>
            <a:r>
              <a:rPr b="1" lang="en-US" sz="5500">
                <a:solidFill>
                  <a:srgbClr val="861F41"/>
                </a:solidFill>
              </a:rPr>
              <a:t>References</a:t>
            </a:r>
            <a:endParaRPr i="0" sz="1400" u="none" cap="none" strike="noStrike">
              <a:solidFill>
                <a:srgbClr val="000000"/>
              </a:solidFill>
            </a:endParaRPr>
          </a:p>
        </p:txBody>
      </p:sp>
      <p:cxnSp>
        <p:nvCxnSpPr>
          <p:cNvPr id="120" name="Google Shape;120;p3"/>
          <p:cNvCxnSpPr/>
          <p:nvPr/>
        </p:nvCxnSpPr>
        <p:spPr>
          <a:xfrm>
            <a:off x="27621125" y="25614423"/>
            <a:ext cx="8536500" cy="0"/>
          </a:xfrm>
          <a:prstGeom prst="straightConnector1">
            <a:avLst/>
          </a:prstGeom>
          <a:noFill/>
          <a:ln cap="flat" cmpd="sng" w="76200">
            <a:solidFill>
              <a:srgbClr val="ED8B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1" name="Google Shape;121;p3"/>
          <p:cNvSpPr txBox="1"/>
          <p:nvPr/>
        </p:nvSpPr>
        <p:spPr>
          <a:xfrm>
            <a:off x="991300" y="28393425"/>
            <a:ext cx="12788100" cy="8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lt1"/>
                </a:solidFill>
              </a:rPr>
              <a:t>Poster: </a:t>
            </a:r>
            <a:r>
              <a:rPr lang="en-US" sz="2500" u="sng">
                <a:solidFill>
                  <a:schemeClr val="lt1"/>
                </a:solidFill>
                <a:hlinkClick r:id="rId1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https://github.com/chendaniely/dissertation-presentations</a:t>
            </a:r>
            <a:endParaRPr sz="25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lt1"/>
                </a:solidFill>
              </a:rPr>
              <a:t>Twitter: @chendaniely @biochem_anne</a:t>
            </a:r>
            <a:endParaRPr sz="2500">
              <a:solidFill>
                <a:schemeClr val="lt1"/>
              </a:solidFill>
            </a:endParaRPr>
          </a:p>
        </p:txBody>
      </p:sp>
      <p:sp>
        <p:nvSpPr>
          <p:cNvPr id="122" name="Google Shape;122;p3"/>
          <p:cNvSpPr txBox="1"/>
          <p:nvPr/>
        </p:nvSpPr>
        <p:spPr>
          <a:xfrm>
            <a:off x="12479700" y="27676075"/>
            <a:ext cx="120363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/>
              <a:t>Figure 2</a:t>
            </a:r>
            <a:r>
              <a:rPr lang="en-US" sz="1900"/>
              <a:t>. Responses to likert questions in the learner self-assessment survey by each cluster (i.e., persona).</a:t>
            </a:r>
            <a:br>
              <a:rPr lang="en-US" sz="1900"/>
            </a:br>
            <a:r>
              <a:rPr lang="en-US" sz="1900"/>
              <a:t>Colors and values show the percent of respondents in each cluster and their agreement with  each statement.</a:t>
            </a:r>
            <a:endParaRPr sz="1900"/>
          </a:p>
        </p:txBody>
      </p:sp>
      <p:pic>
        <p:nvPicPr>
          <p:cNvPr descr="index | gbcb.graduateschool | Virginia Tech" id="123" name="Google Shape;123;p3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32470725" y="1693450"/>
            <a:ext cx="4105274" cy="265817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witter Logo | The most famous brands and company logos in the world" id="124" name="Google Shape;124;p3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680500" y="28941775"/>
            <a:ext cx="400330" cy="225175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3"/>
          <p:cNvSpPr txBox="1"/>
          <p:nvPr/>
        </p:nvSpPr>
        <p:spPr>
          <a:xfrm>
            <a:off x="440655" y="5117873"/>
            <a:ext cx="11328300" cy="9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Arial"/>
              <a:buNone/>
            </a:pPr>
            <a:r>
              <a:rPr b="1" lang="en-US" sz="5500">
                <a:solidFill>
                  <a:srgbClr val="861F41"/>
                </a:solidFill>
              </a:rPr>
              <a:t>INTRODUCTION</a:t>
            </a:r>
            <a:endParaRPr i="0" sz="1400" u="none" cap="none" strike="noStrike">
              <a:solidFill>
                <a:srgbClr val="000000"/>
              </a:solidFill>
            </a:endParaRPr>
          </a:p>
        </p:txBody>
      </p:sp>
      <p:pic>
        <p:nvPicPr>
          <p:cNvPr descr="Paper Background 1200*1200 transprent Png Free Download - Angle, Text,  Symbol. - CleanPNG / KissPNG" id="126" name="Google Shape;126;p3"/>
          <p:cNvPicPr preferRelativeResize="0"/>
          <p:nvPr/>
        </p:nvPicPr>
        <p:blipFill>
          <a:blip r:embed="rId20">
            <a:alphaModFix/>
          </a:blip>
          <a:stretch>
            <a:fillRect/>
          </a:stretch>
        </p:blipFill>
        <p:spPr>
          <a:xfrm>
            <a:off x="768087" y="28552550"/>
            <a:ext cx="225175" cy="2251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7" name="Google Shape;127;p3"/>
          <p:cNvCxnSpPr/>
          <p:nvPr/>
        </p:nvCxnSpPr>
        <p:spPr>
          <a:xfrm>
            <a:off x="560650" y="6104025"/>
            <a:ext cx="11088300" cy="0"/>
          </a:xfrm>
          <a:prstGeom prst="straightConnector1">
            <a:avLst/>
          </a:prstGeom>
          <a:noFill/>
          <a:ln cap="flat" cmpd="sng" w="76200">
            <a:solidFill>
              <a:srgbClr val="ED8B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8" name="Google Shape;128;p3"/>
          <p:cNvSpPr txBox="1"/>
          <p:nvPr/>
        </p:nvSpPr>
        <p:spPr>
          <a:xfrm>
            <a:off x="440655" y="14795273"/>
            <a:ext cx="11328300" cy="9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Arial"/>
              <a:buNone/>
            </a:pPr>
            <a:r>
              <a:rPr b="1" lang="en-US" sz="5500">
                <a:solidFill>
                  <a:srgbClr val="861F41"/>
                </a:solidFill>
              </a:rPr>
              <a:t>Methods</a:t>
            </a:r>
            <a:endParaRPr i="0" sz="1400" u="none" cap="none" strike="noStrike">
              <a:solidFill>
                <a:srgbClr val="000000"/>
              </a:solidFill>
            </a:endParaRPr>
          </a:p>
        </p:txBody>
      </p:sp>
      <p:cxnSp>
        <p:nvCxnSpPr>
          <p:cNvPr id="129" name="Google Shape;129;p3"/>
          <p:cNvCxnSpPr/>
          <p:nvPr/>
        </p:nvCxnSpPr>
        <p:spPr>
          <a:xfrm>
            <a:off x="560650" y="15781425"/>
            <a:ext cx="11088300" cy="0"/>
          </a:xfrm>
          <a:prstGeom prst="straightConnector1">
            <a:avLst/>
          </a:prstGeom>
          <a:noFill/>
          <a:ln cap="flat" cmpd="sng" w="76200">
            <a:solidFill>
              <a:srgbClr val="ED8B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0" name="Google Shape;130;p3"/>
          <p:cNvSpPr txBox="1"/>
          <p:nvPr/>
        </p:nvSpPr>
        <p:spPr>
          <a:xfrm>
            <a:off x="440655" y="21729473"/>
            <a:ext cx="11328300" cy="9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Arial"/>
              <a:buNone/>
            </a:pPr>
            <a:r>
              <a:rPr b="1" lang="en-US" sz="5500">
                <a:solidFill>
                  <a:srgbClr val="861F41"/>
                </a:solidFill>
              </a:rPr>
              <a:t>Demographics and Clusters</a:t>
            </a:r>
            <a:endParaRPr i="0" sz="1400" u="none" cap="none" strike="noStrike">
              <a:solidFill>
                <a:srgbClr val="000000"/>
              </a:solidFill>
            </a:endParaRPr>
          </a:p>
        </p:txBody>
      </p:sp>
      <p:cxnSp>
        <p:nvCxnSpPr>
          <p:cNvPr id="131" name="Google Shape;131;p3"/>
          <p:cNvCxnSpPr/>
          <p:nvPr/>
        </p:nvCxnSpPr>
        <p:spPr>
          <a:xfrm>
            <a:off x="560650" y="22715625"/>
            <a:ext cx="11088300" cy="0"/>
          </a:xfrm>
          <a:prstGeom prst="straightConnector1">
            <a:avLst/>
          </a:prstGeom>
          <a:noFill/>
          <a:ln cap="flat" cmpd="sng" w="76200">
            <a:solidFill>
              <a:srgbClr val="ED8B00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32" name="Google Shape;132;p3"/>
          <p:cNvPicPr preferRelativeResize="0"/>
          <p:nvPr/>
        </p:nvPicPr>
        <p:blipFill>
          <a:blip r:embed="rId21">
            <a:alphaModFix/>
          </a:blip>
          <a:stretch>
            <a:fillRect/>
          </a:stretch>
        </p:blipFill>
        <p:spPr>
          <a:xfrm>
            <a:off x="29514495" y="2245250"/>
            <a:ext cx="3334331" cy="155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2019-06-19T17:46:35Z</dcterms:created>
  <dc:creator>Hammer, Kelsey</dc:creator>
</cp:coreProperties>
</file>