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9" r:id="rId4"/>
    <p:sldId id="279" r:id="rId5"/>
    <p:sldId id="262" r:id="rId6"/>
    <p:sldId id="278" r:id="rId7"/>
    <p:sldId id="280" r:id="rId8"/>
    <p:sldId id="261" r:id="rId9"/>
    <p:sldId id="260" r:id="rId10"/>
    <p:sldId id="264" r:id="rId11"/>
    <p:sldId id="266" r:id="rId12"/>
    <p:sldId id="282" r:id="rId13"/>
    <p:sldId id="267" r:id="rId14"/>
    <p:sldId id="281" r:id="rId15"/>
    <p:sldId id="268" r:id="rId16"/>
    <p:sldId id="276" r:id="rId17"/>
    <p:sldId id="271" r:id="rId18"/>
    <p:sldId id="272" r:id="rId19"/>
    <p:sldId id="273" r:id="rId20"/>
    <p:sldId id="274" r:id="rId21"/>
    <p:sldId id="275" r:id="rId22"/>
    <p:sldId id="277"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1"/>
    <p:restoredTop sz="94662"/>
  </p:normalViewPr>
  <p:slideViewPr>
    <p:cSldViewPr snapToGrid="0" snapToObjects="1">
      <p:cViewPr varScale="1">
        <p:scale>
          <a:sx n="149" d="100"/>
          <a:sy n="149" d="100"/>
        </p:scale>
        <p:origin x="1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AFBC4-8498-B448-A393-B0E051FCB0BC}" type="datetimeFigureOut">
              <a:rPr kumimoji="1" lang="zh-CN" altLang="en-US" smtClean="0"/>
              <a:t>2020/11/25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896C0-BB0B-6E40-969A-0C79D72DBB2E}" type="slidenum">
              <a:rPr kumimoji="1" lang="zh-CN" altLang="en-US" smtClean="0"/>
              <a:t>‹#›</a:t>
            </a:fld>
            <a:endParaRPr kumimoji="1" lang="zh-CN" altLang="en-US"/>
          </a:p>
        </p:txBody>
      </p:sp>
    </p:spTree>
    <p:extLst>
      <p:ext uri="{BB962C8B-B14F-4D97-AF65-F5344CB8AC3E}">
        <p14:creationId xmlns:p14="http://schemas.microsoft.com/office/powerpoint/2010/main" val="213025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8896C0-BB0B-6E40-969A-0C79D72DBB2E}" type="slidenum">
              <a:rPr kumimoji="1" lang="zh-CN" altLang="en-US" smtClean="0"/>
              <a:t>16</a:t>
            </a:fld>
            <a:endParaRPr kumimoji="1" lang="zh-CN" altLang="en-US"/>
          </a:p>
        </p:txBody>
      </p:sp>
    </p:spTree>
    <p:extLst>
      <p:ext uri="{BB962C8B-B14F-4D97-AF65-F5344CB8AC3E}">
        <p14:creationId xmlns:p14="http://schemas.microsoft.com/office/powerpoint/2010/main" val="143191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4AE40-E2D9-3C46-B293-E83AEA4A663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489264-8B26-F042-BCA5-AC05A2CDD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BD72571-898B-C047-A237-BBDCFBE5FD3B}"/>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568229A8-1C26-884A-84CB-D20B8179E4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20DBA0-BA2A-204C-8465-8C36496202E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261869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5166-F2B2-B642-A847-B745AB6966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997CE26-279F-A84F-B58F-3823218C26D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9AEC8E-1D20-9E45-BD38-BF18FA2A579E}"/>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C5F3AE6C-C6AD-5643-8575-B1C1E292B2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E96F07-7984-8349-B545-21F929D593BD}"/>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0944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0B3EB0-1054-FF48-BAD3-6310AAE03E6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3F5FF2-4CAC-0A4E-B587-833D0D8B762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5BCED6-849C-8941-8288-E9950BE87475}"/>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2EE090DE-1CC8-0F4A-8992-6DB6DC45C0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EF8979-E42B-E54D-B214-FDE48527BD22}"/>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6814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EC7D-ED5C-0B47-8F1E-13B16C8E94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8DDD889-C483-164E-BBDA-48D5AFA9917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643105-5002-8C4F-A1A5-F5F2F893E992}"/>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8A97601B-76D2-894C-A212-6F1F917F37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CB70BA-F8DB-E044-8F5B-0229AFCA5C96}"/>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86241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19242-227E-B545-A557-24EAFDB72B8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D7721A6-D9AA-4844-A8DD-92936ADCE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351DC2E-55FF-6242-B11A-35BE06F0DD36}"/>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B616F707-1EFC-F14A-8E7A-E6502CA5FC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627833-A2EA-4C40-A001-847A8F6C8448}"/>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73407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522E-BC9A-A546-B857-1FEB596EDA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4A8A7C-673B-044E-A17F-78AEE393824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F386414-72FA-E34B-A181-9265F3A90CC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AB0CBC7-F408-7D47-BA7E-7F59A44D4BCF}"/>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12BFD269-C7B7-E148-9CFE-FF14BC1F6C7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C539CA-EE83-BF42-A8F3-664B909123B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400000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5D297-DD59-D244-96C3-5C4D44AD774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3014669-748B-C14A-B544-6C522C36C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6F0EB05-F57A-5D45-AB14-357559F192E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5427060-15D0-8645-B899-5927564FE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EB77327-192B-5643-B2EF-05D83E06C58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8EAB122-8D81-DD4C-8022-125C579C8172}"/>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8" name="页脚占位符 7">
            <a:extLst>
              <a:ext uri="{FF2B5EF4-FFF2-40B4-BE49-F238E27FC236}">
                <a16:creationId xmlns:a16="http://schemas.microsoft.com/office/drawing/2014/main" id="{8C342A43-6035-0C45-BBBC-4566C37C438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9A34F47-6DBC-4046-B32D-8D0EDAB981D4}"/>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75279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1A06C-9B71-5348-A21B-1BB522FB48F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A91C13D-C8E6-7442-8CE1-9F0C378C5ABC}"/>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4" name="页脚占位符 3">
            <a:extLst>
              <a:ext uri="{FF2B5EF4-FFF2-40B4-BE49-F238E27FC236}">
                <a16:creationId xmlns:a16="http://schemas.microsoft.com/office/drawing/2014/main" id="{CE95D90A-3E9F-074E-9134-BD5DCBF99DB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1009DEB-EE10-F44D-A45A-0C89B2084630}"/>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29739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E22ACF-CCA8-8046-B936-5CC31572FCC7}"/>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3" name="页脚占位符 2">
            <a:extLst>
              <a:ext uri="{FF2B5EF4-FFF2-40B4-BE49-F238E27FC236}">
                <a16:creationId xmlns:a16="http://schemas.microsoft.com/office/drawing/2014/main" id="{A5D72D7C-9835-D346-A5BC-5DB5823CAA0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926FC5-FF9F-CE44-BFFC-4690EAC8B681}"/>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3995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25332-EA8D-A843-8DA0-4DE1720B4F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0033A8E-AE09-634F-9EA1-FB22E9ED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FC1673A-067C-624B-A131-1DF712B6E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1F75994-E6C6-8945-90F6-B425DA660867}"/>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BE1AA628-5A78-9E4E-BED2-31CA6E0CD10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9D6EAC-5228-224B-B2FA-2981DD459CBE}"/>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43186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C41A6-0B8F-8B47-B5CE-8ED825F247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EB49D1-2BEA-604A-BB36-69744EE15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42AB6C-8C5C-F746-AE52-D7B515E06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01F65E2-D627-6B40-BA5F-E41ADED51158}"/>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089E9799-0DB2-6B4B-BDE6-85A4073C9F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D0F8BC0-CA1F-DE41-919D-F9862A681F8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48118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4D4AFC-A7DD-D342-92EE-C8F5FE542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24F3201-DE7D-5541-A82B-0CFAD43FB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2D611D-DE1E-7F4C-9BDC-0D240E32B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91878792-399B-124F-B4AC-71F813605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4235599-8C7C-6E4B-8424-91AB9D761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7155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I-10/Data-processing/blob/master/%E6%95%B0%E6%8D%AE%E5%88%86%E6%9E%90%E5%9F%BA%E7%A1%80---%E5%B7%A5%E5%85%B7%EF%BC%9Apandas.ipynb"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597429" y="714375"/>
            <a:ext cx="9144000" cy="1929071"/>
          </a:xfrm>
        </p:spPr>
        <p:txBody>
          <a:bodyPr>
            <a:normAutofit/>
          </a:bodyPr>
          <a:lstStyle/>
          <a:p>
            <a:r>
              <a:rPr lang="zh-CN" altLang="zh-CN" b="1" dirty="0"/>
              <a:t>研究生学位论文开题报告</a:t>
            </a:r>
            <a:br>
              <a:rPr lang="zh-CN" altLang="zh-CN" dirty="0"/>
            </a:br>
            <a:endParaRPr kumimoji="1" lang="zh-CN" altLang="en-US" dirty="0"/>
          </a:p>
        </p:txBody>
      </p:sp>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363569" y="2643447"/>
            <a:ext cx="11016355" cy="3657599"/>
          </a:xfrm>
        </p:spPr>
        <p:txBody>
          <a:bodyPr>
            <a:normAutofit/>
          </a:bodyPr>
          <a:lstStyle/>
          <a:p>
            <a:pPr algn="l"/>
            <a:r>
              <a:rPr lang="zh-CN" altLang="en-US" dirty="0"/>
              <a:t>                        </a:t>
            </a:r>
            <a:r>
              <a:rPr lang="zh-CN" altLang="zh-CN" dirty="0"/>
              <a:t>题</a:t>
            </a:r>
            <a:r>
              <a:rPr lang="en-US" altLang="zh-CN" dirty="0"/>
              <a:t>    </a:t>
            </a:r>
            <a:r>
              <a:rPr lang="zh-CN" altLang="en-US" dirty="0"/>
              <a:t>   </a:t>
            </a:r>
            <a:r>
              <a:rPr lang="zh-CN" altLang="zh-CN" dirty="0"/>
              <a:t>目：</a:t>
            </a:r>
            <a:r>
              <a:rPr lang="zh-CN" altLang="en-US" dirty="0"/>
              <a:t>基于</a:t>
            </a:r>
            <a:r>
              <a:rPr lang="en-US" altLang="zh-CN" dirty="0"/>
              <a:t>neo4j</a:t>
            </a:r>
            <a:r>
              <a:rPr lang="zh-CN" altLang="en-US" dirty="0"/>
              <a:t>图数据库的研究团体搜索系统实现</a:t>
            </a:r>
            <a:r>
              <a:rPr lang="en-US" altLang="zh-CN" dirty="0"/>
              <a:t>	   </a:t>
            </a:r>
            <a:endParaRPr lang="zh-CN" altLang="zh-CN" dirty="0"/>
          </a:p>
          <a:p>
            <a:pPr algn="l"/>
            <a:r>
              <a:rPr lang="zh-CN" altLang="en-US" dirty="0"/>
              <a:t>                        </a:t>
            </a:r>
            <a:r>
              <a:rPr lang="zh-CN" altLang="zh-CN" dirty="0"/>
              <a:t>学</a:t>
            </a:r>
            <a:r>
              <a:rPr lang="en-US" altLang="zh-CN" dirty="0"/>
              <a:t>    </a:t>
            </a:r>
            <a:r>
              <a:rPr lang="zh-CN" altLang="en-US" dirty="0"/>
              <a:t>   </a:t>
            </a:r>
            <a:r>
              <a:rPr lang="zh-CN" altLang="zh-CN" dirty="0"/>
              <a:t>院：</a:t>
            </a:r>
            <a:r>
              <a:rPr lang="zh-CN" altLang="en-US" dirty="0"/>
              <a:t>          </a:t>
            </a:r>
            <a:r>
              <a:rPr lang="zh-CN" altLang="zh-CN" dirty="0"/>
              <a:t>计算机学院</a:t>
            </a:r>
            <a:r>
              <a:rPr lang="en-US" altLang="zh-CN" dirty="0"/>
              <a:t>  	    		</a:t>
            </a:r>
            <a:endParaRPr lang="zh-CN" altLang="zh-CN" dirty="0"/>
          </a:p>
          <a:p>
            <a:pPr algn="l"/>
            <a:r>
              <a:rPr lang="zh-CN" altLang="en-US" dirty="0"/>
              <a:t>                        </a:t>
            </a:r>
            <a:r>
              <a:rPr lang="zh-CN" altLang="zh-CN" dirty="0"/>
              <a:t>专</a:t>
            </a:r>
            <a:r>
              <a:rPr lang="en-US" altLang="zh-CN" dirty="0"/>
              <a:t>    </a:t>
            </a:r>
            <a:r>
              <a:rPr lang="zh-CN" altLang="en-US" dirty="0"/>
              <a:t>   </a:t>
            </a:r>
            <a:r>
              <a:rPr lang="zh-CN" altLang="zh-CN" dirty="0"/>
              <a:t>业：</a:t>
            </a:r>
            <a:r>
              <a:rPr lang="zh-CN" altLang="en-US" dirty="0"/>
              <a:t>      </a:t>
            </a:r>
            <a:r>
              <a:rPr lang="zh-CN" altLang="zh-CN" dirty="0"/>
              <a:t>计算机科学与技术</a:t>
            </a:r>
            <a:r>
              <a:rPr lang="zh-CN" altLang="en-US" dirty="0"/>
              <a:t> </a:t>
            </a:r>
            <a:r>
              <a:rPr lang="zh-CN" altLang="zh-CN" dirty="0"/>
              <a:t> </a:t>
            </a:r>
            <a:r>
              <a:rPr lang="en-US" altLang="zh-CN" dirty="0"/>
              <a:t>          </a:t>
            </a:r>
            <a:endParaRPr lang="zh-CN" altLang="zh-CN" dirty="0"/>
          </a:p>
          <a:p>
            <a:pPr algn="l"/>
            <a:r>
              <a:rPr lang="zh-CN" altLang="en-US" dirty="0"/>
              <a:t>                        </a:t>
            </a:r>
            <a:r>
              <a:rPr lang="zh-CN" altLang="zh-CN" dirty="0"/>
              <a:t>学</a:t>
            </a:r>
            <a:r>
              <a:rPr lang="en-US" altLang="zh-CN" dirty="0"/>
              <a:t>    </a:t>
            </a:r>
            <a:r>
              <a:rPr lang="zh-CN" altLang="en-US" dirty="0"/>
              <a:t>   </a:t>
            </a:r>
            <a:r>
              <a:rPr lang="zh-CN" altLang="zh-CN" dirty="0"/>
              <a:t>号：</a:t>
            </a:r>
            <a:r>
              <a:rPr lang="zh-CN" altLang="en-US" dirty="0"/>
              <a:t>       </a:t>
            </a:r>
            <a:r>
              <a:rPr lang="en-US" altLang="zh-CN" dirty="0"/>
              <a:t>2019282110194          	</a:t>
            </a:r>
            <a:endParaRPr lang="zh-CN" altLang="zh-CN" dirty="0"/>
          </a:p>
          <a:p>
            <a:pPr algn="l"/>
            <a:r>
              <a:rPr lang="zh-CN" altLang="en-US" dirty="0"/>
              <a:t>                        </a:t>
            </a:r>
            <a:r>
              <a:rPr lang="zh-CN" altLang="zh-CN" dirty="0"/>
              <a:t>姓</a:t>
            </a:r>
            <a:r>
              <a:rPr lang="en-US" altLang="zh-CN" dirty="0"/>
              <a:t>    </a:t>
            </a:r>
            <a:r>
              <a:rPr lang="zh-CN" altLang="en-US" dirty="0"/>
              <a:t>   </a:t>
            </a:r>
            <a:r>
              <a:rPr lang="zh-CN" altLang="zh-CN" dirty="0"/>
              <a:t>名：</a:t>
            </a:r>
            <a:r>
              <a:rPr lang="zh-CN" altLang="en-US" dirty="0"/>
              <a:t>             </a:t>
            </a:r>
            <a:r>
              <a:rPr lang="zh-CN" altLang="zh-CN" dirty="0"/>
              <a:t>陈小龙 </a:t>
            </a:r>
            <a:r>
              <a:rPr lang="en-US" altLang="zh-CN" dirty="0"/>
              <a:t>         	   </a:t>
            </a:r>
            <a:endParaRPr lang="zh-CN" altLang="zh-CN" dirty="0"/>
          </a:p>
          <a:p>
            <a:pPr algn="l"/>
            <a:r>
              <a:rPr lang="zh-CN" altLang="en-US" dirty="0"/>
              <a:t>                       </a:t>
            </a:r>
            <a:r>
              <a:rPr lang="zh-CN" altLang="zh-CN" dirty="0"/>
              <a:t>导师姓名</a:t>
            </a:r>
            <a:r>
              <a:rPr lang="zh-CN" altLang="en-US" dirty="0"/>
              <a:t> </a:t>
            </a:r>
            <a:r>
              <a:rPr lang="zh-CN" altLang="zh-CN" dirty="0"/>
              <a:t>：</a:t>
            </a:r>
            <a:r>
              <a:rPr lang="zh-CN" altLang="en-US" dirty="0"/>
              <a:t>             </a:t>
            </a:r>
            <a:r>
              <a:rPr lang="zh-CN" altLang="zh-CN" dirty="0"/>
              <a:t>祝园园   </a:t>
            </a:r>
            <a:r>
              <a:rPr lang="en-US" altLang="zh-CN" dirty="0"/>
              <a:t>   			</a:t>
            </a:r>
            <a:endParaRPr lang="zh-CN" altLang="zh-CN" dirty="0"/>
          </a:p>
          <a:p>
            <a:pPr algn="l"/>
            <a:r>
              <a:rPr lang="zh-CN" altLang="en-US" dirty="0"/>
              <a:t>                       </a:t>
            </a:r>
            <a:r>
              <a:rPr lang="zh-CN" altLang="zh-CN" dirty="0"/>
              <a:t>导师职称</a:t>
            </a:r>
            <a:r>
              <a:rPr lang="zh-CN" altLang="en-US" dirty="0"/>
              <a:t> </a:t>
            </a:r>
            <a:r>
              <a:rPr lang="zh-CN" altLang="zh-CN" dirty="0"/>
              <a:t>：</a:t>
            </a:r>
            <a:r>
              <a:rPr lang="zh-CN" altLang="en-US" dirty="0"/>
              <a:t>             </a:t>
            </a:r>
            <a:r>
              <a:rPr lang="zh-CN" altLang="zh-CN" dirty="0"/>
              <a:t>副教授   </a:t>
            </a:r>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355674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20E86F-4B39-48DD-AB51-F35FC04F5B9D}"/>
              </a:ext>
            </a:extLst>
          </p:cNvPr>
          <p:cNvSpPr txBox="1"/>
          <p:nvPr/>
        </p:nvSpPr>
        <p:spPr>
          <a:xfrm>
            <a:off x="1143001" y="828676"/>
            <a:ext cx="9544050" cy="5837495"/>
          </a:xfrm>
          <a:prstGeom prst="rect">
            <a:avLst/>
          </a:prstGeom>
          <a:noFill/>
        </p:spPr>
        <p:txBody>
          <a:bodyPr wrap="square" rtlCol="0">
            <a:spAutoFit/>
          </a:bodyPr>
          <a:lstStyle/>
          <a:p>
            <a:pPr>
              <a:lnSpc>
                <a:spcPct val="90000"/>
              </a:lnSpc>
              <a:spcBef>
                <a:spcPts val="1000"/>
              </a:spcBef>
            </a:pPr>
            <a:r>
              <a:rPr lang="en-US" altLang="zh-CN" sz="2000" b="1" dirty="0">
                <a:solidFill>
                  <a:srgbClr val="FF0000"/>
                </a:solidFill>
              </a:rPr>
              <a:t>Neo4j</a:t>
            </a:r>
            <a:r>
              <a:rPr lang="zh-CN" altLang="en-US" sz="2000" b="1" dirty="0">
                <a:solidFill>
                  <a:srgbClr val="FF0000"/>
                </a:solidFill>
              </a:rPr>
              <a:t>优点：</a:t>
            </a:r>
            <a:endParaRPr lang="en-US" altLang="zh-CN" sz="2000" b="1" dirty="0">
              <a:solidFill>
                <a:srgbClr val="FF0000"/>
              </a:solidFill>
            </a:endParaRPr>
          </a:p>
          <a:p>
            <a:pPr marL="342900" indent="-342900">
              <a:lnSpc>
                <a:spcPct val="90000"/>
              </a:lnSpc>
              <a:spcBef>
                <a:spcPts val="1000"/>
              </a:spcBef>
              <a:buFont typeface="Wingdings" panose="05000000000000000000" pitchFamily="2" charset="2"/>
              <a:buChar char="Ø"/>
            </a:pPr>
            <a:r>
              <a:rPr lang="en-US" altLang="zh-CN" sz="2000" b="1" dirty="0"/>
              <a:t>Neo4j</a:t>
            </a:r>
            <a:r>
              <a:rPr lang="zh-CN" altLang="en-US" sz="2000" b="1" dirty="0"/>
              <a:t>的</a:t>
            </a:r>
            <a:r>
              <a:rPr lang="zh-CN" altLang="zh-CN" sz="2000" b="1" dirty="0"/>
              <a:t>查询语言</a:t>
            </a:r>
            <a:r>
              <a:rPr lang="en-US" altLang="zh-CN" sz="2000" b="1" dirty="0"/>
              <a:t>cypher</a:t>
            </a:r>
            <a:r>
              <a:rPr lang="zh-CN" altLang="zh-CN" sz="2000" b="1" dirty="0"/>
              <a:t>已经成为事实上的标准。</a:t>
            </a:r>
            <a:endParaRPr lang="en-US" altLang="zh-CN" sz="2000" b="1" dirty="0"/>
          </a:p>
          <a:p>
            <a:pPr marL="342900" indent="-342900">
              <a:lnSpc>
                <a:spcPct val="90000"/>
              </a:lnSpc>
              <a:spcBef>
                <a:spcPts val="1000"/>
              </a:spcBef>
              <a:buFont typeface="Wingdings" panose="05000000000000000000" pitchFamily="2" charset="2"/>
              <a:buChar char="Ø"/>
            </a:pPr>
            <a:r>
              <a:rPr lang="en-US" altLang="zh-CN" sz="2000" b="1" dirty="0"/>
              <a:t>Neo4j </a:t>
            </a:r>
            <a:r>
              <a:rPr lang="zh-CN" altLang="zh-CN" sz="2000" b="1" dirty="0"/>
              <a:t>是目前最流行的图形数据库，支持完整的事务</a:t>
            </a:r>
            <a:r>
              <a:rPr lang="zh-CN" altLang="en-US" sz="2000" b="1" dirty="0"/>
              <a:t>。</a:t>
            </a:r>
            <a:endParaRPr lang="en-US" altLang="zh-CN" sz="2000" b="1" dirty="0"/>
          </a:p>
          <a:p>
            <a:pPr marL="342900" indent="-342900">
              <a:lnSpc>
                <a:spcPct val="90000"/>
              </a:lnSpc>
              <a:spcBef>
                <a:spcPts val="1000"/>
              </a:spcBef>
              <a:buFont typeface="Wingdings" panose="05000000000000000000" pitchFamily="2" charset="2"/>
              <a:buChar char="Ø"/>
            </a:pPr>
            <a:r>
              <a:rPr lang="zh-CN" altLang="zh-CN" sz="2000" b="1" dirty="0"/>
              <a:t>很容易表示图数据</a:t>
            </a:r>
            <a:r>
              <a:rPr lang="zh-CN" altLang="en-US" sz="2000" b="1" dirty="0"/>
              <a:t>和</a:t>
            </a:r>
            <a:r>
              <a:rPr lang="zh-CN" altLang="zh-CN" sz="2000" b="1" dirty="0"/>
              <a:t>半结构化的数据；它采用原生的图模型，检索遍历数据的速度很快，很容易检索相邻的节点和关系且不需要复杂的连接操作</a:t>
            </a:r>
            <a:r>
              <a:rPr lang="zh-CN" altLang="en-US" sz="2000" b="1" dirty="0"/>
              <a:t>。</a:t>
            </a:r>
            <a:endParaRPr lang="en-US" altLang="zh-CN" sz="2000" b="1" dirty="0"/>
          </a:p>
          <a:p>
            <a:pPr marL="342900" indent="-342900">
              <a:lnSpc>
                <a:spcPct val="90000"/>
              </a:lnSpc>
              <a:spcBef>
                <a:spcPts val="1000"/>
              </a:spcBef>
              <a:buFont typeface="Wingdings" panose="05000000000000000000" pitchFamily="2" charset="2"/>
              <a:buChar char="Ø"/>
            </a:pPr>
            <a:r>
              <a:rPr lang="zh-CN" altLang="zh-CN" sz="2000" b="1" dirty="0"/>
              <a:t>查询时，不需要借助于其他索引</a:t>
            </a:r>
            <a:r>
              <a:rPr lang="en-US" altLang="zh-CN" sz="2000" b="1" dirty="0"/>
              <a:t>(</a:t>
            </a:r>
            <a:r>
              <a:rPr lang="zh-CN" altLang="zh-CN" sz="2000" b="1" dirty="0"/>
              <a:t>如</a:t>
            </a:r>
            <a:r>
              <a:rPr lang="en-US" altLang="zh-CN" sz="2000" b="1" dirty="0"/>
              <a:t>B+</a:t>
            </a:r>
            <a:r>
              <a:rPr lang="zh-CN" altLang="zh-CN" sz="2000" b="1" dirty="0"/>
              <a:t>树索引</a:t>
            </a:r>
            <a:r>
              <a:rPr lang="en-US" altLang="zh-CN" sz="2000" b="1" dirty="0"/>
              <a:t>)</a:t>
            </a:r>
            <a:r>
              <a:rPr lang="zh-CN" altLang="zh-CN" sz="2000" b="1" dirty="0"/>
              <a:t>，而是直接指针指向下一度的物理地址</a:t>
            </a:r>
            <a:endParaRPr lang="en-US" altLang="zh-CN" sz="2000" b="1" dirty="0"/>
          </a:p>
          <a:p>
            <a:pPr>
              <a:lnSpc>
                <a:spcPct val="90000"/>
              </a:lnSpc>
              <a:spcBef>
                <a:spcPts val="1000"/>
              </a:spcBef>
            </a:pPr>
            <a:endParaRPr lang="en-US" altLang="zh-CN" sz="2000" b="1" dirty="0"/>
          </a:p>
          <a:p>
            <a:pPr>
              <a:lnSpc>
                <a:spcPct val="90000"/>
              </a:lnSpc>
              <a:spcBef>
                <a:spcPts val="1000"/>
              </a:spcBef>
            </a:pPr>
            <a:r>
              <a:rPr lang="en-US" altLang="zh-CN" sz="2000" b="1" dirty="0">
                <a:solidFill>
                  <a:srgbClr val="FF0000"/>
                </a:solidFill>
              </a:rPr>
              <a:t>Neo4j</a:t>
            </a:r>
            <a:r>
              <a:rPr lang="zh-CN" altLang="en-US" sz="2000" b="1" dirty="0">
                <a:solidFill>
                  <a:srgbClr val="FF0000"/>
                </a:solidFill>
              </a:rPr>
              <a:t>缺点：</a:t>
            </a:r>
            <a:endParaRPr lang="en-US" altLang="zh-CN" sz="2000" b="1" dirty="0">
              <a:solidFill>
                <a:srgbClr val="FF0000"/>
              </a:solidFill>
            </a:endParaRPr>
          </a:p>
          <a:p>
            <a:pPr marL="342900" indent="-342900">
              <a:lnSpc>
                <a:spcPct val="90000"/>
              </a:lnSpc>
              <a:spcBef>
                <a:spcPts val="1000"/>
              </a:spcBef>
              <a:buFont typeface="Wingdings" panose="05000000000000000000" pitchFamily="2" charset="2"/>
              <a:buChar char="Ø"/>
            </a:pPr>
            <a:r>
              <a:rPr lang="en-US" altLang="zh-CN" sz="2000" b="1" dirty="0"/>
              <a:t>Neo4j</a:t>
            </a:r>
            <a:r>
              <a:rPr lang="zh-CN" altLang="zh-CN" sz="2000" b="1" dirty="0"/>
              <a:t>分为企业版和社区版；其中社区版开源，只支持单机不支持分布式部署</a:t>
            </a:r>
            <a:r>
              <a:rPr lang="zh-CN" altLang="en-US" sz="2000" b="1" dirty="0"/>
              <a:t>。</a:t>
            </a:r>
            <a:endParaRPr lang="en-US" altLang="zh-CN" sz="2000" b="1" dirty="0"/>
          </a:p>
          <a:p>
            <a:pPr marL="342900" indent="-342900">
              <a:lnSpc>
                <a:spcPct val="90000"/>
              </a:lnSpc>
              <a:spcBef>
                <a:spcPts val="1000"/>
              </a:spcBef>
              <a:buFont typeface="Wingdings" panose="05000000000000000000" pitchFamily="2" charset="2"/>
              <a:buChar char="Ø"/>
            </a:pPr>
            <a:r>
              <a:rPr lang="en-US" altLang="zh-CN" sz="2000" b="1" dirty="0"/>
              <a:t>Neo4j </a:t>
            </a:r>
            <a:r>
              <a:rPr lang="zh-CN" altLang="zh-CN" sz="2000" b="1" dirty="0"/>
              <a:t>采用原生图存储缺乏分片存储机制，图数据结构导致写入性能不高，实时性读写较弱</a:t>
            </a:r>
            <a:r>
              <a:rPr lang="zh-CN" altLang="en-US" sz="2000" b="1" dirty="0"/>
              <a:t>。</a:t>
            </a:r>
            <a:endParaRPr lang="en-US" altLang="zh-CN" sz="2000" b="1" dirty="0"/>
          </a:p>
          <a:p>
            <a:pPr marL="342900" indent="-342900">
              <a:lnSpc>
                <a:spcPct val="90000"/>
              </a:lnSpc>
              <a:spcBef>
                <a:spcPts val="1000"/>
              </a:spcBef>
              <a:buFont typeface="Wingdings" panose="05000000000000000000" pitchFamily="2" charset="2"/>
              <a:buChar char="Ø"/>
            </a:pPr>
            <a:r>
              <a:rPr lang="zh-CN" altLang="zh-CN" sz="2000" b="1" dirty="0"/>
              <a:t>大数据量导入不够高效且无法有效存储极大的图</a:t>
            </a:r>
            <a:r>
              <a:rPr lang="en-US" altLang="zh-CN" sz="2000" b="1" dirty="0"/>
              <a:t>(</a:t>
            </a:r>
            <a:r>
              <a:rPr lang="zh-CN" altLang="zh-CN" sz="2000" b="1" dirty="0"/>
              <a:t>含千亿节点</a:t>
            </a:r>
            <a:r>
              <a:rPr lang="en-US" altLang="zh-CN" sz="2000" b="1" dirty="0"/>
              <a:t>)</a:t>
            </a:r>
            <a:r>
              <a:rPr lang="zh-CN" altLang="en-US" sz="2000" b="1" dirty="0"/>
              <a:t>。</a:t>
            </a:r>
            <a:endParaRPr lang="en-US" altLang="zh-CN" sz="2000" b="1" dirty="0"/>
          </a:p>
          <a:p>
            <a:pPr marL="342900" indent="-342900">
              <a:lnSpc>
                <a:spcPct val="90000"/>
              </a:lnSpc>
              <a:spcBef>
                <a:spcPts val="1000"/>
              </a:spcBef>
              <a:buFont typeface="Wingdings" panose="05000000000000000000" pitchFamily="2" charset="2"/>
              <a:buChar char="Ø"/>
            </a:pPr>
            <a:r>
              <a:rPr lang="en-US" altLang="zh-CN" sz="2000" b="1" dirty="0"/>
              <a:t>Neo4j</a:t>
            </a:r>
            <a:r>
              <a:rPr lang="zh-CN" altLang="zh-CN" sz="2000" b="1" dirty="0"/>
              <a:t>的十字链表结构对硬件</a:t>
            </a:r>
            <a:r>
              <a:rPr lang="en-US" altLang="zh-CN" sz="2000" b="1" dirty="0"/>
              <a:t>(</a:t>
            </a:r>
            <a:r>
              <a:rPr lang="zh-CN" altLang="zh-CN" sz="2000" b="1" dirty="0"/>
              <a:t>内存、磁盘</a:t>
            </a:r>
            <a:r>
              <a:rPr lang="en-US" altLang="zh-CN" sz="2000" b="1" dirty="0"/>
              <a:t>)</a:t>
            </a:r>
            <a:r>
              <a:rPr lang="zh-CN" altLang="zh-CN" sz="2000" b="1" dirty="0"/>
              <a:t>性能依赖较大存在性能瓶颈</a:t>
            </a:r>
            <a:r>
              <a:rPr lang="zh-CN" altLang="en-US" sz="2000" b="1" dirty="0"/>
              <a:t>，对硬件性能依赖较高</a:t>
            </a:r>
            <a:endParaRPr lang="en-US" altLang="zh-CN" sz="2000" b="1" dirty="0"/>
          </a:p>
          <a:p>
            <a:endParaRPr lang="zh-CN" altLang="en-US" sz="2000" dirty="0"/>
          </a:p>
        </p:txBody>
      </p:sp>
      <p:sp>
        <p:nvSpPr>
          <p:cNvPr id="2" name="文本框 1">
            <a:extLst>
              <a:ext uri="{FF2B5EF4-FFF2-40B4-BE49-F238E27FC236}">
                <a16:creationId xmlns:a16="http://schemas.microsoft.com/office/drawing/2014/main" id="{73ACBEC0-BA68-4477-A726-B68747A2D192}"/>
              </a:ext>
            </a:extLst>
          </p:cNvPr>
          <p:cNvSpPr txBox="1"/>
          <p:nvPr/>
        </p:nvSpPr>
        <p:spPr>
          <a:xfrm>
            <a:off x="1143001" y="314325"/>
            <a:ext cx="9544050" cy="461665"/>
          </a:xfrm>
          <a:prstGeom prst="rect">
            <a:avLst/>
          </a:prstGeom>
          <a:noFill/>
        </p:spPr>
        <p:txBody>
          <a:bodyPr wrap="square" rtlCol="0">
            <a:spAutoFit/>
          </a:bodyPr>
          <a:lstStyle/>
          <a:p>
            <a:pPr algn="ctr"/>
            <a:r>
              <a:rPr lang="en-US" altLang="zh-CN" sz="2400" b="1" dirty="0"/>
              <a:t>Neo4j</a:t>
            </a:r>
            <a:r>
              <a:rPr lang="zh-CN" altLang="en-US" sz="2400" b="1" dirty="0"/>
              <a:t>的优劣</a:t>
            </a:r>
          </a:p>
        </p:txBody>
      </p:sp>
    </p:spTree>
    <p:extLst>
      <p:ext uri="{BB962C8B-B14F-4D97-AF65-F5344CB8AC3E}">
        <p14:creationId xmlns:p14="http://schemas.microsoft.com/office/powerpoint/2010/main" val="143296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00139" y="257175"/>
            <a:ext cx="9544050" cy="461665"/>
          </a:xfrm>
          <a:prstGeom prst="rect">
            <a:avLst/>
          </a:prstGeom>
          <a:noFill/>
        </p:spPr>
        <p:txBody>
          <a:bodyPr wrap="square" rtlCol="0">
            <a:spAutoFit/>
          </a:bodyPr>
          <a:lstStyle/>
          <a:p>
            <a:pPr algn="ctr"/>
            <a:r>
              <a:rPr lang="en-US" altLang="zh-CN" sz="2400" b="1" dirty="0"/>
              <a:t>Neo4j</a:t>
            </a:r>
            <a:r>
              <a:rPr lang="zh-CN" altLang="en-US" sz="2400" b="1" dirty="0"/>
              <a:t>商业案例</a:t>
            </a:r>
          </a:p>
        </p:txBody>
      </p:sp>
      <p:sp>
        <p:nvSpPr>
          <p:cNvPr id="3" name="文本框 2">
            <a:extLst>
              <a:ext uri="{FF2B5EF4-FFF2-40B4-BE49-F238E27FC236}">
                <a16:creationId xmlns:a16="http://schemas.microsoft.com/office/drawing/2014/main" id="{9D65C06B-AF40-4F1B-8E03-FCF6134AD1AA}"/>
              </a:ext>
            </a:extLst>
          </p:cNvPr>
          <p:cNvSpPr txBox="1"/>
          <p:nvPr/>
        </p:nvSpPr>
        <p:spPr>
          <a:xfrm>
            <a:off x="908858" y="703035"/>
            <a:ext cx="10374284" cy="3323987"/>
          </a:xfrm>
          <a:prstGeom prst="rect">
            <a:avLst/>
          </a:prstGeom>
          <a:noFill/>
        </p:spPr>
        <p:txBody>
          <a:bodyPr wrap="square" rtlCol="0">
            <a:spAutoFit/>
          </a:bodyPr>
          <a:lstStyle/>
          <a:p>
            <a:r>
              <a:rPr lang="en-US" altLang="zh-CN" sz="2400" b="1" dirty="0">
                <a:solidFill>
                  <a:schemeClr val="accent5"/>
                </a:solidFill>
                <a:latin typeface="宋体" panose="02010600030101010101" pitchFamily="2" charset="-122"/>
                <a:ea typeface="黑体" panose="02010609060101010101" pitchFamily="49" charset="-122"/>
              </a:rPr>
              <a:t>NBC</a:t>
            </a:r>
            <a:r>
              <a:rPr lang="zh-CN" altLang="zh-CN" sz="2400" b="1" dirty="0">
                <a:solidFill>
                  <a:schemeClr val="accent5"/>
                </a:solidFill>
                <a:latin typeface="宋体" panose="02010600030101010101" pitchFamily="2" charset="-122"/>
                <a:ea typeface="黑体" panose="02010609060101010101" pitchFamily="49" charset="-122"/>
              </a:rPr>
              <a:t>新闻欺诈检测</a:t>
            </a:r>
            <a:r>
              <a:rPr lang="zh-CN" altLang="en-US" sz="2400" b="1" dirty="0">
                <a:solidFill>
                  <a:schemeClr val="accent5"/>
                </a:solidFill>
                <a:latin typeface="宋体" panose="02010600030101010101" pitchFamily="2" charset="-122"/>
                <a:ea typeface="黑体" panose="02010609060101010101" pitchFamily="49" charset="-122"/>
              </a:rPr>
              <a:t>：</a:t>
            </a:r>
            <a:endParaRPr lang="en-US" altLang="zh-CN" sz="2400" b="1" dirty="0">
              <a:solidFill>
                <a:schemeClr val="accent5"/>
              </a:solidFill>
              <a:latin typeface="宋体" panose="02010600030101010101" pitchFamily="2" charset="-122"/>
              <a:ea typeface="黑体" panose="02010609060101010101" pitchFamily="49" charset="-122"/>
            </a:endParaRPr>
          </a:p>
          <a:p>
            <a:r>
              <a:rPr lang="en-US" altLang="zh-CN" sz="2400" dirty="0"/>
              <a:t>        </a:t>
            </a:r>
            <a:r>
              <a:rPr lang="en-US" altLang="zh-CN" sz="2400" dirty="0">
                <a:solidFill>
                  <a:schemeClr val="bg2">
                    <a:lumMod val="50000"/>
                  </a:schemeClr>
                </a:solidFill>
              </a:rPr>
              <a:t>2016</a:t>
            </a:r>
            <a:r>
              <a:rPr lang="zh-CN" altLang="zh-CN" sz="2400" dirty="0">
                <a:solidFill>
                  <a:schemeClr val="bg2">
                    <a:lumMod val="50000"/>
                  </a:schemeClr>
                </a:solidFill>
              </a:rPr>
              <a:t>年美国大选期间，俄罗斯水军渗透了美国的网络空间。</a:t>
            </a:r>
            <a:r>
              <a:rPr lang="en-US" altLang="zh-CN" sz="2400" dirty="0">
                <a:solidFill>
                  <a:schemeClr val="bg2">
                    <a:lumMod val="50000"/>
                  </a:schemeClr>
                </a:solidFill>
              </a:rPr>
              <a:t>NBC</a:t>
            </a:r>
            <a:r>
              <a:rPr lang="zh-CN" altLang="zh-CN" sz="2400" dirty="0">
                <a:solidFill>
                  <a:schemeClr val="bg2">
                    <a:lumMod val="50000"/>
                  </a:schemeClr>
                </a:solidFill>
              </a:rPr>
              <a:t>新闻的一个团队</a:t>
            </a:r>
            <a:r>
              <a:rPr lang="zh-CN" altLang="en-US" sz="2400" dirty="0">
                <a:solidFill>
                  <a:schemeClr val="bg2">
                    <a:lumMod val="50000"/>
                  </a:schemeClr>
                </a:solidFill>
              </a:rPr>
              <a:t>利用</a:t>
            </a:r>
            <a:r>
              <a:rPr lang="en-US" altLang="zh-CN" sz="2400" dirty="0">
                <a:solidFill>
                  <a:schemeClr val="bg2">
                    <a:lumMod val="50000"/>
                  </a:schemeClr>
                </a:solidFill>
              </a:rPr>
              <a:t>Neo4j</a:t>
            </a:r>
            <a:r>
              <a:rPr lang="zh-CN" altLang="zh-CN" sz="2400" dirty="0">
                <a:solidFill>
                  <a:schemeClr val="bg2">
                    <a:lumMod val="50000"/>
                  </a:schemeClr>
                </a:solidFill>
              </a:rPr>
              <a:t>弄清</a:t>
            </a:r>
            <a:r>
              <a:rPr lang="zh-CN" altLang="en-US" sz="2400" dirty="0">
                <a:solidFill>
                  <a:schemeClr val="bg2">
                    <a:lumMod val="50000"/>
                  </a:schemeClr>
                </a:solidFill>
              </a:rPr>
              <a:t>了</a:t>
            </a:r>
            <a:r>
              <a:rPr lang="zh-CN" altLang="zh-CN" sz="2400" dirty="0">
                <a:solidFill>
                  <a:schemeClr val="bg2">
                    <a:lumMod val="50000"/>
                  </a:schemeClr>
                </a:solidFill>
              </a:rPr>
              <a:t>克里姆林宫支持的水军如何利用推特影响美国的政治。</a:t>
            </a:r>
            <a:r>
              <a:rPr lang="zh-CN" altLang="en-US" sz="2400" dirty="0">
                <a:solidFill>
                  <a:schemeClr val="bg2">
                    <a:lumMod val="50000"/>
                  </a:schemeClr>
                </a:solidFill>
              </a:rPr>
              <a:t>他们使用</a:t>
            </a:r>
            <a:r>
              <a:rPr lang="en-US" altLang="zh-CN" sz="2400" dirty="0">
                <a:solidFill>
                  <a:schemeClr val="bg2">
                    <a:lumMod val="50000"/>
                  </a:schemeClr>
                </a:solidFill>
              </a:rPr>
              <a:t>Neo4j</a:t>
            </a:r>
            <a:r>
              <a:rPr lang="zh-CN" altLang="zh-CN" sz="2400" dirty="0">
                <a:solidFill>
                  <a:schemeClr val="bg2">
                    <a:lumMod val="50000"/>
                  </a:schemeClr>
                </a:solidFill>
              </a:rPr>
              <a:t>构建“关系引擎”</a:t>
            </a:r>
            <a:r>
              <a:rPr lang="zh-CN" altLang="en-US" sz="2400" dirty="0">
                <a:solidFill>
                  <a:schemeClr val="bg2">
                    <a:lumMod val="50000"/>
                  </a:schemeClr>
                </a:solidFill>
              </a:rPr>
              <a:t>，利用社区检测算法和中心性算法</a:t>
            </a:r>
            <a:r>
              <a:rPr lang="zh-CN" altLang="zh-CN" sz="2400" dirty="0">
                <a:solidFill>
                  <a:schemeClr val="bg2">
                    <a:lumMod val="50000"/>
                  </a:schemeClr>
                </a:solidFill>
              </a:rPr>
              <a:t>详细</a:t>
            </a:r>
            <a:r>
              <a:rPr lang="zh-CN" altLang="en-US" sz="2400" dirty="0">
                <a:solidFill>
                  <a:schemeClr val="bg2">
                    <a:lumMod val="50000"/>
                  </a:schemeClr>
                </a:solidFill>
              </a:rPr>
              <a:t>分析</a:t>
            </a:r>
            <a:r>
              <a:rPr lang="zh-CN" altLang="zh-CN" sz="2400" dirty="0">
                <a:solidFill>
                  <a:schemeClr val="bg2">
                    <a:lumMod val="50000"/>
                  </a:schemeClr>
                </a:solidFill>
              </a:rPr>
              <a:t>了成百上千的推特账号，并以此发现了俄罗斯水军的行为</a:t>
            </a:r>
            <a:r>
              <a:rPr lang="zh-CN" altLang="en-US" sz="2400" dirty="0">
                <a:solidFill>
                  <a:schemeClr val="bg2">
                    <a:lumMod val="50000"/>
                  </a:schemeClr>
                </a:solidFill>
              </a:rPr>
              <a:t>模式</a:t>
            </a:r>
            <a:r>
              <a:rPr lang="zh-CN" altLang="zh-CN" sz="2400" dirty="0">
                <a:solidFill>
                  <a:schemeClr val="bg2">
                    <a:lumMod val="50000"/>
                  </a:schemeClr>
                </a:solidFill>
              </a:rPr>
              <a:t>。</a:t>
            </a:r>
            <a:endParaRPr lang="en-US" altLang="zh-CN" sz="2400" dirty="0">
              <a:solidFill>
                <a:schemeClr val="bg2">
                  <a:lumMod val="50000"/>
                </a:schemeClr>
              </a:solidFill>
            </a:endParaRPr>
          </a:p>
          <a:p>
            <a:endParaRPr lang="zh-CN" altLang="zh-CN" sz="2400" dirty="0">
              <a:solidFill>
                <a:schemeClr val="bg2">
                  <a:lumMod val="50000"/>
                </a:schemeClr>
              </a:solidFill>
            </a:endParaRPr>
          </a:p>
          <a:p>
            <a:r>
              <a:rPr lang="en-US" altLang="zh-CN" sz="2400" dirty="0">
                <a:solidFill>
                  <a:schemeClr val="bg2">
                    <a:lumMod val="50000"/>
                  </a:schemeClr>
                </a:solidFill>
              </a:rPr>
              <a:t>       </a:t>
            </a:r>
            <a:r>
              <a:rPr lang="zh-CN" altLang="zh-CN" sz="2400" dirty="0">
                <a:solidFill>
                  <a:schemeClr val="bg2">
                    <a:lumMod val="50000"/>
                  </a:schemeClr>
                </a:solidFill>
              </a:rPr>
              <a:t>这个项目的意义在于，通过用</a:t>
            </a:r>
            <a:r>
              <a:rPr lang="en-US" altLang="zh-CN" sz="2400" dirty="0">
                <a:solidFill>
                  <a:schemeClr val="bg2">
                    <a:lumMod val="50000"/>
                  </a:schemeClr>
                </a:solidFill>
              </a:rPr>
              <a:t>Neo4j</a:t>
            </a:r>
            <a:r>
              <a:rPr lang="zh-CN" altLang="zh-CN" sz="2400" dirty="0">
                <a:solidFill>
                  <a:schemeClr val="bg2">
                    <a:lumMod val="50000"/>
                  </a:schemeClr>
                </a:solidFill>
              </a:rPr>
              <a:t>构建“关系引擎”，政府或者社交平台就能在恶意的水军影响舆情之前，采取行动维护社交秩序。</a:t>
            </a:r>
          </a:p>
          <a:p>
            <a:endParaRPr lang="zh-CN" altLang="en-US" dirty="0"/>
          </a:p>
        </p:txBody>
      </p:sp>
    </p:spTree>
    <p:extLst>
      <p:ext uri="{BB962C8B-B14F-4D97-AF65-F5344CB8AC3E}">
        <p14:creationId xmlns:p14="http://schemas.microsoft.com/office/powerpoint/2010/main" val="297602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20D141C-108C-4359-9A04-37139383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65" y="239683"/>
            <a:ext cx="10191315" cy="641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6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82876" y="820930"/>
            <a:ext cx="10947081" cy="3416320"/>
          </a:xfrm>
          <a:prstGeom prst="rect">
            <a:avLst/>
          </a:prstGeom>
          <a:noFill/>
        </p:spPr>
        <p:txBody>
          <a:bodyPr wrap="square" rtlCol="0">
            <a:spAutoFit/>
          </a:bodyPr>
          <a:lstStyle/>
          <a:p>
            <a:r>
              <a:rPr lang="zh-CN" altLang="zh-CN" sz="2400" b="1" dirty="0">
                <a:solidFill>
                  <a:schemeClr val="accent5"/>
                </a:solidFill>
                <a:effectLst/>
                <a:latin typeface="宋体" panose="02010600030101010101" pitchFamily="2" charset="-122"/>
                <a:ea typeface="黑体" panose="02010609060101010101" pitchFamily="49" charset="-122"/>
                <a:cs typeface="宋体" panose="02010600030101010101" pitchFamily="2" charset="-122"/>
              </a:rPr>
              <a:t>银行欺诈监测</a:t>
            </a:r>
            <a:r>
              <a:rPr lang="zh-CN" altLang="en-US" sz="2400" b="1" dirty="0">
                <a:solidFill>
                  <a:schemeClr val="accent5"/>
                </a:solidFill>
                <a:effectLst/>
                <a:latin typeface="宋体" panose="02010600030101010101" pitchFamily="2" charset="-122"/>
                <a:ea typeface="黑体" panose="02010609060101010101" pitchFamily="49" charset="-122"/>
                <a:cs typeface="宋体" panose="02010600030101010101" pitchFamily="2" charset="-122"/>
              </a:rPr>
              <a:t>：</a:t>
            </a:r>
            <a:endParaRPr lang="en-US" altLang="zh-CN" sz="2400" b="1" dirty="0">
              <a:solidFill>
                <a:schemeClr val="accent5"/>
              </a:solidFill>
            </a:endParaRPr>
          </a:p>
          <a:p>
            <a:r>
              <a:rPr lang="en-US" altLang="zh-CN" sz="2400" dirty="0">
                <a:solidFill>
                  <a:schemeClr val="bg2">
                    <a:lumMod val="50000"/>
                  </a:schemeClr>
                </a:solidFill>
              </a:rPr>
              <a:t>       </a:t>
            </a:r>
            <a:r>
              <a:rPr lang="zh-CN" altLang="zh-CN" sz="2400" dirty="0">
                <a:solidFill>
                  <a:schemeClr val="bg2">
                    <a:lumMod val="50000"/>
                  </a:schemeClr>
                </a:solidFill>
              </a:rPr>
              <a:t>银行和保险公司每年因欺诈而损失数十亿美元。但是，越来越老练的欺诈者已经通过合作以及利用各种其他构造虚假身份的手段，开发了多种方法来逃避欺诈监测。</a:t>
            </a:r>
            <a:endParaRPr lang="en-US" altLang="zh-CN" sz="2400" dirty="0">
              <a:solidFill>
                <a:schemeClr val="bg2">
                  <a:lumMod val="50000"/>
                </a:schemeClr>
              </a:solidFill>
            </a:endParaRPr>
          </a:p>
          <a:p>
            <a:endParaRPr lang="zh-CN" altLang="zh-CN" sz="2400" dirty="0">
              <a:solidFill>
                <a:schemeClr val="bg2">
                  <a:lumMod val="50000"/>
                </a:schemeClr>
              </a:solidFill>
            </a:endParaRPr>
          </a:p>
          <a:p>
            <a:r>
              <a:rPr lang="en-US" altLang="zh-CN" sz="2400" dirty="0">
                <a:solidFill>
                  <a:schemeClr val="bg2">
                    <a:lumMod val="50000"/>
                  </a:schemeClr>
                </a:solidFill>
              </a:rPr>
              <a:t>     </a:t>
            </a:r>
            <a:r>
              <a:rPr lang="zh-CN" altLang="zh-CN" sz="2400" dirty="0">
                <a:solidFill>
                  <a:schemeClr val="bg2">
                    <a:lumMod val="50000"/>
                  </a:schemeClr>
                </a:solidFill>
              </a:rPr>
              <a:t>通过使用图形数据库运行适当的实体链接分析查询，在客户和帐户生命周期的关键阶段（</a:t>
            </a:r>
            <a:r>
              <a:rPr lang="zh-CN" altLang="en-US" sz="2400" dirty="0">
                <a:solidFill>
                  <a:schemeClr val="bg2">
                    <a:lumMod val="50000"/>
                  </a:schemeClr>
                </a:solidFill>
              </a:rPr>
              <a:t>如：</a:t>
            </a:r>
            <a:r>
              <a:rPr lang="zh-CN" altLang="zh-CN" sz="2400" dirty="0">
                <a:solidFill>
                  <a:schemeClr val="bg2">
                    <a:lumMod val="50000"/>
                  </a:schemeClr>
                </a:solidFill>
              </a:rPr>
              <a:t>创建帐户时、余额</a:t>
            </a:r>
            <a:r>
              <a:rPr lang="zh-CN" altLang="en-US" sz="2400" dirty="0">
                <a:solidFill>
                  <a:schemeClr val="bg2">
                    <a:lumMod val="50000"/>
                  </a:schemeClr>
                </a:solidFill>
              </a:rPr>
              <a:t>达到</a:t>
            </a:r>
            <a:r>
              <a:rPr lang="zh-CN" altLang="zh-CN" sz="2400" dirty="0">
                <a:solidFill>
                  <a:schemeClr val="bg2">
                    <a:lumMod val="50000"/>
                  </a:schemeClr>
                </a:solidFill>
              </a:rPr>
              <a:t>阈值时、支票退票时）运行检查</a:t>
            </a:r>
            <a:r>
              <a:rPr lang="zh-CN" altLang="en-US" sz="2400" dirty="0">
                <a:solidFill>
                  <a:schemeClr val="bg2">
                    <a:lumMod val="50000"/>
                  </a:schemeClr>
                </a:solidFill>
              </a:rPr>
              <a:t>，</a:t>
            </a:r>
            <a:r>
              <a:rPr lang="zh-CN" altLang="zh-CN" sz="2400" dirty="0">
                <a:solidFill>
                  <a:schemeClr val="bg2">
                    <a:lumMod val="50000"/>
                  </a:schemeClr>
                </a:solidFill>
              </a:rPr>
              <a:t>来增强现有欺诈检测</a:t>
            </a:r>
            <a:r>
              <a:rPr lang="zh-CN" altLang="en-US" sz="2400" dirty="0">
                <a:solidFill>
                  <a:schemeClr val="bg2">
                    <a:lumMod val="50000"/>
                  </a:schemeClr>
                </a:solidFill>
              </a:rPr>
              <a:t>功能，</a:t>
            </a:r>
            <a:r>
              <a:rPr lang="zh-CN" altLang="zh-CN" sz="2400" dirty="0">
                <a:solidFill>
                  <a:schemeClr val="bg2">
                    <a:lumMod val="50000"/>
                  </a:schemeClr>
                </a:solidFill>
              </a:rPr>
              <a:t>以支持</a:t>
            </a:r>
            <a:r>
              <a:rPr lang="en-US" altLang="zh-CN" sz="2400" dirty="0">
                <a:solidFill>
                  <a:schemeClr val="bg2">
                    <a:lumMod val="50000"/>
                  </a:schemeClr>
                </a:solidFill>
              </a:rPr>
              <a:t>(</a:t>
            </a:r>
            <a:r>
              <a:rPr lang="zh-CN" altLang="en-US" sz="2400" dirty="0">
                <a:solidFill>
                  <a:schemeClr val="bg2">
                    <a:lumMod val="50000"/>
                  </a:schemeClr>
                </a:solidFill>
              </a:rPr>
              <a:t>欺诈</a:t>
            </a:r>
            <a:r>
              <a:rPr lang="en-US" altLang="zh-CN" sz="2400" dirty="0">
                <a:solidFill>
                  <a:schemeClr val="bg2">
                    <a:lumMod val="50000"/>
                  </a:schemeClr>
                </a:solidFill>
              </a:rPr>
              <a:t>)</a:t>
            </a:r>
            <a:r>
              <a:rPr lang="zh-CN" altLang="zh-CN" sz="2400" dirty="0">
                <a:solidFill>
                  <a:schemeClr val="bg2">
                    <a:lumMod val="50000"/>
                  </a:schemeClr>
                </a:solidFill>
              </a:rPr>
              <a:t>环</a:t>
            </a:r>
            <a:r>
              <a:rPr lang="zh-CN" altLang="en-US" sz="2400" dirty="0">
                <a:solidFill>
                  <a:schemeClr val="bg2">
                    <a:lumMod val="50000"/>
                  </a:schemeClr>
                </a:solidFill>
              </a:rPr>
              <a:t>的</a:t>
            </a:r>
            <a:r>
              <a:rPr lang="zh-CN" altLang="zh-CN" sz="2400" dirty="0">
                <a:solidFill>
                  <a:schemeClr val="bg2">
                    <a:lumMod val="50000"/>
                  </a:schemeClr>
                </a:solidFill>
              </a:rPr>
              <a:t>检测</a:t>
            </a:r>
            <a:r>
              <a:rPr lang="zh-CN" altLang="en-US" sz="2400" dirty="0">
                <a:solidFill>
                  <a:schemeClr val="bg2">
                    <a:lumMod val="50000"/>
                  </a:schemeClr>
                </a:solidFill>
              </a:rPr>
              <a:t>。</a:t>
            </a:r>
            <a:r>
              <a:rPr lang="zh-CN" altLang="zh-CN" sz="2400" dirty="0">
                <a:solidFill>
                  <a:schemeClr val="bg2">
                    <a:lumMod val="50000"/>
                  </a:schemeClr>
                </a:solidFill>
              </a:rPr>
              <a:t>通过与正确类型的事件相关联的图形</a:t>
            </a:r>
            <a:r>
              <a:rPr lang="zh-CN" altLang="en-US" sz="2400" dirty="0">
                <a:solidFill>
                  <a:schemeClr val="bg2">
                    <a:lumMod val="50000"/>
                  </a:schemeClr>
                </a:solidFill>
              </a:rPr>
              <a:t>做对比，</a:t>
            </a:r>
            <a:r>
              <a:rPr lang="zh-CN" altLang="zh-CN" sz="2400" dirty="0">
                <a:solidFill>
                  <a:schemeClr val="bg2">
                    <a:lumMod val="50000"/>
                  </a:schemeClr>
                </a:solidFill>
              </a:rPr>
              <a:t>可以帮助银行识别出可能的欺诈事件。</a:t>
            </a:r>
            <a:endParaRPr lang="zh-CN" altLang="en-US" sz="2400" dirty="0">
              <a:solidFill>
                <a:schemeClr val="bg2">
                  <a:lumMod val="50000"/>
                </a:schemeClr>
              </a:solidFill>
            </a:endParaRPr>
          </a:p>
        </p:txBody>
      </p:sp>
    </p:spTree>
    <p:extLst>
      <p:ext uri="{BB962C8B-B14F-4D97-AF65-F5344CB8AC3E}">
        <p14:creationId xmlns:p14="http://schemas.microsoft.com/office/powerpoint/2010/main" val="1717297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069A42-E1E5-4221-9AEA-B82D70A79C21}"/>
              </a:ext>
            </a:extLst>
          </p:cNvPr>
          <p:cNvPicPr/>
          <p:nvPr/>
        </p:nvPicPr>
        <p:blipFill>
          <a:blip r:embed="rId2"/>
          <a:stretch>
            <a:fillRect/>
          </a:stretch>
        </p:blipFill>
        <p:spPr>
          <a:xfrm>
            <a:off x="752030" y="239283"/>
            <a:ext cx="10477143" cy="6366616"/>
          </a:xfrm>
          <a:prstGeom prst="rect">
            <a:avLst/>
          </a:prstGeom>
        </p:spPr>
      </p:pic>
    </p:spTree>
    <p:extLst>
      <p:ext uri="{BB962C8B-B14F-4D97-AF65-F5344CB8AC3E}">
        <p14:creationId xmlns:p14="http://schemas.microsoft.com/office/powerpoint/2010/main" val="87879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00139" y="257175"/>
            <a:ext cx="9544050" cy="461665"/>
          </a:xfrm>
          <a:prstGeom prst="rect">
            <a:avLst/>
          </a:prstGeom>
          <a:noFill/>
        </p:spPr>
        <p:txBody>
          <a:bodyPr wrap="square" rtlCol="0">
            <a:spAutoFit/>
          </a:bodyPr>
          <a:lstStyle/>
          <a:p>
            <a:pPr algn="ctr"/>
            <a:r>
              <a:rPr lang="zh-CN" altLang="en-US" sz="2400" b="1" dirty="0"/>
              <a:t>研究计划</a:t>
            </a:r>
          </a:p>
        </p:txBody>
      </p:sp>
      <p:sp>
        <p:nvSpPr>
          <p:cNvPr id="3" name="文本框 2">
            <a:extLst>
              <a:ext uri="{FF2B5EF4-FFF2-40B4-BE49-F238E27FC236}">
                <a16:creationId xmlns:a16="http://schemas.microsoft.com/office/drawing/2014/main" id="{9D65C06B-AF40-4F1B-8E03-FCF6134AD1AA}"/>
              </a:ext>
            </a:extLst>
          </p:cNvPr>
          <p:cNvSpPr txBox="1"/>
          <p:nvPr/>
        </p:nvSpPr>
        <p:spPr>
          <a:xfrm>
            <a:off x="681038" y="2191442"/>
            <a:ext cx="10829924" cy="1938992"/>
          </a:xfrm>
          <a:prstGeom prst="rect">
            <a:avLst/>
          </a:prstGeom>
          <a:noFill/>
        </p:spPr>
        <p:txBody>
          <a:bodyPr wrap="square" rtlCol="0">
            <a:spAutoFit/>
          </a:bodyPr>
          <a:lstStyle/>
          <a:p>
            <a:r>
              <a:rPr lang="zh-CN" altLang="en-US" sz="2400" b="1" dirty="0"/>
              <a:t>研究目标：</a:t>
            </a:r>
            <a:endParaRPr lang="en-US" altLang="zh-CN" sz="2400" b="1" dirty="0"/>
          </a:p>
          <a:p>
            <a:endParaRPr lang="en-US" altLang="zh-CN" sz="2400" b="1" dirty="0"/>
          </a:p>
          <a:p>
            <a:r>
              <a:rPr lang="zh-CN" altLang="zh-CN" sz="2400" dirty="0"/>
              <a:t>基于</a:t>
            </a:r>
            <a:r>
              <a:rPr lang="en-US" altLang="zh-CN" sz="2400" dirty="0"/>
              <a:t>Neo4j</a:t>
            </a:r>
            <a:r>
              <a:rPr lang="zh-CN" altLang="zh-CN" sz="2400" dirty="0"/>
              <a:t>构建一个图数据处理系统</a:t>
            </a:r>
            <a:r>
              <a:rPr lang="zh-CN" altLang="en-US" sz="2400" dirty="0"/>
              <a:t>用于研究团体搜索</a:t>
            </a:r>
            <a:r>
              <a:rPr lang="zh-CN" altLang="zh-CN" sz="2400" dirty="0"/>
              <a:t>，包括图数据导入、存储、增删改查，以及扩展</a:t>
            </a:r>
            <a:r>
              <a:rPr lang="en-US" altLang="zh-CN" sz="2400" dirty="0"/>
              <a:t>Neo4j</a:t>
            </a:r>
            <a:r>
              <a:rPr lang="zh-CN" altLang="zh-CN" sz="2400" dirty="0"/>
              <a:t>的</a:t>
            </a:r>
            <a:r>
              <a:rPr lang="zh-CN" altLang="en-US" sz="2400" dirty="0"/>
              <a:t>社区发现</a:t>
            </a:r>
            <a:r>
              <a:rPr lang="zh-CN" altLang="zh-CN" sz="2400" dirty="0"/>
              <a:t>算法。</a:t>
            </a:r>
          </a:p>
          <a:p>
            <a:endParaRPr lang="en-US" altLang="zh-CN" sz="2400" dirty="0"/>
          </a:p>
        </p:txBody>
      </p:sp>
    </p:spTree>
    <p:extLst>
      <p:ext uri="{BB962C8B-B14F-4D97-AF65-F5344CB8AC3E}">
        <p14:creationId xmlns:p14="http://schemas.microsoft.com/office/powerpoint/2010/main" val="239442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01934E-B6EB-49A7-9F92-1B01B5E896F8}"/>
              </a:ext>
            </a:extLst>
          </p:cNvPr>
          <p:cNvSpPr txBox="1"/>
          <p:nvPr/>
        </p:nvSpPr>
        <p:spPr>
          <a:xfrm>
            <a:off x="639822" y="302359"/>
            <a:ext cx="10715625" cy="7109639"/>
          </a:xfrm>
          <a:prstGeom prst="rect">
            <a:avLst/>
          </a:prstGeom>
          <a:noFill/>
        </p:spPr>
        <p:txBody>
          <a:bodyPr wrap="square" rtlCol="0">
            <a:spAutoFit/>
          </a:bodyPr>
          <a:lstStyle/>
          <a:p>
            <a:r>
              <a:rPr lang="zh-CN" altLang="en-US" sz="2400" b="1" dirty="0"/>
              <a:t>功能模块：</a:t>
            </a:r>
            <a:endParaRPr lang="en-US" altLang="zh-CN" sz="2400" b="1" dirty="0"/>
          </a:p>
          <a:p>
            <a:pPr marL="285750" indent="-285750">
              <a:buFont typeface="Wingdings" panose="05000000000000000000" pitchFamily="2" charset="2"/>
              <a:buChar char="Ø"/>
            </a:pPr>
            <a:r>
              <a:rPr lang="zh-CN" altLang="en-US" sz="2400" i="1" u="sng" dirty="0">
                <a:solidFill>
                  <a:srgbClr val="C00000"/>
                </a:solidFill>
              </a:rPr>
              <a:t>数据建模</a:t>
            </a:r>
            <a:r>
              <a:rPr lang="zh-CN" altLang="en-US" sz="2400" dirty="0"/>
              <a:t>：</a:t>
            </a:r>
            <a:r>
              <a:rPr lang="zh-CN" altLang="zh-CN" sz="2400" dirty="0"/>
              <a:t>基于原始数据的网络关系确定实体（节点）和关系（边），以及实体和边的属性。然后根据确定的实体和关系构建对象与图的映射模型，作为对</a:t>
            </a:r>
            <a:r>
              <a:rPr lang="en-US" altLang="zh-CN" sz="2400" dirty="0"/>
              <a:t>Neo4j</a:t>
            </a:r>
            <a:r>
              <a:rPr lang="zh-CN" altLang="zh-CN" sz="2400" dirty="0"/>
              <a:t>中图数据操作的基础。</a:t>
            </a:r>
            <a:endParaRPr lang="en-US" altLang="zh-CN" sz="2400" dirty="0"/>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zh-CN" altLang="zh-CN" sz="2400" i="1" u="sng" dirty="0">
                <a:solidFill>
                  <a:srgbClr val="C00000"/>
                </a:solidFill>
              </a:rPr>
              <a:t>数据预处理</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t>按预先建立的图的模型，处理原始数据；去除不合规范的记录，并且把原始数据改造成</a:t>
            </a:r>
            <a:r>
              <a:rPr lang="en-US" altLang="zh-CN" sz="2400" dirty="0"/>
              <a:t>Neo4j</a:t>
            </a:r>
            <a:r>
              <a:rPr lang="zh-CN" altLang="zh-CN" sz="2400" dirty="0"/>
              <a:t>可以直接识别的格式。</a:t>
            </a:r>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zh-CN" altLang="zh-CN" sz="2400" i="1" u="sng" dirty="0">
                <a:solidFill>
                  <a:srgbClr val="C00000"/>
                </a:solidFill>
              </a:rPr>
              <a:t>模型实现</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t>使用编程语言实现先前建立的数据模型。具体来说是建立对象和节点、边的映射关系。不同的节点类型与边的类型分别映射为不同的对象，对象的中包含节点或边的属性映射。</a:t>
            </a:r>
            <a:endParaRPr lang="en-US" altLang="zh-CN" sz="2400" dirty="0"/>
          </a:p>
          <a:p>
            <a:pPr marL="285750" indent="-285750">
              <a:buFont typeface="Wingdings" panose="05000000000000000000" pitchFamily="2" charset="2"/>
              <a:buChar char="Ø"/>
            </a:pPr>
            <a:endParaRPr lang="en-US" altLang="zh-CN" sz="2400" dirty="0"/>
          </a:p>
          <a:p>
            <a:pPr marL="285750" indent="-285750">
              <a:buFont typeface="Wingdings" panose="05000000000000000000" pitchFamily="2" charset="2"/>
              <a:buChar char="Ø"/>
            </a:pPr>
            <a:r>
              <a:rPr lang="zh-CN" altLang="zh-CN" sz="2400" i="1" u="sng" dirty="0">
                <a:solidFill>
                  <a:srgbClr val="C00000"/>
                </a:solidFill>
              </a:rPr>
              <a:t>系统</a:t>
            </a:r>
            <a:r>
              <a:rPr lang="en-US" altLang="zh-CN" sz="2400" i="1" u="sng" dirty="0">
                <a:solidFill>
                  <a:srgbClr val="C00000"/>
                </a:solidFill>
              </a:rPr>
              <a:t>RESTful API</a:t>
            </a:r>
            <a:r>
              <a:rPr lang="zh-CN" altLang="zh-CN" sz="2400" i="1" u="sng" dirty="0">
                <a:solidFill>
                  <a:srgbClr val="C00000"/>
                </a:solidFill>
              </a:rPr>
              <a:t>接口</a:t>
            </a:r>
            <a:r>
              <a:rPr lang="zh-CN" altLang="en-US" sz="2400" dirty="0"/>
              <a:t>：</a:t>
            </a:r>
            <a:r>
              <a:rPr lang="zh-CN" altLang="zh-CN" sz="2400" dirty="0"/>
              <a:t>基于</a:t>
            </a:r>
            <a:r>
              <a:rPr lang="en-US" altLang="zh-CN" sz="2400" dirty="0"/>
              <a:t>restful</a:t>
            </a:r>
            <a:r>
              <a:rPr lang="zh-CN" altLang="zh-CN" sz="2400" dirty="0"/>
              <a:t>协议开发服务接口，为前端提供统一的服务调用以及交互方式</a:t>
            </a:r>
            <a:r>
              <a:rPr lang="zh-CN" altLang="en-US" sz="2400" dirty="0"/>
              <a:t>。</a:t>
            </a:r>
            <a:endParaRPr lang="en-US" altLang="zh-CN" sz="2400" dirty="0"/>
          </a:p>
          <a:p>
            <a:pPr marL="285750" indent="-285750">
              <a:buFont typeface="Wingdings" panose="05000000000000000000" pitchFamily="2" charset="2"/>
              <a:buChar char="Ø"/>
            </a:pPr>
            <a:endParaRPr lang="en-US" altLang="zh-CN" sz="2400" i="1" u="sng" dirty="0"/>
          </a:p>
          <a:p>
            <a:pPr marL="285750" indent="-285750">
              <a:buFont typeface="Wingdings" panose="05000000000000000000" pitchFamily="2" charset="2"/>
              <a:buChar char="Ø"/>
            </a:pPr>
            <a:r>
              <a:rPr lang="zh-CN" altLang="zh-CN" sz="2400" i="1" u="sng" dirty="0">
                <a:solidFill>
                  <a:srgbClr val="C00000"/>
                </a:solidFill>
              </a:rPr>
              <a:t>算法扩展</a:t>
            </a:r>
            <a:r>
              <a:rPr lang="en-US" altLang="zh-CN" sz="2400" i="1" u="sng" dirty="0">
                <a:solidFill>
                  <a:srgbClr val="C00000"/>
                </a:solidFill>
              </a:rPr>
              <a:t>(</a:t>
            </a:r>
            <a:r>
              <a:rPr lang="zh-CN" altLang="zh-CN" sz="2400" i="1" u="sng" dirty="0">
                <a:solidFill>
                  <a:srgbClr val="C00000"/>
                </a:solidFill>
              </a:rPr>
              <a:t>优化</a:t>
            </a:r>
            <a:r>
              <a:rPr lang="en-US" altLang="zh-CN" sz="2400" i="1" u="sng" dirty="0">
                <a:solidFill>
                  <a:srgbClr val="C00000"/>
                </a:solidFill>
              </a:rPr>
              <a:t>)</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t>使用实验室的图社区发现相关的算法扩展</a:t>
            </a:r>
            <a:r>
              <a:rPr lang="en-US" altLang="zh-CN" sz="2400" dirty="0"/>
              <a:t>Neo4j</a:t>
            </a:r>
            <a:r>
              <a:rPr lang="zh-CN" altLang="zh-CN" sz="2400" dirty="0"/>
              <a:t>算法库，并整合</a:t>
            </a:r>
            <a:r>
              <a:rPr lang="en-US" altLang="zh-CN" sz="2400" dirty="0"/>
              <a:t>API</a:t>
            </a:r>
            <a:r>
              <a:rPr lang="zh-CN" altLang="zh-CN" sz="2400" dirty="0"/>
              <a:t>接口与扩展算法对外提供服务；实现使用扩展算法高效处理图数据。</a:t>
            </a:r>
          </a:p>
          <a:p>
            <a:pPr marL="285750" indent="-285750">
              <a:buFont typeface="Wingdings" panose="05000000000000000000" pitchFamily="2" charset="2"/>
              <a:buChar char="Ø"/>
            </a:pPr>
            <a:endParaRPr lang="zh-CN" altLang="zh-CN" sz="2400" dirty="0"/>
          </a:p>
          <a:p>
            <a:endParaRPr lang="zh-CN" altLang="en-US" sz="2400" dirty="0"/>
          </a:p>
        </p:txBody>
      </p:sp>
    </p:spTree>
    <p:extLst>
      <p:ext uri="{BB962C8B-B14F-4D97-AF65-F5344CB8AC3E}">
        <p14:creationId xmlns:p14="http://schemas.microsoft.com/office/powerpoint/2010/main" val="408780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14427" y="257175"/>
            <a:ext cx="9544050" cy="461665"/>
          </a:xfrm>
          <a:prstGeom prst="rect">
            <a:avLst/>
          </a:prstGeom>
          <a:noFill/>
        </p:spPr>
        <p:txBody>
          <a:bodyPr wrap="square" rtlCol="0">
            <a:spAutoFit/>
          </a:bodyPr>
          <a:lstStyle/>
          <a:p>
            <a:pPr algn="ctr"/>
            <a:r>
              <a:rPr lang="zh-CN" altLang="en-US" sz="2400" b="1" dirty="0"/>
              <a:t>实验方案</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3785652"/>
          </a:xfrm>
          <a:prstGeom prst="rect">
            <a:avLst/>
          </a:prstGeom>
          <a:noFill/>
        </p:spPr>
        <p:txBody>
          <a:bodyPr wrap="square" rtlCol="0">
            <a:spAutoFit/>
          </a:bodyPr>
          <a:lstStyle/>
          <a:p>
            <a:r>
              <a:rPr lang="zh-CN" altLang="zh-CN" sz="2400" b="1" dirty="0"/>
              <a:t>创新及特色</a:t>
            </a:r>
            <a:r>
              <a:rPr lang="zh-CN" altLang="en-US" sz="2400" b="1" dirty="0"/>
              <a:t>：</a:t>
            </a:r>
            <a:endParaRPr lang="en-US" altLang="zh-CN" sz="2400" b="1" dirty="0"/>
          </a:p>
          <a:p>
            <a:pPr marL="514350" indent="-514350">
              <a:buFont typeface="+mj-lt"/>
              <a:buAutoNum type="romanUcPeriod"/>
            </a:pPr>
            <a:r>
              <a:rPr lang="zh-CN" altLang="zh-CN" sz="2400" dirty="0"/>
              <a:t>该项目会整合改进的图算法，整合完成之后会提高系统对图数据的计算能力，还可以增加</a:t>
            </a:r>
            <a:r>
              <a:rPr lang="en-US" altLang="zh-CN" sz="2400" dirty="0"/>
              <a:t>Neo4j</a:t>
            </a:r>
            <a:r>
              <a:rPr lang="zh-CN" altLang="zh-CN" sz="2400" dirty="0"/>
              <a:t>原生算法库所没有的算法。这种模式提供了一种功能扩展的模式，方便后期对系统功能的进一步优化与扩展。</a:t>
            </a:r>
            <a:endParaRPr lang="en-US" altLang="zh-CN" sz="2400" dirty="0"/>
          </a:p>
          <a:p>
            <a:pPr marL="514350" indent="-514350">
              <a:buFont typeface="+mj-lt"/>
              <a:buAutoNum type="romanUcPeriod"/>
            </a:pPr>
            <a:endParaRPr lang="en-US" altLang="zh-CN" sz="2400" dirty="0"/>
          </a:p>
          <a:p>
            <a:pPr marL="514350" indent="-514350">
              <a:buFont typeface="+mj-lt"/>
              <a:buAutoNum type="romanUcPeriod"/>
            </a:pPr>
            <a:endParaRPr lang="en-US" altLang="zh-CN" sz="2400" dirty="0"/>
          </a:p>
          <a:p>
            <a:pPr marL="514350" indent="-514350">
              <a:buFont typeface="+mj-lt"/>
              <a:buAutoNum type="romanUcPeriod"/>
            </a:pPr>
            <a:endParaRPr lang="en-US" altLang="zh-CN" sz="2400" dirty="0"/>
          </a:p>
          <a:p>
            <a:pPr marL="514350" indent="-514350">
              <a:buFont typeface="+mj-lt"/>
              <a:buAutoNum type="romanUcPeriod"/>
            </a:pPr>
            <a:r>
              <a:rPr lang="zh-CN" altLang="zh-CN" sz="2400" dirty="0"/>
              <a:t>从项目整体来看，它实现了从图数据清洗、建模，到图数据的存储和操作，再到图算法的扩展调用，最后到图数据前端的可视化展示的一整套流程</a:t>
            </a:r>
            <a:r>
              <a:rPr lang="zh-CN" altLang="en-US" sz="2400" dirty="0"/>
              <a:t>，</a:t>
            </a:r>
            <a:r>
              <a:rPr lang="zh-CN" altLang="zh-CN" sz="2400" dirty="0"/>
              <a:t>并留有进一步扩展优化的空间。</a:t>
            </a:r>
            <a:endParaRPr lang="en-US" altLang="zh-CN" sz="2400" dirty="0"/>
          </a:p>
        </p:txBody>
      </p:sp>
    </p:spTree>
    <p:extLst>
      <p:ext uri="{BB962C8B-B14F-4D97-AF65-F5344CB8AC3E}">
        <p14:creationId xmlns:p14="http://schemas.microsoft.com/office/powerpoint/2010/main" val="117839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14427" y="257175"/>
            <a:ext cx="9544050" cy="461665"/>
          </a:xfrm>
          <a:prstGeom prst="rect">
            <a:avLst/>
          </a:prstGeom>
          <a:noFill/>
        </p:spPr>
        <p:txBody>
          <a:bodyPr wrap="square" rtlCol="0">
            <a:spAutoFit/>
          </a:bodyPr>
          <a:lstStyle/>
          <a:p>
            <a:pPr algn="ctr"/>
            <a:r>
              <a:rPr lang="zh-CN" altLang="en-US" sz="2400" b="1" dirty="0"/>
              <a:t>研究工具</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1938992"/>
          </a:xfrm>
          <a:prstGeom prst="rect">
            <a:avLst/>
          </a:prstGeom>
          <a:noFill/>
        </p:spPr>
        <p:txBody>
          <a:bodyPr wrap="square" rtlCol="0">
            <a:spAutoFit/>
          </a:bodyPr>
          <a:lstStyle/>
          <a:p>
            <a:r>
              <a:rPr lang="zh-CN" altLang="en-US" sz="2400" b="1" dirty="0"/>
              <a:t>数据清洗工具：</a:t>
            </a:r>
            <a:r>
              <a:rPr lang="zh-CN" altLang="zh-CN" sz="2400" dirty="0"/>
              <a:t>数据清洗工具拟采用</a:t>
            </a:r>
            <a:r>
              <a:rPr lang="en-US" altLang="zh-CN" sz="2400" dirty="0"/>
              <a:t>Python</a:t>
            </a:r>
            <a:r>
              <a:rPr lang="zh-CN" altLang="zh-CN" sz="2400" dirty="0"/>
              <a:t>数据处理相关的开源包（如：</a:t>
            </a:r>
            <a:r>
              <a:rPr lang="en-US" altLang="zh-CN" sz="2400" dirty="0">
                <a:hlinkClick r:id="rId2">
                  <a:extLst>
                    <a:ext uri="{A12FA001-AC4F-418D-AE19-62706E023703}">
                      <ahyp:hlinkClr xmlns:ahyp="http://schemas.microsoft.com/office/drawing/2018/hyperlinkcolor" val="tx"/>
                    </a:ext>
                  </a:extLst>
                </a:hlinkClick>
              </a:rPr>
              <a:t>pandas</a:t>
            </a:r>
            <a:r>
              <a:rPr lang="zh-CN" altLang="zh-CN" sz="2400" dirty="0"/>
              <a:t>），具体采用何种方式需要进一步调研，取决于数据量和数据格式。</a:t>
            </a:r>
          </a:p>
          <a:p>
            <a:endParaRPr lang="en-US" altLang="zh-CN" sz="2400" dirty="0"/>
          </a:p>
          <a:p>
            <a:endParaRPr lang="en-US" altLang="zh-CN" sz="2400" b="1" dirty="0"/>
          </a:p>
          <a:p>
            <a:endParaRPr lang="en-US" altLang="zh-CN" sz="2400" b="1" dirty="0"/>
          </a:p>
        </p:txBody>
      </p:sp>
      <p:pic>
        <p:nvPicPr>
          <p:cNvPr id="9218" name="Picture 2" descr="Manipulating the data with Pandas using Python. | by Tanu N Prabhu |  Towards Data Science">
            <a:extLst>
              <a:ext uri="{FF2B5EF4-FFF2-40B4-BE49-F238E27FC236}">
                <a16:creationId xmlns:a16="http://schemas.microsoft.com/office/drawing/2014/main" id="{6599DB92-06DF-4306-85EC-7F2D0FBDD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40" y="1950185"/>
            <a:ext cx="6258858"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E4F13D9-EE7C-4099-81ED-D995444D898E}"/>
              </a:ext>
            </a:extLst>
          </p:cNvPr>
          <p:cNvSpPr txBox="1"/>
          <p:nvPr/>
        </p:nvSpPr>
        <p:spPr>
          <a:xfrm>
            <a:off x="6930640" y="2971800"/>
            <a:ext cx="5033472" cy="1569660"/>
          </a:xfrm>
          <a:prstGeom prst="rect">
            <a:avLst/>
          </a:prstGeom>
          <a:noFill/>
        </p:spPr>
        <p:txBody>
          <a:bodyPr wrap="square" rtlCol="0">
            <a:spAutoFit/>
          </a:bodyPr>
          <a:lstStyle/>
          <a:p>
            <a:r>
              <a:rPr lang="en-US" altLang="zh-CN" sz="2400" b="0" i="0" dirty="0">
                <a:solidFill>
                  <a:srgbClr val="4E6E8E"/>
                </a:solidFill>
                <a:effectLst/>
                <a:latin typeface="-apple-system"/>
              </a:rPr>
              <a:t>Pandas</a:t>
            </a:r>
            <a:r>
              <a:rPr lang="zh-CN" altLang="en-US" sz="2400" b="0" i="0" dirty="0">
                <a:solidFill>
                  <a:srgbClr val="4E6E8E"/>
                </a:solidFill>
                <a:effectLst/>
                <a:latin typeface="-apple-system"/>
              </a:rPr>
              <a:t>是一个强大的分析结构化数据的工具集；它的使用基础是</a:t>
            </a:r>
            <a:r>
              <a:rPr lang="en-US" altLang="zh-CN" sz="2400" b="0" i="0" dirty="0" err="1">
                <a:solidFill>
                  <a:srgbClr val="4E6E8E"/>
                </a:solidFill>
                <a:effectLst/>
                <a:latin typeface="-apple-system"/>
              </a:rPr>
              <a:t>Numpy</a:t>
            </a:r>
            <a:r>
              <a:rPr lang="zh-CN" altLang="en-US" sz="2400" b="0" i="0" dirty="0">
                <a:solidFill>
                  <a:srgbClr val="4E6E8E"/>
                </a:solidFill>
                <a:effectLst/>
                <a:latin typeface="-apple-system"/>
              </a:rPr>
              <a:t>；用于数据挖掘和数据分析，同时也提供数据清洗功能。</a:t>
            </a:r>
            <a:endParaRPr lang="zh-CN" altLang="en-US" sz="2400" dirty="0"/>
          </a:p>
        </p:txBody>
      </p:sp>
    </p:spTree>
    <p:extLst>
      <p:ext uri="{BB962C8B-B14F-4D97-AF65-F5344CB8AC3E}">
        <p14:creationId xmlns:p14="http://schemas.microsoft.com/office/powerpoint/2010/main" val="420758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82876" y="1085850"/>
            <a:ext cx="10829924" cy="830997"/>
          </a:xfrm>
          <a:prstGeom prst="rect">
            <a:avLst/>
          </a:prstGeom>
          <a:noFill/>
        </p:spPr>
        <p:txBody>
          <a:bodyPr wrap="square" rtlCol="0">
            <a:spAutoFit/>
          </a:bodyPr>
          <a:lstStyle/>
          <a:p>
            <a:r>
              <a:rPr lang="zh-CN" altLang="en-US" sz="2400" b="1" dirty="0"/>
              <a:t>数据建模工具：</a:t>
            </a:r>
            <a:r>
              <a:rPr lang="zh-CN" altLang="zh-CN" sz="2400" dirty="0"/>
              <a:t>数据建模工具拟采用</a:t>
            </a:r>
            <a:r>
              <a:rPr lang="en-US" altLang="zh-CN" sz="2400" dirty="0" err="1"/>
              <a:t>PowerDesigner</a:t>
            </a:r>
            <a:r>
              <a:rPr lang="zh-CN" altLang="zh-CN" sz="2400" dirty="0"/>
              <a:t>。</a:t>
            </a:r>
            <a:endParaRPr lang="en-US" altLang="zh-CN" sz="2400" dirty="0"/>
          </a:p>
          <a:p>
            <a:endParaRPr lang="en-US" altLang="zh-CN" sz="24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7233970" y="1793736"/>
            <a:ext cx="4738688" cy="2954655"/>
          </a:xfrm>
          <a:prstGeom prst="rect">
            <a:avLst/>
          </a:prstGeom>
          <a:noFill/>
        </p:spPr>
        <p:txBody>
          <a:bodyPr wrap="square" rtlCol="0">
            <a:spAutoFit/>
          </a:bodyPr>
          <a:lstStyle/>
          <a:p>
            <a:r>
              <a:rPr lang="en-US" altLang="zh-CN" sz="2400" dirty="0" err="1">
                <a:solidFill>
                  <a:srgbClr val="4E6E8E"/>
                </a:solidFill>
                <a:latin typeface="-apple-system"/>
              </a:rPr>
              <a:t>PowerDesigner</a:t>
            </a:r>
            <a:r>
              <a:rPr lang="zh-CN" altLang="zh-CN" sz="2400" dirty="0">
                <a:solidFill>
                  <a:srgbClr val="4E6E8E"/>
                </a:solidFill>
                <a:latin typeface="-apple-system"/>
              </a:rPr>
              <a:t>是目前数据建模业界的领头羊。功能包括：完整的集成模型，和面向包含</a:t>
            </a:r>
            <a:r>
              <a:rPr lang="en-US" altLang="zh-CN" sz="2400" dirty="0">
                <a:solidFill>
                  <a:srgbClr val="4E6E8E"/>
                </a:solidFill>
                <a:latin typeface="-apple-system"/>
              </a:rPr>
              <a:t>IT</a:t>
            </a:r>
            <a:r>
              <a:rPr lang="zh-CN" altLang="zh-CN" sz="2400" dirty="0">
                <a:solidFill>
                  <a:srgbClr val="4E6E8E"/>
                </a:solidFill>
                <a:latin typeface="-apple-system"/>
              </a:rPr>
              <a:t>为中心的、非</a:t>
            </a:r>
            <a:r>
              <a:rPr lang="en-US" altLang="zh-CN" sz="2400" dirty="0">
                <a:solidFill>
                  <a:srgbClr val="4E6E8E"/>
                </a:solidFill>
                <a:latin typeface="-apple-system"/>
              </a:rPr>
              <a:t>IT</a:t>
            </a:r>
            <a:r>
              <a:rPr lang="zh-CN" altLang="zh-CN" sz="2400" dirty="0">
                <a:solidFill>
                  <a:srgbClr val="4E6E8E"/>
                </a:solidFill>
                <a:latin typeface="-apple-system"/>
              </a:rPr>
              <a:t>为中心的差异化建模诉求。</a:t>
            </a:r>
            <a:r>
              <a:rPr lang="en-US" altLang="zh-CN" sz="2400" dirty="0" err="1">
                <a:solidFill>
                  <a:srgbClr val="4E6E8E"/>
                </a:solidFill>
                <a:latin typeface="-apple-system"/>
              </a:rPr>
              <a:t>PowerDesigner</a:t>
            </a:r>
            <a:r>
              <a:rPr lang="zh-CN" altLang="zh-CN" sz="2400" dirty="0">
                <a:solidFill>
                  <a:srgbClr val="4E6E8E"/>
                </a:solidFill>
                <a:latin typeface="-apple-system"/>
              </a:rPr>
              <a:t>拥有一个人性化的界面，简单易懂的帮助文档</a:t>
            </a:r>
            <a:r>
              <a:rPr lang="zh-CN" altLang="zh-CN" dirty="0">
                <a:solidFill>
                  <a:srgbClr val="4E6E8E"/>
                </a:solidFill>
                <a:latin typeface="-apple-system"/>
              </a:rPr>
              <a:t>，可以实现快速建模。</a:t>
            </a:r>
          </a:p>
          <a:p>
            <a:endParaRPr lang="zh-CN" altLang="en-US" dirty="0"/>
          </a:p>
        </p:txBody>
      </p:sp>
      <p:pic>
        <p:nvPicPr>
          <p:cNvPr id="10242" name="Picture 2" descr="SAP PowerDesigner | Download [1.3 GB]">
            <a:extLst>
              <a:ext uri="{FF2B5EF4-FFF2-40B4-BE49-F238E27FC236}">
                <a16:creationId xmlns:a16="http://schemas.microsoft.com/office/drawing/2014/main" id="{3F7B9C39-0F12-4980-95E6-A537D3292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793736"/>
            <a:ext cx="4738688" cy="47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7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424247" y="108210"/>
            <a:ext cx="9144000" cy="406695"/>
          </a:xfrm>
        </p:spPr>
        <p:txBody>
          <a:bodyPr>
            <a:noAutofit/>
          </a:bodyPr>
          <a:lstStyle/>
          <a:p>
            <a:r>
              <a:rPr lang="zh-CN" altLang="en-US" sz="2400" b="1" dirty="0">
                <a:latin typeface="+mn-lt"/>
                <a:ea typeface="+mn-ea"/>
                <a:cs typeface="+mn-cs"/>
              </a:rPr>
              <a:t>选题背景</a:t>
            </a:r>
          </a:p>
        </p:txBody>
      </p:sp>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648690" y="1446414"/>
            <a:ext cx="9290858" cy="4272741"/>
          </a:xfrm>
        </p:spPr>
        <p:txBody>
          <a:bodyPr>
            <a:normAutofit lnSpcReduction="10000"/>
          </a:bodyPr>
          <a:lstStyle/>
          <a:p>
            <a:pPr marL="400050" indent="-400050" algn="l">
              <a:buFont typeface="+mj-lt"/>
              <a:buAutoNum type="romanUcPeriod"/>
            </a:pPr>
            <a:r>
              <a:rPr lang="zh-CN" altLang="en-US" dirty="0"/>
              <a:t>互联网的高速发展，积累了海量的非结构化数据；为满足非结构化数据的存储，出现了众多的优秀非关系型数据库。</a:t>
            </a:r>
            <a:endParaRPr lang="en-US" altLang="zh-CN" dirty="0"/>
          </a:p>
          <a:p>
            <a:pPr marL="400050" indent="-400050" algn="l">
              <a:buFont typeface="+mj-lt"/>
              <a:buAutoNum type="romanUcPeriod"/>
            </a:pPr>
            <a:endParaRPr lang="en-US" altLang="zh-CN" dirty="0"/>
          </a:p>
          <a:p>
            <a:pPr marL="400050" indent="-400050" algn="l">
              <a:buFont typeface="+mj-lt"/>
              <a:buAutoNum type="romanUcPeriod"/>
            </a:pPr>
            <a:r>
              <a:rPr lang="en-US" altLang="zh-CN" dirty="0"/>
              <a:t> </a:t>
            </a:r>
            <a:r>
              <a:rPr lang="en-US" altLang="zh-CN" dirty="0" err="1"/>
              <a:t>NoSql</a:t>
            </a:r>
            <a:r>
              <a:rPr lang="zh-CN" altLang="zh-CN" dirty="0"/>
              <a:t>数据库可以按数据模型分成</a:t>
            </a:r>
            <a:r>
              <a:rPr lang="en-US" altLang="zh-CN" dirty="0"/>
              <a:t>4</a:t>
            </a:r>
            <a:r>
              <a:rPr lang="zh-CN" altLang="zh-CN" dirty="0"/>
              <a:t>类：键值存储库、列族数据库、文档数据库、图形数据库</a:t>
            </a:r>
            <a:r>
              <a:rPr lang="zh-CN" altLang="en-US" dirty="0"/>
              <a:t>。</a:t>
            </a:r>
            <a:endParaRPr lang="en-US" altLang="zh-CN" dirty="0"/>
          </a:p>
          <a:p>
            <a:pPr marL="400050" indent="-400050" algn="l">
              <a:buFont typeface="+mj-lt"/>
              <a:buAutoNum type="romanUcPeriod"/>
            </a:pPr>
            <a:endParaRPr lang="en-US" altLang="zh-CN" dirty="0"/>
          </a:p>
          <a:p>
            <a:pPr marL="400050" indent="-400050" algn="l">
              <a:buFont typeface="+mj-lt"/>
              <a:buAutoNum type="romanUcPeriod"/>
            </a:pPr>
            <a:r>
              <a:rPr lang="zh-CN" altLang="zh-CN" dirty="0"/>
              <a:t>图形数据库专门用来处理高度关联的数据，适用于推荐系统、社交网络、模式识别等领域。</a:t>
            </a:r>
            <a:endParaRPr lang="en-US" altLang="zh-CN" dirty="0"/>
          </a:p>
          <a:p>
            <a:pPr marL="400050" indent="-400050" algn="l">
              <a:buFont typeface="+mj-lt"/>
              <a:buAutoNum type="romanUcPeriod"/>
            </a:pPr>
            <a:endParaRPr lang="en-US" altLang="zh-CN" dirty="0"/>
          </a:p>
          <a:p>
            <a:pPr marL="400050" indent="-400050" algn="l">
              <a:buFont typeface="+mj-lt"/>
              <a:buAutoNum type="romanUcPeriod"/>
            </a:pPr>
            <a:r>
              <a:rPr lang="zh-CN" altLang="zh-CN" dirty="0"/>
              <a:t>图形数据库具有高度的灵活性，并且支持复杂的图形算法</a:t>
            </a:r>
            <a:r>
              <a:rPr lang="en-US" altLang="zh-CN" dirty="0"/>
              <a:t>(</a:t>
            </a:r>
            <a:r>
              <a:rPr lang="zh-CN" altLang="en-US" dirty="0"/>
              <a:t>如：社区发现</a:t>
            </a:r>
            <a:r>
              <a:rPr lang="en-US" altLang="zh-CN" dirty="0"/>
              <a:t>)</a:t>
            </a:r>
            <a:r>
              <a:rPr lang="zh-CN" altLang="zh-CN" dirty="0"/>
              <a:t>，方便构建复杂的关系图。</a:t>
            </a:r>
          </a:p>
          <a:p>
            <a:endParaRPr kumimoji="1" lang="zh-CN" altLang="en-US" dirty="0"/>
          </a:p>
        </p:txBody>
      </p:sp>
    </p:spTree>
    <p:extLst>
      <p:ext uri="{BB962C8B-B14F-4D97-AF65-F5344CB8AC3E}">
        <p14:creationId xmlns:p14="http://schemas.microsoft.com/office/powerpoint/2010/main" val="178290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830997"/>
          </a:xfrm>
          <a:prstGeom prst="rect">
            <a:avLst/>
          </a:prstGeom>
          <a:noFill/>
        </p:spPr>
        <p:txBody>
          <a:bodyPr wrap="square" rtlCol="0">
            <a:spAutoFit/>
          </a:bodyPr>
          <a:lstStyle/>
          <a:p>
            <a:r>
              <a:rPr lang="zh-CN" altLang="en-US" sz="2400" b="1" dirty="0"/>
              <a:t>数据建模实现：</a:t>
            </a:r>
            <a:r>
              <a:rPr lang="zh-CN" altLang="zh-CN" sz="2400" dirty="0"/>
              <a:t>模型实现拟采用</a:t>
            </a:r>
            <a:r>
              <a:rPr lang="en-US" altLang="zh-CN" sz="2400" dirty="0"/>
              <a:t>Java</a:t>
            </a:r>
            <a:r>
              <a:rPr lang="zh-CN" altLang="zh-CN" sz="2400" dirty="0"/>
              <a:t>实现；系统</a:t>
            </a:r>
            <a:r>
              <a:rPr lang="en-US" altLang="zh-CN" sz="2400" dirty="0"/>
              <a:t>API</a:t>
            </a:r>
            <a:r>
              <a:rPr lang="zh-CN" altLang="zh-CN" sz="2400" dirty="0"/>
              <a:t>接口拟采用</a:t>
            </a:r>
            <a:r>
              <a:rPr lang="en-US" altLang="zh-CN" sz="2400" dirty="0" err="1"/>
              <a:t>SpringBoot</a:t>
            </a:r>
            <a:r>
              <a:rPr lang="en-US" altLang="zh-CN" sz="2400" dirty="0"/>
              <a:t> 2.3.0.RELEASE</a:t>
            </a:r>
            <a:r>
              <a:rPr lang="zh-CN" altLang="zh-CN" sz="2400" dirty="0"/>
              <a:t>框架进行开发</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a:t>
            </a:r>
            <a:endParaRPr lang="en-US" altLang="zh-CN" sz="24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7016097" y="2909828"/>
            <a:ext cx="4990743" cy="2308324"/>
          </a:xfrm>
          <a:prstGeom prst="rect">
            <a:avLst/>
          </a:prstGeom>
          <a:noFill/>
        </p:spPr>
        <p:txBody>
          <a:bodyPr wrap="square" rtlCol="0">
            <a:spAutoFit/>
          </a:bodyPr>
          <a:lstStyle/>
          <a:p>
            <a:r>
              <a:rPr lang="en-US" altLang="zh-CN" sz="2400" dirty="0" err="1">
                <a:solidFill>
                  <a:srgbClr val="4E6E8E"/>
                </a:solidFill>
                <a:latin typeface="-apple-system"/>
              </a:rPr>
              <a:t>SpringBoot</a:t>
            </a:r>
            <a:r>
              <a:rPr lang="zh-CN" altLang="zh-CN" sz="2400" dirty="0">
                <a:solidFill>
                  <a:srgbClr val="4E6E8E"/>
                </a:solidFill>
                <a:latin typeface="-apple-system"/>
              </a:rPr>
              <a:t>是全新开源的轻量级框架。它基于</a:t>
            </a:r>
            <a:r>
              <a:rPr lang="en-US" altLang="zh-CN" sz="2400" dirty="0">
                <a:solidFill>
                  <a:srgbClr val="4E6E8E"/>
                </a:solidFill>
                <a:latin typeface="-apple-system"/>
              </a:rPr>
              <a:t>Spring4.0</a:t>
            </a:r>
            <a:r>
              <a:rPr lang="zh-CN" altLang="zh-CN" sz="2400" dirty="0">
                <a:solidFill>
                  <a:srgbClr val="4E6E8E"/>
                </a:solidFill>
                <a:latin typeface="-apple-system"/>
              </a:rPr>
              <a:t>设计，继承了</a:t>
            </a:r>
            <a:r>
              <a:rPr lang="en-US" altLang="zh-CN" sz="2400" dirty="0">
                <a:solidFill>
                  <a:srgbClr val="4E6E8E"/>
                </a:solidFill>
                <a:latin typeface="-apple-system"/>
              </a:rPr>
              <a:t>Spring</a:t>
            </a:r>
            <a:r>
              <a:rPr lang="zh-CN" altLang="zh-CN" sz="2400" dirty="0">
                <a:solidFill>
                  <a:srgbClr val="4E6E8E"/>
                </a:solidFill>
                <a:latin typeface="-apple-system"/>
              </a:rPr>
              <a:t>框架原有的优秀特性，并通过简化配置来进一步简化了</a:t>
            </a:r>
            <a:r>
              <a:rPr lang="en-US" altLang="zh-CN" sz="2400" dirty="0">
                <a:solidFill>
                  <a:srgbClr val="4E6E8E"/>
                </a:solidFill>
                <a:latin typeface="-apple-system"/>
              </a:rPr>
              <a:t>Spring</a:t>
            </a:r>
            <a:r>
              <a:rPr lang="zh-CN" altLang="zh-CN" sz="2400" dirty="0">
                <a:solidFill>
                  <a:srgbClr val="4E6E8E"/>
                </a:solidFill>
                <a:latin typeface="-apple-system"/>
              </a:rPr>
              <a:t>应用的整个搭建和开发过程。</a:t>
            </a:r>
          </a:p>
          <a:p>
            <a:endParaRPr lang="zh-CN" altLang="en-US" sz="2400" dirty="0"/>
          </a:p>
        </p:txBody>
      </p:sp>
      <p:pic>
        <p:nvPicPr>
          <p:cNvPr id="11266" name="Picture 2" descr="SpringBoot的优点_小猛同学的博客-CSDN博客_springboot的优点">
            <a:extLst>
              <a:ext uri="{FF2B5EF4-FFF2-40B4-BE49-F238E27FC236}">
                <a16:creationId xmlns:a16="http://schemas.microsoft.com/office/drawing/2014/main" id="{321DA64F-256D-4934-82F2-14CA5282B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40" y="2362941"/>
            <a:ext cx="6028122" cy="314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854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91422" y="632923"/>
            <a:ext cx="10829924" cy="1569660"/>
          </a:xfrm>
          <a:prstGeom prst="rect">
            <a:avLst/>
          </a:prstGeom>
          <a:noFill/>
        </p:spPr>
        <p:txBody>
          <a:bodyPr wrap="square" rtlCol="0">
            <a:spAutoFit/>
          </a:bodyPr>
          <a:lstStyle/>
          <a:p>
            <a:r>
              <a:rPr lang="zh-CN" altLang="en-US" sz="2400" b="1" dirty="0"/>
              <a:t>图数据库：</a:t>
            </a:r>
            <a:r>
              <a:rPr lang="en-US" altLang="zh-CN" sz="2400" dirty="0"/>
              <a:t>Neo4j</a:t>
            </a:r>
            <a:r>
              <a:rPr lang="zh-CN" altLang="zh-CN" sz="2400" dirty="0"/>
              <a:t>使用社区版</a:t>
            </a:r>
            <a:r>
              <a:rPr lang="en-US" altLang="zh-CN" sz="2400" dirty="0"/>
              <a:t>4.0</a:t>
            </a:r>
            <a:r>
              <a:rPr lang="zh-CN" altLang="zh-CN" sz="2400" dirty="0"/>
              <a:t>版本，数据库部署环境拟采用</a:t>
            </a:r>
            <a:r>
              <a:rPr lang="en-US" altLang="zh-CN" sz="2400" dirty="0"/>
              <a:t>ubuntu18.04.1x86_64/4</a:t>
            </a:r>
            <a:r>
              <a:rPr lang="zh-CN" altLang="zh-CN" sz="2400" dirty="0"/>
              <a:t>核</a:t>
            </a:r>
            <a:r>
              <a:rPr lang="en-US" altLang="zh-CN" sz="2400" dirty="0"/>
              <a:t>/8G</a:t>
            </a:r>
            <a:r>
              <a:rPr lang="zh-CN" altLang="zh-CN" sz="2400" dirty="0"/>
              <a:t>内存</a:t>
            </a:r>
            <a:r>
              <a:rPr lang="en-US" altLang="zh-CN" sz="2400" dirty="0"/>
              <a:t>/200GSSD</a:t>
            </a:r>
            <a:r>
              <a:rPr lang="zh-CN" altLang="zh-CN" sz="2400" dirty="0"/>
              <a:t>硬盘</a:t>
            </a:r>
            <a:r>
              <a:rPr lang="en-US" altLang="zh-CN" sz="2400" dirty="0"/>
              <a:t>,</a:t>
            </a:r>
            <a:r>
              <a:rPr lang="zh-CN" altLang="zh-CN" sz="2400" dirty="0"/>
              <a:t>测试阶段使用低配版服务器</a:t>
            </a:r>
            <a:r>
              <a:rPr lang="en-US" altLang="zh-CN" sz="2400" dirty="0"/>
              <a:t>1</a:t>
            </a:r>
            <a:r>
              <a:rPr lang="zh-CN" altLang="zh-CN" sz="2400" dirty="0"/>
              <a:t>核</a:t>
            </a:r>
            <a:r>
              <a:rPr lang="en-US" altLang="zh-CN" sz="2400" dirty="0"/>
              <a:t>2G</a:t>
            </a:r>
            <a:r>
              <a:rPr lang="zh-CN" altLang="zh-CN" sz="2400" dirty="0"/>
              <a:t>。</a:t>
            </a:r>
          </a:p>
          <a:p>
            <a:endParaRPr lang="en-US" altLang="zh-CN" sz="24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7520300" y="2841962"/>
            <a:ext cx="4298534" cy="2308324"/>
          </a:xfrm>
          <a:prstGeom prst="rect">
            <a:avLst/>
          </a:prstGeom>
          <a:noFill/>
        </p:spPr>
        <p:txBody>
          <a:bodyPr wrap="square" rtlCol="0">
            <a:spAutoFit/>
          </a:bodyPr>
          <a:lstStyle/>
          <a:p>
            <a:r>
              <a:rPr lang="en-US" altLang="zh-CN" sz="2400" dirty="0">
                <a:solidFill>
                  <a:srgbClr val="4E6E8E"/>
                </a:solidFill>
                <a:latin typeface="-apple-system"/>
              </a:rPr>
              <a:t>Neo4j</a:t>
            </a:r>
            <a:r>
              <a:rPr lang="zh-CN" altLang="en-US" sz="2400" dirty="0">
                <a:solidFill>
                  <a:srgbClr val="4E6E8E"/>
                </a:solidFill>
                <a:latin typeface="-apple-system"/>
              </a:rPr>
              <a:t>是一个高性能的</a:t>
            </a:r>
            <a:r>
              <a:rPr lang="en-US" altLang="zh-CN" sz="2400" dirty="0">
                <a:solidFill>
                  <a:srgbClr val="4E6E8E"/>
                </a:solidFill>
                <a:latin typeface="-apple-system"/>
              </a:rPr>
              <a:t>,NOSQL</a:t>
            </a:r>
            <a:r>
              <a:rPr lang="zh-CN" altLang="en-US" sz="2400" dirty="0">
                <a:solidFill>
                  <a:srgbClr val="4E6E8E"/>
                </a:solidFill>
                <a:latin typeface="-apple-system"/>
              </a:rPr>
              <a:t>图形数据库，它将结构化数据存储在网络上而不是表中。  </a:t>
            </a:r>
            <a:r>
              <a:rPr lang="en-US" altLang="zh-CN" sz="2400" dirty="0">
                <a:solidFill>
                  <a:srgbClr val="4E6E8E"/>
                </a:solidFill>
                <a:latin typeface="-apple-system"/>
              </a:rPr>
              <a:t>Neo4j</a:t>
            </a:r>
            <a:r>
              <a:rPr lang="zh-CN" altLang="en-US" sz="2400" dirty="0">
                <a:solidFill>
                  <a:srgbClr val="4E6E8E"/>
                </a:solidFill>
                <a:latin typeface="-apple-system"/>
              </a:rPr>
              <a:t>也可以被看作是一个高性能的图引擎，该引擎具有成熟数据库的所有特性。</a:t>
            </a:r>
          </a:p>
        </p:txBody>
      </p:sp>
      <p:pic>
        <p:nvPicPr>
          <p:cNvPr id="12290" name="Picture 2" descr="Neo4j -Cypher基本操作（一）查询- 知乎">
            <a:extLst>
              <a:ext uri="{FF2B5EF4-FFF2-40B4-BE49-F238E27FC236}">
                <a16:creationId xmlns:a16="http://schemas.microsoft.com/office/drawing/2014/main" id="{E6061A9D-E8C4-4999-A6E0-409434B54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386012"/>
            <a:ext cx="6043835"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88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14427" y="257175"/>
            <a:ext cx="9544050" cy="369332"/>
          </a:xfrm>
          <a:prstGeom prst="rect">
            <a:avLst/>
          </a:prstGeom>
          <a:noFill/>
        </p:spPr>
        <p:txBody>
          <a:bodyPr wrap="square" rtlCol="0">
            <a:spAutoFit/>
          </a:bodyPr>
          <a:lstStyle/>
          <a:p>
            <a:pPr algn="ctr"/>
            <a:r>
              <a:rPr lang="zh-CN" altLang="zh-CN" b="1" dirty="0"/>
              <a:t>研究工作进度</a:t>
            </a:r>
            <a:r>
              <a:rPr lang="zh-CN" altLang="en-US" b="1" dirty="0"/>
              <a:t>及安排</a:t>
            </a:r>
          </a:p>
        </p:txBody>
      </p:sp>
      <p:sp>
        <p:nvSpPr>
          <p:cNvPr id="5" name="文本框 4">
            <a:extLst>
              <a:ext uri="{FF2B5EF4-FFF2-40B4-BE49-F238E27FC236}">
                <a16:creationId xmlns:a16="http://schemas.microsoft.com/office/drawing/2014/main" id="{B1944D6E-E32A-264F-94DF-1EDE690D19ED}"/>
              </a:ext>
            </a:extLst>
          </p:cNvPr>
          <p:cNvSpPr txBox="1"/>
          <p:nvPr/>
        </p:nvSpPr>
        <p:spPr>
          <a:xfrm>
            <a:off x="573577" y="839585"/>
            <a:ext cx="11388437" cy="5262979"/>
          </a:xfrm>
          <a:prstGeom prst="rect">
            <a:avLst/>
          </a:prstGeom>
          <a:noFill/>
        </p:spPr>
        <p:txBody>
          <a:bodyPr wrap="square" rtlCol="0">
            <a:spAutoFit/>
          </a:bodyPr>
          <a:lstStyle/>
          <a:p>
            <a:pPr marL="342900" indent="-342900">
              <a:buFont typeface="Wingdings" pitchFamily="2" charset="2"/>
              <a:buChar char="u"/>
            </a:pPr>
            <a:r>
              <a:rPr lang="en-US" altLang="zh-CN" sz="2400" dirty="0"/>
              <a:t>2020.10.23</a:t>
            </a:r>
            <a:r>
              <a:rPr lang="zh-CN" altLang="zh-CN" sz="2400" dirty="0"/>
              <a:t>—</a:t>
            </a:r>
            <a:r>
              <a:rPr lang="en-US" altLang="zh-CN" sz="2400" dirty="0"/>
              <a:t>2020.10.30 </a:t>
            </a:r>
            <a:r>
              <a:rPr lang="zh-CN" altLang="zh-CN" sz="2400" dirty="0"/>
              <a:t>接受学位论文任务，协商选题；</a:t>
            </a:r>
            <a:endParaRPr lang="en-US" altLang="zh-CN" sz="2400" dirty="0"/>
          </a:p>
          <a:p>
            <a:pPr marL="342900" indent="-342900">
              <a:buFont typeface="Wingdings" pitchFamily="2" charset="2"/>
              <a:buChar char="u"/>
            </a:pPr>
            <a:endParaRPr lang="en-US" altLang="zh-CN" sz="2400" dirty="0"/>
          </a:p>
          <a:p>
            <a:pPr marL="342900" indent="-342900">
              <a:buFont typeface="Wingdings" pitchFamily="2" charset="2"/>
              <a:buChar char="u"/>
            </a:pPr>
            <a:r>
              <a:rPr lang="en-US" altLang="zh-CN" sz="2400" dirty="0"/>
              <a:t>2020.10.31</a:t>
            </a:r>
            <a:r>
              <a:rPr lang="zh-CN" altLang="zh-CN" sz="2400" dirty="0"/>
              <a:t>—</a:t>
            </a:r>
            <a:r>
              <a:rPr lang="en-US" altLang="zh-CN" sz="2400" dirty="0"/>
              <a:t>2020.11.13 </a:t>
            </a:r>
            <a:r>
              <a:rPr lang="zh-CN" altLang="zh-CN" sz="2400" dirty="0"/>
              <a:t>学位论文前期调研、文献资料查阅等准备工</a:t>
            </a:r>
            <a:endParaRPr lang="en-US" altLang="zh-CN" sz="2400" dirty="0"/>
          </a:p>
          <a:p>
            <a:pPr marL="342900" indent="-342900">
              <a:buFont typeface="Wingdings" pitchFamily="2" charset="2"/>
              <a:buChar char="u"/>
            </a:pPr>
            <a:endParaRPr lang="en-US" altLang="zh-CN" sz="2400" dirty="0"/>
          </a:p>
          <a:p>
            <a:pPr marL="342900" indent="-342900">
              <a:buFont typeface="Wingdings" pitchFamily="2" charset="2"/>
              <a:buChar char="u"/>
            </a:pPr>
            <a:r>
              <a:rPr lang="en-US" altLang="zh-CN" sz="2400" dirty="0"/>
              <a:t>2020.11.13</a:t>
            </a:r>
            <a:r>
              <a:rPr lang="zh-CN" altLang="zh-CN" sz="2400" dirty="0"/>
              <a:t>—</a:t>
            </a:r>
            <a:r>
              <a:rPr lang="en-US" altLang="zh-CN" sz="2400" dirty="0"/>
              <a:t>2020.11.24 </a:t>
            </a:r>
            <a:r>
              <a:rPr lang="zh-CN" altLang="zh-CN" sz="2400" dirty="0"/>
              <a:t>完成学位论文开题报告；</a:t>
            </a:r>
            <a:endParaRPr lang="en-US" altLang="zh-CN" sz="2400" dirty="0"/>
          </a:p>
          <a:p>
            <a:pPr marL="342900" indent="-342900">
              <a:buFont typeface="Wingdings" pitchFamily="2" charset="2"/>
              <a:buChar char="u"/>
            </a:pPr>
            <a:endParaRPr lang="en-US" altLang="zh-CN" sz="2400" dirty="0"/>
          </a:p>
          <a:p>
            <a:pPr marL="342900" indent="-342900">
              <a:buFont typeface="Wingdings" pitchFamily="2" charset="2"/>
              <a:buChar char="u"/>
            </a:pPr>
            <a:r>
              <a:rPr lang="en-US" altLang="zh-CN" sz="2400" dirty="0"/>
              <a:t>2020.11.24</a:t>
            </a:r>
            <a:r>
              <a:rPr lang="zh-CN" altLang="zh-CN" sz="2400" dirty="0"/>
              <a:t>—</a:t>
            </a:r>
            <a:r>
              <a:rPr lang="en-US" altLang="zh-CN" sz="2400" dirty="0"/>
              <a:t>2020.12.15 </a:t>
            </a:r>
            <a:r>
              <a:rPr lang="zh-CN" altLang="zh-CN" sz="2400" dirty="0"/>
              <a:t>文献阅读及整理，调研；</a:t>
            </a:r>
            <a:endParaRPr lang="en-US" altLang="zh-CN" sz="2400" dirty="0"/>
          </a:p>
          <a:p>
            <a:pPr marL="342900" indent="-342900">
              <a:buFont typeface="Wingdings" pitchFamily="2" charset="2"/>
              <a:buChar char="u"/>
            </a:pPr>
            <a:endParaRPr lang="en-US" altLang="zh-CN" sz="2400" dirty="0"/>
          </a:p>
          <a:p>
            <a:pPr marL="342900" indent="-342900">
              <a:buFont typeface="Wingdings" pitchFamily="2" charset="2"/>
              <a:buChar char="u"/>
            </a:pPr>
            <a:r>
              <a:rPr lang="en-US" altLang="zh-CN" sz="2400" dirty="0"/>
              <a:t>2020.12.16</a:t>
            </a:r>
            <a:r>
              <a:rPr lang="zh-CN" altLang="zh-CN" sz="2400" dirty="0"/>
              <a:t>—</a:t>
            </a:r>
            <a:r>
              <a:rPr lang="en-US" altLang="zh-CN" sz="2400" dirty="0"/>
              <a:t>2021.01.10 </a:t>
            </a:r>
            <a:r>
              <a:rPr lang="zh-CN" altLang="zh-CN" sz="2400" dirty="0"/>
              <a:t>设计项目算法及项目整体框架；</a:t>
            </a:r>
            <a:endParaRPr lang="en-US" altLang="zh-CN" sz="2400" dirty="0"/>
          </a:p>
          <a:p>
            <a:pPr marL="342900" indent="-342900">
              <a:buFont typeface="Wingdings" pitchFamily="2" charset="2"/>
              <a:buChar char="u"/>
            </a:pPr>
            <a:endParaRPr lang="en-US" altLang="zh-CN" sz="2400" dirty="0"/>
          </a:p>
          <a:p>
            <a:pPr marL="342900" indent="-342900">
              <a:buFont typeface="Wingdings" pitchFamily="2" charset="2"/>
              <a:buChar char="u"/>
            </a:pPr>
            <a:r>
              <a:rPr lang="en-US" altLang="zh-CN" sz="2400" dirty="0"/>
              <a:t>2021.01.11</a:t>
            </a:r>
            <a:r>
              <a:rPr lang="zh-CN" altLang="zh-CN" sz="2400" dirty="0"/>
              <a:t>—</a:t>
            </a:r>
            <a:r>
              <a:rPr lang="en-US" altLang="zh-CN" sz="2400" dirty="0"/>
              <a:t>2021.01.25 </a:t>
            </a:r>
            <a:r>
              <a:rPr lang="zh-CN" altLang="zh-CN" sz="2400" dirty="0"/>
              <a:t>完成数据库安装部署，以及数据建模，数据导入工作；</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2021.01.26</a:t>
            </a:r>
            <a:r>
              <a:rPr lang="zh-CN" altLang="zh-CN" sz="2400" dirty="0"/>
              <a:t>—</a:t>
            </a:r>
            <a:r>
              <a:rPr lang="en-US" altLang="zh-CN" sz="2400" dirty="0"/>
              <a:t>2021.02.20 </a:t>
            </a:r>
            <a:r>
              <a:rPr lang="zh-CN" altLang="zh-CN" sz="2400" dirty="0"/>
              <a:t>完成后端</a:t>
            </a:r>
            <a:r>
              <a:rPr lang="en-US" altLang="zh-CN" sz="2400" dirty="0"/>
              <a:t>API</a:t>
            </a:r>
            <a:r>
              <a:rPr lang="zh-CN" altLang="zh-CN" sz="2400" dirty="0"/>
              <a:t>设计开发，具体包括节点的查询、删除、新增等；</a:t>
            </a:r>
            <a:endParaRPr lang="en-US" altLang="zh-CN" sz="2400" dirty="0"/>
          </a:p>
        </p:txBody>
      </p:sp>
    </p:spTree>
    <p:extLst>
      <p:ext uri="{BB962C8B-B14F-4D97-AF65-F5344CB8AC3E}">
        <p14:creationId xmlns:p14="http://schemas.microsoft.com/office/powerpoint/2010/main" val="2153144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1944D6E-E32A-264F-94DF-1EDE690D19ED}"/>
              </a:ext>
            </a:extLst>
          </p:cNvPr>
          <p:cNvSpPr txBox="1"/>
          <p:nvPr/>
        </p:nvSpPr>
        <p:spPr>
          <a:xfrm>
            <a:off x="573577" y="839585"/>
            <a:ext cx="11388437" cy="4524315"/>
          </a:xfrm>
          <a:prstGeom prst="rect">
            <a:avLst/>
          </a:prstGeom>
          <a:noFill/>
        </p:spPr>
        <p:txBody>
          <a:bodyPr wrap="square" rtlCol="0">
            <a:spAutoFit/>
          </a:bodyPr>
          <a:lstStyle/>
          <a:p>
            <a:pPr marL="342900" indent="-342900">
              <a:buFont typeface="Wingdings" pitchFamily="2" charset="2"/>
              <a:buChar char="u"/>
            </a:pPr>
            <a:r>
              <a:rPr lang="en-US" altLang="zh-CN" sz="2400" dirty="0"/>
              <a:t>2021.02.21</a:t>
            </a:r>
            <a:r>
              <a:rPr lang="zh-CN" altLang="zh-CN" sz="2400" dirty="0"/>
              <a:t>—</a:t>
            </a:r>
            <a:r>
              <a:rPr lang="en-US" altLang="zh-CN" sz="2400" dirty="0"/>
              <a:t>2021.03.20 </a:t>
            </a:r>
            <a:r>
              <a:rPr lang="zh-CN" altLang="zh-CN" sz="2400" dirty="0"/>
              <a:t>实现图数据上传和图数据算法的调用和改进模块；</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2021.03.21</a:t>
            </a:r>
            <a:r>
              <a:rPr lang="zh-CN" altLang="zh-CN" sz="2400" dirty="0"/>
              <a:t>—</a:t>
            </a:r>
            <a:r>
              <a:rPr lang="en-US" altLang="zh-CN" sz="2400" dirty="0"/>
              <a:t>2021.04.10 </a:t>
            </a:r>
            <a:r>
              <a:rPr lang="zh-CN" altLang="zh-CN" sz="2400" dirty="0"/>
              <a:t>进一步优化相关图数据算法；</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2021.04.11</a:t>
            </a:r>
            <a:r>
              <a:rPr lang="zh-CN" altLang="zh-CN" sz="2400" dirty="0"/>
              <a:t>—</a:t>
            </a:r>
            <a:r>
              <a:rPr lang="en-US" altLang="zh-CN" sz="2400" dirty="0"/>
              <a:t>2021.04.30 </a:t>
            </a:r>
            <a:r>
              <a:rPr lang="zh-CN" altLang="zh-CN" sz="2400" dirty="0"/>
              <a:t>撰写毕业设计论文初稿；</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2021.05.01</a:t>
            </a:r>
            <a:r>
              <a:rPr lang="zh-CN" altLang="zh-CN" sz="2400" dirty="0"/>
              <a:t>—</a:t>
            </a:r>
            <a:r>
              <a:rPr lang="en-US" altLang="zh-CN" sz="2400" dirty="0"/>
              <a:t>2021.05.09 </a:t>
            </a:r>
            <a:r>
              <a:rPr lang="zh-CN" altLang="zh-CN" sz="2400" dirty="0"/>
              <a:t>修改初稿，完成毕业设计论文终稿；</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2021.05.10</a:t>
            </a:r>
            <a:r>
              <a:rPr lang="zh-CN" altLang="zh-CN" sz="2400" dirty="0"/>
              <a:t>—</a:t>
            </a:r>
            <a:r>
              <a:rPr lang="en-US" altLang="zh-CN" sz="2400" dirty="0"/>
              <a:t>2021.05.14 </a:t>
            </a:r>
            <a:r>
              <a:rPr lang="zh-CN" altLang="zh-CN" sz="2400" dirty="0"/>
              <a:t>完成毕业设计成果验收和提交；</a:t>
            </a:r>
            <a:endParaRPr lang="en-US" altLang="zh-CN" sz="2400" dirty="0"/>
          </a:p>
          <a:p>
            <a:pPr marL="342900" indent="-342900">
              <a:buFont typeface="+mj-ea"/>
              <a:buAutoNum type="circleNumDbPlain"/>
            </a:pPr>
            <a:endParaRPr lang="en-US" altLang="zh-CN" sz="2400" dirty="0"/>
          </a:p>
          <a:p>
            <a:pPr marL="342900" indent="-342900">
              <a:buFont typeface="Wingdings" pitchFamily="2" charset="2"/>
              <a:buChar char="u"/>
            </a:pPr>
            <a:r>
              <a:rPr lang="en-US" altLang="zh-CN" sz="2400" dirty="0"/>
              <a:t>2021.05.15</a:t>
            </a:r>
            <a:r>
              <a:rPr lang="zh-CN" altLang="zh-CN" sz="2400" dirty="0"/>
              <a:t>—</a:t>
            </a:r>
            <a:r>
              <a:rPr lang="en-US" altLang="zh-CN" sz="2400" dirty="0"/>
              <a:t>2021.05.21 </a:t>
            </a:r>
            <a:r>
              <a:rPr lang="zh-CN" altLang="zh-CN" sz="2400" dirty="0"/>
              <a:t>整理材料，修改论文，完成毕业设计答辩。</a:t>
            </a:r>
          </a:p>
          <a:p>
            <a:pPr marL="342900" indent="-342900">
              <a:buFont typeface="+mj-ea"/>
              <a:buAutoNum type="circleNumDbPlain"/>
            </a:pPr>
            <a:endParaRPr kumimoji="1" lang="zh-CN" altLang="en-US" sz="2400" dirty="0"/>
          </a:p>
        </p:txBody>
      </p:sp>
    </p:spTree>
    <p:extLst>
      <p:ext uri="{BB962C8B-B14F-4D97-AF65-F5344CB8AC3E}">
        <p14:creationId xmlns:p14="http://schemas.microsoft.com/office/powerpoint/2010/main" val="128898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92B0A70-AD43-7045-859E-F0E15EEB7CF0}"/>
              </a:ext>
            </a:extLst>
          </p:cNvPr>
          <p:cNvPicPr>
            <a:picLocks noChangeAspect="1"/>
          </p:cNvPicPr>
          <p:nvPr/>
        </p:nvPicPr>
        <p:blipFill>
          <a:blip r:embed="rId2"/>
          <a:stretch>
            <a:fillRect/>
          </a:stretch>
        </p:blipFill>
        <p:spPr>
          <a:xfrm>
            <a:off x="1016000" y="581892"/>
            <a:ext cx="10160000" cy="5353396"/>
          </a:xfrm>
          <a:prstGeom prst="rect">
            <a:avLst/>
          </a:prstGeom>
        </p:spPr>
      </p:pic>
      <p:sp>
        <p:nvSpPr>
          <p:cNvPr id="6" name="文本框 5">
            <a:extLst>
              <a:ext uri="{FF2B5EF4-FFF2-40B4-BE49-F238E27FC236}">
                <a16:creationId xmlns:a16="http://schemas.microsoft.com/office/drawing/2014/main" id="{2E1CD069-8C7D-8648-88AD-AB0633E5C297}"/>
              </a:ext>
            </a:extLst>
          </p:cNvPr>
          <p:cNvSpPr txBox="1"/>
          <p:nvPr/>
        </p:nvSpPr>
        <p:spPr>
          <a:xfrm>
            <a:off x="1213658" y="5935288"/>
            <a:ext cx="9468197" cy="261610"/>
          </a:xfrm>
          <a:prstGeom prst="rect">
            <a:avLst/>
          </a:prstGeom>
          <a:noFill/>
        </p:spPr>
        <p:txBody>
          <a:bodyPr wrap="square" rtlCol="0">
            <a:spAutoFit/>
          </a:bodyPr>
          <a:lstStyle/>
          <a:p>
            <a:pPr algn="ctr"/>
            <a:r>
              <a:rPr kumimoji="1" lang="zh-CN" altLang="en-US" sz="1100" b="1" dirty="0"/>
              <a:t>常见的</a:t>
            </a:r>
            <a:r>
              <a:rPr kumimoji="1" lang="en-US" altLang="zh-CN" sz="1100" b="1" dirty="0" err="1"/>
              <a:t>NoSql</a:t>
            </a:r>
            <a:r>
              <a:rPr kumimoji="1" lang="zh-CN" altLang="en-US" sz="1100" b="1" dirty="0"/>
              <a:t>数据库</a:t>
            </a:r>
            <a:endParaRPr kumimoji="1" lang="zh-CN" altLang="en-US" b="1" dirty="0"/>
          </a:p>
        </p:txBody>
      </p:sp>
    </p:spTree>
    <p:extLst>
      <p:ext uri="{BB962C8B-B14F-4D97-AF65-F5344CB8AC3E}">
        <p14:creationId xmlns:p14="http://schemas.microsoft.com/office/powerpoint/2010/main" val="115869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438719"/>
          </a:xfrm>
        </p:spPr>
        <p:txBody>
          <a:bodyPr>
            <a:normAutofit/>
          </a:bodyPr>
          <a:lstStyle/>
          <a:p>
            <a:pPr algn="l"/>
            <a:r>
              <a:rPr lang="zh-CN" altLang="en-US" dirty="0"/>
              <a:t>       </a:t>
            </a:r>
            <a:endParaRPr kumimoji="1" lang="zh-CN" altLang="en-US" dirty="0"/>
          </a:p>
        </p:txBody>
      </p:sp>
      <p:sp>
        <p:nvSpPr>
          <p:cNvPr id="2" name="文本框 1">
            <a:extLst>
              <a:ext uri="{FF2B5EF4-FFF2-40B4-BE49-F238E27FC236}">
                <a16:creationId xmlns:a16="http://schemas.microsoft.com/office/drawing/2014/main" id="{EBF86F9F-E2EC-439F-9887-6697C76DA62F}"/>
              </a:ext>
            </a:extLst>
          </p:cNvPr>
          <p:cNvSpPr txBox="1"/>
          <p:nvPr/>
        </p:nvSpPr>
        <p:spPr>
          <a:xfrm>
            <a:off x="665161" y="165910"/>
            <a:ext cx="10147177" cy="461665"/>
          </a:xfrm>
          <a:prstGeom prst="rect">
            <a:avLst/>
          </a:prstGeom>
          <a:noFill/>
        </p:spPr>
        <p:txBody>
          <a:bodyPr wrap="square" rtlCol="0">
            <a:spAutoFit/>
          </a:bodyPr>
          <a:lstStyle/>
          <a:p>
            <a:pPr algn="ctr"/>
            <a:r>
              <a:rPr lang="zh-CN" altLang="en-US" sz="2400" b="1" dirty="0"/>
              <a:t>经典的社区发现算法</a:t>
            </a:r>
          </a:p>
        </p:txBody>
      </p:sp>
      <p:sp>
        <p:nvSpPr>
          <p:cNvPr id="4" name="文本框 3">
            <a:extLst>
              <a:ext uri="{FF2B5EF4-FFF2-40B4-BE49-F238E27FC236}">
                <a16:creationId xmlns:a16="http://schemas.microsoft.com/office/drawing/2014/main" id="{E887200E-301C-4CA8-8DB0-5E91CD701F01}"/>
              </a:ext>
            </a:extLst>
          </p:cNvPr>
          <p:cNvSpPr txBox="1"/>
          <p:nvPr/>
        </p:nvSpPr>
        <p:spPr>
          <a:xfrm>
            <a:off x="7129101" y="1069109"/>
            <a:ext cx="4572000" cy="4524315"/>
          </a:xfrm>
          <a:prstGeom prst="rect">
            <a:avLst/>
          </a:prstGeom>
          <a:noFill/>
        </p:spPr>
        <p:txBody>
          <a:bodyPr wrap="square" rtlCol="0">
            <a:spAutoFit/>
          </a:bodyPr>
          <a:lstStyle/>
          <a:p>
            <a:r>
              <a:rPr lang="en-US" altLang="zh-CN" sz="2400" b="1" i="0" dirty="0">
                <a:solidFill>
                  <a:schemeClr val="accent4">
                    <a:lumMod val="50000"/>
                  </a:schemeClr>
                </a:solidFill>
                <a:effectLst/>
                <a:latin typeface="-apple-system"/>
              </a:rPr>
              <a:t>Measuring Algorithm</a:t>
            </a:r>
          </a:p>
          <a:p>
            <a:pPr marL="457200" indent="-457200">
              <a:buFont typeface="+mj-lt"/>
              <a:buAutoNum type="alphaLcParenR"/>
            </a:pPr>
            <a:r>
              <a:rPr lang="zh-CN" altLang="en-US" sz="2400" b="0" i="0" dirty="0">
                <a:solidFill>
                  <a:srgbClr val="414141"/>
                </a:solidFill>
                <a:effectLst/>
                <a:latin typeface="-apple-system"/>
              </a:rPr>
              <a:t>三角计数计算图中由节点组成的三角形的数量，要求任意两个节点间有边（关系）连接。</a:t>
            </a:r>
            <a:endParaRPr lang="en-US" altLang="zh-CN" sz="2400" dirty="0">
              <a:solidFill>
                <a:srgbClr val="414141"/>
              </a:solidFill>
              <a:latin typeface="-apple-system"/>
            </a:endParaRPr>
          </a:p>
          <a:p>
            <a:pPr marL="457200" indent="-457200">
              <a:buFont typeface="+mj-lt"/>
              <a:buAutoNum type="alphaLcParenR"/>
            </a:pPr>
            <a:r>
              <a:rPr lang="zh-CN" altLang="en-US" sz="2400" b="0" i="0" dirty="0">
                <a:solidFill>
                  <a:srgbClr val="414141"/>
                </a:solidFill>
                <a:effectLst/>
                <a:latin typeface="-apple-system"/>
              </a:rPr>
              <a:t>三角计数（</a:t>
            </a:r>
            <a:r>
              <a:rPr lang="en-US" altLang="zh-CN" sz="2400" b="0" i="0" dirty="0">
                <a:solidFill>
                  <a:srgbClr val="414141"/>
                </a:solidFill>
                <a:effectLst/>
                <a:latin typeface="-apple-system"/>
              </a:rPr>
              <a:t>Triangle Count</a:t>
            </a:r>
            <a:r>
              <a:rPr lang="zh-CN" altLang="en-US" sz="2400" b="0" i="0" dirty="0">
                <a:solidFill>
                  <a:srgbClr val="414141"/>
                </a:solidFill>
                <a:effectLst/>
                <a:latin typeface="-apple-system"/>
              </a:rPr>
              <a:t>）和</a:t>
            </a:r>
            <a:r>
              <a:rPr lang="zh-CN" altLang="en-US" sz="2400" dirty="0">
                <a:solidFill>
                  <a:srgbClr val="414141"/>
                </a:solidFill>
                <a:latin typeface="-apple-system"/>
              </a:rPr>
              <a:t>聚类</a:t>
            </a:r>
            <a:r>
              <a:rPr lang="zh-CN" altLang="en-US" sz="2400" b="0" i="0" dirty="0">
                <a:solidFill>
                  <a:srgbClr val="414141"/>
                </a:solidFill>
                <a:effectLst/>
                <a:latin typeface="-apple-system"/>
              </a:rPr>
              <a:t>系数（</a:t>
            </a:r>
            <a:r>
              <a:rPr lang="en-US" altLang="zh-CN" sz="2400" b="0" i="0" dirty="0">
                <a:solidFill>
                  <a:srgbClr val="414141"/>
                </a:solidFill>
                <a:effectLst/>
                <a:latin typeface="-apple-system"/>
              </a:rPr>
              <a:t>Clustering Coefficient</a:t>
            </a:r>
            <a:r>
              <a:rPr lang="zh-CN" altLang="en-US" sz="2400" b="0" i="0" dirty="0">
                <a:solidFill>
                  <a:srgbClr val="414141"/>
                </a:solidFill>
                <a:effectLst/>
                <a:latin typeface="-apple-system"/>
              </a:rPr>
              <a:t>）经常被一起使用。</a:t>
            </a:r>
            <a:r>
              <a:rPr lang="zh-CN" altLang="en-US" sz="2400" dirty="0">
                <a:solidFill>
                  <a:srgbClr val="414141"/>
                </a:solidFill>
                <a:latin typeface="-apple-system"/>
              </a:rPr>
              <a:t>聚类系数算法的目标是测量一个组的聚类紧</a:t>
            </a:r>
            <a:r>
              <a:rPr lang="zh-CN" altLang="en-US" sz="2400" b="0" i="0" dirty="0">
                <a:solidFill>
                  <a:srgbClr val="414141"/>
                </a:solidFill>
                <a:effectLst/>
                <a:latin typeface="-apple-system"/>
              </a:rPr>
              <a:t>密程度。该算法计算网络中三角形的数量，与可能的关系的比率。</a:t>
            </a:r>
            <a:endParaRPr lang="zh-CN" altLang="en-US" sz="2400" dirty="0">
              <a:solidFill>
                <a:schemeClr val="accent4">
                  <a:lumMod val="50000"/>
                </a:schemeClr>
              </a:solidFill>
            </a:endParaRPr>
          </a:p>
        </p:txBody>
      </p:sp>
      <p:pic>
        <p:nvPicPr>
          <p:cNvPr id="5" name="图片 4">
            <a:extLst>
              <a:ext uri="{FF2B5EF4-FFF2-40B4-BE49-F238E27FC236}">
                <a16:creationId xmlns:a16="http://schemas.microsoft.com/office/drawing/2014/main" id="{90721271-A71C-5342-B919-7E5EF3B8B934}"/>
              </a:ext>
            </a:extLst>
          </p:cNvPr>
          <p:cNvPicPr>
            <a:picLocks noChangeAspect="1"/>
          </p:cNvPicPr>
          <p:nvPr/>
        </p:nvPicPr>
        <p:blipFill>
          <a:blip r:embed="rId2"/>
          <a:stretch>
            <a:fillRect/>
          </a:stretch>
        </p:blipFill>
        <p:spPr>
          <a:xfrm>
            <a:off x="1044841" y="1069109"/>
            <a:ext cx="5236317" cy="5512455"/>
          </a:xfrm>
          <a:prstGeom prst="rect">
            <a:avLst/>
          </a:prstGeom>
        </p:spPr>
      </p:pic>
    </p:spTree>
    <p:extLst>
      <p:ext uri="{BB962C8B-B14F-4D97-AF65-F5344CB8AC3E}">
        <p14:creationId xmlns:p14="http://schemas.microsoft.com/office/powerpoint/2010/main" val="371281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438719"/>
          </a:xfrm>
        </p:spPr>
        <p:txBody>
          <a:bodyPr>
            <a:normAutofit/>
          </a:bodyPr>
          <a:lstStyle/>
          <a:p>
            <a:pPr algn="l"/>
            <a:r>
              <a:rPr lang="zh-CN" altLang="en-US" dirty="0"/>
              <a:t>       </a:t>
            </a:r>
            <a:endParaRPr kumimoji="1" lang="zh-CN" altLang="en-US" dirty="0"/>
          </a:p>
        </p:txBody>
      </p:sp>
      <p:sp>
        <p:nvSpPr>
          <p:cNvPr id="6" name="文本框 5">
            <a:extLst>
              <a:ext uri="{FF2B5EF4-FFF2-40B4-BE49-F238E27FC236}">
                <a16:creationId xmlns:a16="http://schemas.microsoft.com/office/drawing/2014/main" id="{D7FD9264-CDDB-4EAE-99F1-8418F7F995BB}"/>
              </a:ext>
            </a:extLst>
          </p:cNvPr>
          <p:cNvSpPr txBox="1"/>
          <p:nvPr/>
        </p:nvSpPr>
        <p:spPr>
          <a:xfrm>
            <a:off x="7010502" y="1054099"/>
            <a:ext cx="4572000" cy="4524315"/>
          </a:xfrm>
          <a:prstGeom prst="rect">
            <a:avLst/>
          </a:prstGeom>
          <a:noFill/>
        </p:spPr>
        <p:txBody>
          <a:bodyPr wrap="square" rtlCol="0">
            <a:spAutoFit/>
          </a:bodyPr>
          <a:lstStyle/>
          <a:p>
            <a:r>
              <a:rPr lang="en-US" altLang="zh-CN" sz="2400" b="1" dirty="0">
                <a:solidFill>
                  <a:schemeClr val="accent4">
                    <a:lumMod val="50000"/>
                  </a:schemeClr>
                </a:solidFill>
                <a:latin typeface="-apple-system"/>
              </a:rPr>
              <a:t>Components Algorithm</a:t>
            </a:r>
          </a:p>
          <a:p>
            <a:pPr marL="457200" indent="-457200">
              <a:buFont typeface="+mj-lt"/>
              <a:buAutoNum type="alphaLcParenR"/>
            </a:pPr>
            <a:r>
              <a:rPr lang="zh-CN" altLang="en-US" sz="2400" b="0" i="0" dirty="0">
                <a:solidFill>
                  <a:srgbClr val="414141"/>
                </a:solidFill>
                <a:effectLst/>
                <a:latin typeface="-apple-system"/>
              </a:rPr>
              <a:t>强关联部件（</a:t>
            </a:r>
            <a:r>
              <a:rPr lang="en-US" altLang="zh-CN" sz="2400" b="0" i="0" dirty="0">
                <a:solidFill>
                  <a:srgbClr val="414141"/>
                </a:solidFill>
                <a:effectLst/>
                <a:latin typeface="-apple-system"/>
              </a:rPr>
              <a:t>Strongly Connected Components</a:t>
            </a:r>
            <a:r>
              <a:rPr lang="zh-CN" altLang="en-US" sz="2400" b="0" i="0" dirty="0">
                <a:solidFill>
                  <a:srgbClr val="414141"/>
                </a:solidFill>
                <a:effectLst/>
                <a:latin typeface="-apple-system"/>
              </a:rPr>
              <a:t>，简称 </a:t>
            </a:r>
            <a:r>
              <a:rPr lang="en-US" altLang="zh-CN" sz="2400" b="0" i="0" dirty="0">
                <a:solidFill>
                  <a:srgbClr val="414141"/>
                </a:solidFill>
                <a:effectLst/>
                <a:latin typeface="-apple-system"/>
              </a:rPr>
              <a:t>SCC</a:t>
            </a:r>
            <a:r>
              <a:rPr lang="zh-CN" altLang="en-US" sz="2400" b="0" i="0" dirty="0">
                <a:solidFill>
                  <a:srgbClr val="414141"/>
                </a:solidFill>
                <a:effectLst/>
                <a:latin typeface="-apple-system"/>
              </a:rPr>
              <a:t>）算法寻找有向图内的一组一组节点，每组节点可以通过关系 互相 访问。每组节点内部不需要直接相连，只要通过路径访问即可。</a:t>
            </a:r>
            <a:endParaRPr lang="en-US" altLang="zh-CN" sz="2400" dirty="0">
              <a:solidFill>
                <a:srgbClr val="414141"/>
              </a:solidFill>
              <a:latin typeface="-apple-system"/>
            </a:endParaRPr>
          </a:p>
          <a:p>
            <a:pPr marL="457200" indent="-457200">
              <a:buFont typeface="+mj-lt"/>
              <a:buAutoNum type="alphaLcParenR"/>
            </a:pPr>
            <a:r>
              <a:rPr lang="zh-CN" altLang="en-US" sz="2400" b="0" i="0" dirty="0">
                <a:solidFill>
                  <a:srgbClr val="414141"/>
                </a:solidFill>
                <a:effectLst/>
                <a:latin typeface="-apple-system"/>
              </a:rPr>
              <a:t>关联部件（</a:t>
            </a:r>
            <a:r>
              <a:rPr lang="en-US" altLang="zh-CN" sz="2400" b="0" i="0" dirty="0">
                <a:solidFill>
                  <a:srgbClr val="414141"/>
                </a:solidFill>
                <a:effectLst/>
                <a:latin typeface="-apple-system"/>
              </a:rPr>
              <a:t>Connected Components</a:t>
            </a:r>
            <a:r>
              <a:rPr lang="zh-CN" altLang="en-US" sz="2400" b="0" i="0" dirty="0">
                <a:solidFill>
                  <a:srgbClr val="414141"/>
                </a:solidFill>
                <a:effectLst/>
                <a:latin typeface="-apple-system"/>
              </a:rPr>
              <a:t>）算法，不同于 </a:t>
            </a:r>
            <a:r>
              <a:rPr lang="en-US" altLang="zh-CN" sz="2400" b="0" i="0" dirty="0">
                <a:solidFill>
                  <a:srgbClr val="414141"/>
                </a:solidFill>
                <a:effectLst/>
                <a:latin typeface="-apple-system"/>
              </a:rPr>
              <a:t>SCC</a:t>
            </a:r>
            <a:r>
              <a:rPr lang="zh-CN" altLang="en-US" sz="2400" b="0" i="0" dirty="0">
                <a:solidFill>
                  <a:srgbClr val="414141"/>
                </a:solidFill>
                <a:effectLst/>
                <a:latin typeface="-apple-system"/>
              </a:rPr>
              <a:t>，组内的节点对只需通过一个方向访问即可。</a:t>
            </a:r>
            <a:endParaRPr lang="en-US" altLang="zh-CN" sz="2400" b="1" dirty="0">
              <a:solidFill>
                <a:schemeClr val="accent4">
                  <a:lumMod val="50000"/>
                </a:schemeClr>
              </a:solidFill>
              <a:latin typeface="-apple-system"/>
            </a:endParaRPr>
          </a:p>
        </p:txBody>
      </p:sp>
      <p:pic>
        <p:nvPicPr>
          <p:cNvPr id="5" name="图片 4">
            <a:extLst>
              <a:ext uri="{FF2B5EF4-FFF2-40B4-BE49-F238E27FC236}">
                <a16:creationId xmlns:a16="http://schemas.microsoft.com/office/drawing/2014/main" id="{2DAA642D-3666-6448-A3EB-6A5035FF7E09}"/>
              </a:ext>
            </a:extLst>
          </p:cNvPr>
          <p:cNvPicPr>
            <a:picLocks noChangeAspect="1"/>
          </p:cNvPicPr>
          <p:nvPr/>
        </p:nvPicPr>
        <p:blipFill>
          <a:blip r:embed="rId2"/>
          <a:stretch>
            <a:fillRect/>
          </a:stretch>
        </p:blipFill>
        <p:spPr>
          <a:xfrm>
            <a:off x="276967" y="1054099"/>
            <a:ext cx="6169188" cy="4816861"/>
          </a:xfrm>
          <a:prstGeom prst="rect">
            <a:avLst/>
          </a:prstGeom>
        </p:spPr>
      </p:pic>
    </p:spTree>
    <p:extLst>
      <p:ext uri="{BB962C8B-B14F-4D97-AF65-F5344CB8AC3E}">
        <p14:creationId xmlns:p14="http://schemas.microsoft.com/office/powerpoint/2010/main" val="66611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438719"/>
          </a:xfrm>
        </p:spPr>
        <p:txBody>
          <a:bodyPr>
            <a:normAutofit/>
          </a:bodyPr>
          <a:lstStyle/>
          <a:p>
            <a:pPr algn="l"/>
            <a:r>
              <a:rPr lang="zh-CN" altLang="en-US" dirty="0"/>
              <a:t>       </a:t>
            </a:r>
            <a:endParaRPr kumimoji="1" lang="zh-CN" altLang="en-US" dirty="0"/>
          </a:p>
        </p:txBody>
      </p:sp>
      <p:sp>
        <p:nvSpPr>
          <p:cNvPr id="7" name="文本框 6">
            <a:extLst>
              <a:ext uri="{FF2B5EF4-FFF2-40B4-BE49-F238E27FC236}">
                <a16:creationId xmlns:a16="http://schemas.microsoft.com/office/drawing/2014/main" id="{6D0682D9-6DAE-431A-8B26-74A7154EF5EF}"/>
              </a:ext>
            </a:extLst>
          </p:cNvPr>
          <p:cNvSpPr txBox="1"/>
          <p:nvPr/>
        </p:nvSpPr>
        <p:spPr>
          <a:xfrm>
            <a:off x="410197" y="215636"/>
            <a:ext cx="11528277" cy="2677656"/>
          </a:xfrm>
          <a:prstGeom prst="rect">
            <a:avLst/>
          </a:prstGeom>
          <a:noFill/>
        </p:spPr>
        <p:txBody>
          <a:bodyPr wrap="square" rtlCol="0">
            <a:spAutoFit/>
          </a:bodyPr>
          <a:lstStyle/>
          <a:p>
            <a:r>
              <a:rPr lang="en-US" altLang="zh-CN" sz="2400" b="1" dirty="0">
                <a:solidFill>
                  <a:schemeClr val="accent4">
                    <a:lumMod val="50000"/>
                  </a:schemeClr>
                </a:solidFill>
                <a:latin typeface="-apple-system"/>
              </a:rPr>
              <a:t>Label Propagation Algorithm</a:t>
            </a:r>
          </a:p>
          <a:p>
            <a:pPr marL="457200" indent="-457200">
              <a:buFont typeface="+mj-lt"/>
              <a:buAutoNum type="alphaLcParenR"/>
            </a:pPr>
            <a:r>
              <a:rPr lang="zh-CN" altLang="en-US" sz="2400" dirty="0">
                <a:solidFill>
                  <a:srgbClr val="414141"/>
                </a:solidFill>
                <a:latin typeface="-apple-system"/>
              </a:rPr>
              <a:t>标签传播算法（</a:t>
            </a:r>
            <a:r>
              <a:rPr lang="en-US" altLang="zh-CN" sz="2400" dirty="0">
                <a:solidFill>
                  <a:srgbClr val="414141"/>
                </a:solidFill>
                <a:latin typeface="-apple-system"/>
              </a:rPr>
              <a:t>Label Propagation Algorithm</a:t>
            </a:r>
            <a:r>
              <a:rPr lang="zh-CN" altLang="en-US" sz="2400" dirty="0">
                <a:solidFill>
                  <a:srgbClr val="414141"/>
                </a:solidFill>
                <a:latin typeface="-apple-system"/>
              </a:rPr>
              <a:t>，简称 </a:t>
            </a:r>
            <a:r>
              <a:rPr lang="en-US" altLang="zh-CN" sz="2400" dirty="0">
                <a:solidFill>
                  <a:srgbClr val="414141"/>
                </a:solidFill>
                <a:latin typeface="-apple-system"/>
              </a:rPr>
              <a:t>LPA</a:t>
            </a:r>
            <a:r>
              <a:rPr lang="zh-CN" altLang="en-US" sz="2400" dirty="0">
                <a:solidFill>
                  <a:srgbClr val="414141"/>
                </a:solidFill>
                <a:latin typeface="-apple-system"/>
              </a:rPr>
              <a:t>）是一个在图中快速发现社群的算法。在 </a:t>
            </a:r>
            <a:r>
              <a:rPr lang="en-US" altLang="zh-CN" sz="2400" dirty="0">
                <a:solidFill>
                  <a:srgbClr val="414141"/>
                </a:solidFill>
                <a:latin typeface="-apple-system"/>
              </a:rPr>
              <a:t>LPA </a:t>
            </a:r>
            <a:r>
              <a:rPr lang="zh-CN" altLang="en-US" sz="2400" dirty="0">
                <a:solidFill>
                  <a:srgbClr val="414141"/>
                </a:solidFill>
                <a:latin typeface="-apple-system"/>
              </a:rPr>
              <a:t>算法中，节点的标签完全由它的直接邻居决定。算法非常适合于半监督学习，你可以使用已有标签的节点来种子化传播进程。</a:t>
            </a:r>
            <a:endParaRPr lang="en-US" altLang="zh-CN" sz="2400" dirty="0">
              <a:solidFill>
                <a:srgbClr val="414141"/>
              </a:solidFill>
              <a:latin typeface="-apple-system"/>
            </a:endParaRPr>
          </a:p>
          <a:p>
            <a:pPr marL="457200" indent="-457200">
              <a:buFont typeface="+mj-lt"/>
              <a:buAutoNum type="alphaLcParenR"/>
            </a:pPr>
            <a:r>
              <a:rPr lang="zh-CN" altLang="en-US" sz="2400" dirty="0">
                <a:solidFill>
                  <a:srgbClr val="414141"/>
                </a:solidFill>
                <a:latin typeface="-apple-system"/>
              </a:rPr>
              <a:t>当标签在紧密联系的区域，传播非常快，但到了稀疏连接的区域，传播速度就会下降。当出现一个节点属于多个社群时，算法会使用该节点邻居的标签与权重，决定最终的标签。传播结束后，拥有同样标签的节点被视为在同一群组中。</a:t>
            </a:r>
            <a:endParaRPr lang="en-US" altLang="zh-CN" sz="2400" dirty="0">
              <a:solidFill>
                <a:srgbClr val="414141"/>
              </a:solidFill>
              <a:latin typeface="-apple-system"/>
            </a:endParaRPr>
          </a:p>
        </p:txBody>
      </p:sp>
      <p:pic>
        <p:nvPicPr>
          <p:cNvPr id="5" name="图片 4">
            <a:extLst>
              <a:ext uri="{FF2B5EF4-FFF2-40B4-BE49-F238E27FC236}">
                <a16:creationId xmlns:a16="http://schemas.microsoft.com/office/drawing/2014/main" id="{B1FBC576-D628-9B42-8E3C-27D3A75EAF00}"/>
              </a:ext>
            </a:extLst>
          </p:cNvPr>
          <p:cNvPicPr>
            <a:picLocks noChangeAspect="1"/>
          </p:cNvPicPr>
          <p:nvPr/>
        </p:nvPicPr>
        <p:blipFill>
          <a:blip r:embed="rId2"/>
          <a:stretch>
            <a:fillRect/>
          </a:stretch>
        </p:blipFill>
        <p:spPr>
          <a:xfrm>
            <a:off x="673693" y="3429001"/>
            <a:ext cx="10844614" cy="3215936"/>
          </a:xfrm>
          <a:prstGeom prst="rect">
            <a:avLst/>
          </a:prstGeom>
        </p:spPr>
      </p:pic>
    </p:spTree>
    <p:extLst>
      <p:ext uri="{BB962C8B-B14F-4D97-AF65-F5344CB8AC3E}">
        <p14:creationId xmlns:p14="http://schemas.microsoft.com/office/powerpoint/2010/main" val="269970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438719"/>
          </a:xfrm>
        </p:spPr>
        <p:txBody>
          <a:bodyPr>
            <a:normAutofit/>
          </a:bodyPr>
          <a:lstStyle/>
          <a:p>
            <a:pPr algn="l"/>
            <a:r>
              <a:rPr lang="zh-CN" altLang="en-US" dirty="0"/>
              <a:t>       </a:t>
            </a:r>
            <a:endParaRPr kumimoji="1" lang="zh-CN" altLang="en-US" dirty="0"/>
          </a:p>
        </p:txBody>
      </p:sp>
      <p:sp>
        <p:nvSpPr>
          <p:cNvPr id="8" name="文本框 7">
            <a:extLst>
              <a:ext uri="{FF2B5EF4-FFF2-40B4-BE49-F238E27FC236}">
                <a16:creationId xmlns:a16="http://schemas.microsoft.com/office/drawing/2014/main" id="{14DA00CB-9EFD-426F-B115-22DD19E5BA06}"/>
              </a:ext>
            </a:extLst>
          </p:cNvPr>
          <p:cNvSpPr txBox="1"/>
          <p:nvPr/>
        </p:nvSpPr>
        <p:spPr>
          <a:xfrm>
            <a:off x="485686" y="315883"/>
            <a:ext cx="11220627" cy="1938992"/>
          </a:xfrm>
          <a:prstGeom prst="rect">
            <a:avLst/>
          </a:prstGeom>
          <a:noFill/>
        </p:spPr>
        <p:txBody>
          <a:bodyPr wrap="square" rtlCol="0">
            <a:spAutoFit/>
          </a:bodyPr>
          <a:lstStyle/>
          <a:p>
            <a:r>
              <a:rPr lang="en-US" altLang="zh-CN" sz="2400" b="1" dirty="0">
                <a:solidFill>
                  <a:schemeClr val="accent4">
                    <a:lumMod val="50000"/>
                  </a:schemeClr>
                </a:solidFill>
                <a:latin typeface="-apple-system"/>
              </a:rPr>
              <a:t>Louvain Modularity Algorithm</a:t>
            </a:r>
          </a:p>
          <a:p>
            <a:r>
              <a:rPr lang="en-US" altLang="zh-CN" sz="2400" b="0" i="0" dirty="0">
                <a:solidFill>
                  <a:srgbClr val="414141"/>
                </a:solidFill>
                <a:effectLst/>
                <a:latin typeface="-apple-system"/>
              </a:rPr>
              <a:t>Louvain Modularity </a:t>
            </a:r>
            <a:r>
              <a:rPr lang="zh-CN" altLang="en-US" sz="2400" b="0" i="0" dirty="0">
                <a:solidFill>
                  <a:srgbClr val="414141"/>
                </a:solidFill>
                <a:effectLst/>
                <a:latin typeface="-apple-system"/>
              </a:rPr>
              <a:t>算法在给节点分配社群是，会比较社群的密度，而不仅仅是比较节点与社群的紧密程度。算法通过查看节点与社群内关系的密度与平均关系密度的比较，来量化地决定一个节点是否属于社群。算法不但可以发现社群，更可以给出不同尺度不同规模的社群层次，对于理解不同粒度界别的网络结构有极大的帮助。</a:t>
            </a:r>
            <a:endParaRPr lang="en-US" altLang="zh-CN" sz="2400" b="1" dirty="0">
              <a:solidFill>
                <a:schemeClr val="accent4">
                  <a:lumMod val="50000"/>
                </a:schemeClr>
              </a:solidFill>
              <a:latin typeface="-apple-system"/>
            </a:endParaRPr>
          </a:p>
        </p:txBody>
      </p:sp>
      <p:pic>
        <p:nvPicPr>
          <p:cNvPr id="5" name="图片 4">
            <a:extLst>
              <a:ext uri="{FF2B5EF4-FFF2-40B4-BE49-F238E27FC236}">
                <a16:creationId xmlns:a16="http://schemas.microsoft.com/office/drawing/2014/main" id="{2D921B7C-8871-8A43-9D65-6DFB247EFAE3}"/>
              </a:ext>
            </a:extLst>
          </p:cNvPr>
          <p:cNvPicPr>
            <a:picLocks noChangeAspect="1"/>
          </p:cNvPicPr>
          <p:nvPr/>
        </p:nvPicPr>
        <p:blipFill>
          <a:blip r:embed="rId2"/>
          <a:stretch>
            <a:fillRect/>
          </a:stretch>
        </p:blipFill>
        <p:spPr>
          <a:xfrm>
            <a:off x="1108161" y="2495372"/>
            <a:ext cx="9473939" cy="3941985"/>
          </a:xfrm>
          <a:prstGeom prst="rect">
            <a:avLst/>
          </a:prstGeom>
        </p:spPr>
      </p:pic>
    </p:spTree>
    <p:extLst>
      <p:ext uri="{BB962C8B-B14F-4D97-AF65-F5344CB8AC3E}">
        <p14:creationId xmlns:p14="http://schemas.microsoft.com/office/powerpoint/2010/main" val="203628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28AEBD-8EDB-4206-B023-2F45218625AB}"/>
              </a:ext>
            </a:extLst>
          </p:cNvPr>
          <p:cNvPicPr>
            <a:picLocks noChangeAspect="1"/>
          </p:cNvPicPr>
          <p:nvPr/>
        </p:nvPicPr>
        <p:blipFill>
          <a:blip r:embed="rId2"/>
          <a:stretch>
            <a:fillRect/>
          </a:stretch>
        </p:blipFill>
        <p:spPr>
          <a:xfrm>
            <a:off x="405524" y="562334"/>
            <a:ext cx="11380952" cy="5394584"/>
          </a:xfrm>
          <a:prstGeom prst="rect">
            <a:avLst/>
          </a:prstGeom>
        </p:spPr>
      </p:pic>
      <p:sp>
        <p:nvSpPr>
          <p:cNvPr id="2" name="文本框 1">
            <a:extLst>
              <a:ext uri="{FF2B5EF4-FFF2-40B4-BE49-F238E27FC236}">
                <a16:creationId xmlns:a16="http://schemas.microsoft.com/office/drawing/2014/main" id="{BE81F740-56CD-4D37-A2CA-54686CCEFB04}"/>
              </a:ext>
            </a:extLst>
          </p:cNvPr>
          <p:cNvSpPr txBox="1"/>
          <p:nvPr/>
        </p:nvSpPr>
        <p:spPr>
          <a:xfrm>
            <a:off x="1606858" y="6223247"/>
            <a:ext cx="9765437" cy="276999"/>
          </a:xfrm>
          <a:prstGeom prst="rect">
            <a:avLst/>
          </a:prstGeom>
          <a:noFill/>
        </p:spPr>
        <p:txBody>
          <a:bodyPr wrap="square" rtlCol="0">
            <a:spAutoFit/>
          </a:bodyPr>
          <a:lstStyle/>
          <a:p>
            <a:pPr algn="ctr"/>
            <a:r>
              <a:rPr lang="zh-CN" altLang="en-US" sz="1200" b="1" dirty="0"/>
              <a:t>社区检测可视化结果示例</a:t>
            </a:r>
          </a:p>
        </p:txBody>
      </p:sp>
    </p:spTree>
    <p:extLst>
      <p:ext uri="{BB962C8B-B14F-4D97-AF65-F5344CB8AC3E}">
        <p14:creationId xmlns:p14="http://schemas.microsoft.com/office/powerpoint/2010/main" val="85043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424247" y="108211"/>
            <a:ext cx="9144000" cy="344948"/>
          </a:xfrm>
        </p:spPr>
        <p:txBody>
          <a:bodyPr>
            <a:noAutofit/>
          </a:bodyPr>
          <a:lstStyle/>
          <a:p>
            <a:r>
              <a:rPr lang="zh-CN" altLang="zh-CN" sz="2400" b="1" dirty="0">
                <a:latin typeface="+mn-lt"/>
                <a:ea typeface="+mn-ea"/>
                <a:cs typeface="+mn-cs"/>
              </a:rPr>
              <a:t>图形数据库的发展现状</a:t>
            </a:r>
            <a:endParaRPr lang="zh-CN" altLang="en-US" sz="2400" b="1" dirty="0">
              <a:latin typeface="+mn-lt"/>
              <a:ea typeface="+mn-ea"/>
              <a:cs typeface="+mn-cs"/>
            </a:endParaRPr>
          </a:p>
        </p:txBody>
      </p:sp>
      <p:pic>
        <p:nvPicPr>
          <p:cNvPr id="9" name="图片 8">
            <a:extLst>
              <a:ext uri="{FF2B5EF4-FFF2-40B4-BE49-F238E27FC236}">
                <a16:creationId xmlns:a16="http://schemas.microsoft.com/office/drawing/2014/main" id="{2EA6CD7F-838D-4EA9-BB99-CC56DA7EB0AA}"/>
              </a:ext>
            </a:extLst>
          </p:cNvPr>
          <p:cNvPicPr>
            <a:picLocks noChangeAspect="1"/>
          </p:cNvPicPr>
          <p:nvPr/>
        </p:nvPicPr>
        <p:blipFill>
          <a:blip r:embed="rId2"/>
          <a:stretch>
            <a:fillRect/>
          </a:stretch>
        </p:blipFill>
        <p:spPr>
          <a:xfrm>
            <a:off x="224755" y="796001"/>
            <a:ext cx="5554609" cy="5265998"/>
          </a:xfrm>
          <a:prstGeom prst="rect">
            <a:avLst/>
          </a:prstGeom>
        </p:spPr>
      </p:pic>
      <p:pic>
        <p:nvPicPr>
          <p:cNvPr id="11" name="图片 10">
            <a:extLst>
              <a:ext uri="{FF2B5EF4-FFF2-40B4-BE49-F238E27FC236}">
                <a16:creationId xmlns:a16="http://schemas.microsoft.com/office/drawing/2014/main" id="{260FEA19-DF85-42C1-A14C-EDBDDF4405BD}"/>
              </a:ext>
            </a:extLst>
          </p:cNvPr>
          <p:cNvPicPr>
            <a:picLocks noChangeAspect="1"/>
          </p:cNvPicPr>
          <p:nvPr/>
        </p:nvPicPr>
        <p:blipFill>
          <a:blip r:embed="rId3"/>
          <a:stretch>
            <a:fillRect/>
          </a:stretch>
        </p:blipFill>
        <p:spPr>
          <a:xfrm>
            <a:off x="5832776" y="1115315"/>
            <a:ext cx="6134469" cy="4993292"/>
          </a:xfrm>
          <a:prstGeom prst="rect">
            <a:avLst/>
          </a:prstGeom>
        </p:spPr>
      </p:pic>
      <p:sp>
        <p:nvSpPr>
          <p:cNvPr id="12" name="文本框 11">
            <a:extLst>
              <a:ext uri="{FF2B5EF4-FFF2-40B4-BE49-F238E27FC236}">
                <a16:creationId xmlns:a16="http://schemas.microsoft.com/office/drawing/2014/main" id="{F335671F-2231-4910-870E-39D82C1E0DC6}"/>
              </a:ext>
            </a:extLst>
          </p:cNvPr>
          <p:cNvSpPr txBox="1"/>
          <p:nvPr/>
        </p:nvSpPr>
        <p:spPr>
          <a:xfrm>
            <a:off x="2068497" y="6365289"/>
            <a:ext cx="6276513" cy="246221"/>
          </a:xfrm>
          <a:prstGeom prst="rect">
            <a:avLst/>
          </a:prstGeom>
          <a:noFill/>
        </p:spPr>
        <p:txBody>
          <a:bodyPr wrap="square" rtlCol="0">
            <a:spAutoFit/>
          </a:bodyPr>
          <a:lstStyle/>
          <a:p>
            <a:pPr algn="ctr"/>
            <a:r>
              <a:rPr lang="zh-CN" altLang="en-US" sz="1000" b="1" dirty="0"/>
              <a:t>图数据库流行度排名以及趋势图</a:t>
            </a:r>
          </a:p>
        </p:txBody>
      </p:sp>
    </p:spTree>
    <p:extLst>
      <p:ext uri="{BB962C8B-B14F-4D97-AF65-F5344CB8AC3E}">
        <p14:creationId xmlns:p14="http://schemas.microsoft.com/office/powerpoint/2010/main" val="3721560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1763</Words>
  <Application>Microsoft Macintosh PowerPoint</Application>
  <PresentationFormat>宽屏</PresentationFormat>
  <Paragraphs>114</Paragraphs>
  <Slides>23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-apple-system</vt:lpstr>
      <vt:lpstr>等线</vt:lpstr>
      <vt:lpstr>等线 Light</vt:lpstr>
      <vt:lpstr>宋体</vt:lpstr>
      <vt:lpstr>Arial</vt:lpstr>
      <vt:lpstr>Wingdings</vt:lpstr>
      <vt:lpstr>Office 主题​​</vt:lpstr>
      <vt:lpstr>研究生学位论文开题报告 </vt:lpstr>
      <vt:lpstr>选题背景</vt:lpstr>
      <vt:lpstr>PowerPoint 演示文稿</vt:lpstr>
      <vt:lpstr>PowerPoint 演示文稿</vt:lpstr>
      <vt:lpstr>PowerPoint 演示文稿</vt:lpstr>
      <vt:lpstr>PowerPoint 演示文稿</vt:lpstr>
      <vt:lpstr>PowerPoint 演示文稿</vt:lpstr>
      <vt:lpstr>PowerPoint 演示文稿</vt:lpstr>
      <vt:lpstr>图形数据库的发展现状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研究生学位论文开题报告 </dc:title>
  <dc:creator>Microsoft Office User</dc:creator>
  <cp:lastModifiedBy>Microsoft Office User</cp:lastModifiedBy>
  <cp:revision>51</cp:revision>
  <dcterms:created xsi:type="dcterms:W3CDTF">2020-11-24T14:13:52Z</dcterms:created>
  <dcterms:modified xsi:type="dcterms:W3CDTF">2020-11-25T14:00:50Z</dcterms:modified>
</cp:coreProperties>
</file>