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9"/>
  </p:handoutMasterIdLst>
  <p:sldIdLst>
    <p:sldId id="256" r:id="rId2"/>
    <p:sldId id="257" r:id="rId3"/>
    <p:sldId id="280" r:id="rId4"/>
    <p:sldId id="259" r:id="rId5"/>
    <p:sldId id="288" r:id="rId6"/>
    <p:sldId id="263" r:id="rId7"/>
    <p:sldId id="289" r:id="rId8"/>
    <p:sldId id="260" r:id="rId9"/>
    <p:sldId id="290" r:id="rId10"/>
    <p:sldId id="291" r:id="rId11"/>
    <p:sldId id="264" r:id="rId12"/>
    <p:sldId id="285" r:id="rId13"/>
    <p:sldId id="292" r:id="rId14"/>
    <p:sldId id="293" r:id="rId15"/>
    <p:sldId id="270" r:id="rId16"/>
    <p:sldId id="294" r:id="rId17"/>
    <p:sldId id="27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showGuides="1">
      <p:cViewPr>
        <p:scale>
          <a:sx n="75" d="100"/>
          <a:sy n="75" d="100"/>
        </p:scale>
        <p:origin x="835" y="696"/>
      </p:cViewPr>
      <p:guideLst>
        <p:guide orient="horz" pos="1620"/>
        <p:guide pos="2880"/>
      </p:guideLst>
    </p:cSldViewPr>
  </p:slideViewPr>
  <p:notesTextViewPr>
    <p:cViewPr>
      <p:scale>
        <a:sx n="1" d="1"/>
        <a:sy n="1" d="1"/>
      </p:scale>
      <p:origin x="0" y="0"/>
    </p:cViewPr>
  </p:notesTextViewPr>
  <p:notesViewPr>
    <p:cSldViewPr snapToGrid="0">
      <p:cViewPr varScale="1">
        <p:scale>
          <a:sx n="60" d="100"/>
          <a:sy n="60" d="100"/>
        </p:scale>
        <p:origin x="191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047B4B-F58B-4EDF-901E-7B59A0707650}" type="datetimeFigureOut">
              <a:rPr lang="zh-CN" altLang="en-US" smtClean="0"/>
              <a:t>2019/5/27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CCD508-8BDD-43C3-A54A-C9825CD85D0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rot="5400000">
            <a:off x="3147331" y="-836840"/>
            <a:ext cx="2793352" cy="9610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rot="5400000">
            <a:off x="2278697" y="-1492511"/>
            <a:ext cx="4586606" cy="828133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rot="5400000">
            <a:off x="3193983" y="-930144"/>
            <a:ext cx="2709380" cy="9713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5400000">
            <a:off x="2167862" y="-1769034"/>
            <a:ext cx="4808276" cy="868156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E98B445-5610-43E4-A103-3BB698A1C539}"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D21812-0F0A-43FC-A10D-763C2B495E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E98B445-5610-43E4-A103-3BB698A1C539}" type="datetimeFigureOut">
              <a:rPr lang="zh-CN" altLang="en-US" smtClean="0"/>
              <a:t>2019/5/27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0D21812-0F0A-43FC-A10D-763C2B495E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171342" y="2267465"/>
            <a:ext cx="4801314" cy="646331"/>
          </a:xfrm>
          <a:prstGeom prst="rect">
            <a:avLst/>
          </a:prstGeom>
        </p:spPr>
        <p:txBody>
          <a:bodyPr wrap="none">
            <a:spAutoFit/>
          </a:bodyPr>
          <a:lstStyle/>
          <a:p>
            <a:pPr algn="ctr">
              <a:defRPr/>
            </a:pPr>
            <a:r>
              <a:rPr lang="zh-CN" altLang="en-US" sz="3600" kern="100" dirty="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厦门大学学术毕业答辩</a:t>
            </a:r>
          </a:p>
        </p:txBody>
      </p:sp>
      <p:sp>
        <p:nvSpPr>
          <p:cNvPr id="6" name="矩形 5"/>
          <p:cNvSpPr/>
          <p:nvPr/>
        </p:nvSpPr>
        <p:spPr>
          <a:xfrm>
            <a:off x="1305903" y="2991083"/>
            <a:ext cx="6532193" cy="261610"/>
          </a:xfrm>
          <a:prstGeom prst="rect">
            <a:avLst/>
          </a:prstGeom>
        </p:spPr>
        <p:txBody>
          <a:bodyPr wrap="square">
            <a:spAutoFit/>
          </a:bodyPr>
          <a:lstStyle/>
          <a:p>
            <a:pPr algn="ctr"/>
            <a:r>
              <a:rPr lang="en-US" altLang="zh-CN" sz="1050" spc="300">
                <a:solidFill>
                  <a:schemeClr val="accent1"/>
                </a:solidFill>
                <a:latin typeface="Arial" panose="020B0604020202020204"/>
              </a:rPr>
              <a:t>RIGOROUS ACADEMIC GRADUATION DEFENSE TEMPLATE</a:t>
            </a:r>
            <a:endParaRPr lang="zh-CN" altLang="en-US" sz="1050" spc="300">
              <a:solidFill>
                <a:schemeClr val="accent1"/>
              </a:solidFill>
              <a:latin typeface="Arial" panose="020B0604020202020204"/>
            </a:endParaRPr>
          </a:p>
        </p:txBody>
      </p:sp>
      <p:sp>
        <p:nvSpPr>
          <p:cNvPr id="7" name="矩形 6"/>
          <p:cNvSpPr/>
          <p:nvPr/>
        </p:nvSpPr>
        <p:spPr>
          <a:xfrm>
            <a:off x="2827749" y="3757076"/>
            <a:ext cx="1647818" cy="275590"/>
          </a:xfrm>
          <a:prstGeom prst="rect">
            <a:avLst/>
          </a:prstGeom>
        </p:spPr>
        <p:txBody>
          <a:bodyPr wrap="square">
            <a:spAutoFit/>
          </a:bodyPr>
          <a:lstStyle/>
          <a:p>
            <a:pPr lvl="0" algn="ctr"/>
            <a:r>
              <a:rPr lang="zh-CN" altLang="en-US" sz="1200">
                <a:solidFill>
                  <a:schemeClr val="accent1"/>
                </a:solidFill>
              </a:rPr>
              <a:t>答辩学生：熊猫</a:t>
            </a:r>
            <a:endParaRPr lang="en-US" altLang="zh-CN" sz="1200">
              <a:solidFill>
                <a:schemeClr val="accent1"/>
              </a:solidFill>
            </a:endParaRPr>
          </a:p>
        </p:txBody>
      </p:sp>
      <p:sp>
        <p:nvSpPr>
          <p:cNvPr id="8" name="矩形 7"/>
          <p:cNvSpPr/>
          <p:nvPr/>
        </p:nvSpPr>
        <p:spPr>
          <a:xfrm>
            <a:off x="4572000" y="3757076"/>
            <a:ext cx="1647818" cy="275590"/>
          </a:xfrm>
          <a:prstGeom prst="rect">
            <a:avLst/>
          </a:prstGeom>
        </p:spPr>
        <p:txBody>
          <a:bodyPr wrap="square">
            <a:spAutoFit/>
          </a:bodyPr>
          <a:lstStyle/>
          <a:p>
            <a:pPr lvl="0" algn="ctr"/>
            <a:r>
              <a:rPr lang="zh-CN" altLang="en-US" sz="1200">
                <a:solidFill>
                  <a:schemeClr val="accent1"/>
                </a:solidFill>
              </a:rPr>
              <a:t>指导老师：熊猫</a:t>
            </a:r>
            <a:endParaRPr lang="en-US" altLang="zh-CN" sz="1200">
              <a:solidFill>
                <a:schemeClr val="accent1"/>
              </a:solidFill>
            </a:endParaRPr>
          </a:p>
        </p:txBody>
      </p:sp>
      <p:cxnSp>
        <p:nvCxnSpPr>
          <p:cNvPr id="12" name="直接连接符 11"/>
          <p:cNvCxnSpPr/>
          <p:nvPr/>
        </p:nvCxnSpPr>
        <p:spPr>
          <a:xfrm>
            <a:off x="3699453" y="3472240"/>
            <a:ext cx="1655448"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945767" y="947339"/>
            <a:ext cx="1124073" cy="1122830"/>
            <a:chOff x="3851276" y="1292225"/>
            <a:chExt cx="1435100" cy="1433513"/>
          </a:xfrm>
          <a:solidFill>
            <a:schemeClr val="accent1"/>
          </a:solidFill>
        </p:grpSpPr>
        <p:sp>
          <p:nvSpPr>
            <p:cNvPr id="16"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0"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914862" y="2527703"/>
            <a:ext cx="5314275" cy="707886"/>
          </a:xfrm>
          <a:prstGeom prst="rect">
            <a:avLst/>
          </a:prstGeom>
        </p:spPr>
        <p:txBody>
          <a:bodyPr wrap="none">
            <a:spAutoFit/>
          </a:bodyPr>
          <a:lstStyle/>
          <a:p>
            <a:pPr algn="ctr">
              <a:defRPr/>
            </a:pPr>
            <a:r>
              <a:rPr lang="zh-CN" altLang="en-US" sz="4000" kern="10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研究成果展示及其应用</a:t>
            </a:r>
          </a:p>
        </p:txBody>
      </p:sp>
      <p:sp>
        <p:nvSpPr>
          <p:cNvPr id="27" name="矩形 26"/>
          <p:cNvSpPr/>
          <p:nvPr/>
        </p:nvSpPr>
        <p:spPr>
          <a:xfrm>
            <a:off x="2947194" y="3207556"/>
            <a:ext cx="3249609" cy="230832"/>
          </a:xfrm>
          <a:prstGeom prst="rect">
            <a:avLst/>
          </a:prstGeom>
        </p:spPr>
        <p:txBody>
          <a:bodyPr wrap="none">
            <a:spAutoFit/>
          </a:bodyPr>
          <a:lstStyle/>
          <a:p>
            <a:pPr lvl="0" algn="ctr" fontAlgn="base">
              <a:spcBef>
                <a:spcPct val="0"/>
              </a:spcBef>
              <a:spcAft>
                <a:spcPct val="0"/>
              </a:spcAft>
              <a:defRPr/>
            </a:pPr>
            <a:r>
              <a:rPr lang="en-US" altLang="zh-CN" sz="900" spc="300">
                <a:solidFill>
                  <a:schemeClr val="tx1">
                    <a:lumMod val="85000"/>
                    <a:lumOff val="15000"/>
                  </a:schemeClr>
                </a:solidFill>
                <a:ea typeface="方正风雅宋简体" panose="02000000000000000000" pitchFamily="2" charset="-122"/>
              </a:rPr>
              <a:t>Research Results And Its Application</a:t>
            </a:r>
          </a:p>
        </p:txBody>
      </p:sp>
      <p:sp>
        <p:nvSpPr>
          <p:cNvPr id="10" name="矩形 9"/>
          <p:cNvSpPr/>
          <p:nvPr/>
        </p:nvSpPr>
        <p:spPr>
          <a:xfrm>
            <a:off x="1397000" y="1612357"/>
            <a:ext cx="6350000" cy="22291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07755" y="987504"/>
            <a:ext cx="1328489" cy="1349719"/>
            <a:chOff x="3797693" y="845202"/>
            <a:chExt cx="1548614" cy="1573362"/>
          </a:xfrm>
        </p:grpSpPr>
        <p:sp>
          <p:nvSpPr>
            <p:cNvPr id="11" name="椭圆 10"/>
            <p:cNvSpPr/>
            <p:nvPr/>
          </p:nvSpPr>
          <p:spPr>
            <a:xfrm>
              <a:off x="3797693" y="845202"/>
              <a:ext cx="1548614" cy="1548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926206" y="1019345"/>
              <a:ext cx="1291587" cy="1399219"/>
            </a:xfrm>
            <a:prstGeom prst="rect">
              <a:avLst/>
            </a:prstGeom>
          </p:spPr>
          <p:txBody>
            <a:bodyPr wrap="none">
              <a:spAutoFit/>
            </a:bodyPr>
            <a:lstStyle/>
            <a:p>
              <a:pPr algn="ctr">
                <a:defRPr/>
              </a:pPr>
              <a:r>
                <a:rPr lang="zh-CN" altLang="en-US" sz="7200" kern="100">
                  <a:solidFill>
                    <a:schemeClr val="bg1"/>
                  </a:solidFill>
                  <a:latin typeface="方正风雅宋简体" panose="02000000000000000000" pitchFamily="2" charset="-122"/>
                  <a:ea typeface="方正风雅宋简体" panose="02000000000000000000" pitchFamily="2" charset="-122"/>
                  <a:cs typeface="Times New Roman" panose="02020603050405020304" pitchFamily="18" charset="0"/>
                </a:rPr>
                <a:t>叁</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t="7892" b="7892"/>
          <a:stretch>
            <a:fillRect/>
          </a:stretch>
        </p:blipFill>
        <p:spPr>
          <a:xfrm>
            <a:off x="316429" y="1392553"/>
            <a:ext cx="2051280" cy="1153845"/>
          </a:xfrm>
          <a:prstGeom prst="rect">
            <a:avLst/>
          </a:prstGeom>
        </p:spPr>
      </p:pic>
      <p:sp>
        <p:nvSpPr>
          <p:cNvPr id="4" name="文本框 6"/>
          <p:cNvSpPr txBox="1">
            <a:spLocks noChangeArrowheads="1"/>
          </p:cNvSpPr>
          <p:nvPr/>
        </p:nvSpPr>
        <p:spPr bwMode="auto">
          <a:xfrm>
            <a:off x="3197265" y="395685"/>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accent1"/>
                </a:solidFill>
                <a:latin typeface="方正风雅宋简体" panose="02000000000000000000" pitchFamily="2" charset="-122"/>
                <a:ea typeface="方正风雅宋简体" panose="02000000000000000000" pitchFamily="2" charset="-122"/>
              </a:rPr>
              <a:t>研究成果展示及其应用</a:t>
            </a:r>
          </a:p>
        </p:txBody>
      </p:sp>
      <p:sp>
        <p:nvSpPr>
          <p:cNvPr id="5" name="矩形 4"/>
          <p:cNvSpPr/>
          <p:nvPr/>
        </p:nvSpPr>
        <p:spPr>
          <a:xfrm>
            <a:off x="3639693" y="734550"/>
            <a:ext cx="1864614" cy="230832"/>
          </a:xfrm>
          <a:prstGeom prst="rect">
            <a:avLst/>
          </a:prstGeom>
        </p:spPr>
        <p:txBody>
          <a:bodyPr wrap="none">
            <a:spAutoFit/>
          </a:bodyPr>
          <a:lstStyle/>
          <a:p>
            <a:pPr lvl="0" algn="ctr" fontAlgn="base">
              <a:spcBef>
                <a:spcPct val="0"/>
              </a:spcBef>
              <a:spcAft>
                <a:spcPct val="0"/>
              </a:spcAft>
              <a:defRPr/>
            </a:pPr>
            <a:r>
              <a:rPr lang="en-US" altLang="zh-CN" sz="900">
                <a:solidFill>
                  <a:schemeClr val="accent1"/>
                </a:solidFill>
                <a:ea typeface="方正风雅宋简体" panose="02000000000000000000" pitchFamily="2" charset="-122"/>
              </a:rPr>
              <a:t>Research Results And Its Application</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6422" y="2597102"/>
            <a:ext cx="2051287" cy="319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方正风雅宋简体" panose="02000000000000000000" pitchFamily="2" charset="-122"/>
                <a:ea typeface="方正风雅宋简体" panose="02000000000000000000" pitchFamily="2" charset="-122"/>
              </a:rPr>
              <a:t>研究成果展示</a:t>
            </a:r>
            <a:endParaRPr lang="zh-CN" altLang="en-US" sz="1200">
              <a:solidFill>
                <a:schemeClr val="bg1"/>
              </a:solidFill>
            </a:endParaRPr>
          </a:p>
        </p:txBody>
      </p:sp>
      <p:sp>
        <p:nvSpPr>
          <p:cNvPr id="39" name="矩形 38"/>
          <p:cNvSpPr/>
          <p:nvPr/>
        </p:nvSpPr>
        <p:spPr>
          <a:xfrm>
            <a:off x="2469711" y="2597102"/>
            <a:ext cx="2051287" cy="319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方正风雅宋简体" panose="02000000000000000000" pitchFamily="2" charset="-122"/>
                <a:ea typeface="方正风雅宋简体" panose="02000000000000000000" pitchFamily="2" charset="-122"/>
              </a:rPr>
              <a:t>研究成果展示</a:t>
            </a:r>
            <a:endParaRPr lang="zh-CN" altLang="en-US" sz="1200">
              <a:solidFill>
                <a:schemeClr val="bg1"/>
              </a:solidFill>
            </a:endParaRPr>
          </a:p>
        </p:txBody>
      </p:sp>
      <p:sp>
        <p:nvSpPr>
          <p:cNvPr id="40" name="矩形 39"/>
          <p:cNvSpPr/>
          <p:nvPr/>
        </p:nvSpPr>
        <p:spPr>
          <a:xfrm>
            <a:off x="4623000" y="2600061"/>
            <a:ext cx="2051287" cy="319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方正风雅宋简体" panose="02000000000000000000" pitchFamily="2" charset="-122"/>
                <a:ea typeface="方正风雅宋简体" panose="02000000000000000000" pitchFamily="2" charset="-122"/>
              </a:rPr>
              <a:t>研究成果展示</a:t>
            </a:r>
            <a:endParaRPr lang="zh-CN" altLang="en-US" sz="1200">
              <a:solidFill>
                <a:schemeClr val="bg1"/>
              </a:solidFill>
            </a:endParaRPr>
          </a:p>
        </p:txBody>
      </p:sp>
      <p:sp>
        <p:nvSpPr>
          <p:cNvPr id="41" name="矩形 40"/>
          <p:cNvSpPr/>
          <p:nvPr/>
        </p:nvSpPr>
        <p:spPr>
          <a:xfrm>
            <a:off x="6776289" y="2600061"/>
            <a:ext cx="2051287" cy="319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方正风雅宋简体" panose="02000000000000000000" pitchFamily="2" charset="-122"/>
                <a:ea typeface="方正风雅宋简体" panose="02000000000000000000" pitchFamily="2" charset="-122"/>
              </a:rPr>
              <a:t>研究成果展示</a:t>
            </a:r>
            <a:endParaRPr lang="zh-CN" altLang="en-US" sz="1200">
              <a:solidFill>
                <a:schemeClr val="bg1"/>
              </a:solidFill>
            </a:endParaRPr>
          </a:p>
        </p:txBody>
      </p:sp>
      <p:sp>
        <p:nvSpPr>
          <p:cNvPr id="18" name="矩形 17"/>
          <p:cNvSpPr/>
          <p:nvPr/>
        </p:nvSpPr>
        <p:spPr>
          <a:xfrm>
            <a:off x="399269" y="3239999"/>
            <a:ext cx="1968440" cy="79438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p>
        </p:txBody>
      </p:sp>
      <p:sp>
        <p:nvSpPr>
          <p:cNvPr id="19" name="矩形 18"/>
          <p:cNvSpPr/>
          <p:nvPr/>
        </p:nvSpPr>
        <p:spPr>
          <a:xfrm>
            <a:off x="2469711" y="3239999"/>
            <a:ext cx="1968440" cy="79438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p>
        </p:txBody>
      </p:sp>
      <p:sp>
        <p:nvSpPr>
          <p:cNvPr id="21" name="矩形 20"/>
          <p:cNvSpPr/>
          <p:nvPr/>
        </p:nvSpPr>
        <p:spPr>
          <a:xfrm>
            <a:off x="4664423" y="3239999"/>
            <a:ext cx="1968440" cy="79438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p>
        </p:txBody>
      </p:sp>
      <p:sp>
        <p:nvSpPr>
          <p:cNvPr id="22" name="矩形 21"/>
          <p:cNvSpPr/>
          <p:nvPr/>
        </p:nvSpPr>
        <p:spPr>
          <a:xfrm>
            <a:off x="6817712" y="3239999"/>
            <a:ext cx="1968440" cy="79438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p>
        </p:txBody>
      </p:sp>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t="12500" b="12500"/>
          <a:stretch>
            <a:fillRect/>
          </a:stretch>
        </p:blipFill>
        <p:spPr>
          <a:xfrm>
            <a:off x="2469711" y="1396913"/>
            <a:ext cx="2051281" cy="1153845"/>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t="7897" b="7897"/>
          <a:stretch>
            <a:fillRect/>
          </a:stretch>
        </p:blipFill>
        <p:spPr>
          <a:xfrm>
            <a:off x="4632327" y="1396913"/>
            <a:ext cx="2051280" cy="1153845"/>
          </a:xfrm>
          <a:prstGeom prst="rect">
            <a:avLst/>
          </a:prstGeom>
        </p:spPr>
      </p:pic>
      <p:pic>
        <p:nvPicPr>
          <p:cNvPr id="24" name="图片 23"/>
          <p:cNvPicPr>
            <a:picLocks noChangeAspect="1"/>
          </p:cNvPicPr>
          <p:nvPr/>
        </p:nvPicPr>
        <p:blipFill rotWithShape="1">
          <a:blip r:embed="rId5" cstate="print">
            <a:extLst>
              <a:ext uri="{28A0092B-C50C-407E-A947-70E740481C1C}">
                <a14:useLocalDpi xmlns:a14="http://schemas.microsoft.com/office/drawing/2010/main" val="0"/>
              </a:ext>
            </a:extLst>
          </a:blip>
          <a:srcRect l="10" r="10"/>
          <a:stretch>
            <a:fillRect/>
          </a:stretch>
        </p:blipFill>
        <p:spPr>
          <a:xfrm>
            <a:off x="6776289" y="1389594"/>
            <a:ext cx="2045940" cy="1153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197265" y="395685"/>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accent1"/>
                </a:solidFill>
                <a:latin typeface="方正风雅宋简体" panose="02000000000000000000" pitchFamily="2" charset="-122"/>
                <a:ea typeface="方正风雅宋简体" panose="02000000000000000000" pitchFamily="2" charset="-122"/>
              </a:rPr>
              <a:t>研究成果展示及其应用</a:t>
            </a:r>
          </a:p>
        </p:txBody>
      </p:sp>
      <p:sp>
        <p:nvSpPr>
          <p:cNvPr id="5" name="矩形 4"/>
          <p:cNvSpPr/>
          <p:nvPr/>
        </p:nvSpPr>
        <p:spPr>
          <a:xfrm>
            <a:off x="3639693" y="734550"/>
            <a:ext cx="1864614" cy="230832"/>
          </a:xfrm>
          <a:prstGeom prst="rect">
            <a:avLst/>
          </a:prstGeom>
        </p:spPr>
        <p:txBody>
          <a:bodyPr wrap="none">
            <a:spAutoFit/>
          </a:bodyPr>
          <a:lstStyle/>
          <a:p>
            <a:pPr lvl="0" algn="ctr" fontAlgn="base">
              <a:spcBef>
                <a:spcPct val="0"/>
              </a:spcBef>
              <a:spcAft>
                <a:spcPct val="0"/>
              </a:spcAft>
              <a:defRPr/>
            </a:pPr>
            <a:r>
              <a:rPr lang="en-US" altLang="zh-CN" sz="900">
                <a:solidFill>
                  <a:schemeClr val="accent1"/>
                </a:solidFill>
                <a:ea typeface="方正风雅宋简体" panose="02000000000000000000" pitchFamily="2" charset="-122"/>
              </a:rPr>
              <a:t>Research Results And Its Application</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15472" b="50965"/>
          <a:stretch>
            <a:fillRect/>
          </a:stretch>
        </p:blipFill>
        <p:spPr>
          <a:xfrm>
            <a:off x="324860" y="1055031"/>
            <a:ext cx="8494279" cy="1900604"/>
          </a:xfrm>
          <a:prstGeom prst="rect">
            <a:avLst/>
          </a:prstGeom>
        </p:spPr>
      </p:pic>
      <p:cxnSp>
        <p:nvCxnSpPr>
          <p:cNvPr id="10" name="直接连接符 9"/>
          <p:cNvCxnSpPr/>
          <p:nvPr/>
        </p:nvCxnSpPr>
        <p:spPr>
          <a:xfrm>
            <a:off x="415636" y="3112654"/>
            <a:ext cx="0" cy="146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01410" y="3112654"/>
            <a:ext cx="0" cy="146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987184" y="3112654"/>
            <a:ext cx="0" cy="146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72957" y="3112654"/>
            <a:ext cx="0" cy="14685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bwMode="auto">
          <a:xfrm>
            <a:off x="946749" y="3214871"/>
            <a:ext cx="172354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研究成果应用</a:t>
            </a:r>
          </a:p>
        </p:txBody>
      </p:sp>
      <p:sp>
        <p:nvSpPr>
          <p:cNvPr id="30" name="矩形 29"/>
          <p:cNvSpPr/>
          <p:nvPr/>
        </p:nvSpPr>
        <p:spPr>
          <a:xfrm>
            <a:off x="553171" y="3614981"/>
            <a:ext cx="2510704" cy="103675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1" name="直接连接符 30"/>
          <p:cNvCxnSpPr/>
          <p:nvPr/>
        </p:nvCxnSpPr>
        <p:spPr>
          <a:xfrm>
            <a:off x="1717357" y="363803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auto">
          <a:xfrm>
            <a:off x="3710226" y="3214871"/>
            <a:ext cx="172354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研究成果应用</a:t>
            </a:r>
          </a:p>
        </p:txBody>
      </p:sp>
      <p:sp>
        <p:nvSpPr>
          <p:cNvPr id="33" name="矩形 32"/>
          <p:cNvSpPr/>
          <p:nvPr/>
        </p:nvSpPr>
        <p:spPr>
          <a:xfrm>
            <a:off x="3316648" y="3614981"/>
            <a:ext cx="2510704" cy="103675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4" name="直接连接符 33"/>
          <p:cNvCxnSpPr/>
          <p:nvPr/>
        </p:nvCxnSpPr>
        <p:spPr>
          <a:xfrm>
            <a:off x="4480834" y="363803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bwMode="auto">
          <a:xfrm>
            <a:off x="6518297" y="3214871"/>
            <a:ext cx="172354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研究成果应用</a:t>
            </a:r>
          </a:p>
        </p:txBody>
      </p:sp>
      <p:sp>
        <p:nvSpPr>
          <p:cNvPr id="36" name="矩形 35"/>
          <p:cNvSpPr/>
          <p:nvPr/>
        </p:nvSpPr>
        <p:spPr>
          <a:xfrm>
            <a:off x="6124719" y="3614981"/>
            <a:ext cx="2510704" cy="103675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7" name="直接连接符 36"/>
          <p:cNvCxnSpPr/>
          <p:nvPr/>
        </p:nvCxnSpPr>
        <p:spPr>
          <a:xfrm>
            <a:off x="7288905" y="363803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3453744" y="2527703"/>
            <a:ext cx="2236510" cy="707886"/>
          </a:xfrm>
          <a:prstGeom prst="rect">
            <a:avLst/>
          </a:prstGeom>
        </p:spPr>
        <p:txBody>
          <a:bodyPr wrap="none">
            <a:spAutoFit/>
          </a:bodyPr>
          <a:lstStyle/>
          <a:p>
            <a:pPr algn="ctr">
              <a:defRPr/>
            </a:pPr>
            <a:r>
              <a:rPr lang="zh-CN" altLang="en-US" sz="4000" kern="10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论文总结</a:t>
            </a:r>
          </a:p>
        </p:txBody>
      </p:sp>
      <p:sp>
        <p:nvSpPr>
          <p:cNvPr id="27" name="矩形 26"/>
          <p:cNvSpPr/>
          <p:nvPr/>
        </p:nvSpPr>
        <p:spPr>
          <a:xfrm>
            <a:off x="3684576" y="3207556"/>
            <a:ext cx="1774845" cy="230832"/>
          </a:xfrm>
          <a:prstGeom prst="rect">
            <a:avLst/>
          </a:prstGeom>
        </p:spPr>
        <p:txBody>
          <a:bodyPr wrap="none">
            <a:spAutoFit/>
          </a:bodyPr>
          <a:lstStyle/>
          <a:p>
            <a:pPr lvl="0" algn="ctr" fontAlgn="base">
              <a:spcBef>
                <a:spcPct val="0"/>
              </a:spcBef>
              <a:spcAft>
                <a:spcPct val="0"/>
              </a:spcAft>
              <a:defRPr/>
            </a:pPr>
            <a:r>
              <a:rPr lang="en-US" altLang="zh-CN" sz="900" spc="300">
                <a:solidFill>
                  <a:schemeClr val="tx1">
                    <a:lumMod val="85000"/>
                    <a:lumOff val="15000"/>
                  </a:schemeClr>
                </a:solidFill>
                <a:ea typeface="方正风雅宋简体" panose="02000000000000000000" pitchFamily="2" charset="-122"/>
              </a:rPr>
              <a:t>The Paper Summary</a:t>
            </a:r>
          </a:p>
        </p:txBody>
      </p:sp>
      <p:sp>
        <p:nvSpPr>
          <p:cNvPr id="10" name="矩形 9"/>
          <p:cNvSpPr/>
          <p:nvPr/>
        </p:nvSpPr>
        <p:spPr>
          <a:xfrm>
            <a:off x="1397000" y="1612357"/>
            <a:ext cx="6350000" cy="22291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07755" y="987504"/>
            <a:ext cx="1328489" cy="1349719"/>
            <a:chOff x="3797693" y="845202"/>
            <a:chExt cx="1548614" cy="1573362"/>
          </a:xfrm>
        </p:grpSpPr>
        <p:sp>
          <p:nvSpPr>
            <p:cNvPr id="11" name="椭圆 10"/>
            <p:cNvSpPr/>
            <p:nvPr/>
          </p:nvSpPr>
          <p:spPr>
            <a:xfrm>
              <a:off x="3797693" y="845202"/>
              <a:ext cx="1548614" cy="1548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926206" y="1019345"/>
              <a:ext cx="1291587" cy="1399219"/>
            </a:xfrm>
            <a:prstGeom prst="rect">
              <a:avLst/>
            </a:prstGeom>
          </p:spPr>
          <p:txBody>
            <a:bodyPr wrap="none">
              <a:spAutoFit/>
            </a:bodyPr>
            <a:lstStyle/>
            <a:p>
              <a:pPr algn="ctr">
                <a:defRPr/>
              </a:pPr>
              <a:r>
                <a:rPr lang="zh-CN" altLang="en-US" sz="7200" kern="100">
                  <a:solidFill>
                    <a:schemeClr val="bg1"/>
                  </a:solidFill>
                  <a:latin typeface="方正风雅宋简体" panose="02000000000000000000" pitchFamily="2" charset="-122"/>
                  <a:ea typeface="方正风雅宋简体" panose="02000000000000000000" pitchFamily="2" charset="-122"/>
                  <a:cs typeface="Times New Roman" panose="02020603050405020304" pitchFamily="18" charset="0"/>
                </a:rPr>
                <a:t>肆</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966707" y="39568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方正风雅宋简体" panose="02000000000000000000" pitchFamily="2" charset="-122"/>
                <a:ea typeface="方正风雅宋简体" panose="02000000000000000000" pitchFamily="2" charset="-122"/>
                <a:cs typeface="+mn-cs"/>
              </a:rPr>
              <a:t>论文总结</a:t>
            </a:r>
          </a:p>
        </p:txBody>
      </p:sp>
      <p:sp>
        <p:nvSpPr>
          <p:cNvPr id="5" name="矩形 4"/>
          <p:cNvSpPr/>
          <p:nvPr/>
        </p:nvSpPr>
        <p:spPr>
          <a:xfrm>
            <a:off x="4011590" y="734550"/>
            <a:ext cx="1120820" cy="230832"/>
          </a:xfrm>
          <a:prstGeom prst="rect">
            <a:avLst/>
          </a:prstGeom>
        </p:spPr>
        <p:txBody>
          <a:bodyPr wrap="none">
            <a:spAutoFit/>
          </a:bodyPr>
          <a:lstStyle/>
          <a:p>
            <a:pPr lvl="0" algn="ctr" fontAlgn="base">
              <a:spcBef>
                <a:spcPct val="0"/>
              </a:spcBef>
              <a:spcAft>
                <a:spcPct val="0"/>
              </a:spcAft>
              <a:defRPr/>
            </a:pPr>
            <a:r>
              <a:rPr lang="en-US" altLang="zh-CN" sz="900">
                <a:solidFill>
                  <a:srgbClr val="000000"/>
                </a:solidFill>
                <a:ea typeface="方正风雅宋简体" panose="02000000000000000000" pitchFamily="2" charset="-122"/>
              </a:rPr>
              <a:t>The Paper Summary</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7164" y="1647274"/>
            <a:ext cx="3828786" cy="22628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7164" y="3344789"/>
            <a:ext cx="3828786" cy="5653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a:solidFill>
                  <a:prstClr val="white"/>
                </a:solidFill>
                <a:latin typeface="方正大标宋简体"/>
                <a:ea typeface="方正大标宋简体"/>
              </a:rPr>
              <a:t>创新之处</a:t>
            </a:r>
          </a:p>
        </p:txBody>
      </p:sp>
      <p:sp>
        <p:nvSpPr>
          <p:cNvPr id="23" name="矩形 22"/>
          <p:cNvSpPr/>
          <p:nvPr/>
        </p:nvSpPr>
        <p:spPr>
          <a:xfrm>
            <a:off x="4831976" y="1647274"/>
            <a:ext cx="3828786" cy="22628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31976" y="3344789"/>
            <a:ext cx="3828786" cy="5653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不足之处</a:t>
            </a:r>
          </a:p>
        </p:txBody>
      </p:sp>
      <p:sp>
        <p:nvSpPr>
          <p:cNvPr id="25" name="矩形 24"/>
          <p:cNvSpPr/>
          <p:nvPr/>
        </p:nvSpPr>
        <p:spPr>
          <a:xfrm>
            <a:off x="705566" y="2096227"/>
            <a:ext cx="3211983" cy="103675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 Lorem ipsum dolor sit amet, consectetur adipiscing elit. Donec luctus nibh sit amet sem</a:t>
            </a:r>
          </a:p>
        </p:txBody>
      </p:sp>
      <p:sp>
        <p:nvSpPr>
          <p:cNvPr id="26" name="矩形 25"/>
          <p:cNvSpPr/>
          <p:nvPr/>
        </p:nvSpPr>
        <p:spPr>
          <a:xfrm>
            <a:off x="5140378" y="2096228"/>
            <a:ext cx="3211983" cy="103675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 Lorem ipsum dolor sit amet, consectetur adipiscing elit. Donec luctus nibh sit amet sem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966707" y="39568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方正风雅宋简体" panose="02000000000000000000" pitchFamily="2" charset="-122"/>
                <a:ea typeface="方正风雅宋简体" panose="02000000000000000000" pitchFamily="2" charset="-122"/>
                <a:cs typeface="+mn-cs"/>
              </a:rPr>
              <a:t>论文总结</a:t>
            </a:r>
          </a:p>
        </p:txBody>
      </p:sp>
      <p:sp>
        <p:nvSpPr>
          <p:cNvPr id="5" name="矩形 4"/>
          <p:cNvSpPr/>
          <p:nvPr/>
        </p:nvSpPr>
        <p:spPr>
          <a:xfrm>
            <a:off x="4011590" y="734550"/>
            <a:ext cx="1120820" cy="230832"/>
          </a:xfrm>
          <a:prstGeom prst="rect">
            <a:avLst/>
          </a:prstGeom>
        </p:spPr>
        <p:txBody>
          <a:bodyPr wrap="none">
            <a:spAutoFit/>
          </a:bodyPr>
          <a:lstStyle/>
          <a:p>
            <a:pPr lvl="0" algn="ctr" fontAlgn="base">
              <a:spcBef>
                <a:spcPct val="0"/>
              </a:spcBef>
              <a:spcAft>
                <a:spcPct val="0"/>
              </a:spcAft>
              <a:defRPr/>
            </a:pPr>
            <a:r>
              <a:rPr lang="en-US" altLang="zh-CN" sz="900">
                <a:solidFill>
                  <a:srgbClr val="000000"/>
                </a:solidFill>
                <a:ea typeface="方正风雅宋简体" panose="02000000000000000000" pitchFamily="2" charset="-122"/>
              </a:rPr>
              <a:t>The Paper Summary</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bwMode="auto">
          <a:xfrm>
            <a:off x="6241046" y="1650157"/>
            <a:ext cx="1210588" cy="400110"/>
          </a:xfrm>
          <a:prstGeom prst="rect">
            <a:avLst/>
          </a:prstGeom>
          <a:noFill/>
        </p:spPr>
        <p:txBody>
          <a:bodyPr wrap="none">
            <a:spAutoFit/>
          </a:bodyPr>
          <a:lstStyle/>
          <a:p>
            <a:pPr>
              <a:defRPr/>
            </a:pPr>
            <a:r>
              <a:rPr lang="zh-CN" altLang="en-US" sz="2000">
                <a:solidFill>
                  <a:srgbClr val="000000"/>
                </a:solidFill>
                <a:latin typeface="方正风雅宋简体" panose="02000000000000000000" pitchFamily="2" charset="-122"/>
                <a:ea typeface="方正风雅宋简体" panose="02000000000000000000" pitchFamily="2" charset="-122"/>
              </a:rPr>
              <a:t>论文总结</a:t>
            </a:r>
          </a:p>
        </p:txBody>
      </p:sp>
      <p:sp>
        <p:nvSpPr>
          <p:cNvPr id="42" name="矩形 41"/>
          <p:cNvSpPr/>
          <p:nvPr/>
        </p:nvSpPr>
        <p:spPr>
          <a:xfrm>
            <a:off x="6241046" y="1994863"/>
            <a:ext cx="1968440"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p>
        </p:txBody>
      </p:sp>
      <p:cxnSp>
        <p:nvCxnSpPr>
          <p:cNvPr id="43" name="直接连接符 42"/>
          <p:cNvCxnSpPr/>
          <p:nvPr/>
        </p:nvCxnSpPr>
        <p:spPr>
          <a:xfrm>
            <a:off x="6324172" y="204096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6241046" y="3290168"/>
            <a:ext cx="1210588" cy="400110"/>
          </a:xfrm>
          <a:prstGeom prst="rect">
            <a:avLst/>
          </a:prstGeom>
          <a:noFill/>
        </p:spPr>
        <p:txBody>
          <a:bodyPr wrap="none">
            <a:spAutoFit/>
          </a:bodyPr>
          <a:lstStyle/>
          <a:p>
            <a:pPr>
              <a:defRPr/>
            </a:pPr>
            <a:r>
              <a:rPr lang="zh-CN" altLang="en-US" sz="2000">
                <a:solidFill>
                  <a:srgbClr val="000000"/>
                </a:solidFill>
                <a:latin typeface="方正风雅宋简体" panose="02000000000000000000" pitchFamily="2" charset="-122"/>
                <a:ea typeface="方正风雅宋简体" panose="02000000000000000000" pitchFamily="2" charset="-122"/>
              </a:rPr>
              <a:t>论文总结</a:t>
            </a:r>
          </a:p>
        </p:txBody>
      </p:sp>
      <p:sp>
        <p:nvSpPr>
          <p:cNvPr id="45" name="矩形 44"/>
          <p:cNvSpPr/>
          <p:nvPr/>
        </p:nvSpPr>
        <p:spPr>
          <a:xfrm>
            <a:off x="6241046" y="3634874"/>
            <a:ext cx="1968440"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p>
        </p:txBody>
      </p:sp>
      <p:cxnSp>
        <p:nvCxnSpPr>
          <p:cNvPr id="46" name="直接连接符 45"/>
          <p:cNvCxnSpPr/>
          <p:nvPr/>
        </p:nvCxnSpPr>
        <p:spPr>
          <a:xfrm>
            <a:off x="6324172" y="3680973"/>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673420" y="3299806"/>
            <a:ext cx="1210588" cy="400110"/>
          </a:xfrm>
          <a:prstGeom prst="rect">
            <a:avLst/>
          </a:prstGeom>
          <a:noFill/>
        </p:spPr>
        <p:txBody>
          <a:bodyPr wrap="none">
            <a:spAutoFit/>
          </a:bodyPr>
          <a:lstStyle/>
          <a:p>
            <a:pPr>
              <a:defRPr/>
            </a:pPr>
            <a:r>
              <a:rPr lang="zh-CN" altLang="en-US" sz="2000">
                <a:solidFill>
                  <a:srgbClr val="000000"/>
                </a:solidFill>
                <a:latin typeface="方正风雅宋简体" panose="02000000000000000000" pitchFamily="2" charset="-122"/>
                <a:ea typeface="方正风雅宋简体" panose="02000000000000000000" pitchFamily="2" charset="-122"/>
              </a:rPr>
              <a:t>论文总结</a:t>
            </a:r>
          </a:p>
        </p:txBody>
      </p:sp>
      <p:sp>
        <p:nvSpPr>
          <p:cNvPr id="48" name="矩形 47"/>
          <p:cNvSpPr/>
          <p:nvPr/>
        </p:nvSpPr>
        <p:spPr>
          <a:xfrm>
            <a:off x="915568" y="3644512"/>
            <a:ext cx="1968440" cy="79438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p>
        </p:txBody>
      </p:sp>
      <p:cxnSp>
        <p:nvCxnSpPr>
          <p:cNvPr id="49" name="直接连接符 48"/>
          <p:cNvCxnSpPr/>
          <p:nvPr/>
        </p:nvCxnSpPr>
        <p:spPr>
          <a:xfrm>
            <a:off x="2594100" y="369061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1658974" y="1688771"/>
            <a:ext cx="1210588" cy="400110"/>
          </a:xfrm>
          <a:prstGeom prst="rect">
            <a:avLst/>
          </a:prstGeom>
          <a:noFill/>
        </p:spPr>
        <p:txBody>
          <a:bodyPr wrap="none">
            <a:spAutoFit/>
          </a:bodyPr>
          <a:lstStyle/>
          <a:p>
            <a:pPr>
              <a:defRPr/>
            </a:pPr>
            <a:r>
              <a:rPr lang="zh-CN" altLang="en-US" sz="2000">
                <a:solidFill>
                  <a:srgbClr val="000000"/>
                </a:solidFill>
                <a:latin typeface="方正风雅宋简体" panose="02000000000000000000" pitchFamily="2" charset="-122"/>
                <a:ea typeface="方正风雅宋简体" panose="02000000000000000000" pitchFamily="2" charset="-122"/>
              </a:rPr>
              <a:t>论文总结</a:t>
            </a:r>
          </a:p>
        </p:txBody>
      </p:sp>
      <p:sp>
        <p:nvSpPr>
          <p:cNvPr id="51" name="矩形 50"/>
          <p:cNvSpPr/>
          <p:nvPr/>
        </p:nvSpPr>
        <p:spPr>
          <a:xfrm>
            <a:off x="901122" y="2033477"/>
            <a:ext cx="1968440" cy="79438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p>
        </p:txBody>
      </p:sp>
      <p:cxnSp>
        <p:nvCxnSpPr>
          <p:cNvPr id="52" name="直接连接符 51"/>
          <p:cNvCxnSpPr/>
          <p:nvPr/>
        </p:nvCxnSpPr>
        <p:spPr>
          <a:xfrm>
            <a:off x="2579654" y="207957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菱形 5"/>
          <p:cNvSpPr/>
          <p:nvPr/>
        </p:nvSpPr>
        <p:spPr>
          <a:xfrm>
            <a:off x="3112260" y="1650157"/>
            <a:ext cx="2914979" cy="2914979"/>
          </a:xfrm>
          <a:prstGeom prst="diamond">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形状 7"/>
          <p:cNvSpPr/>
          <p:nvPr/>
        </p:nvSpPr>
        <p:spPr>
          <a:xfrm>
            <a:off x="3389183" y="1927080"/>
            <a:ext cx="1136842" cy="113684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151" tIns="222151" rIns="222151" bIns="222151"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任意多边形: 形状 8"/>
          <p:cNvSpPr/>
          <p:nvPr/>
        </p:nvSpPr>
        <p:spPr>
          <a:xfrm>
            <a:off x="4613474" y="1927080"/>
            <a:ext cx="1136842" cy="113684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151" tIns="222151" rIns="222151" bIns="222151"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10" name="任意多边形: 形状 9"/>
          <p:cNvSpPr/>
          <p:nvPr/>
        </p:nvSpPr>
        <p:spPr>
          <a:xfrm>
            <a:off x="3389183" y="3144777"/>
            <a:ext cx="1136842" cy="113684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151" tIns="222151" rIns="222151" bIns="222151"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11" name="任意多边形: 形状 10"/>
          <p:cNvSpPr/>
          <p:nvPr/>
        </p:nvSpPr>
        <p:spPr>
          <a:xfrm>
            <a:off x="4613474" y="3151371"/>
            <a:ext cx="1136842" cy="113684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151" tIns="222151" rIns="222151" bIns="222151"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grpSp>
        <p:nvGrpSpPr>
          <p:cNvPr id="12" name="组合 11"/>
          <p:cNvGrpSpPr/>
          <p:nvPr/>
        </p:nvGrpSpPr>
        <p:grpSpPr>
          <a:xfrm>
            <a:off x="3730481" y="2258801"/>
            <a:ext cx="472451" cy="412103"/>
            <a:chOff x="3641860" y="2175046"/>
            <a:chExt cx="577039" cy="503332"/>
          </a:xfrm>
        </p:grpSpPr>
        <p:sp>
          <p:nvSpPr>
            <p:cNvPr id="66" name="Freeform 5"/>
            <p:cNvSpPr>
              <a:spLocks noEditPoints="1"/>
            </p:cNvSpPr>
            <p:nvPr/>
          </p:nvSpPr>
          <p:spPr bwMode="auto">
            <a:xfrm>
              <a:off x="3641860" y="2175046"/>
              <a:ext cx="577039" cy="503332"/>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
            <p:cNvSpPr>
              <a:spLocks noEditPoints="1"/>
            </p:cNvSpPr>
            <p:nvPr/>
          </p:nvSpPr>
          <p:spPr bwMode="auto">
            <a:xfrm>
              <a:off x="3768025" y="2259377"/>
              <a:ext cx="124173" cy="336661"/>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8" name="Freeform 10"/>
          <p:cNvSpPr>
            <a:spLocks noEditPoints="1"/>
          </p:cNvSpPr>
          <p:nvPr/>
        </p:nvSpPr>
        <p:spPr bwMode="auto">
          <a:xfrm>
            <a:off x="4976994" y="2248280"/>
            <a:ext cx="409803" cy="464009"/>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3" name="组合 12"/>
          <p:cNvGrpSpPr/>
          <p:nvPr/>
        </p:nvGrpSpPr>
        <p:grpSpPr>
          <a:xfrm>
            <a:off x="3751870" y="3442639"/>
            <a:ext cx="443448" cy="589427"/>
            <a:chOff x="3670863" y="3489421"/>
            <a:chExt cx="443448" cy="589427"/>
          </a:xfrm>
        </p:grpSpPr>
        <p:sp>
          <p:nvSpPr>
            <p:cNvPr id="69" name="Freeform 5"/>
            <p:cNvSpPr>
              <a:spLocks noEditPoints="1"/>
            </p:cNvSpPr>
            <p:nvPr/>
          </p:nvSpPr>
          <p:spPr bwMode="auto">
            <a:xfrm>
              <a:off x="3745230" y="3562870"/>
              <a:ext cx="240545" cy="479254"/>
            </a:xfrm>
            <a:custGeom>
              <a:avLst/>
              <a:gdLst>
                <a:gd name="T0" fmla="*/ 140 w 228"/>
                <a:gd name="T1" fmla="*/ 0 h 454"/>
                <a:gd name="T2" fmla="*/ 0 w 228"/>
                <a:gd name="T3" fmla="*/ 139 h 454"/>
                <a:gd name="T4" fmla="*/ 18 w 228"/>
                <a:gd name="T5" fmla="*/ 157 h 454"/>
                <a:gd name="T6" fmla="*/ 35 w 228"/>
                <a:gd name="T7" fmla="*/ 139 h 454"/>
                <a:gd name="T8" fmla="*/ 66 w 228"/>
                <a:gd name="T9" fmla="*/ 65 h 454"/>
                <a:gd name="T10" fmla="*/ 140 w 228"/>
                <a:gd name="T11" fmla="*/ 35 h 454"/>
                <a:gd name="T12" fmla="*/ 158 w 228"/>
                <a:gd name="T13" fmla="*/ 17 h 454"/>
                <a:gd name="T14" fmla="*/ 140 w 228"/>
                <a:gd name="T15" fmla="*/ 0 h 454"/>
                <a:gd name="T16" fmla="*/ 88 w 228"/>
                <a:gd name="T17" fmla="*/ 454 h 454"/>
                <a:gd name="T18" fmla="*/ 193 w 228"/>
                <a:gd name="T19" fmla="*/ 454 h 454"/>
                <a:gd name="T20" fmla="*/ 210 w 228"/>
                <a:gd name="T21" fmla="*/ 437 h 454"/>
                <a:gd name="T22" fmla="*/ 193 w 228"/>
                <a:gd name="T23" fmla="*/ 419 h 454"/>
                <a:gd name="T24" fmla="*/ 88 w 228"/>
                <a:gd name="T25" fmla="*/ 419 h 454"/>
                <a:gd name="T26" fmla="*/ 70 w 228"/>
                <a:gd name="T27" fmla="*/ 437 h 454"/>
                <a:gd name="T28" fmla="*/ 88 w 228"/>
                <a:gd name="T29" fmla="*/ 454 h 454"/>
                <a:gd name="T30" fmla="*/ 70 w 228"/>
                <a:gd name="T31" fmla="*/ 384 h 454"/>
                <a:gd name="T32" fmla="*/ 210 w 228"/>
                <a:gd name="T33" fmla="*/ 384 h 454"/>
                <a:gd name="T34" fmla="*/ 228 w 228"/>
                <a:gd name="T35" fmla="*/ 367 h 454"/>
                <a:gd name="T36" fmla="*/ 210 w 228"/>
                <a:gd name="T37" fmla="*/ 349 h 454"/>
                <a:gd name="T38" fmla="*/ 70 w 228"/>
                <a:gd name="T39" fmla="*/ 349 h 454"/>
                <a:gd name="T40" fmla="*/ 53 w 228"/>
                <a:gd name="T41" fmla="*/ 367 h 454"/>
                <a:gd name="T42" fmla="*/ 70 w 228"/>
                <a:gd name="T43" fmla="*/ 38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454">
                  <a:moveTo>
                    <a:pt x="140" y="0"/>
                  </a:moveTo>
                  <a:cubicBezTo>
                    <a:pt x="63" y="0"/>
                    <a:pt x="0" y="62"/>
                    <a:pt x="0" y="139"/>
                  </a:cubicBezTo>
                  <a:cubicBezTo>
                    <a:pt x="0" y="149"/>
                    <a:pt x="8" y="157"/>
                    <a:pt x="18" y="157"/>
                  </a:cubicBezTo>
                  <a:cubicBezTo>
                    <a:pt x="27" y="157"/>
                    <a:pt x="35" y="149"/>
                    <a:pt x="35" y="139"/>
                  </a:cubicBezTo>
                  <a:cubicBezTo>
                    <a:pt x="35" y="111"/>
                    <a:pt x="47" y="84"/>
                    <a:pt x="66" y="65"/>
                  </a:cubicBezTo>
                  <a:cubicBezTo>
                    <a:pt x="85" y="46"/>
                    <a:pt x="111" y="35"/>
                    <a:pt x="140" y="35"/>
                  </a:cubicBezTo>
                  <a:cubicBezTo>
                    <a:pt x="150" y="35"/>
                    <a:pt x="158" y="27"/>
                    <a:pt x="158" y="17"/>
                  </a:cubicBezTo>
                  <a:cubicBezTo>
                    <a:pt x="158" y="7"/>
                    <a:pt x="150" y="0"/>
                    <a:pt x="140" y="0"/>
                  </a:cubicBezTo>
                  <a:close/>
                  <a:moveTo>
                    <a:pt x="88" y="454"/>
                  </a:moveTo>
                  <a:cubicBezTo>
                    <a:pt x="193" y="454"/>
                    <a:pt x="193" y="454"/>
                    <a:pt x="193" y="454"/>
                  </a:cubicBezTo>
                  <a:cubicBezTo>
                    <a:pt x="202" y="454"/>
                    <a:pt x="210" y="446"/>
                    <a:pt x="210" y="437"/>
                  </a:cubicBezTo>
                  <a:cubicBezTo>
                    <a:pt x="210" y="427"/>
                    <a:pt x="202" y="419"/>
                    <a:pt x="193" y="419"/>
                  </a:cubicBezTo>
                  <a:cubicBezTo>
                    <a:pt x="88" y="419"/>
                    <a:pt x="88" y="419"/>
                    <a:pt x="88" y="419"/>
                  </a:cubicBezTo>
                  <a:cubicBezTo>
                    <a:pt x="78" y="419"/>
                    <a:pt x="70" y="427"/>
                    <a:pt x="70" y="437"/>
                  </a:cubicBezTo>
                  <a:cubicBezTo>
                    <a:pt x="70" y="446"/>
                    <a:pt x="78" y="454"/>
                    <a:pt x="88" y="454"/>
                  </a:cubicBezTo>
                  <a:moveTo>
                    <a:pt x="70" y="384"/>
                  </a:moveTo>
                  <a:cubicBezTo>
                    <a:pt x="210" y="384"/>
                    <a:pt x="210" y="384"/>
                    <a:pt x="210" y="384"/>
                  </a:cubicBezTo>
                  <a:cubicBezTo>
                    <a:pt x="220" y="384"/>
                    <a:pt x="228" y="376"/>
                    <a:pt x="228" y="367"/>
                  </a:cubicBezTo>
                  <a:cubicBezTo>
                    <a:pt x="228" y="357"/>
                    <a:pt x="220" y="349"/>
                    <a:pt x="210" y="349"/>
                  </a:cubicBezTo>
                  <a:cubicBezTo>
                    <a:pt x="70" y="349"/>
                    <a:pt x="70" y="349"/>
                    <a:pt x="70" y="349"/>
                  </a:cubicBezTo>
                  <a:cubicBezTo>
                    <a:pt x="61" y="349"/>
                    <a:pt x="53" y="357"/>
                    <a:pt x="53" y="367"/>
                  </a:cubicBezTo>
                  <a:cubicBezTo>
                    <a:pt x="53" y="376"/>
                    <a:pt x="61" y="384"/>
                    <a:pt x="70" y="38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
            <p:cNvSpPr>
              <a:spLocks noEditPoints="1"/>
            </p:cNvSpPr>
            <p:nvPr/>
          </p:nvSpPr>
          <p:spPr bwMode="auto">
            <a:xfrm>
              <a:off x="3670863" y="3489421"/>
              <a:ext cx="443448" cy="589427"/>
            </a:xfrm>
            <a:custGeom>
              <a:avLst/>
              <a:gdLst>
                <a:gd name="T0" fmla="*/ 210 w 420"/>
                <a:gd name="T1" fmla="*/ 0 h 559"/>
                <a:gd name="T2" fmla="*/ 0 w 420"/>
                <a:gd name="T3" fmla="*/ 209 h 559"/>
                <a:gd name="T4" fmla="*/ 77 w 420"/>
                <a:gd name="T5" fmla="*/ 371 h 559"/>
                <a:gd name="T6" fmla="*/ 77 w 420"/>
                <a:gd name="T7" fmla="*/ 371 h 559"/>
                <a:gd name="T8" fmla="*/ 105 w 420"/>
                <a:gd name="T9" fmla="*/ 427 h 559"/>
                <a:gd name="T10" fmla="*/ 105 w 420"/>
                <a:gd name="T11" fmla="*/ 489 h 559"/>
                <a:gd name="T12" fmla="*/ 115 w 420"/>
                <a:gd name="T13" fmla="*/ 514 h 559"/>
                <a:gd name="T14" fmla="*/ 140 w 420"/>
                <a:gd name="T15" fmla="*/ 524 h 559"/>
                <a:gd name="T16" fmla="*/ 150 w 420"/>
                <a:gd name="T17" fmla="*/ 524 h 559"/>
                <a:gd name="T18" fmla="*/ 210 w 420"/>
                <a:gd name="T19" fmla="*/ 559 h 559"/>
                <a:gd name="T20" fmla="*/ 270 w 420"/>
                <a:gd name="T21" fmla="*/ 524 h 559"/>
                <a:gd name="T22" fmla="*/ 280 w 420"/>
                <a:gd name="T23" fmla="*/ 524 h 559"/>
                <a:gd name="T24" fmla="*/ 305 w 420"/>
                <a:gd name="T25" fmla="*/ 514 h 559"/>
                <a:gd name="T26" fmla="*/ 315 w 420"/>
                <a:gd name="T27" fmla="*/ 489 h 559"/>
                <a:gd name="T28" fmla="*/ 315 w 420"/>
                <a:gd name="T29" fmla="*/ 427 h 559"/>
                <a:gd name="T30" fmla="*/ 343 w 420"/>
                <a:gd name="T31" fmla="*/ 371 h 559"/>
                <a:gd name="T32" fmla="*/ 420 w 420"/>
                <a:gd name="T33" fmla="*/ 209 h 559"/>
                <a:gd name="T34" fmla="*/ 210 w 420"/>
                <a:gd name="T35" fmla="*/ 0 h 559"/>
                <a:gd name="T36" fmla="*/ 321 w 420"/>
                <a:gd name="T37" fmla="*/ 344 h 559"/>
                <a:gd name="T38" fmla="*/ 280 w 420"/>
                <a:gd name="T39" fmla="*/ 427 h 559"/>
                <a:gd name="T40" fmla="*/ 280 w 420"/>
                <a:gd name="T41" fmla="*/ 489 h 559"/>
                <a:gd name="T42" fmla="*/ 247 w 420"/>
                <a:gd name="T43" fmla="*/ 489 h 559"/>
                <a:gd name="T44" fmla="*/ 243 w 420"/>
                <a:gd name="T45" fmla="*/ 501 h 559"/>
                <a:gd name="T46" fmla="*/ 210 w 420"/>
                <a:gd name="T47" fmla="*/ 524 h 559"/>
                <a:gd name="T48" fmla="*/ 177 w 420"/>
                <a:gd name="T49" fmla="*/ 501 h 559"/>
                <a:gd name="T50" fmla="*/ 173 w 420"/>
                <a:gd name="T51" fmla="*/ 489 h 559"/>
                <a:gd name="T52" fmla="*/ 140 w 420"/>
                <a:gd name="T53" fmla="*/ 489 h 559"/>
                <a:gd name="T54" fmla="*/ 140 w 420"/>
                <a:gd name="T55" fmla="*/ 427 h 559"/>
                <a:gd name="T56" fmla="*/ 99 w 420"/>
                <a:gd name="T57" fmla="*/ 344 h 559"/>
                <a:gd name="T58" fmla="*/ 99 w 420"/>
                <a:gd name="T59" fmla="*/ 344 h 559"/>
                <a:gd name="T60" fmla="*/ 35 w 420"/>
                <a:gd name="T61" fmla="*/ 209 h 559"/>
                <a:gd name="T62" fmla="*/ 87 w 420"/>
                <a:gd name="T63" fmla="*/ 86 h 559"/>
                <a:gd name="T64" fmla="*/ 210 w 420"/>
                <a:gd name="T65" fmla="*/ 35 h 559"/>
                <a:gd name="T66" fmla="*/ 334 w 420"/>
                <a:gd name="T67" fmla="*/ 86 h 559"/>
                <a:gd name="T68" fmla="*/ 385 w 420"/>
                <a:gd name="T69" fmla="*/ 209 h 559"/>
                <a:gd name="T70" fmla="*/ 321 w 420"/>
                <a:gd name="T71" fmla="*/ 34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0" h="559">
                  <a:moveTo>
                    <a:pt x="210" y="0"/>
                  </a:moveTo>
                  <a:cubicBezTo>
                    <a:pt x="94" y="0"/>
                    <a:pt x="0" y="94"/>
                    <a:pt x="0" y="209"/>
                  </a:cubicBezTo>
                  <a:cubicBezTo>
                    <a:pt x="0" y="275"/>
                    <a:pt x="30" y="333"/>
                    <a:pt x="77" y="371"/>
                  </a:cubicBezTo>
                  <a:cubicBezTo>
                    <a:pt x="77" y="371"/>
                    <a:pt x="77" y="371"/>
                    <a:pt x="77" y="371"/>
                  </a:cubicBezTo>
                  <a:cubicBezTo>
                    <a:pt x="94" y="386"/>
                    <a:pt x="105" y="405"/>
                    <a:pt x="105" y="427"/>
                  </a:cubicBezTo>
                  <a:cubicBezTo>
                    <a:pt x="105" y="489"/>
                    <a:pt x="105" y="489"/>
                    <a:pt x="105" y="489"/>
                  </a:cubicBezTo>
                  <a:cubicBezTo>
                    <a:pt x="105" y="499"/>
                    <a:pt x="109" y="508"/>
                    <a:pt x="115" y="514"/>
                  </a:cubicBezTo>
                  <a:cubicBezTo>
                    <a:pt x="122" y="520"/>
                    <a:pt x="131" y="524"/>
                    <a:pt x="140" y="524"/>
                  </a:cubicBezTo>
                  <a:cubicBezTo>
                    <a:pt x="150" y="524"/>
                    <a:pt x="150" y="524"/>
                    <a:pt x="150" y="524"/>
                  </a:cubicBezTo>
                  <a:cubicBezTo>
                    <a:pt x="162" y="545"/>
                    <a:pt x="184" y="559"/>
                    <a:pt x="210" y="559"/>
                  </a:cubicBezTo>
                  <a:cubicBezTo>
                    <a:pt x="236" y="559"/>
                    <a:pt x="258" y="545"/>
                    <a:pt x="270" y="524"/>
                  </a:cubicBezTo>
                  <a:cubicBezTo>
                    <a:pt x="280" y="524"/>
                    <a:pt x="280" y="524"/>
                    <a:pt x="280" y="524"/>
                  </a:cubicBezTo>
                  <a:cubicBezTo>
                    <a:pt x="290" y="524"/>
                    <a:pt x="298" y="520"/>
                    <a:pt x="305" y="514"/>
                  </a:cubicBezTo>
                  <a:cubicBezTo>
                    <a:pt x="311" y="508"/>
                    <a:pt x="315" y="499"/>
                    <a:pt x="315" y="489"/>
                  </a:cubicBezTo>
                  <a:cubicBezTo>
                    <a:pt x="315" y="427"/>
                    <a:pt x="315" y="427"/>
                    <a:pt x="315" y="427"/>
                  </a:cubicBezTo>
                  <a:cubicBezTo>
                    <a:pt x="315" y="405"/>
                    <a:pt x="326" y="386"/>
                    <a:pt x="343" y="371"/>
                  </a:cubicBezTo>
                  <a:cubicBezTo>
                    <a:pt x="390" y="333"/>
                    <a:pt x="420" y="275"/>
                    <a:pt x="420" y="209"/>
                  </a:cubicBezTo>
                  <a:cubicBezTo>
                    <a:pt x="420" y="94"/>
                    <a:pt x="326" y="0"/>
                    <a:pt x="210" y="0"/>
                  </a:cubicBezTo>
                  <a:close/>
                  <a:moveTo>
                    <a:pt x="321" y="344"/>
                  </a:moveTo>
                  <a:cubicBezTo>
                    <a:pt x="297" y="364"/>
                    <a:pt x="280" y="393"/>
                    <a:pt x="280" y="427"/>
                  </a:cubicBezTo>
                  <a:cubicBezTo>
                    <a:pt x="280" y="489"/>
                    <a:pt x="280" y="489"/>
                    <a:pt x="280" y="489"/>
                  </a:cubicBezTo>
                  <a:cubicBezTo>
                    <a:pt x="247" y="489"/>
                    <a:pt x="247" y="489"/>
                    <a:pt x="247" y="489"/>
                  </a:cubicBezTo>
                  <a:cubicBezTo>
                    <a:pt x="243" y="501"/>
                    <a:pt x="243" y="501"/>
                    <a:pt x="243" y="501"/>
                  </a:cubicBezTo>
                  <a:cubicBezTo>
                    <a:pt x="238" y="514"/>
                    <a:pt x="225" y="524"/>
                    <a:pt x="210" y="524"/>
                  </a:cubicBezTo>
                  <a:cubicBezTo>
                    <a:pt x="195" y="524"/>
                    <a:pt x="182" y="514"/>
                    <a:pt x="177" y="501"/>
                  </a:cubicBezTo>
                  <a:cubicBezTo>
                    <a:pt x="173" y="489"/>
                    <a:pt x="173" y="489"/>
                    <a:pt x="173" y="489"/>
                  </a:cubicBezTo>
                  <a:cubicBezTo>
                    <a:pt x="140" y="489"/>
                    <a:pt x="140" y="489"/>
                    <a:pt x="140" y="489"/>
                  </a:cubicBezTo>
                  <a:cubicBezTo>
                    <a:pt x="140" y="427"/>
                    <a:pt x="140" y="427"/>
                    <a:pt x="140" y="427"/>
                  </a:cubicBezTo>
                  <a:cubicBezTo>
                    <a:pt x="140" y="393"/>
                    <a:pt x="123" y="364"/>
                    <a:pt x="99" y="344"/>
                  </a:cubicBezTo>
                  <a:cubicBezTo>
                    <a:pt x="99" y="344"/>
                    <a:pt x="99" y="344"/>
                    <a:pt x="99" y="344"/>
                  </a:cubicBezTo>
                  <a:cubicBezTo>
                    <a:pt x="60" y="312"/>
                    <a:pt x="35" y="264"/>
                    <a:pt x="35" y="209"/>
                  </a:cubicBezTo>
                  <a:cubicBezTo>
                    <a:pt x="35" y="161"/>
                    <a:pt x="55" y="118"/>
                    <a:pt x="87" y="86"/>
                  </a:cubicBezTo>
                  <a:cubicBezTo>
                    <a:pt x="118" y="54"/>
                    <a:pt x="162" y="35"/>
                    <a:pt x="210" y="35"/>
                  </a:cubicBezTo>
                  <a:cubicBezTo>
                    <a:pt x="258" y="35"/>
                    <a:pt x="302" y="54"/>
                    <a:pt x="334" y="86"/>
                  </a:cubicBezTo>
                  <a:cubicBezTo>
                    <a:pt x="365" y="118"/>
                    <a:pt x="385" y="161"/>
                    <a:pt x="385" y="209"/>
                  </a:cubicBezTo>
                  <a:cubicBezTo>
                    <a:pt x="385" y="264"/>
                    <a:pt x="360" y="312"/>
                    <a:pt x="321" y="3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1" name="Freeform 31"/>
          <p:cNvSpPr>
            <a:spLocks noEditPoints="1"/>
          </p:cNvSpPr>
          <p:nvPr/>
        </p:nvSpPr>
        <p:spPr bwMode="auto">
          <a:xfrm>
            <a:off x="4935551" y="3516088"/>
            <a:ext cx="492689" cy="395703"/>
          </a:xfrm>
          <a:custGeom>
            <a:avLst/>
            <a:gdLst>
              <a:gd name="T0" fmla="*/ 648 w 749"/>
              <a:gd name="T1" fmla="*/ 303 h 603"/>
              <a:gd name="T2" fmla="*/ 595 w 749"/>
              <a:gd name="T3" fmla="*/ 138 h 603"/>
              <a:gd name="T4" fmla="*/ 560 w 749"/>
              <a:gd name="T5" fmla="*/ 133 h 603"/>
              <a:gd name="T6" fmla="*/ 555 w 749"/>
              <a:gd name="T7" fmla="*/ 168 h 603"/>
              <a:gd name="T8" fmla="*/ 598 w 749"/>
              <a:gd name="T9" fmla="*/ 303 h 603"/>
              <a:gd name="T10" fmla="*/ 555 w 749"/>
              <a:gd name="T11" fmla="*/ 438 h 603"/>
              <a:gd name="T12" fmla="*/ 560 w 749"/>
              <a:gd name="T13" fmla="*/ 473 h 603"/>
              <a:gd name="T14" fmla="*/ 575 w 749"/>
              <a:gd name="T15" fmla="*/ 478 h 603"/>
              <a:gd name="T16" fmla="*/ 595 w 749"/>
              <a:gd name="T17" fmla="*/ 468 h 603"/>
              <a:gd name="T18" fmla="*/ 648 w 749"/>
              <a:gd name="T19" fmla="*/ 303 h 603"/>
              <a:gd name="T20" fmla="*/ 186 w 749"/>
              <a:gd name="T21" fmla="*/ 133 h 603"/>
              <a:gd name="T22" fmla="*/ 151 w 749"/>
              <a:gd name="T23" fmla="*/ 138 h 603"/>
              <a:gd name="T24" fmla="*/ 98 w 749"/>
              <a:gd name="T25" fmla="*/ 303 h 603"/>
              <a:gd name="T26" fmla="*/ 151 w 749"/>
              <a:gd name="T27" fmla="*/ 468 h 603"/>
              <a:gd name="T28" fmla="*/ 172 w 749"/>
              <a:gd name="T29" fmla="*/ 478 h 603"/>
              <a:gd name="T30" fmla="*/ 186 w 749"/>
              <a:gd name="T31" fmla="*/ 473 h 603"/>
              <a:gd name="T32" fmla="*/ 192 w 749"/>
              <a:gd name="T33" fmla="*/ 438 h 603"/>
              <a:gd name="T34" fmla="*/ 148 w 749"/>
              <a:gd name="T35" fmla="*/ 303 h 603"/>
              <a:gd name="T36" fmla="*/ 192 w 749"/>
              <a:gd name="T37" fmla="*/ 168 h 603"/>
              <a:gd name="T38" fmla="*/ 186 w 749"/>
              <a:gd name="T39" fmla="*/ 133 h 603"/>
              <a:gd name="T40" fmla="*/ 639 w 749"/>
              <a:gd name="T41" fmla="*/ 12 h 603"/>
              <a:gd name="T42" fmla="*/ 604 w 749"/>
              <a:gd name="T43" fmla="*/ 9 h 603"/>
              <a:gd name="T44" fmla="*/ 602 w 749"/>
              <a:gd name="T45" fmla="*/ 44 h 603"/>
              <a:gd name="T46" fmla="*/ 699 w 749"/>
              <a:gd name="T47" fmla="*/ 303 h 603"/>
              <a:gd name="T48" fmla="*/ 602 w 749"/>
              <a:gd name="T49" fmla="*/ 562 h 603"/>
              <a:gd name="T50" fmla="*/ 604 w 749"/>
              <a:gd name="T51" fmla="*/ 597 h 603"/>
              <a:gd name="T52" fmla="*/ 620 w 749"/>
              <a:gd name="T53" fmla="*/ 603 h 603"/>
              <a:gd name="T54" fmla="*/ 639 w 749"/>
              <a:gd name="T55" fmla="*/ 594 h 603"/>
              <a:gd name="T56" fmla="*/ 749 w 749"/>
              <a:gd name="T57" fmla="*/ 303 h 603"/>
              <a:gd name="T58" fmla="*/ 639 w 749"/>
              <a:gd name="T59" fmla="*/ 12 h 603"/>
              <a:gd name="T60" fmla="*/ 50 w 749"/>
              <a:gd name="T61" fmla="*/ 303 h 603"/>
              <a:gd name="T62" fmla="*/ 147 w 749"/>
              <a:gd name="T63" fmla="*/ 44 h 603"/>
              <a:gd name="T64" fmla="*/ 145 w 749"/>
              <a:gd name="T65" fmla="*/ 9 h 603"/>
              <a:gd name="T66" fmla="*/ 110 w 749"/>
              <a:gd name="T67" fmla="*/ 12 h 603"/>
              <a:gd name="T68" fmla="*/ 0 w 749"/>
              <a:gd name="T69" fmla="*/ 303 h 603"/>
              <a:gd name="T70" fmla="*/ 110 w 749"/>
              <a:gd name="T71" fmla="*/ 594 h 603"/>
              <a:gd name="T72" fmla="*/ 129 w 749"/>
              <a:gd name="T73" fmla="*/ 603 h 603"/>
              <a:gd name="T74" fmla="*/ 145 w 749"/>
              <a:gd name="T75" fmla="*/ 597 h 603"/>
              <a:gd name="T76" fmla="*/ 148 w 749"/>
              <a:gd name="T77" fmla="*/ 562 h 603"/>
              <a:gd name="T78" fmla="*/ 50 w 749"/>
              <a:gd name="T79" fmla="*/ 303 h 603"/>
              <a:gd name="T80" fmla="*/ 376 w 749"/>
              <a:gd name="T81" fmla="*/ 128 h 603"/>
              <a:gd name="T82" fmla="*/ 201 w 749"/>
              <a:gd name="T83" fmla="*/ 303 h 603"/>
              <a:gd name="T84" fmla="*/ 259 w 749"/>
              <a:gd name="T85" fmla="*/ 433 h 603"/>
              <a:gd name="T86" fmla="*/ 294 w 749"/>
              <a:gd name="T87" fmla="*/ 431 h 603"/>
              <a:gd name="T88" fmla="*/ 292 w 749"/>
              <a:gd name="T89" fmla="*/ 396 h 603"/>
              <a:gd name="T90" fmla="*/ 251 w 749"/>
              <a:gd name="T91" fmla="*/ 303 h 603"/>
              <a:gd name="T92" fmla="*/ 376 w 749"/>
              <a:gd name="T93" fmla="*/ 178 h 603"/>
              <a:gd name="T94" fmla="*/ 501 w 749"/>
              <a:gd name="T95" fmla="*/ 303 h 603"/>
              <a:gd name="T96" fmla="*/ 376 w 749"/>
              <a:gd name="T97" fmla="*/ 428 h 603"/>
              <a:gd name="T98" fmla="*/ 367 w 749"/>
              <a:gd name="T99" fmla="*/ 428 h 603"/>
              <a:gd name="T100" fmla="*/ 343 w 749"/>
              <a:gd name="T101" fmla="*/ 445 h 603"/>
              <a:gd name="T102" fmla="*/ 315 w 749"/>
              <a:gd name="T103" fmla="*/ 490 h 603"/>
              <a:gd name="T104" fmla="*/ 316 w 749"/>
              <a:gd name="T105" fmla="*/ 525 h 603"/>
              <a:gd name="T106" fmla="*/ 333 w 749"/>
              <a:gd name="T107" fmla="*/ 532 h 603"/>
              <a:gd name="T108" fmla="*/ 351 w 749"/>
              <a:gd name="T109" fmla="*/ 525 h 603"/>
              <a:gd name="T110" fmla="*/ 384 w 749"/>
              <a:gd name="T111" fmla="*/ 478 h 603"/>
              <a:gd name="T112" fmla="*/ 551 w 749"/>
              <a:gd name="T113" fmla="*/ 303 h 603"/>
              <a:gd name="T114" fmla="*/ 376 w 749"/>
              <a:gd name="T115" fmla="*/ 12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9" h="603">
                <a:moveTo>
                  <a:pt x="648" y="303"/>
                </a:moveTo>
                <a:cubicBezTo>
                  <a:pt x="648" y="244"/>
                  <a:pt x="630" y="187"/>
                  <a:pt x="595" y="138"/>
                </a:cubicBezTo>
                <a:cubicBezTo>
                  <a:pt x="587" y="127"/>
                  <a:pt x="572" y="125"/>
                  <a:pt x="560" y="133"/>
                </a:cubicBezTo>
                <a:cubicBezTo>
                  <a:pt x="549" y="141"/>
                  <a:pt x="547" y="156"/>
                  <a:pt x="555" y="168"/>
                </a:cubicBezTo>
                <a:cubicBezTo>
                  <a:pt x="583" y="207"/>
                  <a:pt x="598" y="254"/>
                  <a:pt x="598" y="303"/>
                </a:cubicBezTo>
                <a:cubicBezTo>
                  <a:pt x="598" y="352"/>
                  <a:pt x="583" y="399"/>
                  <a:pt x="555" y="438"/>
                </a:cubicBezTo>
                <a:cubicBezTo>
                  <a:pt x="547" y="450"/>
                  <a:pt x="549" y="465"/>
                  <a:pt x="560" y="473"/>
                </a:cubicBezTo>
                <a:cubicBezTo>
                  <a:pt x="565" y="476"/>
                  <a:pt x="570" y="478"/>
                  <a:pt x="575" y="478"/>
                </a:cubicBezTo>
                <a:cubicBezTo>
                  <a:pt x="583" y="478"/>
                  <a:pt x="590" y="474"/>
                  <a:pt x="595" y="468"/>
                </a:cubicBezTo>
                <a:cubicBezTo>
                  <a:pt x="630" y="419"/>
                  <a:pt x="648" y="362"/>
                  <a:pt x="648" y="303"/>
                </a:cubicBezTo>
                <a:close/>
                <a:moveTo>
                  <a:pt x="186" y="133"/>
                </a:moveTo>
                <a:cubicBezTo>
                  <a:pt x="175" y="125"/>
                  <a:pt x="159" y="127"/>
                  <a:pt x="151" y="138"/>
                </a:cubicBezTo>
                <a:cubicBezTo>
                  <a:pt x="117" y="187"/>
                  <a:pt x="98" y="244"/>
                  <a:pt x="98" y="303"/>
                </a:cubicBezTo>
                <a:cubicBezTo>
                  <a:pt x="98" y="362"/>
                  <a:pt x="117" y="419"/>
                  <a:pt x="151" y="468"/>
                </a:cubicBezTo>
                <a:cubicBezTo>
                  <a:pt x="156" y="474"/>
                  <a:pt x="164" y="478"/>
                  <a:pt x="172" y="478"/>
                </a:cubicBezTo>
                <a:cubicBezTo>
                  <a:pt x="177" y="478"/>
                  <a:pt x="182" y="476"/>
                  <a:pt x="186" y="473"/>
                </a:cubicBezTo>
                <a:cubicBezTo>
                  <a:pt x="197" y="465"/>
                  <a:pt x="200" y="450"/>
                  <a:pt x="192" y="438"/>
                </a:cubicBezTo>
                <a:cubicBezTo>
                  <a:pt x="163" y="399"/>
                  <a:pt x="148" y="352"/>
                  <a:pt x="148" y="303"/>
                </a:cubicBezTo>
                <a:cubicBezTo>
                  <a:pt x="148" y="254"/>
                  <a:pt x="163" y="207"/>
                  <a:pt x="192" y="168"/>
                </a:cubicBezTo>
                <a:cubicBezTo>
                  <a:pt x="200" y="156"/>
                  <a:pt x="197" y="141"/>
                  <a:pt x="186" y="133"/>
                </a:cubicBezTo>
                <a:close/>
                <a:moveTo>
                  <a:pt x="639" y="12"/>
                </a:moveTo>
                <a:cubicBezTo>
                  <a:pt x="630" y="1"/>
                  <a:pt x="614" y="0"/>
                  <a:pt x="604" y="9"/>
                </a:cubicBezTo>
                <a:cubicBezTo>
                  <a:pt x="593" y="18"/>
                  <a:pt x="592" y="34"/>
                  <a:pt x="602" y="44"/>
                </a:cubicBezTo>
                <a:cubicBezTo>
                  <a:pt x="664" y="116"/>
                  <a:pt x="699" y="208"/>
                  <a:pt x="699" y="303"/>
                </a:cubicBezTo>
                <a:cubicBezTo>
                  <a:pt x="699" y="398"/>
                  <a:pt x="664" y="490"/>
                  <a:pt x="602" y="562"/>
                </a:cubicBezTo>
                <a:cubicBezTo>
                  <a:pt x="592" y="572"/>
                  <a:pt x="593" y="588"/>
                  <a:pt x="604" y="597"/>
                </a:cubicBezTo>
                <a:cubicBezTo>
                  <a:pt x="609" y="601"/>
                  <a:pt x="614" y="603"/>
                  <a:pt x="620" y="603"/>
                </a:cubicBezTo>
                <a:cubicBezTo>
                  <a:pt x="627" y="603"/>
                  <a:pt x="634" y="600"/>
                  <a:pt x="639" y="594"/>
                </a:cubicBezTo>
                <a:cubicBezTo>
                  <a:pt x="710" y="514"/>
                  <a:pt x="749" y="410"/>
                  <a:pt x="749" y="303"/>
                </a:cubicBezTo>
                <a:cubicBezTo>
                  <a:pt x="749" y="196"/>
                  <a:pt x="710" y="92"/>
                  <a:pt x="639" y="12"/>
                </a:cubicBezTo>
                <a:close/>
                <a:moveTo>
                  <a:pt x="50" y="303"/>
                </a:moveTo>
                <a:cubicBezTo>
                  <a:pt x="50" y="208"/>
                  <a:pt x="85" y="116"/>
                  <a:pt x="147" y="44"/>
                </a:cubicBezTo>
                <a:cubicBezTo>
                  <a:pt x="157" y="34"/>
                  <a:pt x="156" y="18"/>
                  <a:pt x="145" y="9"/>
                </a:cubicBezTo>
                <a:cubicBezTo>
                  <a:pt x="135" y="0"/>
                  <a:pt x="119" y="1"/>
                  <a:pt x="110" y="12"/>
                </a:cubicBezTo>
                <a:cubicBezTo>
                  <a:pt x="39" y="92"/>
                  <a:pt x="0" y="196"/>
                  <a:pt x="0" y="303"/>
                </a:cubicBezTo>
                <a:cubicBezTo>
                  <a:pt x="0" y="410"/>
                  <a:pt x="39" y="514"/>
                  <a:pt x="110" y="594"/>
                </a:cubicBezTo>
                <a:cubicBezTo>
                  <a:pt x="115" y="600"/>
                  <a:pt x="122" y="603"/>
                  <a:pt x="129" y="603"/>
                </a:cubicBezTo>
                <a:cubicBezTo>
                  <a:pt x="135" y="603"/>
                  <a:pt x="140" y="601"/>
                  <a:pt x="145" y="597"/>
                </a:cubicBezTo>
                <a:cubicBezTo>
                  <a:pt x="156" y="588"/>
                  <a:pt x="157" y="572"/>
                  <a:pt x="148" y="562"/>
                </a:cubicBezTo>
                <a:cubicBezTo>
                  <a:pt x="85" y="490"/>
                  <a:pt x="50" y="398"/>
                  <a:pt x="50" y="303"/>
                </a:cubicBezTo>
                <a:close/>
                <a:moveTo>
                  <a:pt x="376" y="128"/>
                </a:moveTo>
                <a:cubicBezTo>
                  <a:pt x="279" y="128"/>
                  <a:pt x="201" y="206"/>
                  <a:pt x="201" y="303"/>
                </a:cubicBezTo>
                <a:cubicBezTo>
                  <a:pt x="201" y="352"/>
                  <a:pt x="222" y="400"/>
                  <a:pt x="259" y="433"/>
                </a:cubicBezTo>
                <a:cubicBezTo>
                  <a:pt x="269" y="442"/>
                  <a:pt x="285" y="442"/>
                  <a:pt x="294" y="431"/>
                </a:cubicBezTo>
                <a:cubicBezTo>
                  <a:pt x="304" y="421"/>
                  <a:pt x="303" y="405"/>
                  <a:pt x="292" y="396"/>
                </a:cubicBezTo>
                <a:cubicBezTo>
                  <a:pt x="266" y="372"/>
                  <a:pt x="251" y="338"/>
                  <a:pt x="251" y="303"/>
                </a:cubicBezTo>
                <a:cubicBezTo>
                  <a:pt x="251" y="234"/>
                  <a:pt x="307" y="178"/>
                  <a:pt x="376" y="178"/>
                </a:cubicBezTo>
                <a:cubicBezTo>
                  <a:pt x="445" y="178"/>
                  <a:pt x="501" y="234"/>
                  <a:pt x="501" y="303"/>
                </a:cubicBezTo>
                <a:cubicBezTo>
                  <a:pt x="501" y="372"/>
                  <a:pt x="445" y="428"/>
                  <a:pt x="376" y="428"/>
                </a:cubicBezTo>
                <a:cubicBezTo>
                  <a:pt x="367" y="428"/>
                  <a:pt x="367" y="428"/>
                  <a:pt x="367" y="428"/>
                </a:cubicBezTo>
                <a:cubicBezTo>
                  <a:pt x="356" y="428"/>
                  <a:pt x="347" y="435"/>
                  <a:pt x="343" y="445"/>
                </a:cubicBezTo>
                <a:cubicBezTo>
                  <a:pt x="337" y="462"/>
                  <a:pt x="328" y="477"/>
                  <a:pt x="315" y="490"/>
                </a:cubicBezTo>
                <a:cubicBezTo>
                  <a:pt x="306" y="500"/>
                  <a:pt x="306" y="516"/>
                  <a:pt x="316" y="525"/>
                </a:cubicBezTo>
                <a:cubicBezTo>
                  <a:pt x="321" y="530"/>
                  <a:pt x="327" y="532"/>
                  <a:pt x="333" y="532"/>
                </a:cubicBezTo>
                <a:cubicBezTo>
                  <a:pt x="340" y="532"/>
                  <a:pt x="346" y="530"/>
                  <a:pt x="351" y="525"/>
                </a:cubicBezTo>
                <a:cubicBezTo>
                  <a:pt x="365" y="511"/>
                  <a:pt x="376" y="495"/>
                  <a:pt x="384" y="478"/>
                </a:cubicBezTo>
                <a:cubicBezTo>
                  <a:pt x="477" y="474"/>
                  <a:pt x="551" y="397"/>
                  <a:pt x="551" y="303"/>
                </a:cubicBezTo>
                <a:cubicBezTo>
                  <a:pt x="551" y="206"/>
                  <a:pt x="472" y="128"/>
                  <a:pt x="376" y="12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658382" y="2267465"/>
            <a:ext cx="5827236" cy="769441"/>
          </a:xfrm>
          <a:prstGeom prst="rect">
            <a:avLst/>
          </a:prstGeom>
        </p:spPr>
        <p:txBody>
          <a:bodyPr wrap="none">
            <a:spAutoFit/>
          </a:bodyPr>
          <a:lstStyle/>
          <a:p>
            <a:pPr algn="ctr">
              <a:defRPr/>
            </a:pPr>
            <a:r>
              <a:rPr lang="zh-CN" altLang="en-US" sz="4400" kern="10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感谢各位专家批评指正</a:t>
            </a:r>
          </a:p>
        </p:txBody>
      </p:sp>
      <p:sp>
        <p:nvSpPr>
          <p:cNvPr id="6" name="矩形 5"/>
          <p:cNvSpPr/>
          <p:nvPr/>
        </p:nvSpPr>
        <p:spPr>
          <a:xfrm>
            <a:off x="1305903" y="2991083"/>
            <a:ext cx="6532193" cy="261610"/>
          </a:xfrm>
          <a:prstGeom prst="rect">
            <a:avLst/>
          </a:prstGeom>
        </p:spPr>
        <p:txBody>
          <a:bodyPr wrap="square">
            <a:spAutoFit/>
          </a:bodyPr>
          <a:lstStyle/>
          <a:p>
            <a:pPr algn="ctr"/>
            <a:r>
              <a:rPr lang="en-US" altLang="zh-CN" sz="1050" spc="300">
                <a:solidFill>
                  <a:schemeClr val="accent1"/>
                </a:solidFill>
                <a:latin typeface="Arial" panose="020B0604020202020204"/>
              </a:rPr>
              <a:t>THANK YOU FOR THE CRITICISM OF THE EXPERTS</a:t>
            </a:r>
          </a:p>
        </p:txBody>
      </p:sp>
      <p:sp>
        <p:nvSpPr>
          <p:cNvPr id="7" name="矩形 6"/>
          <p:cNvSpPr/>
          <p:nvPr/>
        </p:nvSpPr>
        <p:spPr>
          <a:xfrm>
            <a:off x="2827749" y="3757076"/>
            <a:ext cx="1647818" cy="275590"/>
          </a:xfrm>
          <a:prstGeom prst="rect">
            <a:avLst/>
          </a:prstGeom>
        </p:spPr>
        <p:txBody>
          <a:bodyPr wrap="square">
            <a:spAutoFit/>
          </a:bodyPr>
          <a:lstStyle/>
          <a:p>
            <a:pPr lvl="0" algn="ctr"/>
            <a:r>
              <a:rPr lang="zh-CN" altLang="en-US" sz="1200">
                <a:solidFill>
                  <a:schemeClr val="accent1"/>
                </a:solidFill>
              </a:rPr>
              <a:t>答辩学生：熊猫</a:t>
            </a:r>
            <a:endParaRPr lang="en-US" altLang="zh-CN" sz="1200">
              <a:solidFill>
                <a:schemeClr val="accent1"/>
              </a:solidFill>
            </a:endParaRPr>
          </a:p>
        </p:txBody>
      </p:sp>
      <p:sp>
        <p:nvSpPr>
          <p:cNvPr id="8" name="矩形 7"/>
          <p:cNvSpPr/>
          <p:nvPr/>
        </p:nvSpPr>
        <p:spPr>
          <a:xfrm>
            <a:off x="4572000" y="3757076"/>
            <a:ext cx="1647818" cy="275590"/>
          </a:xfrm>
          <a:prstGeom prst="rect">
            <a:avLst/>
          </a:prstGeom>
        </p:spPr>
        <p:txBody>
          <a:bodyPr wrap="square">
            <a:spAutoFit/>
          </a:bodyPr>
          <a:lstStyle/>
          <a:p>
            <a:pPr lvl="0" algn="ctr"/>
            <a:r>
              <a:rPr lang="zh-CN" altLang="en-US" sz="1200">
                <a:solidFill>
                  <a:schemeClr val="accent1"/>
                </a:solidFill>
              </a:rPr>
              <a:t>指导老师：熊猫</a:t>
            </a:r>
            <a:endParaRPr lang="en-US" altLang="zh-CN" sz="1200">
              <a:solidFill>
                <a:schemeClr val="accent1"/>
              </a:solidFill>
            </a:endParaRPr>
          </a:p>
        </p:txBody>
      </p:sp>
      <p:cxnSp>
        <p:nvCxnSpPr>
          <p:cNvPr id="12" name="直接连接符 11"/>
          <p:cNvCxnSpPr/>
          <p:nvPr/>
        </p:nvCxnSpPr>
        <p:spPr>
          <a:xfrm>
            <a:off x="3699453" y="3472240"/>
            <a:ext cx="1655448"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945767" y="947339"/>
            <a:ext cx="1252463" cy="1251078"/>
            <a:chOff x="3851276" y="1292225"/>
            <a:chExt cx="1435100" cy="1433513"/>
          </a:xfrm>
          <a:solidFill>
            <a:schemeClr val="accent1"/>
          </a:solidFill>
        </p:grpSpPr>
        <p:sp>
          <p:nvSpPr>
            <p:cNvPr id="16"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0"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7580758" y="3616325"/>
            <a:ext cx="358775" cy="292100"/>
            <a:chOff x="7550150" y="3613150"/>
            <a:chExt cx="358775" cy="292100"/>
          </a:xfrm>
          <a:solidFill>
            <a:schemeClr val="bg1"/>
          </a:solidFill>
        </p:grpSpPr>
        <p:sp>
          <p:nvSpPr>
            <p:cNvPr id="55"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7" name="Group 5"/>
          <p:cNvGrpSpPr/>
          <p:nvPr/>
        </p:nvGrpSpPr>
        <p:grpSpPr>
          <a:xfrm>
            <a:off x="6831585" y="3578617"/>
            <a:ext cx="359165" cy="359779"/>
            <a:chOff x="9145588" y="4435475"/>
            <a:chExt cx="464344" cy="465138"/>
          </a:xfrm>
          <a:solidFill>
            <a:schemeClr val="bg1"/>
          </a:solidFill>
        </p:grpSpPr>
        <p:sp>
          <p:nvSpPr>
            <p:cNvPr id="58"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9"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2"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7" name="Group 15"/>
          <p:cNvGrpSpPr/>
          <p:nvPr/>
        </p:nvGrpSpPr>
        <p:grpSpPr>
          <a:xfrm>
            <a:off x="6112643" y="3589668"/>
            <a:ext cx="359165" cy="348727"/>
            <a:chOff x="8216107" y="4449763"/>
            <a:chExt cx="464344" cy="450850"/>
          </a:xfrm>
          <a:solidFill>
            <a:schemeClr val="bg1"/>
          </a:solidFill>
        </p:grpSpPr>
        <p:sp>
          <p:nvSpPr>
            <p:cNvPr id="68"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0" name="组合 69"/>
          <p:cNvGrpSpPr/>
          <p:nvPr/>
        </p:nvGrpSpPr>
        <p:grpSpPr>
          <a:xfrm>
            <a:off x="5394325" y="3578225"/>
            <a:ext cx="358775" cy="360363"/>
            <a:chOff x="5394325" y="3578225"/>
            <a:chExt cx="358775" cy="360363"/>
          </a:xfrm>
          <a:solidFill>
            <a:schemeClr val="bg1"/>
          </a:solidFill>
        </p:grpSpPr>
        <p:sp>
          <p:nvSpPr>
            <p:cNvPr id="71"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1"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0" name="组合 89"/>
          <p:cNvGrpSpPr/>
          <p:nvPr/>
        </p:nvGrpSpPr>
        <p:grpSpPr>
          <a:xfrm>
            <a:off x="5394325" y="2859088"/>
            <a:ext cx="358775" cy="360362"/>
            <a:chOff x="5394325" y="2859088"/>
            <a:chExt cx="358775" cy="360362"/>
          </a:xfrm>
        </p:grpSpPr>
        <p:sp>
          <p:nvSpPr>
            <p:cNvPr id="9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9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1"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2" name="组合 101"/>
          <p:cNvGrpSpPr/>
          <p:nvPr/>
        </p:nvGrpSpPr>
        <p:grpSpPr>
          <a:xfrm>
            <a:off x="6853689" y="2141343"/>
            <a:ext cx="314346" cy="359165"/>
            <a:chOff x="6853689" y="2141343"/>
            <a:chExt cx="314346" cy="359165"/>
          </a:xfrm>
          <a:solidFill>
            <a:schemeClr val="bg1"/>
          </a:solidFill>
        </p:grpSpPr>
        <p:sp>
          <p:nvSpPr>
            <p:cNvPr id="103"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6"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07" name="组合 106"/>
          <p:cNvGrpSpPr/>
          <p:nvPr/>
        </p:nvGrpSpPr>
        <p:grpSpPr>
          <a:xfrm>
            <a:off x="6111875" y="2141538"/>
            <a:ext cx="360363" cy="358775"/>
            <a:chOff x="6111875" y="2141538"/>
            <a:chExt cx="360363" cy="358775"/>
          </a:xfrm>
          <a:solidFill>
            <a:schemeClr val="bg1"/>
          </a:solidFill>
        </p:grpSpPr>
        <p:sp>
          <p:nvSpPr>
            <p:cNvPr id="108"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1"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2" name="组合 111"/>
          <p:cNvGrpSpPr/>
          <p:nvPr/>
        </p:nvGrpSpPr>
        <p:grpSpPr>
          <a:xfrm>
            <a:off x="5394312" y="2141343"/>
            <a:ext cx="359165" cy="359165"/>
            <a:chOff x="5394312" y="2141343"/>
            <a:chExt cx="359165" cy="359165"/>
          </a:xfrm>
          <a:solidFill>
            <a:schemeClr val="bg1"/>
          </a:solidFill>
        </p:grpSpPr>
        <p:sp>
          <p:nvSpPr>
            <p:cNvPr id="11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6"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7"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0"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26" name="Group 69"/>
          <p:cNvGrpSpPr/>
          <p:nvPr/>
        </p:nvGrpSpPr>
        <p:grpSpPr>
          <a:xfrm>
            <a:off x="7549916" y="1422399"/>
            <a:ext cx="359165" cy="337063"/>
            <a:chOff x="10074275" y="1647825"/>
            <a:chExt cx="464344" cy="435769"/>
          </a:xfrm>
          <a:solidFill>
            <a:schemeClr val="bg1"/>
          </a:solidFill>
        </p:grpSpPr>
        <p:sp>
          <p:nvSpPr>
            <p:cNvPr id="12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36" name="组合 135"/>
          <p:cNvGrpSpPr/>
          <p:nvPr/>
        </p:nvGrpSpPr>
        <p:grpSpPr>
          <a:xfrm>
            <a:off x="6842125" y="1422400"/>
            <a:ext cx="336550" cy="358775"/>
            <a:chOff x="6842125" y="1422400"/>
            <a:chExt cx="336550" cy="358775"/>
          </a:xfrm>
          <a:solidFill>
            <a:schemeClr val="bg1"/>
          </a:solidFill>
        </p:grpSpPr>
        <p:sp>
          <p:nvSpPr>
            <p:cNvPr id="137"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Group 82"/>
          <p:cNvGrpSpPr/>
          <p:nvPr/>
        </p:nvGrpSpPr>
        <p:grpSpPr>
          <a:xfrm>
            <a:off x="6112643" y="1422399"/>
            <a:ext cx="359165" cy="359165"/>
            <a:chOff x="8216107" y="1647825"/>
            <a:chExt cx="464344" cy="464344"/>
          </a:xfrm>
          <a:solidFill>
            <a:schemeClr val="bg1"/>
          </a:solidFill>
        </p:grpSpPr>
        <p:sp>
          <p:nvSpPr>
            <p:cNvPr id="141"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3"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4" name="组合 143"/>
          <p:cNvGrpSpPr/>
          <p:nvPr/>
        </p:nvGrpSpPr>
        <p:grpSpPr>
          <a:xfrm>
            <a:off x="4675188" y="1422400"/>
            <a:ext cx="360362" cy="358775"/>
            <a:chOff x="4675188" y="1422400"/>
            <a:chExt cx="360362" cy="358775"/>
          </a:xfrm>
        </p:grpSpPr>
        <p:sp>
          <p:nvSpPr>
            <p:cNvPr id="145"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7"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8"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9"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58" name="组合 157"/>
          <p:cNvGrpSpPr/>
          <p:nvPr/>
        </p:nvGrpSpPr>
        <p:grpSpPr>
          <a:xfrm>
            <a:off x="3965575" y="3582988"/>
            <a:ext cx="213716" cy="358775"/>
            <a:chOff x="3965575" y="3582988"/>
            <a:chExt cx="247650" cy="358775"/>
          </a:xfrm>
          <a:solidFill>
            <a:schemeClr val="bg1"/>
          </a:solidFill>
        </p:grpSpPr>
        <p:sp>
          <p:nvSpPr>
            <p:cNvPr id="159"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2"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3"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6"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67" name="组合 166"/>
          <p:cNvGrpSpPr/>
          <p:nvPr/>
        </p:nvGrpSpPr>
        <p:grpSpPr>
          <a:xfrm>
            <a:off x="1035050" y="3649663"/>
            <a:ext cx="358775" cy="225425"/>
            <a:chOff x="1035050" y="3649663"/>
            <a:chExt cx="358775" cy="225425"/>
          </a:xfrm>
          <a:solidFill>
            <a:schemeClr val="bg1"/>
          </a:solidFill>
        </p:grpSpPr>
        <p:sp>
          <p:nvSpPr>
            <p:cNvPr id="168"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1" name="组合 170"/>
          <p:cNvGrpSpPr/>
          <p:nvPr/>
        </p:nvGrpSpPr>
        <p:grpSpPr>
          <a:xfrm>
            <a:off x="361950" y="3582988"/>
            <a:ext cx="269875" cy="358775"/>
            <a:chOff x="361950" y="3582988"/>
            <a:chExt cx="269875" cy="358775"/>
          </a:xfrm>
          <a:solidFill>
            <a:schemeClr val="bg1"/>
          </a:solidFill>
        </p:grpSpPr>
        <p:sp>
          <p:nvSpPr>
            <p:cNvPr id="172"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4" name="Group 112"/>
          <p:cNvGrpSpPr/>
          <p:nvPr/>
        </p:nvGrpSpPr>
        <p:grpSpPr>
          <a:xfrm>
            <a:off x="3909765" y="2886073"/>
            <a:ext cx="359779" cy="337063"/>
            <a:chOff x="5368132" y="3540125"/>
            <a:chExt cx="465138" cy="435769"/>
          </a:xfrm>
          <a:solidFill>
            <a:schemeClr val="bg1"/>
          </a:solidFill>
        </p:grpSpPr>
        <p:sp>
          <p:nvSpPr>
            <p:cNvPr id="17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77"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8" name="组合 177"/>
          <p:cNvGrpSpPr/>
          <p:nvPr/>
        </p:nvGrpSpPr>
        <p:grpSpPr>
          <a:xfrm>
            <a:off x="2528974" y="2863357"/>
            <a:ext cx="246811" cy="359779"/>
            <a:chOff x="2528974" y="2863357"/>
            <a:chExt cx="246811" cy="359779"/>
          </a:xfrm>
          <a:solidFill>
            <a:schemeClr val="bg1"/>
          </a:solidFill>
        </p:grpSpPr>
        <p:sp>
          <p:nvSpPr>
            <p:cNvPr id="17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2"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3"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4" name="Group 121"/>
          <p:cNvGrpSpPr/>
          <p:nvPr/>
        </p:nvGrpSpPr>
        <p:grpSpPr>
          <a:xfrm>
            <a:off x="317500" y="2908790"/>
            <a:ext cx="359165" cy="269526"/>
            <a:chOff x="723900" y="3569494"/>
            <a:chExt cx="464344" cy="348456"/>
          </a:xfrm>
          <a:solidFill>
            <a:schemeClr val="bg1"/>
          </a:solidFill>
        </p:grpSpPr>
        <p:sp>
          <p:nvSpPr>
            <p:cNvPr id="185"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87" name="Group 124"/>
          <p:cNvGrpSpPr/>
          <p:nvPr/>
        </p:nvGrpSpPr>
        <p:grpSpPr>
          <a:xfrm>
            <a:off x="3909765" y="2178795"/>
            <a:ext cx="359779" cy="302680"/>
            <a:chOff x="5368132" y="2625725"/>
            <a:chExt cx="465138" cy="391319"/>
          </a:xfrm>
          <a:solidFill>
            <a:schemeClr val="bg1"/>
          </a:solidFill>
        </p:grpSpPr>
        <p:sp>
          <p:nvSpPr>
            <p:cNvPr id="18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组合 190"/>
          <p:cNvGrpSpPr/>
          <p:nvPr/>
        </p:nvGrpSpPr>
        <p:grpSpPr>
          <a:xfrm>
            <a:off x="3191434" y="2145028"/>
            <a:ext cx="359165" cy="359165"/>
            <a:chOff x="3191434" y="2145028"/>
            <a:chExt cx="359165" cy="359165"/>
          </a:xfrm>
          <a:solidFill>
            <a:schemeClr val="bg1"/>
          </a:solidFill>
        </p:grpSpPr>
        <p:sp>
          <p:nvSpPr>
            <p:cNvPr id="192"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2473104" y="2145028"/>
            <a:ext cx="359165" cy="359165"/>
            <a:chOff x="2473104" y="2145028"/>
            <a:chExt cx="359165" cy="359165"/>
          </a:xfrm>
          <a:solidFill>
            <a:schemeClr val="bg1"/>
          </a:solidFill>
        </p:grpSpPr>
        <p:sp>
          <p:nvSpPr>
            <p:cNvPr id="19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98"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9"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0"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2"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17" name="组合 216"/>
          <p:cNvGrpSpPr/>
          <p:nvPr/>
        </p:nvGrpSpPr>
        <p:grpSpPr>
          <a:xfrm>
            <a:off x="1035050" y="1447800"/>
            <a:ext cx="360363" cy="315913"/>
            <a:chOff x="1035050" y="1447800"/>
            <a:chExt cx="360363" cy="315913"/>
          </a:xfrm>
          <a:solidFill>
            <a:schemeClr val="bg1"/>
          </a:solidFill>
        </p:grpSpPr>
        <p:sp>
          <p:nvSpPr>
            <p:cNvPr id="218"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0"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94380" y="1991333"/>
            <a:ext cx="1950126" cy="923330"/>
          </a:xfrm>
          <a:prstGeom prst="rect">
            <a:avLst/>
          </a:prstGeom>
          <a:noFill/>
        </p:spPr>
        <p:txBody>
          <a:bodyPr wrap="square" rtlCol="0">
            <a:spAutoFit/>
          </a:bodyPr>
          <a:lstStyle/>
          <a:p>
            <a:pPr algn="ctr"/>
            <a:r>
              <a:rPr lang="zh-CN" altLang="en-US" sz="5400">
                <a:solidFill>
                  <a:schemeClr val="accent1"/>
                </a:solidFill>
                <a:latin typeface="方正风雅宋简体" panose="02000000000000000000" pitchFamily="2" charset="-122"/>
                <a:ea typeface="方正风雅宋简体" panose="02000000000000000000" pitchFamily="2" charset="-122"/>
              </a:rPr>
              <a:t>目 录</a:t>
            </a:r>
          </a:p>
        </p:txBody>
      </p:sp>
      <p:sp>
        <p:nvSpPr>
          <p:cNvPr id="6" name="文本框 5"/>
          <p:cNvSpPr txBox="1"/>
          <p:nvPr/>
        </p:nvSpPr>
        <p:spPr>
          <a:xfrm>
            <a:off x="1495923" y="2807095"/>
            <a:ext cx="1848583" cy="307777"/>
          </a:xfrm>
          <a:prstGeom prst="rect">
            <a:avLst/>
          </a:prstGeom>
          <a:noFill/>
        </p:spPr>
        <p:txBody>
          <a:bodyPr wrap="none" rtlCol="0">
            <a:spAutoFit/>
          </a:bodyPr>
          <a:lstStyle/>
          <a:p>
            <a:r>
              <a:rPr lang="en-US" altLang="zh-CN" sz="1400" spc="600">
                <a:solidFill>
                  <a:schemeClr val="accent1"/>
                </a:solidFill>
                <a:latin typeface="方正风雅宋简体" panose="02000000000000000000" pitchFamily="2" charset="-122"/>
                <a:ea typeface="方正风雅宋简体" panose="02000000000000000000" pitchFamily="2" charset="-122"/>
              </a:rPr>
              <a:t>CONTENTS</a:t>
            </a:r>
            <a:endParaRPr lang="zh-CN" altLang="en-US" sz="1400" spc="600">
              <a:solidFill>
                <a:schemeClr val="accent1"/>
              </a:solidFill>
              <a:latin typeface="方正风雅宋简体" panose="02000000000000000000" pitchFamily="2" charset="-122"/>
              <a:ea typeface="方正风雅宋简体" panose="02000000000000000000" pitchFamily="2" charset="-122"/>
            </a:endParaRPr>
          </a:p>
        </p:txBody>
      </p:sp>
      <p:sp>
        <p:nvSpPr>
          <p:cNvPr id="8" name="椭圆 7"/>
          <p:cNvSpPr/>
          <p:nvPr/>
        </p:nvSpPr>
        <p:spPr>
          <a:xfrm>
            <a:off x="4167128" y="1314225"/>
            <a:ext cx="457760" cy="457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壹</a:t>
            </a:r>
          </a:p>
        </p:txBody>
      </p:sp>
      <p:sp>
        <p:nvSpPr>
          <p:cNvPr id="9" name="椭圆 8"/>
          <p:cNvSpPr/>
          <p:nvPr/>
        </p:nvSpPr>
        <p:spPr>
          <a:xfrm>
            <a:off x="4160778" y="2118622"/>
            <a:ext cx="457760" cy="457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贰</a:t>
            </a:r>
          </a:p>
        </p:txBody>
      </p:sp>
      <p:sp>
        <p:nvSpPr>
          <p:cNvPr id="10" name="椭圆 9"/>
          <p:cNvSpPr/>
          <p:nvPr/>
        </p:nvSpPr>
        <p:spPr>
          <a:xfrm>
            <a:off x="4160778" y="2914764"/>
            <a:ext cx="457760" cy="457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叁</a:t>
            </a:r>
          </a:p>
        </p:txBody>
      </p:sp>
      <p:sp>
        <p:nvSpPr>
          <p:cNvPr id="11" name="椭圆 10"/>
          <p:cNvSpPr/>
          <p:nvPr/>
        </p:nvSpPr>
        <p:spPr>
          <a:xfrm>
            <a:off x="4160778" y="3702015"/>
            <a:ext cx="457760" cy="457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肆</a:t>
            </a:r>
          </a:p>
        </p:txBody>
      </p:sp>
      <p:sp>
        <p:nvSpPr>
          <p:cNvPr id="12" name="文本框 6"/>
          <p:cNvSpPr txBox="1">
            <a:spLocks noChangeArrowheads="1"/>
          </p:cNvSpPr>
          <p:nvPr/>
        </p:nvSpPr>
        <p:spPr bwMode="auto">
          <a:xfrm>
            <a:off x="4624888" y="131770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latin typeface="方正风雅宋简体" panose="02000000000000000000" pitchFamily="2" charset="-122"/>
                <a:ea typeface="方正风雅宋简体" panose="02000000000000000000" pitchFamily="2" charset="-122"/>
              </a:rPr>
              <a:t>选题的背景与意义</a:t>
            </a:r>
          </a:p>
        </p:txBody>
      </p:sp>
      <p:sp>
        <p:nvSpPr>
          <p:cNvPr id="13" name="文本框 6"/>
          <p:cNvSpPr txBox="1">
            <a:spLocks noChangeArrowheads="1"/>
          </p:cNvSpPr>
          <p:nvPr/>
        </p:nvSpPr>
        <p:spPr bwMode="auto">
          <a:xfrm>
            <a:off x="4690256" y="2090585"/>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latin typeface="方正风雅宋简体" panose="02000000000000000000" pitchFamily="2" charset="-122"/>
                <a:ea typeface="方正风雅宋简体" panose="02000000000000000000" pitchFamily="2" charset="-122"/>
              </a:rPr>
              <a:t>研究方法及过程</a:t>
            </a:r>
          </a:p>
        </p:txBody>
      </p:sp>
      <p:sp>
        <p:nvSpPr>
          <p:cNvPr id="14" name="文本框 13"/>
          <p:cNvSpPr txBox="1">
            <a:spLocks noChangeArrowheads="1"/>
          </p:cNvSpPr>
          <p:nvPr/>
        </p:nvSpPr>
        <p:spPr bwMode="auto">
          <a:xfrm>
            <a:off x="4690256" y="2904679"/>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latin typeface="方正风雅宋简体" panose="02000000000000000000" pitchFamily="2" charset="-122"/>
                <a:ea typeface="方正风雅宋简体" panose="02000000000000000000" pitchFamily="2" charset="-122"/>
              </a:rPr>
              <a:t>研究成果展示及其应用</a:t>
            </a:r>
          </a:p>
        </p:txBody>
      </p:sp>
      <p:sp>
        <p:nvSpPr>
          <p:cNvPr id="15" name="文本框 6"/>
          <p:cNvSpPr txBox="1">
            <a:spLocks noChangeArrowheads="1"/>
          </p:cNvSpPr>
          <p:nvPr/>
        </p:nvSpPr>
        <p:spPr bwMode="auto">
          <a:xfrm>
            <a:off x="4690256" y="364274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latin typeface="方正风雅宋简体" panose="02000000000000000000" pitchFamily="2" charset="-122"/>
                <a:ea typeface="方正风雅宋简体" panose="02000000000000000000" pitchFamily="2" charset="-122"/>
              </a:rPr>
              <a:t>论文总结</a:t>
            </a:r>
          </a:p>
        </p:txBody>
      </p:sp>
      <p:sp>
        <p:nvSpPr>
          <p:cNvPr id="16" name="矩形 15"/>
          <p:cNvSpPr/>
          <p:nvPr/>
        </p:nvSpPr>
        <p:spPr>
          <a:xfrm>
            <a:off x="4624888" y="1656569"/>
            <a:ext cx="2558714" cy="230832"/>
          </a:xfrm>
          <a:prstGeom prst="rect">
            <a:avLst/>
          </a:prstGeom>
        </p:spPr>
        <p:txBody>
          <a:bodyPr wrap="none">
            <a:spAutoFit/>
          </a:bodyPr>
          <a:lstStyle/>
          <a:p>
            <a:pPr lvl="0" fontAlgn="base">
              <a:spcBef>
                <a:spcPct val="0"/>
              </a:spcBef>
              <a:spcAft>
                <a:spcPct val="0"/>
              </a:spcAft>
              <a:defRPr/>
            </a:pPr>
            <a:r>
              <a:rPr lang="en-US" altLang="zh-CN" sz="900">
                <a:ea typeface="方正风雅宋简体" panose="02000000000000000000" pitchFamily="2" charset="-122"/>
              </a:rPr>
              <a:t>Background And Significance Of The Selected Topic</a:t>
            </a:r>
          </a:p>
        </p:txBody>
      </p:sp>
      <p:sp>
        <p:nvSpPr>
          <p:cNvPr id="17" name="矩形 16"/>
          <p:cNvSpPr/>
          <p:nvPr/>
        </p:nvSpPr>
        <p:spPr>
          <a:xfrm>
            <a:off x="4690256" y="2429450"/>
            <a:ext cx="1749197" cy="230832"/>
          </a:xfrm>
          <a:prstGeom prst="rect">
            <a:avLst/>
          </a:prstGeom>
        </p:spPr>
        <p:txBody>
          <a:bodyPr wrap="none">
            <a:spAutoFit/>
          </a:bodyPr>
          <a:lstStyle/>
          <a:p>
            <a:pPr lvl="0" fontAlgn="base">
              <a:spcBef>
                <a:spcPct val="0"/>
              </a:spcBef>
              <a:spcAft>
                <a:spcPct val="0"/>
              </a:spcAft>
              <a:defRPr/>
            </a:pPr>
            <a:r>
              <a:rPr lang="en-US" altLang="zh-CN" sz="900">
                <a:ea typeface="方正风雅宋简体" panose="02000000000000000000" pitchFamily="2" charset="-122"/>
              </a:rPr>
              <a:t>Research Methods And Processes</a:t>
            </a:r>
          </a:p>
        </p:txBody>
      </p:sp>
      <p:sp>
        <p:nvSpPr>
          <p:cNvPr id="18" name="矩形 17"/>
          <p:cNvSpPr/>
          <p:nvPr/>
        </p:nvSpPr>
        <p:spPr>
          <a:xfrm>
            <a:off x="4690256" y="3243544"/>
            <a:ext cx="1864613" cy="230832"/>
          </a:xfrm>
          <a:prstGeom prst="rect">
            <a:avLst/>
          </a:prstGeom>
        </p:spPr>
        <p:txBody>
          <a:bodyPr wrap="none">
            <a:spAutoFit/>
          </a:bodyPr>
          <a:lstStyle/>
          <a:p>
            <a:pPr lvl="0" fontAlgn="base">
              <a:spcBef>
                <a:spcPct val="0"/>
              </a:spcBef>
              <a:spcAft>
                <a:spcPct val="0"/>
              </a:spcAft>
              <a:defRPr/>
            </a:pPr>
            <a:r>
              <a:rPr lang="en-US" altLang="zh-CN" sz="900">
                <a:ea typeface="方正风雅宋简体" panose="02000000000000000000" pitchFamily="2" charset="-122"/>
              </a:rPr>
              <a:t>Research Results And Its Application</a:t>
            </a:r>
          </a:p>
        </p:txBody>
      </p:sp>
      <p:sp>
        <p:nvSpPr>
          <p:cNvPr id="19" name="矩形 18"/>
          <p:cNvSpPr/>
          <p:nvPr/>
        </p:nvSpPr>
        <p:spPr>
          <a:xfrm>
            <a:off x="4690256" y="3981611"/>
            <a:ext cx="1120820" cy="230832"/>
          </a:xfrm>
          <a:prstGeom prst="rect">
            <a:avLst/>
          </a:prstGeom>
        </p:spPr>
        <p:txBody>
          <a:bodyPr wrap="none">
            <a:spAutoFit/>
          </a:bodyPr>
          <a:lstStyle/>
          <a:p>
            <a:pPr lvl="0" fontAlgn="base">
              <a:spcBef>
                <a:spcPct val="0"/>
              </a:spcBef>
              <a:spcAft>
                <a:spcPct val="0"/>
              </a:spcAft>
              <a:defRPr/>
            </a:pPr>
            <a:r>
              <a:rPr lang="en-US" altLang="zh-CN" sz="900">
                <a:ea typeface="方正风雅宋简体" panose="02000000000000000000" pitchFamily="2" charset="-122"/>
              </a:rPr>
              <a:t>The Paper Summary</a:t>
            </a:r>
          </a:p>
        </p:txBody>
      </p:sp>
      <p:cxnSp>
        <p:nvCxnSpPr>
          <p:cNvPr id="7" name="直接连接符 6"/>
          <p:cNvCxnSpPr/>
          <p:nvPr/>
        </p:nvCxnSpPr>
        <p:spPr>
          <a:xfrm>
            <a:off x="1636904" y="3216017"/>
            <a:ext cx="38686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427823" y="2527703"/>
            <a:ext cx="4288353" cy="707886"/>
          </a:xfrm>
          <a:prstGeom prst="rect">
            <a:avLst/>
          </a:prstGeom>
        </p:spPr>
        <p:txBody>
          <a:bodyPr wrap="none">
            <a:spAutoFit/>
          </a:bodyPr>
          <a:lstStyle/>
          <a:p>
            <a:pPr algn="ctr">
              <a:defRPr/>
            </a:pPr>
            <a:r>
              <a:rPr lang="zh-CN" altLang="en-US" sz="4000" kern="10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选题的背景与意义</a:t>
            </a:r>
          </a:p>
        </p:txBody>
      </p:sp>
      <p:sp>
        <p:nvSpPr>
          <p:cNvPr id="27" name="矩形 26"/>
          <p:cNvSpPr/>
          <p:nvPr/>
        </p:nvSpPr>
        <p:spPr>
          <a:xfrm>
            <a:off x="2350077" y="3207556"/>
            <a:ext cx="4443844" cy="230832"/>
          </a:xfrm>
          <a:prstGeom prst="rect">
            <a:avLst/>
          </a:prstGeom>
        </p:spPr>
        <p:txBody>
          <a:bodyPr wrap="none">
            <a:spAutoFit/>
          </a:bodyPr>
          <a:lstStyle/>
          <a:p>
            <a:pPr lvl="0" algn="ctr" fontAlgn="base">
              <a:spcBef>
                <a:spcPct val="0"/>
              </a:spcBef>
              <a:spcAft>
                <a:spcPct val="0"/>
              </a:spcAft>
              <a:defRPr/>
            </a:pPr>
            <a:r>
              <a:rPr lang="en-US" altLang="zh-CN" sz="900" spc="300">
                <a:solidFill>
                  <a:schemeClr val="tx1">
                    <a:lumMod val="85000"/>
                    <a:lumOff val="15000"/>
                  </a:schemeClr>
                </a:solidFill>
                <a:ea typeface="方正风雅宋简体" panose="02000000000000000000" pitchFamily="2" charset="-122"/>
              </a:rPr>
              <a:t>Background And Significance Of The Selected Topic</a:t>
            </a:r>
          </a:p>
        </p:txBody>
      </p:sp>
      <p:sp>
        <p:nvSpPr>
          <p:cNvPr id="10" name="矩形 9"/>
          <p:cNvSpPr/>
          <p:nvPr/>
        </p:nvSpPr>
        <p:spPr>
          <a:xfrm>
            <a:off x="1397000" y="1612357"/>
            <a:ext cx="6350000" cy="22291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07755" y="987504"/>
            <a:ext cx="1328489" cy="1328489"/>
            <a:chOff x="3797693" y="845202"/>
            <a:chExt cx="1548614" cy="1548614"/>
          </a:xfrm>
        </p:grpSpPr>
        <p:sp>
          <p:nvSpPr>
            <p:cNvPr id="11" name="椭圆 10"/>
            <p:cNvSpPr/>
            <p:nvPr/>
          </p:nvSpPr>
          <p:spPr>
            <a:xfrm>
              <a:off x="3797693" y="845202"/>
              <a:ext cx="1548614" cy="1548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4018001" y="1019345"/>
              <a:ext cx="1107997" cy="1200329"/>
            </a:xfrm>
            <a:prstGeom prst="rect">
              <a:avLst/>
            </a:prstGeom>
          </p:spPr>
          <p:txBody>
            <a:bodyPr wrap="none">
              <a:spAutoFit/>
            </a:bodyPr>
            <a:lstStyle/>
            <a:p>
              <a:pPr algn="ctr">
                <a:defRPr/>
              </a:pPr>
              <a:r>
                <a:rPr lang="zh-CN" altLang="en-US" sz="7200" kern="100">
                  <a:solidFill>
                    <a:schemeClr val="bg1"/>
                  </a:solidFill>
                  <a:latin typeface="方正风雅宋简体" panose="02000000000000000000" pitchFamily="2" charset="-122"/>
                  <a:ea typeface="方正风雅宋简体" panose="02000000000000000000" pitchFamily="2" charset="-122"/>
                  <a:cs typeface="Times New Roman" panose="02020603050405020304" pitchFamily="18" charset="0"/>
                </a:rPr>
                <a:t>壹</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8306" y="1987419"/>
            <a:ext cx="2119216" cy="519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accent1"/>
                </a:solidFill>
                <a:latin typeface="方正风雅宋简体" panose="02000000000000000000" pitchFamily="2" charset="-122"/>
                <a:ea typeface="方正风雅宋简体" panose="02000000000000000000" pitchFamily="2" charset="-122"/>
              </a:rPr>
              <a:t>选题的背景</a:t>
            </a:r>
            <a:endParaRPr lang="zh-CN" altLang="en-US" sz="2400">
              <a:solidFill>
                <a:schemeClr val="accent1"/>
              </a:solidFill>
            </a:endParaRPr>
          </a:p>
        </p:txBody>
      </p:sp>
      <p:cxnSp>
        <p:nvCxnSpPr>
          <p:cNvPr id="12" name="直接连接符 11"/>
          <p:cNvCxnSpPr/>
          <p:nvPr/>
        </p:nvCxnSpPr>
        <p:spPr>
          <a:xfrm>
            <a:off x="3944846" y="2507372"/>
            <a:ext cx="299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828307" y="2571750"/>
            <a:ext cx="4724166" cy="1036759"/>
          </a:xfrm>
          <a:prstGeom prst="rect">
            <a:avLst/>
          </a:prstGeom>
        </p:spPr>
        <p:txBody>
          <a:bodyPr wrap="square">
            <a:spAutoFit/>
          </a:bodyPr>
          <a:lstStyle/>
          <a:p>
            <a:pPr marL="0" marR="0" lvl="0" indent="0" defTabSz="6858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a:ln>
                  <a:noFill/>
                </a:ln>
                <a:solidFill>
                  <a:schemeClr val="accent1"/>
                </a:solidFill>
                <a:effectLst/>
                <a:uLnTx/>
                <a:uFillTx/>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327" y="360707"/>
            <a:ext cx="2973709" cy="44605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453746" y="39568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latin typeface="方正风雅宋简体" panose="02000000000000000000" pitchFamily="2" charset="-122"/>
                <a:ea typeface="方正风雅宋简体" panose="02000000000000000000" pitchFamily="2" charset="-122"/>
              </a:rPr>
              <a:t>选题的背景与意义</a:t>
            </a:r>
          </a:p>
        </p:txBody>
      </p:sp>
      <p:sp>
        <p:nvSpPr>
          <p:cNvPr id="5" name="矩形 4"/>
          <p:cNvSpPr/>
          <p:nvPr/>
        </p:nvSpPr>
        <p:spPr>
          <a:xfrm>
            <a:off x="3292643" y="734550"/>
            <a:ext cx="2558714" cy="230832"/>
          </a:xfrm>
          <a:prstGeom prst="rect">
            <a:avLst/>
          </a:prstGeom>
        </p:spPr>
        <p:txBody>
          <a:bodyPr wrap="none">
            <a:spAutoFit/>
          </a:bodyPr>
          <a:lstStyle/>
          <a:p>
            <a:pPr lvl="0" algn="ctr" fontAlgn="base">
              <a:spcBef>
                <a:spcPct val="0"/>
              </a:spcBef>
              <a:spcAft>
                <a:spcPct val="0"/>
              </a:spcAft>
              <a:defRPr/>
            </a:pPr>
            <a:r>
              <a:rPr lang="en-US" altLang="zh-CN" sz="900">
                <a:ea typeface="方正风雅宋简体" panose="02000000000000000000" pitchFamily="2" charset="-122"/>
              </a:rPr>
              <a:t>Background And Significance Of The Selected Topic</a:t>
            </a:r>
          </a:p>
        </p:txBody>
      </p:sp>
      <p:cxnSp>
        <p:nvCxnSpPr>
          <p:cNvPr id="7" name="直接连接符 6"/>
          <p:cNvCxnSpPr/>
          <p:nvPr/>
        </p:nvCxnSpPr>
        <p:spPr>
          <a:xfrm>
            <a:off x="4312024" y="1010206"/>
            <a:ext cx="51995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矩形 34"/>
          <p:cNvSpPr/>
          <p:nvPr/>
        </p:nvSpPr>
        <p:spPr bwMode="auto">
          <a:xfrm>
            <a:off x="1240242" y="1619500"/>
            <a:ext cx="1467068" cy="400110"/>
          </a:xfrm>
          <a:prstGeom prst="rect">
            <a:avLst/>
          </a:prstGeom>
          <a:noFill/>
        </p:spPr>
        <p:txBody>
          <a:bodyPr wrap="none">
            <a:spAutoFit/>
          </a:bodyPr>
          <a:lstStyle/>
          <a:p>
            <a:pPr>
              <a:defRPr/>
            </a:pPr>
            <a:r>
              <a:rPr lang="zh-CN" altLang="en-US" sz="2000" kern="100">
                <a:solidFill>
                  <a:schemeClr val="accent1"/>
                </a:solidFill>
                <a:latin typeface="+mj-ea"/>
                <a:ea typeface="+mj-ea"/>
                <a:cs typeface="Times New Roman" panose="02020603050405020304" pitchFamily="18" charset="0"/>
              </a:rPr>
              <a:t>选题的意义</a:t>
            </a:r>
          </a:p>
        </p:txBody>
      </p:sp>
      <p:sp>
        <p:nvSpPr>
          <p:cNvPr id="36" name="矩形 35"/>
          <p:cNvSpPr/>
          <p:nvPr/>
        </p:nvSpPr>
        <p:spPr>
          <a:xfrm>
            <a:off x="1240242" y="1995584"/>
            <a:ext cx="3004303" cy="794385"/>
          </a:xfrm>
          <a:prstGeom prst="rect">
            <a:avLst/>
          </a:prstGeom>
        </p:spPr>
        <p:txBody>
          <a:bodyPr wrap="square">
            <a:spAutoFit/>
          </a:bodyPr>
          <a:lstStyle/>
          <a:p>
            <a:pP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7" name="直接连接符 36"/>
          <p:cNvCxnSpPr/>
          <p:nvPr/>
        </p:nvCxnSpPr>
        <p:spPr>
          <a:xfrm>
            <a:off x="1354543" y="204265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5668326" y="1636960"/>
            <a:ext cx="1467068" cy="400110"/>
          </a:xfrm>
          <a:prstGeom prst="rect">
            <a:avLst/>
          </a:prstGeom>
          <a:noFill/>
        </p:spPr>
        <p:txBody>
          <a:bodyPr wrap="none">
            <a:spAutoFit/>
          </a:bodyPr>
          <a:lstStyle/>
          <a:p>
            <a:pPr>
              <a:defRPr/>
            </a:pPr>
            <a:r>
              <a:rPr lang="zh-CN" altLang="en-US" sz="2000" kern="100">
                <a:solidFill>
                  <a:schemeClr val="accent1"/>
                </a:solidFill>
                <a:latin typeface="+mj-ea"/>
                <a:ea typeface="+mj-ea"/>
                <a:cs typeface="Times New Roman" panose="02020603050405020304" pitchFamily="18" charset="0"/>
              </a:rPr>
              <a:t>选题的意义</a:t>
            </a:r>
          </a:p>
        </p:txBody>
      </p:sp>
      <p:sp>
        <p:nvSpPr>
          <p:cNvPr id="39" name="矩形 38"/>
          <p:cNvSpPr/>
          <p:nvPr/>
        </p:nvSpPr>
        <p:spPr>
          <a:xfrm>
            <a:off x="5668326" y="2013044"/>
            <a:ext cx="3004303" cy="794385"/>
          </a:xfrm>
          <a:prstGeom prst="rect">
            <a:avLst/>
          </a:prstGeom>
        </p:spPr>
        <p:txBody>
          <a:bodyPr wrap="square">
            <a:spAutoFit/>
          </a:bodyPr>
          <a:lstStyle/>
          <a:p>
            <a:pP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40" name="直接连接符 39"/>
          <p:cNvCxnSpPr/>
          <p:nvPr/>
        </p:nvCxnSpPr>
        <p:spPr>
          <a:xfrm>
            <a:off x="5782627" y="206011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bwMode="auto">
          <a:xfrm>
            <a:off x="1240242" y="3322167"/>
            <a:ext cx="1467068" cy="400110"/>
          </a:xfrm>
          <a:prstGeom prst="rect">
            <a:avLst/>
          </a:prstGeom>
          <a:noFill/>
        </p:spPr>
        <p:txBody>
          <a:bodyPr wrap="none">
            <a:spAutoFit/>
          </a:bodyPr>
          <a:lstStyle/>
          <a:p>
            <a:pPr>
              <a:defRPr/>
            </a:pPr>
            <a:r>
              <a:rPr lang="zh-CN" altLang="en-US" sz="2000" kern="100">
                <a:solidFill>
                  <a:schemeClr val="accent1"/>
                </a:solidFill>
                <a:latin typeface="+mj-ea"/>
                <a:ea typeface="+mj-ea"/>
                <a:cs typeface="Times New Roman" panose="02020603050405020304" pitchFamily="18" charset="0"/>
              </a:rPr>
              <a:t>选题的意义</a:t>
            </a:r>
          </a:p>
        </p:txBody>
      </p:sp>
      <p:sp>
        <p:nvSpPr>
          <p:cNvPr id="42" name="矩形 41"/>
          <p:cNvSpPr/>
          <p:nvPr/>
        </p:nvSpPr>
        <p:spPr>
          <a:xfrm>
            <a:off x="1240242" y="3698251"/>
            <a:ext cx="3004303" cy="794385"/>
          </a:xfrm>
          <a:prstGeom prst="rect">
            <a:avLst/>
          </a:prstGeom>
        </p:spPr>
        <p:txBody>
          <a:bodyPr wrap="square">
            <a:spAutoFit/>
          </a:bodyPr>
          <a:lstStyle/>
          <a:p>
            <a:pP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43" name="直接连接符 42"/>
          <p:cNvCxnSpPr/>
          <p:nvPr/>
        </p:nvCxnSpPr>
        <p:spPr>
          <a:xfrm>
            <a:off x="1354543" y="3745326"/>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5668326" y="3339627"/>
            <a:ext cx="1467068" cy="400110"/>
          </a:xfrm>
          <a:prstGeom prst="rect">
            <a:avLst/>
          </a:prstGeom>
          <a:noFill/>
        </p:spPr>
        <p:txBody>
          <a:bodyPr wrap="none">
            <a:spAutoFit/>
          </a:bodyPr>
          <a:lstStyle/>
          <a:p>
            <a:pPr>
              <a:defRPr/>
            </a:pPr>
            <a:r>
              <a:rPr lang="zh-CN" altLang="en-US" sz="2000" kern="100">
                <a:solidFill>
                  <a:schemeClr val="accent1"/>
                </a:solidFill>
                <a:latin typeface="+mj-ea"/>
                <a:ea typeface="+mj-ea"/>
                <a:cs typeface="Times New Roman" panose="02020603050405020304" pitchFamily="18" charset="0"/>
              </a:rPr>
              <a:t>选题的意义</a:t>
            </a:r>
          </a:p>
        </p:txBody>
      </p:sp>
      <p:sp>
        <p:nvSpPr>
          <p:cNvPr id="45" name="矩形 44"/>
          <p:cNvSpPr/>
          <p:nvPr/>
        </p:nvSpPr>
        <p:spPr>
          <a:xfrm>
            <a:off x="5668326" y="3715711"/>
            <a:ext cx="3004303" cy="794385"/>
          </a:xfrm>
          <a:prstGeom prst="rect">
            <a:avLst/>
          </a:prstGeom>
        </p:spPr>
        <p:txBody>
          <a:bodyPr wrap="square">
            <a:spAutoFit/>
          </a:bodyPr>
          <a:lstStyle/>
          <a:p>
            <a:pP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46" name="直接连接符 45"/>
          <p:cNvCxnSpPr/>
          <p:nvPr/>
        </p:nvCxnSpPr>
        <p:spPr>
          <a:xfrm>
            <a:off x="5782627" y="3762786"/>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AutoShape 112"/>
          <p:cNvSpPr/>
          <p:nvPr/>
        </p:nvSpPr>
        <p:spPr bwMode="auto">
          <a:xfrm>
            <a:off x="4956936" y="3520009"/>
            <a:ext cx="615998" cy="61328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 name="组合 21"/>
          <p:cNvGrpSpPr/>
          <p:nvPr/>
        </p:nvGrpSpPr>
        <p:grpSpPr>
          <a:xfrm>
            <a:off x="569618" y="3518295"/>
            <a:ext cx="421894" cy="614999"/>
            <a:chOff x="2528974" y="2863357"/>
            <a:chExt cx="246811" cy="359779"/>
          </a:xfrm>
          <a:solidFill>
            <a:schemeClr val="accent1"/>
          </a:solidFill>
        </p:grpSpPr>
        <p:sp>
          <p:nvSpPr>
            <p:cNvPr id="2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5" name="组合 24"/>
          <p:cNvGrpSpPr/>
          <p:nvPr/>
        </p:nvGrpSpPr>
        <p:grpSpPr>
          <a:xfrm>
            <a:off x="4935179" y="1658899"/>
            <a:ext cx="613950" cy="613950"/>
            <a:chOff x="3191434" y="2145028"/>
            <a:chExt cx="359165" cy="359165"/>
          </a:xfrm>
          <a:solidFill>
            <a:schemeClr val="accent1"/>
          </a:solidFill>
        </p:grpSpPr>
        <p:sp>
          <p:nvSpPr>
            <p:cNvPr id="2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flipH="1">
            <a:off x="569618" y="1636481"/>
            <a:ext cx="613950" cy="613950"/>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矩形 1"/>
          <p:cNvSpPr/>
          <p:nvPr/>
        </p:nvSpPr>
        <p:spPr>
          <a:xfrm>
            <a:off x="386860" y="1228436"/>
            <a:ext cx="4053255" cy="17501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714766" y="1238599"/>
            <a:ext cx="4053255" cy="17501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86860" y="3075778"/>
            <a:ext cx="4053255" cy="17501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714766" y="3085941"/>
            <a:ext cx="4053255" cy="17501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453746" y="39568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latin typeface="方正风雅宋简体" panose="02000000000000000000" pitchFamily="2" charset="-122"/>
                <a:ea typeface="方正风雅宋简体" panose="02000000000000000000" pitchFamily="2" charset="-122"/>
              </a:rPr>
              <a:t>选题的背景与意义</a:t>
            </a:r>
          </a:p>
        </p:txBody>
      </p:sp>
      <p:sp>
        <p:nvSpPr>
          <p:cNvPr id="5" name="矩形 4"/>
          <p:cNvSpPr/>
          <p:nvPr/>
        </p:nvSpPr>
        <p:spPr>
          <a:xfrm>
            <a:off x="3292643" y="734550"/>
            <a:ext cx="2558714" cy="230832"/>
          </a:xfrm>
          <a:prstGeom prst="rect">
            <a:avLst/>
          </a:prstGeom>
        </p:spPr>
        <p:txBody>
          <a:bodyPr wrap="none">
            <a:spAutoFit/>
          </a:bodyPr>
          <a:lstStyle/>
          <a:p>
            <a:pPr lvl="0" algn="ctr" fontAlgn="base">
              <a:spcBef>
                <a:spcPct val="0"/>
              </a:spcBef>
              <a:spcAft>
                <a:spcPct val="0"/>
              </a:spcAft>
              <a:defRPr/>
            </a:pPr>
            <a:r>
              <a:rPr lang="en-US" altLang="zh-CN" sz="900">
                <a:ea typeface="方正风雅宋简体" panose="02000000000000000000" pitchFamily="2" charset="-122"/>
              </a:rPr>
              <a:t>Background And Significance Of The Selected Topic</a:t>
            </a:r>
          </a:p>
        </p:txBody>
      </p:sp>
      <p:cxnSp>
        <p:nvCxnSpPr>
          <p:cNvPr id="7" name="直接连接符 6"/>
          <p:cNvCxnSpPr/>
          <p:nvPr/>
        </p:nvCxnSpPr>
        <p:spPr>
          <a:xfrm>
            <a:off x="4312024" y="1010206"/>
            <a:ext cx="519952"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7897" b="7897"/>
          <a:stretch>
            <a:fillRect/>
          </a:stretch>
        </p:blipFill>
        <p:spPr>
          <a:xfrm>
            <a:off x="389571" y="1134660"/>
            <a:ext cx="3064175" cy="1723598"/>
          </a:xfrm>
          <a:prstGeom prst="rect">
            <a:avLst/>
          </a:prstGeom>
        </p:spPr>
      </p:pic>
      <p:sp>
        <p:nvSpPr>
          <p:cNvPr id="8" name="矩形 7"/>
          <p:cNvSpPr/>
          <p:nvPr/>
        </p:nvSpPr>
        <p:spPr>
          <a:xfrm>
            <a:off x="3519055" y="1134660"/>
            <a:ext cx="5235374" cy="1723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bwMode="auto">
          <a:xfrm>
            <a:off x="3662492" y="1338869"/>
            <a:ext cx="1723549" cy="400110"/>
          </a:xfrm>
          <a:prstGeom prst="rect">
            <a:avLst/>
          </a:prstGeom>
          <a:noFill/>
        </p:spPr>
        <p:txBody>
          <a:bodyPr wrap="none">
            <a:spAutoFit/>
          </a:bodyPr>
          <a:lstStyle/>
          <a:p>
            <a:pPr algn="ctr">
              <a:defRPr/>
            </a:pPr>
            <a:r>
              <a:rPr lang="zh-CN" altLang="en-US" sz="2000" kern="100">
                <a:solidFill>
                  <a:schemeClr val="bg1"/>
                </a:solidFill>
                <a:latin typeface="+mj-ea"/>
                <a:ea typeface="+mj-ea"/>
                <a:cs typeface="Times New Roman" panose="02020603050405020304" pitchFamily="18" charset="0"/>
              </a:rPr>
              <a:t>国内研究现状</a:t>
            </a:r>
          </a:p>
        </p:txBody>
      </p:sp>
      <p:sp>
        <p:nvSpPr>
          <p:cNvPr id="16" name="矩形 15"/>
          <p:cNvSpPr/>
          <p:nvPr/>
        </p:nvSpPr>
        <p:spPr>
          <a:xfrm>
            <a:off x="3662492" y="1801205"/>
            <a:ext cx="4377729" cy="552011"/>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a:t>
            </a:r>
          </a:p>
        </p:txBody>
      </p:sp>
      <p:cxnSp>
        <p:nvCxnSpPr>
          <p:cNvPr id="17" name="直接连接符 16"/>
          <p:cNvCxnSpPr/>
          <p:nvPr/>
        </p:nvCxnSpPr>
        <p:spPr>
          <a:xfrm>
            <a:off x="3777938" y="1801205"/>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9571" y="2920480"/>
            <a:ext cx="5235374" cy="1723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bwMode="auto">
          <a:xfrm>
            <a:off x="533009" y="3124689"/>
            <a:ext cx="1723549" cy="400110"/>
          </a:xfrm>
          <a:prstGeom prst="rect">
            <a:avLst/>
          </a:prstGeom>
          <a:noFill/>
        </p:spPr>
        <p:txBody>
          <a:bodyPr wrap="none">
            <a:spAutoFit/>
          </a:bodyPr>
          <a:lstStyle/>
          <a:p>
            <a:pPr algn="ctr">
              <a:defRPr/>
            </a:pPr>
            <a:r>
              <a:rPr lang="zh-CN" altLang="en-US" sz="2000" kern="100">
                <a:solidFill>
                  <a:schemeClr val="bg1"/>
                </a:solidFill>
                <a:latin typeface="+mj-ea"/>
                <a:ea typeface="+mj-ea"/>
                <a:cs typeface="Times New Roman" panose="02020603050405020304" pitchFamily="18" charset="0"/>
              </a:rPr>
              <a:t>国外研究现状</a:t>
            </a:r>
          </a:p>
        </p:txBody>
      </p:sp>
      <p:sp>
        <p:nvSpPr>
          <p:cNvPr id="20" name="矩形 19"/>
          <p:cNvSpPr/>
          <p:nvPr/>
        </p:nvSpPr>
        <p:spPr>
          <a:xfrm>
            <a:off x="533008" y="3587025"/>
            <a:ext cx="4377729" cy="552011"/>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a:t>
            </a:r>
          </a:p>
        </p:txBody>
      </p:sp>
      <p:cxnSp>
        <p:nvCxnSpPr>
          <p:cNvPr id="21" name="直接连接符 20"/>
          <p:cNvCxnSpPr/>
          <p:nvPr/>
        </p:nvCxnSpPr>
        <p:spPr>
          <a:xfrm>
            <a:off x="648454" y="3587025"/>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t="7813" b="7813"/>
          <a:stretch>
            <a:fillRect/>
          </a:stretch>
        </p:blipFill>
        <p:spPr>
          <a:xfrm>
            <a:off x="5688515" y="2920480"/>
            <a:ext cx="3065914" cy="1724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684303" y="2527703"/>
            <a:ext cx="3775393" cy="707886"/>
          </a:xfrm>
          <a:prstGeom prst="rect">
            <a:avLst/>
          </a:prstGeom>
        </p:spPr>
        <p:txBody>
          <a:bodyPr wrap="none">
            <a:spAutoFit/>
          </a:bodyPr>
          <a:lstStyle/>
          <a:p>
            <a:pPr algn="ctr">
              <a:defRPr/>
            </a:pPr>
            <a:r>
              <a:rPr lang="zh-CN" altLang="en-US" sz="4000" kern="100">
                <a:solidFill>
                  <a:schemeClr val="accent1"/>
                </a:solidFill>
                <a:latin typeface="方正风雅宋简体" panose="02000000000000000000" pitchFamily="2" charset="-122"/>
                <a:ea typeface="方正风雅宋简体" panose="02000000000000000000" pitchFamily="2" charset="-122"/>
                <a:cs typeface="Times New Roman" panose="02020603050405020304" pitchFamily="18" charset="0"/>
              </a:rPr>
              <a:t>研究方法及过程</a:t>
            </a:r>
          </a:p>
        </p:txBody>
      </p:sp>
      <p:sp>
        <p:nvSpPr>
          <p:cNvPr id="27" name="矩形 26"/>
          <p:cNvSpPr/>
          <p:nvPr/>
        </p:nvSpPr>
        <p:spPr>
          <a:xfrm>
            <a:off x="3120319" y="3207556"/>
            <a:ext cx="2903359" cy="230832"/>
          </a:xfrm>
          <a:prstGeom prst="rect">
            <a:avLst/>
          </a:prstGeom>
        </p:spPr>
        <p:txBody>
          <a:bodyPr wrap="none">
            <a:spAutoFit/>
          </a:bodyPr>
          <a:lstStyle/>
          <a:p>
            <a:pPr lvl="0" algn="ctr" fontAlgn="base">
              <a:spcBef>
                <a:spcPct val="0"/>
              </a:spcBef>
              <a:spcAft>
                <a:spcPct val="0"/>
              </a:spcAft>
              <a:defRPr/>
            </a:pPr>
            <a:r>
              <a:rPr lang="en-US" altLang="zh-CN" sz="900" spc="300">
                <a:solidFill>
                  <a:schemeClr val="tx1">
                    <a:lumMod val="85000"/>
                    <a:lumOff val="15000"/>
                  </a:schemeClr>
                </a:solidFill>
                <a:ea typeface="方正风雅宋简体" panose="02000000000000000000" pitchFamily="2" charset="-122"/>
              </a:rPr>
              <a:t>Research Methods And Processes</a:t>
            </a:r>
          </a:p>
        </p:txBody>
      </p:sp>
      <p:sp>
        <p:nvSpPr>
          <p:cNvPr id="10" name="矩形 9"/>
          <p:cNvSpPr/>
          <p:nvPr/>
        </p:nvSpPr>
        <p:spPr>
          <a:xfrm>
            <a:off x="1397000" y="1612357"/>
            <a:ext cx="6350000" cy="22291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07755" y="987504"/>
            <a:ext cx="1328489" cy="1349718"/>
            <a:chOff x="3797693" y="845202"/>
            <a:chExt cx="1548614" cy="1573361"/>
          </a:xfrm>
        </p:grpSpPr>
        <p:sp>
          <p:nvSpPr>
            <p:cNvPr id="11" name="椭圆 10"/>
            <p:cNvSpPr/>
            <p:nvPr/>
          </p:nvSpPr>
          <p:spPr>
            <a:xfrm>
              <a:off x="3797693" y="845202"/>
              <a:ext cx="1548614" cy="1548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926207" y="1019345"/>
              <a:ext cx="1291586" cy="1399218"/>
            </a:xfrm>
            <a:prstGeom prst="rect">
              <a:avLst/>
            </a:prstGeom>
          </p:spPr>
          <p:txBody>
            <a:bodyPr wrap="none">
              <a:spAutoFit/>
            </a:bodyPr>
            <a:lstStyle/>
            <a:p>
              <a:pPr algn="ctr">
                <a:defRPr/>
              </a:pPr>
              <a:r>
                <a:rPr lang="zh-CN" altLang="en-US" sz="7200" kern="100">
                  <a:solidFill>
                    <a:schemeClr val="bg1"/>
                  </a:solidFill>
                  <a:latin typeface="方正风雅宋简体" panose="02000000000000000000" pitchFamily="2" charset="-122"/>
                  <a:ea typeface="方正风雅宋简体" panose="02000000000000000000" pitchFamily="2" charset="-122"/>
                  <a:cs typeface="Times New Roman" panose="02020603050405020304" pitchFamily="18" charset="0"/>
                </a:rPr>
                <a:t>贰</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581986" y="39568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accent1"/>
                </a:solidFill>
                <a:latin typeface="方正风雅宋简体" panose="02000000000000000000" pitchFamily="2" charset="-122"/>
                <a:ea typeface="方正风雅宋简体" panose="02000000000000000000" pitchFamily="2" charset="-122"/>
              </a:rPr>
              <a:t>研究方法及过程</a:t>
            </a:r>
          </a:p>
        </p:txBody>
      </p:sp>
      <p:sp>
        <p:nvSpPr>
          <p:cNvPr id="5" name="矩形 4"/>
          <p:cNvSpPr/>
          <p:nvPr/>
        </p:nvSpPr>
        <p:spPr>
          <a:xfrm>
            <a:off x="3697401" y="734550"/>
            <a:ext cx="1749197" cy="230832"/>
          </a:xfrm>
          <a:prstGeom prst="rect">
            <a:avLst/>
          </a:prstGeom>
        </p:spPr>
        <p:txBody>
          <a:bodyPr wrap="none">
            <a:spAutoFit/>
          </a:bodyPr>
          <a:lstStyle/>
          <a:p>
            <a:pPr lvl="0" algn="ctr" fontAlgn="base">
              <a:spcBef>
                <a:spcPct val="0"/>
              </a:spcBef>
              <a:spcAft>
                <a:spcPct val="0"/>
              </a:spcAft>
              <a:defRPr/>
            </a:pPr>
            <a:r>
              <a:rPr lang="en-US" altLang="zh-CN" sz="900">
                <a:solidFill>
                  <a:schemeClr val="accent1"/>
                </a:solidFill>
                <a:ea typeface="方正风雅宋简体" panose="02000000000000000000" pitchFamily="2" charset="-122"/>
              </a:rPr>
              <a:t>Research Methods And Processes</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29483" y="1283855"/>
            <a:ext cx="2330824" cy="3243727"/>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351749" y="1283855"/>
            <a:ext cx="2330824" cy="3243727"/>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194612" y="1283855"/>
            <a:ext cx="2330824" cy="3243727"/>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bwMode="auto">
          <a:xfrm>
            <a:off x="1089601" y="2694405"/>
            <a:ext cx="121058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研究方法</a:t>
            </a:r>
          </a:p>
        </p:txBody>
      </p:sp>
      <p:sp>
        <p:nvSpPr>
          <p:cNvPr id="28" name="矩形 27"/>
          <p:cNvSpPr/>
          <p:nvPr/>
        </p:nvSpPr>
        <p:spPr>
          <a:xfrm>
            <a:off x="474645" y="3071465"/>
            <a:ext cx="2440500" cy="106182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29" name="直接连接符 28"/>
          <p:cNvCxnSpPr/>
          <p:nvPr/>
        </p:nvCxnSpPr>
        <p:spPr>
          <a:xfrm>
            <a:off x="1603729" y="31175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bwMode="auto">
          <a:xfrm>
            <a:off x="3911867" y="2694405"/>
            <a:ext cx="121058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研究方法</a:t>
            </a:r>
          </a:p>
        </p:txBody>
      </p:sp>
      <p:sp>
        <p:nvSpPr>
          <p:cNvPr id="31" name="矩形 30"/>
          <p:cNvSpPr/>
          <p:nvPr/>
        </p:nvSpPr>
        <p:spPr>
          <a:xfrm>
            <a:off x="3296911" y="3071465"/>
            <a:ext cx="2440500" cy="106182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2" name="直接连接符 31"/>
          <p:cNvCxnSpPr/>
          <p:nvPr/>
        </p:nvCxnSpPr>
        <p:spPr>
          <a:xfrm>
            <a:off x="4425995" y="31175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bwMode="auto">
          <a:xfrm>
            <a:off x="6754730" y="2717455"/>
            <a:ext cx="1210589" cy="400110"/>
          </a:xfrm>
          <a:prstGeom prst="rect">
            <a:avLst/>
          </a:prstGeom>
          <a:noFill/>
        </p:spPr>
        <p:txBody>
          <a:bodyPr wrap="none">
            <a:spAutoFit/>
          </a:bodyPr>
          <a:lstStyle/>
          <a:p>
            <a:pPr algn="ctr">
              <a:defRPr/>
            </a:pPr>
            <a:r>
              <a:rPr lang="zh-CN" altLang="en-US" sz="2000" kern="100">
                <a:solidFill>
                  <a:schemeClr val="accent1"/>
                </a:solidFill>
                <a:latin typeface="+mj-ea"/>
                <a:ea typeface="+mj-ea"/>
                <a:cs typeface="Times New Roman" panose="02020603050405020304" pitchFamily="18" charset="0"/>
              </a:rPr>
              <a:t>研究方法</a:t>
            </a:r>
          </a:p>
        </p:txBody>
      </p:sp>
      <p:sp>
        <p:nvSpPr>
          <p:cNvPr id="34" name="矩形 33"/>
          <p:cNvSpPr/>
          <p:nvPr/>
        </p:nvSpPr>
        <p:spPr>
          <a:xfrm>
            <a:off x="6139774" y="3094515"/>
            <a:ext cx="2440500" cy="1061829"/>
          </a:xfrm>
          <a:prstGeom prst="rect">
            <a:avLst/>
          </a:prstGeom>
        </p:spPr>
        <p:txBody>
          <a:bodyPr wrap="square">
            <a:spAutoFit/>
          </a:bodyPr>
          <a:lstStyle/>
          <a:p>
            <a:pPr algn="ctr">
              <a:lnSpc>
                <a:spcPct val="150000"/>
              </a:lnSpc>
            </a:pPr>
            <a:r>
              <a:rPr lang="en-US" altLang="zh-CN" sz="1050">
                <a:solidFill>
                  <a:schemeClr val="accent1"/>
                </a:solidFill>
              </a:rPr>
              <a:t>Lorem ipsum dolor sit amet, consectetur adipiscing elit. Donec luctus nibh sit amet sem vulputate venenatis bibendum orci pulvinar. </a:t>
            </a:r>
          </a:p>
        </p:txBody>
      </p:sp>
      <p:cxnSp>
        <p:nvCxnSpPr>
          <p:cNvPr id="35" name="直接连接符 34"/>
          <p:cNvCxnSpPr/>
          <p:nvPr/>
        </p:nvCxnSpPr>
        <p:spPr>
          <a:xfrm>
            <a:off x="7268858" y="314061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91161" y="1558789"/>
            <a:ext cx="1007469" cy="1007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013427" y="1558789"/>
            <a:ext cx="1007469" cy="1007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856290" y="1558789"/>
            <a:ext cx="1007469" cy="1007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7068411" y="1798187"/>
            <a:ext cx="583227" cy="585807"/>
            <a:chOff x="5394325" y="2859088"/>
            <a:chExt cx="358775" cy="360362"/>
          </a:xfrm>
          <a:solidFill>
            <a:schemeClr val="bg1"/>
          </a:solidFill>
        </p:grpSpPr>
        <p:sp>
          <p:nvSpPr>
            <p:cNvPr id="37"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3" name="AutoShape 112"/>
          <p:cNvSpPr/>
          <p:nvPr/>
        </p:nvSpPr>
        <p:spPr bwMode="auto">
          <a:xfrm>
            <a:off x="4224257" y="1764122"/>
            <a:ext cx="585808" cy="5832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44" name="组合 43"/>
          <p:cNvGrpSpPr/>
          <p:nvPr/>
        </p:nvGrpSpPr>
        <p:grpSpPr>
          <a:xfrm flipH="1">
            <a:off x="1402965" y="1754540"/>
            <a:ext cx="583861" cy="583861"/>
            <a:chOff x="2473104" y="2145028"/>
            <a:chExt cx="359165" cy="359165"/>
          </a:xfrm>
          <a:solidFill>
            <a:schemeClr val="bg1"/>
          </a:solidFill>
        </p:grpSpPr>
        <p:sp>
          <p:nvSpPr>
            <p:cNvPr id="4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3581986" y="39568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accent1"/>
                </a:solidFill>
                <a:latin typeface="方正风雅宋简体" panose="02000000000000000000" pitchFamily="2" charset="-122"/>
                <a:ea typeface="方正风雅宋简体" panose="02000000000000000000" pitchFamily="2" charset="-122"/>
              </a:rPr>
              <a:t>研究方法及过程</a:t>
            </a:r>
          </a:p>
        </p:txBody>
      </p:sp>
      <p:sp>
        <p:nvSpPr>
          <p:cNvPr id="5" name="矩形 4"/>
          <p:cNvSpPr/>
          <p:nvPr/>
        </p:nvSpPr>
        <p:spPr>
          <a:xfrm>
            <a:off x="3697401" y="734550"/>
            <a:ext cx="1749197" cy="230832"/>
          </a:xfrm>
          <a:prstGeom prst="rect">
            <a:avLst/>
          </a:prstGeom>
        </p:spPr>
        <p:txBody>
          <a:bodyPr wrap="none">
            <a:spAutoFit/>
          </a:bodyPr>
          <a:lstStyle/>
          <a:p>
            <a:pPr lvl="0" algn="ctr" fontAlgn="base">
              <a:spcBef>
                <a:spcPct val="0"/>
              </a:spcBef>
              <a:spcAft>
                <a:spcPct val="0"/>
              </a:spcAft>
              <a:defRPr/>
            </a:pPr>
            <a:r>
              <a:rPr lang="en-US" altLang="zh-CN" sz="900">
                <a:solidFill>
                  <a:schemeClr val="accent1"/>
                </a:solidFill>
                <a:ea typeface="方正风雅宋简体" panose="02000000000000000000" pitchFamily="2" charset="-122"/>
              </a:rPr>
              <a:t>Research Methods And Processes</a:t>
            </a:r>
          </a:p>
        </p:txBody>
      </p:sp>
      <p:cxnSp>
        <p:nvCxnSpPr>
          <p:cNvPr id="7" name="直接连接符 6"/>
          <p:cNvCxnSpPr/>
          <p:nvPr/>
        </p:nvCxnSpPr>
        <p:spPr>
          <a:xfrm>
            <a:off x="4312024" y="1010206"/>
            <a:ext cx="5199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a:off x="230910" y="1869930"/>
            <a:ext cx="8756072" cy="1307379"/>
          </a:xfrm>
          <a:custGeom>
            <a:avLst/>
            <a:gdLst>
              <a:gd name="connsiteX0" fmla="*/ 0 w 8680284"/>
              <a:gd name="connsiteY0" fmla="*/ 1307379 h 1307379"/>
              <a:gd name="connsiteX1" fmla="*/ 1717963 w 8680284"/>
              <a:gd name="connsiteY1" fmla="*/ 882506 h 1307379"/>
              <a:gd name="connsiteX2" fmla="*/ 3362036 w 8680284"/>
              <a:gd name="connsiteY2" fmla="*/ 1242725 h 1307379"/>
              <a:gd name="connsiteX3" fmla="*/ 4618181 w 8680284"/>
              <a:gd name="connsiteY3" fmla="*/ 356034 h 1307379"/>
              <a:gd name="connsiteX4" fmla="*/ 6299200 w 8680284"/>
              <a:gd name="connsiteY4" fmla="*/ 1215015 h 1307379"/>
              <a:gd name="connsiteX5" fmla="*/ 8331200 w 8680284"/>
              <a:gd name="connsiteY5" fmla="*/ 106652 h 1307379"/>
              <a:gd name="connsiteX6" fmla="*/ 8663709 w 8680284"/>
              <a:gd name="connsiteY6" fmla="*/ 106652 h 130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0284" h="1307379">
                <a:moveTo>
                  <a:pt x="0" y="1307379"/>
                </a:moveTo>
                <a:cubicBezTo>
                  <a:pt x="578812" y="1100330"/>
                  <a:pt x="1157624" y="893282"/>
                  <a:pt x="1717963" y="882506"/>
                </a:cubicBezTo>
                <a:cubicBezTo>
                  <a:pt x="2278302" y="871730"/>
                  <a:pt x="2878666" y="1330470"/>
                  <a:pt x="3362036" y="1242725"/>
                </a:cubicBezTo>
                <a:cubicBezTo>
                  <a:pt x="3845406" y="1154980"/>
                  <a:pt x="4128654" y="360652"/>
                  <a:pt x="4618181" y="356034"/>
                </a:cubicBezTo>
                <a:cubicBezTo>
                  <a:pt x="5107708" y="351416"/>
                  <a:pt x="5680364" y="1256579"/>
                  <a:pt x="6299200" y="1215015"/>
                </a:cubicBezTo>
                <a:cubicBezTo>
                  <a:pt x="6918037" y="1173451"/>
                  <a:pt x="7937115" y="291379"/>
                  <a:pt x="8331200" y="106652"/>
                </a:cubicBezTo>
                <a:cubicBezTo>
                  <a:pt x="8725285" y="-78075"/>
                  <a:pt x="8694497" y="14288"/>
                  <a:pt x="8663709" y="106652"/>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507504" y="2645330"/>
            <a:ext cx="265803" cy="265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408472" y="3033257"/>
            <a:ext cx="265803" cy="265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665699" y="2091381"/>
            <a:ext cx="265803" cy="265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409087" y="2927422"/>
            <a:ext cx="265803" cy="265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94740" y="3516691"/>
            <a:ext cx="1901001" cy="915572"/>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53" name="直接连接符 52"/>
          <p:cNvCxnSpPr/>
          <p:nvPr/>
        </p:nvCxnSpPr>
        <p:spPr>
          <a:xfrm>
            <a:off x="1543461" y="351669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056424" y="311708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2000">
                <a:solidFill>
                  <a:schemeClr val="accent1"/>
                </a:solidFill>
                <a:latin typeface="方正风雅宋简体" panose="02000000000000000000" pitchFamily="2" charset="-122"/>
                <a:ea typeface="方正风雅宋简体" panose="02000000000000000000" pitchFamily="2" charset="-122"/>
              </a:rPr>
              <a:t>课题调研</a:t>
            </a:r>
          </a:p>
        </p:txBody>
      </p:sp>
      <p:sp>
        <p:nvSpPr>
          <p:cNvPr id="55" name="矩形 54"/>
          <p:cNvSpPr/>
          <p:nvPr/>
        </p:nvSpPr>
        <p:spPr>
          <a:xfrm>
            <a:off x="2595741" y="1921981"/>
            <a:ext cx="1765145" cy="915572"/>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56" name="直接连接符 55"/>
          <p:cNvCxnSpPr/>
          <p:nvPr/>
        </p:nvCxnSpPr>
        <p:spPr>
          <a:xfrm>
            <a:off x="3401791" y="194810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897426" y="157141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2000">
                <a:solidFill>
                  <a:schemeClr val="accent1"/>
                </a:solidFill>
                <a:latin typeface="方正风雅宋简体" panose="02000000000000000000" pitchFamily="2" charset="-122"/>
                <a:ea typeface="方正风雅宋简体" panose="02000000000000000000" pitchFamily="2" charset="-122"/>
              </a:rPr>
              <a:t>实验论证</a:t>
            </a:r>
          </a:p>
        </p:txBody>
      </p:sp>
      <p:sp>
        <p:nvSpPr>
          <p:cNvPr id="58" name="矩形 57"/>
          <p:cNvSpPr/>
          <p:nvPr/>
        </p:nvSpPr>
        <p:spPr>
          <a:xfrm>
            <a:off x="3873148" y="3018042"/>
            <a:ext cx="1901001" cy="915572"/>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59" name="直接连接符 58"/>
          <p:cNvCxnSpPr/>
          <p:nvPr/>
        </p:nvCxnSpPr>
        <p:spPr>
          <a:xfrm>
            <a:off x="4705391" y="301780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218354" y="261820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2000">
                <a:solidFill>
                  <a:schemeClr val="accent1"/>
                </a:solidFill>
                <a:latin typeface="方正风雅宋简体" panose="02000000000000000000" pitchFamily="2" charset="-122"/>
                <a:ea typeface="方正风雅宋简体" panose="02000000000000000000" pitchFamily="2" charset="-122"/>
              </a:rPr>
              <a:t>检查调解</a:t>
            </a:r>
          </a:p>
        </p:txBody>
      </p:sp>
      <p:sp>
        <p:nvSpPr>
          <p:cNvPr id="61" name="矩形 60"/>
          <p:cNvSpPr/>
          <p:nvPr/>
        </p:nvSpPr>
        <p:spPr>
          <a:xfrm>
            <a:off x="5578548" y="1850302"/>
            <a:ext cx="1901001" cy="915572"/>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2" name="直接连接符 61"/>
          <p:cNvCxnSpPr/>
          <p:nvPr/>
        </p:nvCxnSpPr>
        <p:spPr>
          <a:xfrm>
            <a:off x="6410793" y="184106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923755" y="1471357"/>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2000">
                <a:solidFill>
                  <a:schemeClr val="accent1"/>
                </a:solidFill>
                <a:latin typeface="方正风雅宋简体" panose="02000000000000000000" pitchFamily="2" charset="-122"/>
                <a:ea typeface="方正风雅宋简体" panose="02000000000000000000" pitchFamily="2" charset="-122"/>
              </a:rPr>
              <a:t>撰写论文</a:t>
            </a:r>
          </a:p>
        </p:txBody>
      </p:sp>
    </p:spTree>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000000"/>
      </a:accent1>
      <a:accent2>
        <a:srgbClr val="FFFFFF"/>
      </a:accent2>
      <a:accent3>
        <a:srgbClr val="000000"/>
      </a:accent3>
      <a:accent4>
        <a:srgbClr val="FFFFFF"/>
      </a:accent4>
      <a:accent5>
        <a:srgbClr val="000000"/>
      </a:accent5>
      <a:accent6>
        <a:srgbClr val="FFFFFF"/>
      </a:accent6>
      <a:hlink>
        <a:srgbClr val="000000"/>
      </a:hlink>
      <a:folHlink>
        <a:srgbClr val="954F72"/>
      </a:folHlink>
    </a:clrScheme>
    <a:fontScheme name="方正大标宋简体">
      <a:majorFont>
        <a:latin typeface="Arial"/>
        <a:ea typeface="方正大标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825</Words>
  <Application>Microsoft Office PowerPoint</Application>
  <PresentationFormat>全屏显示(16:9)</PresentationFormat>
  <Paragraphs>105</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Gill Sans</vt:lpstr>
      <vt:lpstr>等线</vt:lpstr>
      <vt:lpstr>方正大标宋简体</vt:lpstr>
      <vt:lpstr>方正风雅宋简体</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zzf</cp:lastModifiedBy>
  <cp:revision>154</cp:revision>
  <dcterms:created xsi:type="dcterms:W3CDTF">2018-05-07T15:33:00Z</dcterms:created>
  <dcterms:modified xsi:type="dcterms:W3CDTF">2019-05-27T07:03:48Z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