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4a" ContentType="audio/mp4"/>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257" r:id="rId3"/>
    <p:sldId id="266" r:id="rId4"/>
    <p:sldId id="258" r:id="rId5"/>
    <p:sldId id="263" r:id="rId6"/>
    <p:sldId id="285" r:id="rId7"/>
    <p:sldId id="259" r:id="rId8"/>
    <p:sldId id="268" r:id="rId9"/>
    <p:sldId id="269" r:id="rId10"/>
    <p:sldId id="286" r:id="rId11"/>
    <p:sldId id="287" r:id="rId12"/>
    <p:sldId id="288" r:id="rId13"/>
    <p:sldId id="289" r:id="rId14"/>
    <p:sldId id="290" r:id="rId15"/>
    <p:sldId id="270" r:id="rId16"/>
    <p:sldId id="292" r:id="rId17"/>
    <p:sldId id="293" r:id="rId18"/>
    <p:sldId id="294" r:id="rId19"/>
    <p:sldId id="295" r:id="rId20"/>
    <p:sldId id="260" r:id="rId21"/>
    <p:sldId id="273" r:id="rId22"/>
    <p:sldId id="274" r:id="rId23"/>
    <p:sldId id="296" r:id="rId24"/>
    <p:sldId id="275" r:id="rId25"/>
    <p:sldId id="297" r:id="rId26"/>
    <p:sldId id="276" r:id="rId27"/>
    <p:sldId id="26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078"/>
    <a:srgbClr val="64585A"/>
    <a:srgbClr val="82756C"/>
    <a:srgbClr val="9C9088"/>
    <a:srgbClr val="504648"/>
    <a:srgbClr val="6D625B"/>
    <a:srgbClr val="93857D"/>
    <a:srgbClr val="756861"/>
    <a:srgbClr val="82746C"/>
    <a:srgbClr val="807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3" autoAdjust="0"/>
    <p:restoredTop sz="81450" autoAdjust="0"/>
  </p:normalViewPr>
  <p:slideViewPr>
    <p:cSldViewPr snapToGrid="0">
      <p:cViewPr varScale="1">
        <p:scale>
          <a:sx n="91" d="100"/>
          <a:sy n="91" d="100"/>
        </p:scale>
        <p:origin x="1608" y="184"/>
      </p:cViewPr>
      <p:guideLst/>
    </p:cSldViewPr>
  </p:slideViewPr>
  <p:notesTextViewPr>
    <p:cViewPr>
      <p:scale>
        <a:sx n="1" d="1"/>
        <a:sy n="1" d="1"/>
      </p:scale>
      <p:origin x="0" y="0"/>
    </p:cViewPr>
  </p:notesTextViewPr>
  <p:sorterViewPr>
    <p:cViewPr varScale="1">
      <p:scale>
        <a:sx n="1" d="1"/>
        <a:sy n="1" d="1"/>
      </p:scale>
      <p:origin x="0" y="-35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F862B-88E9-4A7E-AC81-7BF05BA0F90D}"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3F946EEE-4FC2-49B8-8E84-CE93E4BE9A41}">
      <dgm:prSet/>
      <dgm:spPr/>
      <dgm:t>
        <a:bodyPr/>
        <a:lstStyle/>
        <a:p>
          <a:pPr rtl="0"/>
          <a:r>
            <a:rPr lang="zh-CN"/>
            <a:t>实验算法</a:t>
          </a:r>
        </a:p>
      </dgm:t>
    </dgm:pt>
    <dgm:pt modelId="{4979B6C3-014E-46CF-A15F-60E9B7355AC1}" type="parTrans" cxnId="{1EF2E48F-8DC8-4EFB-9710-AB010E862184}">
      <dgm:prSet/>
      <dgm:spPr/>
      <dgm:t>
        <a:bodyPr/>
        <a:lstStyle/>
        <a:p>
          <a:endParaRPr lang="zh-CN" altLang="en-US"/>
        </a:p>
      </dgm:t>
    </dgm:pt>
    <dgm:pt modelId="{4F315C20-860E-42AD-BC51-509C96E0BFFE}" type="sibTrans" cxnId="{1EF2E48F-8DC8-4EFB-9710-AB010E862184}">
      <dgm:prSet/>
      <dgm:spPr/>
      <dgm:t>
        <a:bodyPr/>
        <a:lstStyle/>
        <a:p>
          <a:endParaRPr lang="zh-CN" altLang="en-US"/>
        </a:p>
      </dgm:t>
    </dgm:pt>
    <dgm:pt modelId="{1B23B4CB-2ACD-49E3-B47F-E10814377A46}">
      <dgm:prSet/>
      <dgm:spPr/>
      <dgm:t>
        <a:bodyPr/>
        <a:lstStyle/>
        <a:p>
          <a:pPr rtl="0"/>
          <a:r>
            <a:rPr lang="zh-CN"/>
            <a:t>纯网络嵌入</a:t>
          </a:r>
        </a:p>
      </dgm:t>
    </dgm:pt>
    <dgm:pt modelId="{70E5BBC4-43B2-4966-9A2B-C9827F9661D7}" type="parTrans" cxnId="{78C4ECF1-5B17-4AC8-B39B-56675B8E95D6}">
      <dgm:prSet/>
      <dgm:spPr/>
      <dgm:t>
        <a:bodyPr/>
        <a:lstStyle/>
        <a:p>
          <a:endParaRPr lang="zh-CN" altLang="en-US"/>
        </a:p>
      </dgm:t>
    </dgm:pt>
    <dgm:pt modelId="{1505FE6B-AF6A-4254-A258-41C9A555F699}" type="sibTrans" cxnId="{78C4ECF1-5B17-4AC8-B39B-56675B8E95D6}">
      <dgm:prSet/>
      <dgm:spPr/>
      <dgm:t>
        <a:bodyPr/>
        <a:lstStyle/>
        <a:p>
          <a:endParaRPr lang="zh-CN" altLang="en-US"/>
        </a:p>
      </dgm:t>
    </dgm:pt>
    <dgm:pt modelId="{26A752FB-A087-4396-8CF9-00C67974EDDA}">
      <dgm:prSet/>
      <dgm:spPr/>
      <dgm:t>
        <a:bodyPr/>
        <a:lstStyle/>
        <a:p>
          <a:pPr rtl="0"/>
          <a:r>
            <a:rPr lang="en-US"/>
            <a:t>Node2vec</a:t>
          </a:r>
          <a:endParaRPr lang="zh-CN"/>
        </a:p>
      </dgm:t>
    </dgm:pt>
    <dgm:pt modelId="{10100DAB-9021-4660-87A7-448329DAEB3E}" type="parTrans" cxnId="{58941876-8B8D-466F-8263-EFCA042C5021}">
      <dgm:prSet/>
      <dgm:spPr/>
      <dgm:t>
        <a:bodyPr/>
        <a:lstStyle/>
        <a:p>
          <a:endParaRPr lang="zh-CN" altLang="en-US"/>
        </a:p>
      </dgm:t>
    </dgm:pt>
    <dgm:pt modelId="{43A07C5B-4892-4E13-98F1-2FC49E73B933}" type="sibTrans" cxnId="{58941876-8B8D-466F-8263-EFCA042C5021}">
      <dgm:prSet/>
      <dgm:spPr/>
      <dgm:t>
        <a:bodyPr/>
        <a:lstStyle/>
        <a:p>
          <a:endParaRPr lang="zh-CN" altLang="en-US"/>
        </a:p>
      </dgm:t>
    </dgm:pt>
    <dgm:pt modelId="{11CBFFAA-BECC-4989-A801-3D90DFDCD2A7}">
      <dgm:prSet/>
      <dgm:spPr/>
      <dgm:t>
        <a:bodyPr/>
        <a:lstStyle/>
        <a:p>
          <a:pPr rtl="0"/>
          <a:r>
            <a:rPr lang="en-US"/>
            <a:t>Line</a:t>
          </a:r>
          <a:endParaRPr lang="zh-CN"/>
        </a:p>
      </dgm:t>
    </dgm:pt>
    <dgm:pt modelId="{7FCC4BA4-D3DD-4764-B681-92603BDCFBBE}" type="parTrans" cxnId="{B3FBBEF8-83FC-47CE-B73C-4D7BCFAFBD1B}">
      <dgm:prSet/>
      <dgm:spPr/>
      <dgm:t>
        <a:bodyPr/>
        <a:lstStyle/>
        <a:p>
          <a:endParaRPr lang="zh-CN" altLang="en-US"/>
        </a:p>
      </dgm:t>
    </dgm:pt>
    <dgm:pt modelId="{C1CFD2BF-DD01-46F1-A0E8-3253E4AEFB55}" type="sibTrans" cxnId="{B3FBBEF8-83FC-47CE-B73C-4D7BCFAFBD1B}">
      <dgm:prSet/>
      <dgm:spPr/>
      <dgm:t>
        <a:bodyPr/>
        <a:lstStyle/>
        <a:p>
          <a:endParaRPr lang="zh-CN" altLang="en-US"/>
        </a:p>
      </dgm:t>
    </dgm:pt>
    <dgm:pt modelId="{3EFF8E0A-F14E-41F3-A405-DB5F4D021C59}">
      <dgm:prSet/>
      <dgm:spPr/>
      <dgm:t>
        <a:bodyPr/>
        <a:lstStyle/>
        <a:p>
          <a:pPr rtl="0"/>
          <a:r>
            <a:rPr lang="en-US"/>
            <a:t>SDNE</a:t>
          </a:r>
          <a:endParaRPr lang="zh-CN"/>
        </a:p>
      </dgm:t>
    </dgm:pt>
    <dgm:pt modelId="{2E2EAE6B-D40A-4E96-95B4-3E764BE23AD1}" type="parTrans" cxnId="{6B46F14F-6B5E-4617-9552-816C5BCA9C16}">
      <dgm:prSet/>
      <dgm:spPr/>
      <dgm:t>
        <a:bodyPr/>
        <a:lstStyle/>
        <a:p>
          <a:endParaRPr lang="zh-CN" altLang="en-US"/>
        </a:p>
      </dgm:t>
    </dgm:pt>
    <dgm:pt modelId="{8ED9187F-0C00-4B10-9697-D1038C721CE0}" type="sibTrans" cxnId="{6B46F14F-6B5E-4617-9552-816C5BCA9C16}">
      <dgm:prSet/>
      <dgm:spPr/>
      <dgm:t>
        <a:bodyPr/>
        <a:lstStyle/>
        <a:p>
          <a:endParaRPr lang="zh-CN" altLang="en-US"/>
        </a:p>
      </dgm:t>
    </dgm:pt>
    <dgm:pt modelId="{4BB280A8-715C-4724-A62D-6C7FE48B0495}">
      <dgm:prSet/>
      <dgm:spPr/>
      <dgm:t>
        <a:bodyPr/>
        <a:lstStyle/>
        <a:p>
          <a:pPr rtl="0"/>
          <a:r>
            <a:rPr lang="zh-CN" altLang="en-US" dirty="0"/>
            <a:t>附加</a:t>
          </a:r>
          <a:r>
            <a:rPr lang="zh-CN" dirty="0"/>
            <a:t>属性的纯网络嵌入</a:t>
          </a:r>
        </a:p>
      </dgm:t>
    </dgm:pt>
    <dgm:pt modelId="{B92D0907-6D64-4021-ADA5-2CDE14CBE263}" type="parTrans" cxnId="{BABCE776-ECCB-438E-B9F7-25ECA919105C}">
      <dgm:prSet/>
      <dgm:spPr/>
      <dgm:t>
        <a:bodyPr/>
        <a:lstStyle/>
        <a:p>
          <a:endParaRPr lang="zh-CN" altLang="en-US"/>
        </a:p>
      </dgm:t>
    </dgm:pt>
    <dgm:pt modelId="{BFF662CB-BA56-473F-8500-C41873D231AA}" type="sibTrans" cxnId="{BABCE776-ECCB-438E-B9F7-25ECA919105C}">
      <dgm:prSet/>
      <dgm:spPr/>
      <dgm:t>
        <a:bodyPr/>
        <a:lstStyle/>
        <a:p>
          <a:endParaRPr lang="zh-CN" altLang="en-US"/>
        </a:p>
      </dgm:t>
    </dgm:pt>
    <dgm:pt modelId="{014FB135-7CF3-48DF-A739-C8E25E2812C7}">
      <dgm:prSet/>
      <dgm:spPr/>
      <dgm:t>
        <a:bodyPr/>
        <a:lstStyle/>
        <a:p>
          <a:pPr rtl="0"/>
          <a:r>
            <a:rPr lang="en-US" dirty="0"/>
            <a:t>Node2vec+Attri</a:t>
          </a:r>
          <a:endParaRPr lang="zh-CN" dirty="0"/>
        </a:p>
      </dgm:t>
    </dgm:pt>
    <dgm:pt modelId="{008634C3-A323-4345-AB17-5477C6347CA6}" type="parTrans" cxnId="{3FE2E6F0-73C6-46B2-9ABD-FD56387E10B4}">
      <dgm:prSet/>
      <dgm:spPr/>
      <dgm:t>
        <a:bodyPr/>
        <a:lstStyle/>
        <a:p>
          <a:endParaRPr lang="zh-CN" altLang="en-US"/>
        </a:p>
      </dgm:t>
    </dgm:pt>
    <dgm:pt modelId="{F2EF4D35-F343-45F5-A15B-DF9F6CB3DEDF}" type="sibTrans" cxnId="{3FE2E6F0-73C6-46B2-9ABD-FD56387E10B4}">
      <dgm:prSet/>
      <dgm:spPr/>
      <dgm:t>
        <a:bodyPr/>
        <a:lstStyle/>
        <a:p>
          <a:endParaRPr lang="zh-CN" altLang="en-US"/>
        </a:p>
      </dgm:t>
    </dgm:pt>
    <dgm:pt modelId="{01A6151A-0608-48D9-8B77-9EDFB20BBCE3}">
      <dgm:prSet/>
      <dgm:spPr/>
      <dgm:t>
        <a:bodyPr/>
        <a:lstStyle/>
        <a:p>
          <a:pPr rtl="0"/>
          <a:r>
            <a:rPr lang="en-US"/>
            <a:t>Line+Attri</a:t>
          </a:r>
          <a:endParaRPr lang="zh-CN"/>
        </a:p>
      </dgm:t>
    </dgm:pt>
    <dgm:pt modelId="{FB0ECFD8-5887-4205-AF41-DEEBF823099F}" type="parTrans" cxnId="{06CD39A9-C771-42B4-9698-F942F2036832}">
      <dgm:prSet/>
      <dgm:spPr/>
      <dgm:t>
        <a:bodyPr/>
        <a:lstStyle/>
        <a:p>
          <a:endParaRPr lang="zh-CN" altLang="en-US"/>
        </a:p>
      </dgm:t>
    </dgm:pt>
    <dgm:pt modelId="{4E4B9CED-709D-4E64-995D-82CBB8FF7422}" type="sibTrans" cxnId="{06CD39A9-C771-42B4-9698-F942F2036832}">
      <dgm:prSet/>
      <dgm:spPr/>
      <dgm:t>
        <a:bodyPr/>
        <a:lstStyle/>
        <a:p>
          <a:endParaRPr lang="zh-CN" altLang="en-US"/>
        </a:p>
      </dgm:t>
    </dgm:pt>
    <dgm:pt modelId="{37DAFA8D-4D1F-4437-9AC7-AC48EC949A01}">
      <dgm:prSet/>
      <dgm:spPr/>
      <dgm:t>
        <a:bodyPr/>
        <a:lstStyle/>
        <a:p>
          <a:pPr rtl="0"/>
          <a:r>
            <a:rPr lang="en-US"/>
            <a:t>SDNE+Attri</a:t>
          </a:r>
          <a:endParaRPr lang="zh-CN"/>
        </a:p>
      </dgm:t>
    </dgm:pt>
    <dgm:pt modelId="{FC24C696-AA1F-4D58-84EF-E7E29598B871}" type="parTrans" cxnId="{2F8DEBC9-AB64-411D-BD29-3A1C191AE99E}">
      <dgm:prSet/>
      <dgm:spPr/>
      <dgm:t>
        <a:bodyPr/>
        <a:lstStyle/>
        <a:p>
          <a:endParaRPr lang="zh-CN" altLang="en-US"/>
        </a:p>
      </dgm:t>
    </dgm:pt>
    <dgm:pt modelId="{C474CF19-B58E-451F-829B-D0E629690EA4}" type="sibTrans" cxnId="{2F8DEBC9-AB64-411D-BD29-3A1C191AE99E}">
      <dgm:prSet/>
      <dgm:spPr/>
      <dgm:t>
        <a:bodyPr/>
        <a:lstStyle/>
        <a:p>
          <a:endParaRPr lang="zh-CN" altLang="en-US"/>
        </a:p>
      </dgm:t>
    </dgm:pt>
    <dgm:pt modelId="{29DD3B13-3EE9-4989-B61B-24567FA84ADE}">
      <dgm:prSet/>
      <dgm:spPr/>
      <dgm:t>
        <a:bodyPr/>
        <a:lstStyle/>
        <a:p>
          <a:pPr rtl="0"/>
          <a:r>
            <a:rPr lang="zh-CN" dirty="0"/>
            <a:t>属性网络嵌入</a:t>
          </a:r>
        </a:p>
      </dgm:t>
    </dgm:pt>
    <dgm:pt modelId="{78450065-E914-431A-9342-46D41EA59C2F}" type="parTrans" cxnId="{468EC0D9-1B50-4BFB-B8FC-61573D84D892}">
      <dgm:prSet/>
      <dgm:spPr/>
      <dgm:t>
        <a:bodyPr/>
        <a:lstStyle/>
        <a:p>
          <a:endParaRPr lang="zh-CN" altLang="en-US"/>
        </a:p>
      </dgm:t>
    </dgm:pt>
    <dgm:pt modelId="{80C41552-17E8-4F98-A418-33EDFB2BCC9B}" type="sibTrans" cxnId="{468EC0D9-1B50-4BFB-B8FC-61573D84D892}">
      <dgm:prSet/>
      <dgm:spPr/>
      <dgm:t>
        <a:bodyPr/>
        <a:lstStyle/>
        <a:p>
          <a:endParaRPr lang="zh-CN" altLang="en-US"/>
        </a:p>
      </dgm:t>
    </dgm:pt>
    <dgm:pt modelId="{DFFEA088-12A4-42C6-AD6E-092AACC3A46C}">
      <dgm:prSet/>
      <dgm:spPr/>
      <dgm:t>
        <a:bodyPr/>
        <a:lstStyle/>
        <a:p>
          <a:pPr rtl="0"/>
          <a:r>
            <a:rPr lang="en-US" dirty="0" err="1"/>
            <a:t>GraphSAGE</a:t>
          </a:r>
          <a:endParaRPr lang="zh-CN" dirty="0"/>
        </a:p>
      </dgm:t>
    </dgm:pt>
    <dgm:pt modelId="{EB08645B-4C04-477D-9C25-D31F3A47CF98}" type="parTrans" cxnId="{EA5484E5-EB6F-45BE-90DC-9B0AA8E84C92}">
      <dgm:prSet/>
      <dgm:spPr/>
      <dgm:t>
        <a:bodyPr/>
        <a:lstStyle/>
        <a:p>
          <a:endParaRPr lang="zh-CN" altLang="en-US"/>
        </a:p>
      </dgm:t>
    </dgm:pt>
    <dgm:pt modelId="{CFAC716B-231E-4DC8-9139-EC0DD93C5897}" type="sibTrans" cxnId="{EA5484E5-EB6F-45BE-90DC-9B0AA8E84C92}">
      <dgm:prSet/>
      <dgm:spPr/>
      <dgm:t>
        <a:bodyPr/>
        <a:lstStyle/>
        <a:p>
          <a:endParaRPr lang="zh-CN" altLang="en-US"/>
        </a:p>
      </dgm:t>
    </dgm:pt>
    <dgm:pt modelId="{E0BC5014-BF14-4369-AF1C-B2B4326B37AB}">
      <dgm:prSet/>
      <dgm:spPr/>
      <dgm:t>
        <a:bodyPr/>
        <a:lstStyle/>
        <a:p>
          <a:pPr rtl="0"/>
          <a:r>
            <a:rPr lang="en-US"/>
            <a:t>ASNE</a:t>
          </a:r>
          <a:endParaRPr lang="zh-CN"/>
        </a:p>
      </dgm:t>
    </dgm:pt>
    <dgm:pt modelId="{E6BC5E8E-7DDB-46C5-96EB-8126404E88F8}" type="parTrans" cxnId="{5CDC283A-A86A-4A43-A03D-E5EE492B89A3}">
      <dgm:prSet/>
      <dgm:spPr/>
      <dgm:t>
        <a:bodyPr/>
        <a:lstStyle/>
        <a:p>
          <a:endParaRPr lang="zh-CN" altLang="en-US"/>
        </a:p>
      </dgm:t>
    </dgm:pt>
    <dgm:pt modelId="{D9114DBF-FB69-4448-AC8E-7CF6E4DE7B4A}" type="sibTrans" cxnId="{5CDC283A-A86A-4A43-A03D-E5EE492B89A3}">
      <dgm:prSet/>
      <dgm:spPr/>
      <dgm:t>
        <a:bodyPr/>
        <a:lstStyle/>
        <a:p>
          <a:endParaRPr lang="zh-CN" altLang="en-US"/>
        </a:p>
      </dgm:t>
    </dgm:pt>
    <dgm:pt modelId="{EA8F1622-A4CE-4E2A-8B86-3CD9D6B0CEE5}">
      <dgm:prSet/>
      <dgm:spPr/>
      <dgm:t>
        <a:bodyPr/>
        <a:lstStyle/>
        <a:p>
          <a:pPr rtl="0"/>
          <a:r>
            <a:rPr lang="en-US"/>
            <a:t>FANE</a:t>
          </a:r>
          <a:endParaRPr lang="zh-CN"/>
        </a:p>
      </dgm:t>
    </dgm:pt>
    <dgm:pt modelId="{7524F16E-F3B5-4B0C-A6A5-20D1BCA221F6}" type="parTrans" cxnId="{D6ECEBFA-AEDC-493A-9AED-684E2F89BBB9}">
      <dgm:prSet/>
      <dgm:spPr/>
      <dgm:t>
        <a:bodyPr/>
        <a:lstStyle/>
        <a:p>
          <a:endParaRPr lang="zh-CN" altLang="en-US"/>
        </a:p>
      </dgm:t>
    </dgm:pt>
    <dgm:pt modelId="{273B56A6-E8CC-45C4-A17B-24A300E93ADB}" type="sibTrans" cxnId="{D6ECEBFA-AEDC-493A-9AED-684E2F89BBB9}">
      <dgm:prSet/>
      <dgm:spPr/>
      <dgm:t>
        <a:bodyPr/>
        <a:lstStyle/>
        <a:p>
          <a:endParaRPr lang="zh-CN" altLang="en-US"/>
        </a:p>
      </dgm:t>
    </dgm:pt>
    <dgm:pt modelId="{8DBBE248-BAD5-4224-9247-51F202C52F8E}">
      <dgm:prSet/>
      <dgm:spPr/>
      <dgm:t>
        <a:bodyPr/>
        <a:lstStyle/>
        <a:p>
          <a:pPr rtl="0"/>
          <a:r>
            <a:rPr lang="en-US"/>
            <a:t>FANE-Concat</a:t>
          </a:r>
          <a:endParaRPr lang="zh-CN"/>
        </a:p>
      </dgm:t>
    </dgm:pt>
    <dgm:pt modelId="{1CFDB4AD-ED71-4675-891E-9220E5CB60FB}" type="parTrans" cxnId="{46FB4868-6A43-4832-BC3F-DF886560EA53}">
      <dgm:prSet/>
      <dgm:spPr/>
      <dgm:t>
        <a:bodyPr/>
        <a:lstStyle/>
        <a:p>
          <a:endParaRPr lang="zh-CN" altLang="en-US"/>
        </a:p>
      </dgm:t>
    </dgm:pt>
    <dgm:pt modelId="{E677AF43-D763-4E1D-912F-AB0B5EE7D470}" type="sibTrans" cxnId="{46FB4868-6A43-4832-BC3F-DF886560EA53}">
      <dgm:prSet/>
      <dgm:spPr/>
      <dgm:t>
        <a:bodyPr/>
        <a:lstStyle/>
        <a:p>
          <a:endParaRPr lang="zh-CN" altLang="en-US"/>
        </a:p>
      </dgm:t>
    </dgm:pt>
    <dgm:pt modelId="{180EF162-3695-4DEB-886A-23FB10C26824}">
      <dgm:prSet/>
      <dgm:spPr/>
      <dgm:t>
        <a:bodyPr/>
        <a:lstStyle/>
        <a:p>
          <a:pPr rtl="0"/>
          <a:r>
            <a:rPr lang="en-US"/>
            <a:t>FANE-CNN</a:t>
          </a:r>
          <a:endParaRPr lang="zh-CN"/>
        </a:p>
      </dgm:t>
    </dgm:pt>
    <dgm:pt modelId="{6893ECB7-A5AD-43F7-8484-4CC678CDBF1A}" type="parTrans" cxnId="{DAE7ABF1-DB91-4542-B931-BAAF62C7C396}">
      <dgm:prSet/>
      <dgm:spPr/>
      <dgm:t>
        <a:bodyPr/>
        <a:lstStyle/>
        <a:p>
          <a:endParaRPr lang="zh-CN" altLang="en-US"/>
        </a:p>
      </dgm:t>
    </dgm:pt>
    <dgm:pt modelId="{C8886F9C-4D91-4DE2-B22D-F420A8AF2321}" type="sibTrans" cxnId="{DAE7ABF1-DB91-4542-B931-BAAF62C7C396}">
      <dgm:prSet/>
      <dgm:spPr/>
      <dgm:t>
        <a:bodyPr/>
        <a:lstStyle/>
        <a:p>
          <a:endParaRPr lang="zh-CN" altLang="en-US"/>
        </a:p>
      </dgm:t>
    </dgm:pt>
    <dgm:pt modelId="{8635F383-2799-40BA-BB4C-96D178539E0C}">
      <dgm:prSet/>
      <dgm:spPr/>
      <dgm:t>
        <a:bodyPr/>
        <a:lstStyle/>
        <a:p>
          <a:pPr rtl="0"/>
          <a:r>
            <a:rPr lang="en-US"/>
            <a:t>FANE-Dense</a:t>
          </a:r>
          <a:endParaRPr lang="zh-CN"/>
        </a:p>
      </dgm:t>
    </dgm:pt>
    <dgm:pt modelId="{52BC27EC-14F1-4FF7-945A-EE365D225233}" type="parTrans" cxnId="{B3A56947-DB2E-463C-A971-DD6154B6225A}">
      <dgm:prSet/>
      <dgm:spPr/>
      <dgm:t>
        <a:bodyPr/>
        <a:lstStyle/>
        <a:p>
          <a:endParaRPr lang="zh-CN" altLang="en-US"/>
        </a:p>
      </dgm:t>
    </dgm:pt>
    <dgm:pt modelId="{17C12362-F805-4BAA-9173-59B534592298}" type="sibTrans" cxnId="{B3A56947-DB2E-463C-A971-DD6154B6225A}">
      <dgm:prSet/>
      <dgm:spPr/>
      <dgm:t>
        <a:bodyPr/>
        <a:lstStyle/>
        <a:p>
          <a:endParaRPr lang="zh-CN" altLang="en-US"/>
        </a:p>
      </dgm:t>
    </dgm:pt>
    <dgm:pt modelId="{E90B88A3-5784-4B99-97B9-60A82453A976}">
      <dgm:prSet/>
      <dgm:spPr/>
      <dgm:t>
        <a:bodyPr/>
        <a:lstStyle/>
        <a:p>
          <a:pPr rtl="0"/>
          <a:r>
            <a:rPr lang="en-US"/>
            <a:t>FANE-LSTM</a:t>
          </a:r>
          <a:endParaRPr lang="zh-CN"/>
        </a:p>
      </dgm:t>
    </dgm:pt>
    <dgm:pt modelId="{68EED15F-C7AB-455C-81F8-9FF6F7335AE1}" type="parTrans" cxnId="{558772F9-8B9E-4611-B7B3-8A466DAD039F}">
      <dgm:prSet/>
      <dgm:spPr/>
      <dgm:t>
        <a:bodyPr/>
        <a:lstStyle/>
        <a:p>
          <a:endParaRPr lang="zh-CN" altLang="en-US"/>
        </a:p>
      </dgm:t>
    </dgm:pt>
    <dgm:pt modelId="{1A7ED55B-1075-4A67-BE7F-B612F53A1BC9}" type="sibTrans" cxnId="{558772F9-8B9E-4611-B7B3-8A466DAD039F}">
      <dgm:prSet/>
      <dgm:spPr/>
      <dgm:t>
        <a:bodyPr/>
        <a:lstStyle/>
        <a:p>
          <a:endParaRPr lang="zh-CN" altLang="en-US"/>
        </a:p>
      </dgm:t>
    </dgm:pt>
    <dgm:pt modelId="{33E3B09E-D147-4A8E-AE55-47652F35DC4A}" type="pres">
      <dgm:prSet presAssocID="{B2CF862B-88E9-4A7E-AC81-7BF05BA0F90D}" presName="Name0" presStyleCnt="0">
        <dgm:presLayoutVars>
          <dgm:chPref val="1"/>
          <dgm:dir/>
          <dgm:animOne val="branch"/>
          <dgm:animLvl val="lvl"/>
          <dgm:resizeHandles val="exact"/>
        </dgm:presLayoutVars>
      </dgm:prSet>
      <dgm:spPr/>
    </dgm:pt>
    <dgm:pt modelId="{057B1BDA-5AF4-4DD8-9CF5-7059CF84DE2F}" type="pres">
      <dgm:prSet presAssocID="{3F946EEE-4FC2-49B8-8E84-CE93E4BE9A41}" presName="root1" presStyleCnt="0"/>
      <dgm:spPr/>
    </dgm:pt>
    <dgm:pt modelId="{66D1D29A-A5CC-48DA-ADF2-DA846F3492A1}" type="pres">
      <dgm:prSet presAssocID="{3F946EEE-4FC2-49B8-8E84-CE93E4BE9A41}" presName="LevelOneTextNode" presStyleLbl="node0" presStyleIdx="0" presStyleCnt="1">
        <dgm:presLayoutVars>
          <dgm:chPref val="3"/>
        </dgm:presLayoutVars>
      </dgm:prSet>
      <dgm:spPr/>
    </dgm:pt>
    <dgm:pt modelId="{84577680-2EE6-4787-8172-FC533120F416}" type="pres">
      <dgm:prSet presAssocID="{3F946EEE-4FC2-49B8-8E84-CE93E4BE9A41}" presName="level2hierChild" presStyleCnt="0"/>
      <dgm:spPr/>
    </dgm:pt>
    <dgm:pt modelId="{82576C75-8C4F-48FD-9180-B183A5F276AE}" type="pres">
      <dgm:prSet presAssocID="{70E5BBC4-43B2-4966-9A2B-C9827F9661D7}" presName="conn2-1" presStyleLbl="parChTrans1D2" presStyleIdx="0" presStyleCnt="4"/>
      <dgm:spPr/>
    </dgm:pt>
    <dgm:pt modelId="{768DE769-B251-49E4-A6C5-A8991D27C13D}" type="pres">
      <dgm:prSet presAssocID="{70E5BBC4-43B2-4966-9A2B-C9827F9661D7}" presName="connTx" presStyleLbl="parChTrans1D2" presStyleIdx="0" presStyleCnt="4"/>
      <dgm:spPr/>
    </dgm:pt>
    <dgm:pt modelId="{05693ACC-6926-454E-A429-83391B57F325}" type="pres">
      <dgm:prSet presAssocID="{1B23B4CB-2ACD-49E3-B47F-E10814377A46}" presName="root2" presStyleCnt="0"/>
      <dgm:spPr/>
    </dgm:pt>
    <dgm:pt modelId="{CADD3158-81FB-40FD-BB19-59060887FE7F}" type="pres">
      <dgm:prSet presAssocID="{1B23B4CB-2ACD-49E3-B47F-E10814377A46}" presName="LevelTwoTextNode" presStyleLbl="node2" presStyleIdx="0" presStyleCnt="4">
        <dgm:presLayoutVars>
          <dgm:chPref val="3"/>
        </dgm:presLayoutVars>
      </dgm:prSet>
      <dgm:spPr/>
    </dgm:pt>
    <dgm:pt modelId="{7E63DFD9-97B8-40B9-840F-17CC6B3BAF23}" type="pres">
      <dgm:prSet presAssocID="{1B23B4CB-2ACD-49E3-B47F-E10814377A46}" presName="level3hierChild" presStyleCnt="0"/>
      <dgm:spPr/>
    </dgm:pt>
    <dgm:pt modelId="{A8EE013D-BE01-42DA-842B-0C160ABFAB1D}" type="pres">
      <dgm:prSet presAssocID="{10100DAB-9021-4660-87A7-448329DAEB3E}" presName="conn2-1" presStyleLbl="parChTrans1D3" presStyleIdx="0" presStyleCnt="12"/>
      <dgm:spPr/>
    </dgm:pt>
    <dgm:pt modelId="{55655742-26D3-4CAE-9B2C-CD52DC588F1A}" type="pres">
      <dgm:prSet presAssocID="{10100DAB-9021-4660-87A7-448329DAEB3E}" presName="connTx" presStyleLbl="parChTrans1D3" presStyleIdx="0" presStyleCnt="12"/>
      <dgm:spPr/>
    </dgm:pt>
    <dgm:pt modelId="{A8FFC073-ABDB-4789-82B4-4FA0AEAE3F75}" type="pres">
      <dgm:prSet presAssocID="{26A752FB-A087-4396-8CF9-00C67974EDDA}" presName="root2" presStyleCnt="0"/>
      <dgm:spPr/>
    </dgm:pt>
    <dgm:pt modelId="{F4E90E2C-686D-43A7-A476-5EC66382F178}" type="pres">
      <dgm:prSet presAssocID="{26A752FB-A087-4396-8CF9-00C67974EDDA}" presName="LevelTwoTextNode" presStyleLbl="node3" presStyleIdx="0" presStyleCnt="12">
        <dgm:presLayoutVars>
          <dgm:chPref val="3"/>
        </dgm:presLayoutVars>
      </dgm:prSet>
      <dgm:spPr/>
    </dgm:pt>
    <dgm:pt modelId="{037C1F7D-C967-4218-83BD-B14F8DDE2C09}" type="pres">
      <dgm:prSet presAssocID="{26A752FB-A087-4396-8CF9-00C67974EDDA}" presName="level3hierChild" presStyleCnt="0"/>
      <dgm:spPr/>
    </dgm:pt>
    <dgm:pt modelId="{998CA25A-0209-496D-A236-839D6221E3AA}" type="pres">
      <dgm:prSet presAssocID="{7FCC4BA4-D3DD-4764-B681-92603BDCFBBE}" presName="conn2-1" presStyleLbl="parChTrans1D3" presStyleIdx="1" presStyleCnt="12"/>
      <dgm:spPr/>
    </dgm:pt>
    <dgm:pt modelId="{BB6E477B-B710-4C3D-92D3-584CDAA3304F}" type="pres">
      <dgm:prSet presAssocID="{7FCC4BA4-D3DD-4764-B681-92603BDCFBBE}" presName="connTx" presStyleLbl="parChTrans1D3" presStyleIdx="1" presStyleCnt="12"/>
      <dgm:spPr/>
    </dgm:pt>
    <dgm:pt modelId="{4D38A257-1253-4D41-BB0F-922BE531E9AD}" type="pres">
      <dgm:prSet presAssocID="{11CBFFAA-BECC-4989-A801-3D90DFDCD2A7}" presName="root2" presStyleCnt="0"/>
      <dgm:spPr/>
    </dgm:pt>
    <dgm:pt modelId="{81D91755-B647-4CBC-B8D3-4668CEB1E058}" type="pres">
      <dgm:prSet presAssocID="{11CBFFAA-BECC-4989-A801-3D90DFDCD2A7}" presName="LevelTwoTextNode" presStyleLbl="node3" presStyleIdx="1" presStyleCnt="12">
        <dgm:presLayoutVars>
          <dgm:chPref val="3"/>
        </dgm:presLayoutVars>
      </dgm:prSet>
      <dgm:spPr/>
    </dgm:pt>
    <dgm:pt modelId="{5BFA640B-3E91-40EE-ACB8-5C0AB1B0623F}" type="pres">
      <dgm:prSet presAssocID="{11CBFFAA-BECC-4989-A801-3D90DFDCD2A7}" presName="level3hierChild" presStyleCnt="0"/>
      <dgm:spPr/>
    </dgm:pt>
    <dgm:pt modelId="{E9E6B46C-F309-4124-BAA6-EB0428C5C5D9}" type="pres">
      <dgm:prSet presAssocID="{2E2EAE6B-D40A-4E96-95B4-3E764BE23AD1}" presName="conn2-1" presStyleLbl="parChTrans1D3" presStyleIdx="2" presStyleCnt="12"/>
      <dgm:spPr/>
    </dgm:pt>
    <dgm:pt modelId="{CBC5B024-4E82-4C05-A0F4-85EB8F864C7A}" type="pres">
      <dgm:prSet presAssocID="{2E2EAE6B-D40A-4E96-95B4-3E764BE23AD1}" presName="connTx" presStyleLbl="parChTrans1D3" presStyleIdx="2" presStyleCnt="12"/>
      <dgm:spPr/>
    </dgm:pt>
    <dgm:pt modelId="{88A0F649-5FD6-4217-BB53-3ABFBED2D7A3}" type="pres">
      <dgm:prSet presAssocID="{3EFF8E0A-F14E-41F3-A405-DB5F4D021C59}" presName="root2" presStyleCnt="0"/>
      <dgm:spPr/>
    </dgm:pt>
    <dgm:pt modelId="{1872FEAB-0C60-403F-938D-673AA2FC8C28}" type="pres">
      <dgm:prSet presAssocID="{3EFF8E0A-F14E-41F3-A405-DB5F4D021C59}" presName="LevelTwoTextNode" presStyleLbl="node3" presStyleIdx="2" presStyleCnt="12">
        <dgm:presLayoutVars>
          <dgm:chPref val="3"/>
        </dgm:presLayoutVars>
      </dgm:prSet>
      <dgm:spPr/>
    </dgm:pt>
    <dgm:pt modelId="{7D42C1CD-26FF-44BB-8814-99A58E259CFF}" type="pres">
      <dgm:prSet presAssocID="{3EFF8E0A-F14E-41F3-A405-DB5F4D021C59}" presName="level3hierChild" presStyleCnt="0"/>
      <dgm:spPr/>
    </dgm:pt>
    <dgm:pt modelId="{FA6AE18F-2565-440E-8B3C-BE85031916CD}" type="pres">
      <dgm:prSet presAssocID="{B92D0907-6D64-4021-ADA5-2CDE14CBE263}" presName="conn2-1" presStyleLbl="parChTrans1D2" presStyleIdx="1" presStyleCnt="4"/>
      <dgm:spPr/>
    </dgm:pt>
    <dgm:pt modelId="{56EF5E6C-D6E2-4BA2-BD5E-88B99674D647}" type="pres">
      <dgm:prSet presAssocID="{B92D0907-6D64-4021-ADA5-2CDE14CBE263}" presName="connTx" presStyleLbl="parChTrans1D2" presStyleIdx="1" presStyleCnt="4"/>
      <dgm:spPr/>
    </dgm:pt>
    <dgm:pt modelId="{FB405941-1BB4-4022-A9E0-52E7ECBF0022}" type="pres">
      <dgm:prSet presAssocID="{4BB280A8-715C-4724-A62D-6C7FE48B0495}" presName="root2" presStyleCnt="0"/>
      <dgm:spPr/>
    </dgm:pt>
    <dgm:pt modelId="{64095E1E-6030-4A10-A717-230130FE661B}" type="pres">
      <dgm:prSet presAssocID="{4BB280A8-715C-4724-A62D-6C7FE48B0495}" presName="LevelTwoTextNode" presStyleLbl="node2" presStyleIdx="1" presStyleCnt="4">
        <dgm:presLayoutVars>
          <dgm:chPref val="3"/>
        </dgm:presLayoutVars>
      </dgm:prSet>
      <dgm:spPr/>
    </dgm:pt>
    <dgm:pt modelId="{D0461B92-F5EE-4502-AC12-99E015DA1397}" type="pres">
      <dgm:prSet presAssocID="{4BB280A8-715C-4724-A62D-6C7FE48B0495}" presName="level3hierChild" presStyleCnt="0"/>
      <dgm:spPr/>
    </dgm:pt>
    <dgm:pt modelId="{3B4DE0AA-A978-4FD6-84D8-897CEE0A739F}" type="pres">
      <dgm:prSet presAssocID="{008634C3-A323-4345-AB17-5477C6347CA6}" presName="conn2-1" presStyleLbl="parChTrans1D3" presStyleIdx="3" presStyleCnt="12"/>
      <dgm:spPr/>
    </dgm:pt>
    <dgm:pt modelId="{EA332085-0236-4469-BFC3-F974DA176212}" type="pres">
      <dgm:prSet presAssocID="{008634C3-A323-4345-AB17-5477C6347CA6}" presName="connTx" presStyleLbl="parChTrans1D3" presStyleIdx="3" presStyleCnt="12"/>
      <dgm:spPr/>
    </dgm:pt>
    <dgm:pt modelId="{60EF0CBF-4DE4-457C-A9B5-9C28C888358F}" type="pres">
      <dgm:prSet presAssocID="{014FB135-7CF3-48DF-A739-C8E25E2812C7}" presName="root2" presStyleCnt="0"/>
      <dgm:spPr/>
    </dgm:pt>
    <dgm:pt modelId="{4DE7312A-39F6-4287-B591-84C6C7B7BB24}" type="pres">
      <dgm:prSet presAssocID="{014FB135-7CF3-48DF-A739-C8E25E2812C7}" presName="LevelTwoTextNode" presStyleLbl="node3" presStyleIdx="3" presStyleCnt="12">
        <dgm:presLayoutVars>
          <dgm:chPref val="3"/>
        </dgm:presLayoutVars>
      </dgm:prSet>
      <dgm:spPr/>
    </dgm:pt>
    <dgm:pt modelId="{5F926F2A-D205-47B5-B716-ED9709429C81}" type="pres">
      <dgm:prSet presAssocID="{014FB135-7CF3-48DF-A739-C8E25E2812C7}" presName="level3hierChild" presStyleCnt="0"/>
      <dgm:spPr/>
    </dgm:pt>
    <dgm:pt modelId="{432D43F1-7C59-4CA1-8B38-E948115CB860}" type="pres">
      <dgm:prSet presAssocID="{FB0ECFD8-5887-4205-AF41-DEEBF823099F}" presName="conn2-1" presStyleLbl="parChTrans1D3" presStyleIdx="4" presStyleCnt="12"/>
      <dgm:spPr/>
    </dgm:pt>
    <dgm:pt modelId="{8398497A-E8B5-4FBE-8808-40AA92E51545}" type="pres">
      <dgm:prSet presAssocID="{FB0ECFD8-5887-4205-AF41-DEEBF823099F}" presName="connTx" presStyleLbl="parChTrans1D3" presStyleIdx="4" presStyleCnt="12"/>
      <dgm:spPr/>
    </dgm:pt>
    <dgm:pt modelId="{F28303BD-EA40-4F90-8DD5-1FE17CEE976B}" type="pres">
      <dgm:prSet presAssocID="{01A6151A-0608-48D9-8B77-9EDFB20BBCE3}" presName="root2" presStyleCnt="0"/>
      <dgm:spPr/>
    </dgm:pt>
    <dgm:pt modelId="{50CEB6A1-0222-4CF7-B8A2-72410440CD3E}" type="pres">
      <dgm:prSet presAssocID="{01A6151A-0608-48D9-8B77-9EDFB20BBCE3}" presName="LevelTwoTextNode" presStyleLbl="node3" presStyleIdx="4" presStyleCnt="12">
        <dgm:presLayoutVars>
          <dgm:chPref val="3"/>
        </dgm:presLayoutVars>
      </dgm:prSet>
      <dgm:spPr/>
    </dgm:pt>
    <dgm:pt modelId="{E429F0F5-5704-4B43-A0CC-E48EFD2C9CC9}" type="pres">
      <dgm:prSet presAssocID="{01A6151A-0608-48D9-8B77-9EDFB20BBCE3}" presName="level3hierChild" presStyleCnt="0"/>
      <dgm:spPr/>
    </dgm:pt>
    <dgm:pt modelId="{7AB2E806-2124-4C45-B99B-91DBDC6FFD60}" type="pres">
      <dgm:prSet presAssocID="{FC24C696-AA1F-4D58-84EF-E7E29598B871}" presName="conn2-1" presStyleLbl="parChTrans1D3" presStyleIdx="5" presStyleCnt="12"/>
      <dgm:spPr/>
    </dgm:pt>
    <dgm:pt modelId="{84E380E5-9741-4699-8A5B-1AB4386FAA1E}" type="pres">
      <dgm:prSet presAssocID="{FC24C696-AA1F-4D58-84EF-E7E29598B871}" presName="connTx" presStyleLbl="parChTrans1D3" presStyleIdx="5" presStyleCnt="12"/>
      <dgm:spPr/>
    </dgm:pt>
    <dgm:pt modelId="{B598527D-F22B-4C39-BCF7-B0FFC9070F3E}" type="pres">
      <dgm:prSet presAssocID="{37DAFA8D-4D1F-4437-9AC7-AC48EC949A01}" presName="root2" presStyleCnt="0"/>
      <dgm:spPr/>
    </dgm:pt>
    <dgm:pt modelId="{ACF21E49-7241-471E-95DD-54676DD1172C}" type="pres">
      <dgm:prSet presAssocID="{37DAFA8D-4D1F-4437-9AC7-AC48EC949A01}" presName="LevelTwoTextNode" presStyleLbl="node3" presStyleIdx="5" presStyleCnt="12">
        <dgm:presLayoutVars>
          <dgm:chPref val="3"/>
        </dgm:presLayoutVars>
      </dgm:prSet>
      <dgm:spPr/>
    </dgm:pt>
    <dgm:pt modelId="{9D59E656-D03A-43C7-B26A-4C18166C5C15}" type="pres">
      <dgm:prSet presAssocID="{37DAFA8D-4D1F-4437-9AC7-AC48EC949A01}" presName="level3hierChild" presStyleCnt="0"/>
      <dgm:spPr/>
    </dgm:pt>
    <dgm:pt modelId="{80CBC0E3-4D80-4355-8D1D-DBA2234EA576}" type="pres">
      <dgm:prSet presAssocID="{78450065-E914-431A-9342-46D41EA59C2F}" presName="conn2-1" presStyleLbl="parChTrans1D2" presStyleIdx="2" presStyleCnt="4"/>
      <dgm:spPr/>
    </dgm:pt>
    <dgm:pt modelId="{DF4879D2-4014-45B4-9481-0E774660A6CF}" type="pres">
      <dgm:prSet presAssocID="{78450065-E914-431A-9342-46D41EA59C2F}" presName="connTx" presStyleLbl="parChTrans1D2" presStyleIdx="2" presStyleCnt="4"/>
      <dgm:spPr/>
    </dgm:pt>
    <dgm:pt modelId="{698CD97C-32CD-4AF6-BCA3-BF3C6D3B8CAD}" type="pres">
      <dgm:prSet presAssocID="{29DD3B13-3EE9-4989-B61B-24567FA84ADE}" presName="root2" presStyleCnt="0"/>
      <dgm:spPr/>
    </dgm:pt>
    <dgm:pt modelId="{0702FAD3-E94D-42D2-9CD2-29B3C1099A29}" type="pres">
      <dgm:prSet presAssocID="{29DD3B13-3EE9-4989-B61B-24567FA84ADE}" presName="LevelTwoTextNode" presStyleLbl="node2" presStyleIdx="2" presStyleCnt="4">
        <dgm:presLayoutVars>
          <dgm:chPref val="3"/>
        </dgm:presLayoutVars>
      </dgm:prSet>
      <dgm:spPr/>
    </dgm:pt>
    <dgm:pt modelId="{10713AF3-38DC-492B-AAC2-2E512F7633EA}" type="pres">
      <dgm:prSet presAssocID="{29DD3B13-3EE9-4989-B61B-24567FA84ADE}" presName="level3hierChild" presStyleCnt="0"/>
      <dgm:spPr/>
    </dgm:pt>
    <dgm:pt modelId="{D53836B7-14B4-44FE-81C9-83D0C2119EF1}" type="pres">
      <dgm:prSet presAssocID="{EB08645B-4C04-477D-9C25-D31F3A47CF98}" presName="conn2-1" presStyleLbl="parChTrans1D3" presStyleIdx="6" presStyleCnt="12"/>
      <dgm:spPr/>
    </dgm:pt>
    <dgm:pt modelId="{92C11391-EBD4-4DF8-9BEF-12792E6CEE35}" type="pres">
      <dgm:prSet presAssocID="{EB08645B-4C04-477D-9C25-D31F3A47CF98}" presName="connTx" presStyleLbl="parChTrans1D3" presStyleIdx="6" presStyleCnt="12"/>
      <dgm:spPr/>
    </dgm:pt>
    <dgm:pt modelId="{58A49E80-215C-4155-BCDC-422C3DB275B9}" type="pres">
      <dgm:prSet presAssocID="{DFFEA088-12A4-42C6-AD6E-092AACC3A46C}" presName="root2" presStyleCnt="0"/>
      <dgm:spPr/>
    </dgm:pt>
    <dgm:pt modelId="{F0FC54A3-0685-4BAD-825F-093B10C09A71}" type="pres">
      <dgm:prSet presAssocID="{DFFEA088-12A4-42C6-AD6E-092AACC3A46C}" presName="LevelTwoTextNode" presStyleLbl="node3" presStyleIdx="6" presStyleCnt="12">
        <dgm:presLayoutVars>
          <dgm:chPref val="3"/>
        </dgm:presLayoutVars>
      </dgm:prSet>
      <dgm:spPr/>
    </dgm:pt>
    <dgm:pt modelId="{03393A9A-ABE9-468F-977F-D6480945B5DB}" type="pres">
      <dgm:prSet presAssocID="{DFFEA088-12A4-42C6-AD6E-092AACC3A46C}" presName="level3hierChild" presStyleCnt="0"/>
      <dgm:spPr/>
    </dgm:pt>
    <dgm:pt modelId="{71C8C9D2-FD1B-4473-88DE-53E477948D0F}" type="pres">
      <dgm:prSet presAssocID="{E6BC5E8E-7DDB-46C5-96EB-8126404E88F8}" presName="conn2-1" presStyleLbl="parChTrans1D3" presStyleIdx="7" presStyleCnt="12"/>
      <dgm:spPr/>
    </dgm:pt>
    <dgm:pt modelId="{6CCFACB4-3D4F-4BB5-B367-55CA6BCB6514}" type="pres">
      <dgm:prSet presAssocID="{E6BC5E8E-7DDB-46C5-96EB-8126404E88F8}" presName="connTx" presStyleLbl="parChTrans1D3" presStyleIdx="7" presStyleCnt="12"/>
      <dgm:spPr/>
    </dgm:pt>
    <dgm:pt modelId="{6B9D52A5-55C6-4F2A-8FDE-FD375DF3A1E0}" type="pres">
      <dgm:prSet presAssocID="{E0BC5014-BF14-4369-AF1C-B2B4326B37AB}" presName="root2" presStyleCnt="0"/>
      <dgm:spPr/>
    </dgm:pt>
    <dgm:pt modelId="{22BA2A52-05C1-4FBC-9450-B338B4748B94}" type="pres">
      <dgm:prSet presAssocID="{E0BC5014-BF14-4369-AF1C-B2B4326B37AB}" presName="LevelTwoTextNode" presStyleLbl="node3" presStyleIdx="7" presStyleCnt="12">
        <dgm:presLayoutVars>
          <dgm:chPref val="3"/>
        </dgm:presLayoutVars>
      </dgm:prSet>
      <dgm:spPr/>
    </dgm:pt>
    <dgm:pt modelId="{0156D232-E48C-4D1D-A0DF-931D3CAE7808}" type="pres">
      <dgm:prSet presAssocID="{E0BC5014-BF14-4369-AF1C-B2B4326B37AB}" presName="level3hierChild" presStyleCnt="0"/>
      <dgm:spPr/>
    </dgm:pt>
    <dgm:pt modelId="{6CF6483D-3A87-486E-96DA-685D7CE72D2B}" type="pres">
      <dgm:prSet presAssocID="{7524F16E-F3B5-4B0C-A6A5-20D1BCA221F6}" presName="conn2-1" presStyleLbl="parChTrans1D2" presStyleIdx="3" presStyleCnt="4"/>
      <dgm:spPr/>
    </dgm:pt>
    <dgm:pt modelId="{F5C76715-6020-4835-B3E2-2915149C099E}" type="pres">
      <dgm:prSet presAssocID="{7524F16E-F3B5-4B0C-A6A5-20D1BCA221F6}" presName="connTx" presStyleLbl="parChTrans1D2" presStyleIdx="3" presStyleCnt="4"/>
      <dgm:spPr/>
    </dgm:pt>
    <dgm:pt modelId="{6FF486D9-3995-43F0-8E88-FA887DC4E901}" type="pres">
      <dgm:prSet presAssocID="{EA8F1622-A4CE-4E2A-8B86-3CD9D6B0CEE5}" presName="root2" presStyleCnt="0"/>
      <dgm:spPr/>
    </dgm:pt>
    <dgm:pt modelId="{09036CF8-C3D7-4973-ABCE-BD20D31AEBF7}" type="pres">
      <dgm:prSet presAssocID="{EA8F1622-A4CE-4E2A-8B86-3CD9D6B0CEE5}" presName="LevelTwoTextNode" presStyleLbl="node2" presStyleIdx="3" presStyleCnt="4">
        <dgm:presLayoutVars>
          <dgm:chPref val="3"/>
        </dgm:presLayoutVars>
      </dgm:prSet>
      <dgm:spPr/>
    </dgm:pt>
    <dgm:pt modelId="{A3FE71E1-5893-4760-AB35-8A153B4AC71E}" type="pres">
      <dgm:prSet presAssocID="{EA8F1622-A4CE-4E2A-8B86-3CD9D6B0CEE5}" presName="level3hierChild" presStyleCnt="0"/>
      <dgm:spPr/>
    </dgm:pt>
    <dgm:pt modelId="{31383DA8-CBAE-44A8-8463-C0D678C2FD14}" type="pres">
      <dgm:prSet presAssocID="{1CFDB4AD-ED71-4675-891E-9220E5CB60FB}" presName="conn2-1" presStyleLbl="parChTrans1D3" presStyleIdx="8" presStyleCnt="12"/>
      <dgm:spPr/>
    </dgm:pt>
    <dgm:pt modelId="{85E78772-BA74-4A0E-93BB-038DD426DA9D}" type="pres">
      <dgm:prSet presAssocID="{1CFDB4AD-ED71-4675-891E-9220E5CB60FB}" presName="connTx" presStyleLbl="parChTrans1D3" presStyleIdx="8" presStyleCnt="12"/>
      <dgm:spPr/>
    </dgm:pt>
    <dgm:pt modelId="{9EE2F585-E494-441B-8A0D-0636423FD9A6}" type="pres">
      <dgm:prSet presAssocID="{8DBBE248-BAD5-4224-9247-51F202C52F8E}" presName="root2" presStyleCnt="0"/>
      <dgm:spPr/>
    </dgm:pt>
    <dgm:pt modelId="{6D51F917-6727-4679-9292-2BE727C2D8C8}" type="pres">
      <dgm:prSet presAssocID="{8DBBE248-BAD5-4224-9247-51F202C52F8E}" presName="LevelTwoTextNode" presStyleLbl="node3" presStyleIdx="8" presStyleCnt="12">
        <dgm:presLayoutVars>
          <dgm:chPref val="3"/>
        </dgm:presLayoutVars>
      </dgm:prSet>
      <dgm:spPr/>
    </dgm:pt>
    <dgm:pt modelId="{8989999D-51E8-48F6-8F6D-453F868A9D59}" type="pres">
      <dgm:prSet presAssocID="{8DBBE248-BAD5-4224-9247-51F202C52F8E}" presName="level3hierChild" presStyleCnt="0"/>
      <dgm:spPr/>
    </dgm:pt>
    <dgm:pt modelId="{5BF7EA1A-E52C-4F55-A166-EEB7D28E7C5D}" type="pres">
      <dgm:prSet presAssocID="{6893ECB7-A5AD-43F7-8484-4CC678CDBF1A}" presName="conn2-1" presStyleLbl="parChTrans1D3" presStyleIdx="9" presStyleCnt="12"/>
      <dgm:spPr/>
    </dgm:pt>
    <dgm:pt modelId="{C6CD454F-CB47-4B2A-9EC4-32117BAA71DC}" type="pres">
      <dgm:prSet presAssocID="{6893ECB7-A5AD-43F7-8484-4CC678CDBF1A}" presName="connTx" presStyleLbl="parChTrans1D3" presStyleIdx="9" presStyleCnt="12"/>
      <dgm:spPr/>
    </dgm:pt>
    <dgm:pt modelId="{7892F0FB-5E3E-4A57-A58E-447FA49BA656}" type="pres">
      <dgm:prSet presAssocID="{180EF162-3695-4DEB-886A-23FB10C26824}" presName="root2" presStyleCnt="0"/>
      <dgm:spPr/>
    </dgm:pt>
    <dgm:pt modelId="{942F853F-CAC6-481D-A547-099EF497808B}" type="pres">
      <dgm:prSet presAssocID="{180EF162-3695-4DEB-886A-23FB10C26824}" presName="LevelTwoTextNode" presStyleLbl="node3" presStyleIdx="9" presStyleCnt="12">
        <dgm:presLayoutVars>
          <dgm:chPref val="3"/>
        </dgm:presLayoutVars>
      </dgm:prSet>
      <dgm:spPr/>
    </dgm:pt>
    <dgm:pt modelId="{F54CCF7D-5BB8-4E5B-BDC1-EACB3F91E7D7}" type="pres">
      <dgm:prSet presAssocID="{180EF162-3695-4DEB-886A-23FB10C26824}" presName="level3hierChild" presStyleCnt="0"/>
      <dgm:spPr/>
    </dgm:pt>
    <dgm:pt modelId="{98F6BE67-E0D0-40E0-9F35-4CD9DA3A0DFF}" type="pres">
      <dgm:prSet presAssocID="{52BC27EC-14F1-4FF7-945A-EE365D225233}" presName="conn2-1" presStyleLbl="parChTrans1D3" presStyleIdx="10" presStyleCnt="12"/>
      <dgm:spPr/>
    </dgm:pt>
    <dgm:pt modelId="{A18BF778-9973-4639-931F-9776BA9B5C73}" type="pres">
      <dgm:prSet presAssocID="{52BC27EC-14F1-4FF7-945A-EE365D225233}" presName="connTx" presStyleLbl="parChTrans1D3" presStyleIdx="10" presStyleCnt="12"/>
      <dgm:spPr/>
    </dgm:pt>
    <dgm:pt modelId="{6FD75E17-CF2F-4BF8-8672-3C1E10AE3708}" type="pres">
      <dgm:prSet presAssocID="{8635F383-2799-40BA-BB4C-96D178539E0C}" presName="root2" presStyleCnt="0"/>
      <dgm:spPr/>
    </dgm:pt>
    <dgm:pt modelId="{A585C2CB-73FC-4A62-9463-B4BDE3469072}" type="pres">
      <dgm:prSet presAssocID="{8635F383-2799-40BA-BB4C-96D178539E0C}" presName="LevelTwoTextNode" presStyleLbl="node3" presStyleIdx="10" presStyleCnt="12">
        <dgm:presLayoutVars>
          <dgm:chPref val="3"/>
        </dgm:presLayoutVars>
      </dgm:prSet>
      <dgm:spPr/>
    </dgm:pt>
    <dgm:pt modelId="{8F8A8C79-7C63-45C8-BA0E-1434FD88C47E}" type="pres">
      <dgm:prSet presAssocID="{8635F383-2799-40BA-BB4C-96D178539E0C}" presName="level3hierChild" presStyleCnt="0"/>
      <dgm:spPr/>
    </dgm:pt>
    <dgm:pt modelId="{B33FCB3F-216E-4A15-9044-5EC1428E3E1D}" type="pres">
      <dgm:prSet presAssocID="{68EED15F-C7AB-455C-81F8-9FF6F7335AE1}" presName="conn2-1" presStyleLbl="parChTrans1D3" presStyleIdx="11" presStyleCnt="12"/>
      <dgm:spPr/>
    </dgm:pt>
    <dgm:pt modelId="{D5577B82-6355-465E-82D0-3BD2ECE3D0FE}" type="pres">
      <dgm:prSet presAssocID="{68EED15F-C7AB-455C-81F8-9FF6F7335AE1}" presName="connTx" presStyleLbl="parChTrans1D3" presStyleIdx="11" presStyleCnt="12"/>
      <dgm:spPr/>
    </dgm:pt>
    <dgm:pt modelId="{B4639311-6B08-4E84-970D-1D87D1151D4A}" type="pres">
      <dgm:prSet presAssocID="{E90B88A3-5784-4B99-97B9-60A82453A976}" presName="root2" presStyleCnt="0"/>
      <dgm:spPr/>
    </dgm:pt>
    <dgm:pt modelId="{13F11C2D-68B8-4D65-85CD-BBFA2C36A1DB}" type="pres">
      <dgm:prSet presAssocID="{E90B88A3-5784-4B99-97B9-60A82453A976}" presName="LevelTwoTextNode" presStyleLbl="node3" presStyleIdx="11" presStyleCnt="12">
        <dgm:presLayoutVars>
          <dgm:chPref val="3"/>
        </dgm:presLayoutVars>
      </dgm:prSet>
      <dgm:spPr/>
    </dgm:pt>
    <dgm:pt modelId="{D2D00CB0-5C6E-488E-9362-745E2504B133}" type="pres">
      <dgm:prSet presAssocID="{E90B88A3-5784-4B99-97B9-60A82453A976}" presName="level3hierChild" presStyleCnt="0"/>
      <dgm:spPr/>
    </dgm:pt>
  </dgm:ptLst>
  <dgm:cxnLst>
    <dgm:cxn modelId="{6201DF02-A331-433D-99B0-C5D0B0E10129}" type="presOf" srcId="{E6BC5E8E-7DDB-46C5-96EB-8126404E88F8}" destId="{71C8C9D2-FD1B-4473-88DE-53E477948D0F}" srcOrd="0" destOrd="0" presId="urn:microsoft.com/office/officeart/2008/layout/HorizontalMultiLevelHierarchy"/>
    <dgm:cxn modelId="{042D430F-69E7-49CD-BCD3-4EF816509643}" type="presOf" srcId="{E6BC5E8E-7DDB-46C5-96EB-8126404E88F8}" destId="{6CCFACB4-3D4F-4BB5-B367-55CA6BCB6514}" srcOrd="1" destOrd="0" presId="urn:microsoft.com/office/officeart/2008/layout/HorizontalMultiLevelHierarchy"/>
    <dgm:cxn modelId="{24ECEB12-0829-4042-90E3-0E7674782B44}" type="presOf" srcId="{3EFF8E0A-F14E-41F3-A405-DB5F4D021C59}" destId="{1872FEAB-0C60-403F-938D-673AA2FC8C28}" srcOrd="0" destOrd="0" presId="urn:microsoft.com/office/officeart/2008/layout/HorizontalMultiLevelHierarchy"/>
    <dgm:cxn modelId="{31EFE415-1712-4797-88F9-BEE49FCB8E70}" type="presOf" srcId="{008634C3-A323-4345-AB17-5477C6347CA6}" destId="{3B4DE0AA-A978-4FD6-84D8-897CEE0A739F}" srcOrd="0" destOrd="0" presId="urn:microsoft.com/office/officeart/2008/layout/HorizontalMultiLevelHierarchy"/>
    <dgm:cxn modelId="{52A7F817-53E5-47A3-99C2-97832079AEE8}" type="presOf" srcId="{B92D0907-6D64-4021-ADA5-2CDE14CBE263}" destId="{FA6AE18F-2565-440E-8B3C-BE85031916CD}" srcOrd="0" destOrd="0" presId="urn:microsoft.com/office/officeart/2008/layout/HorizontalMultiLevelHierarchy"/>
    <dgm:cxn modelId="{B0789F18-472E-477B-BEA0-B9B4CA5923F8}" type="presOf" srcId="{68EED15F-C7AB-455C-81F8-9FF6F7335AE1}" destId="{D5577B82-6355-465E-82D0-3BD2ECE3D0FE}" srcOrd="1" destOrd="0" presId="urn:microsoft.com/office/officeart/2008/layout/HorizontalMultiLevelHierarchy"/>
    <dgm:cxn modelId="{3C27C920-3EC7-4BC2-8D25-708B51499107}" type="presOf" srcId="{EB08645B-4C04-477D-9C25-D31F3A47CF98}" destId="{D53836B7-14B4-44FE-81C9-83D0C2119EF1}" srcOrd="0" destOrd="0" presId="urn:microsoft.com/office/officeart/2008/layout/HorizontalMultiLevelHierarchy"/>
    <dgm:cxn modelId="{77446831-2C4E-4E8F-86CF-C97615366FAD}" type="presOf" srcId="{1CFDB4AD-ED71-4675-891E-9220E5CB60FB}" destId="{31383DA8-CBAE-44A8-8463-C0D678C2FD14}" srcOrd="0" destOrd="0" presId="urn:microsoft.com/office/officeart/2008/layout/HorizontalMultiLevelHierarchy"/>
    <dgm:cxn modelId="{55DC7831-1FE6-4561-87AF-116755FCF80C}" type="presOf" srcId="{01A6151A-0608-48D9-8B77-9EDFB20BBCE3}" destId="{50CEB6A1-0222-4CF7-B8A2-72410440CD3E}" srcOrd="0" destOrd="0" presId="urn:microsoft.com/office/officeart/2008/layout/HorizontalMultiLevelHierarchy"/>
    <dgm:cxn modelId="{5CDC283A-A86A-4A43-A03D-E5EE492B89A3}" srcId="{29DD3B13-3EE9-4989-B61B-24567FA84ADE}" destId="{E0BC5014-BF14-4369-AF1C-B2B4326B37AB}" srcOrd="1" destOrd="0" parTransId="{E6BC5E8E-7DDB-46C5-96EB-8126404E88F8}" sibTransId="{D9114DBF-FB69-4448-AC8E-7CF6E4DE7B4A}"/>
    <dgm:cxn modelId="{DD22823B-909C-4596-A5B3-E1B9C58633F6}" type="presOf" srcId="{EB08645B-4C04-477D-9C25-D31F3A47CF98}" destId="{92C11391-EBD4-4DF8-9BEF-12792E6CEE35}" srcOrd="1" destOrd="0" presId="urn:microsoft.com/office/officeart/2008/layout/HorizontalMultiLevelHierarchy"/>
    <dgm:cxn modelId="{2247853B-8168-4935-A48C-FBB5C9DDEDB4}" type="presOf" srcId="{FC24C696-AA1F-4D58-84EF-E7E29598B871}" destId="{7AB2E806-2124-4C45-B99B-91DBDC6FFD60}" srcOrd="0" destOrd="0" presId="urn:microsoft.com/office/officeart/2008/layout/HorizontalMultiLevelHierarchy"/>
    <dgm:cxn modelId="{38CA803F-BBBE-4AA5-954D-570E7B14EFA7}" type="presOf" srcId="{11CBFFAA-BECC-4989-A801-3D90DFDCD2A7}" destId="{81D91755-B647-4CBC-B8D3-4668CEB1E058}" srcOrd="0" destOrd="0" presId="urn:microsoft.com/office/officeart/2008/layout/HorizontalMultiLevelHierarchy"/>
    <dgm:cxn modelId="{47619640-4235-44D1-9260-5053EBAFFD2C}" type="presOf" srcId="{78450065-E914-431A-9342-46D41EA59C2F}" destId="{80CBC0E3-4D80-4355-8D1D-DBA2234EA576}" srcOrd="0" destOrd="0" presId="urn:microsoft.com/office/officeart/2008/layout/HorizontalMultiLevelHierarchy"/>
    <dgm:cxn modelId="{374E6C45-E4DE-4F0B-93D8-1FDE1FBDAE7C}" type="presOf" srcId="{68EED15F-C7AB-455C-81F8-9FF6F7335AE1}" destId="{B33FCB3F-216E-4A15-9044-5EC1428E3E1D}" srcOrd="0" destOrd="0" presId="urn:microsoft.com/office/officeart/2008/layout/HorizontalMultiLevelHierarchy"/>
    <dgm:cxn modelId="{4FD1C745-8F50-4C6E-A1EE-B13964C74421}" type="presOf" srcId="{EA8F1622-A4CE-4E2A-8B86-3CD9D6B0CEE5}" destId="{09036CF8-C3D7-4973-ABCE-BD20D31AEBF7}" srcOrd="0" destOrd="0" presId="urn:microsoft.com/office/officeart/2008/layout/HorizontalMultiLevelHierarchy"/>
    <dgm:cxn modelId="{B3A56947-DB2E-463C-A971-DD6154B6225A}" srcId="{EA8F1622-A4CE-4E2A-8B86-3CD9D6B0CEE5}" destId="{8635F383-2799-40BA-BB4C-96D178539E0C}" srcOrd="2" destOrd="0" parTransId="{52BC27EC-14F1-4FF7-945A-EE365D225233}" sibTransId="{17C12362-F805-4BAA-9173-59B534592298}"/>
    <dgm:cxn modelId="{55B97E4F-ECB8-48B0-BB54-3B0A210D0319}" type="presOf" srcId="{2E2EAE6B-D40A-4E96-95B4-3E764BE23AD1}" destId="{CBC5B024-4E82-4C05-A0F4-85EB8F864C7A}" srcOrd="1" destOrd="0" presId="urn:microsoft.com/office/officeart/2008/layout/HorizontalMultiLevelHierarchy"/>
    <dgm:cxn modelId="{6B46F14F-6B5E-4617-9552-816C5BCA9C16}" srcId="{1B23B4CB-2ACD-49E3-B47F-E10814377A46}" destId="{3EFF8E0A-F14E-41F3-A405-DB5F4D021C59}" srcOrd="2" destOrd="0" parTransId="{2E2EAE6B-D40A-4E96-95B4-3E764BE23AD1}" sibTransId="{8ED9187F-0C00-4B10-9697-D1038C721CE0}"/>
    <dgm:cxn modelId="{9182BC54-713B-46F9-9BD3-DF41831A16B3}" type="presOf" srcId="{6893ECB7-A5AD-43F7-8484-4CC678CDBF1A}" destId="{C6CD454F-CB47-4B2A-9EC4-32117BAA71DC}" srcOrd="1" destOrd="0" presId="urn:microsoft.com/office/officeart/2008/layout/HorizontalMultiLevelHierarchy"/>
    <dgm:cxn modelId="{3D231956-63A0-445A-8C8E-393B2AC2FDF2}" type="presOf" srcId="{70E5BBC4-43B2-4966-9A2B-C9827F9661D7}" destId="{768DE769-B251-49E4-A6C5-A8991D27C13D}" srcOrd="1" destOrd="0" presId="urn:microsoft.com/office/officeart/2008/layout/HorizontalMultiLevelHierarchy"/>
    <dgm:cxn modelId="{1B0E4E5A-F86C-41BA-9420-061308C5BC37}" type="presOf" srcId="{DFFEA088-12A4-42C6-AD6E-092AACC3A46C}" destId="{F0FC54A3-0685-4BAD-825F-093B10C09A71}" srcOrd="0" destOrd="0" presId="urn:microsoft.com/office/officeart/2008/layout/HorizontalMultiLevelHierarchy"/>
    <dgm:cxn modelId="{A9EDF05C-9FC4-417A-8664-5723D2F047EF}" type="presOf" srcId="{7FCC4BA4-D3DD-4764-B681-92603BDCFBBE}" destId="{BB6E477B-B710-4C3D-92D3-584CDAA3304F}" srcOrd="1" destOrd="0" presId="urn:microsoft.com/office/officeart/2008/layout/HorizontalMultiLevelHierarchy"/>
    <dgm:cxn modelId="{5952BF5E-FD08-4344-827A-71999A0CA39A}" type="presOf" srcId="{7FCC4BA4-D3DD-4764-B681-92603BDCFBBE}" destId="{998CA25A-0209-496D-A236-839D6221E3AA}" srcOrd="0" destOrd="0" presId="urn:microsoft.com/office/officeart/2008/layout/HorizontalMultiLevelHierarchy"/>
    <dgm:cxn modelId="{46FB4868-6A43-4832-BC3F-DF886560EA53}" srcId="{EA8F1622-A4CE-4E2A-8B86-3CD9D6B0CEE5}" destId="{8DBBE248-BAD5-4224-9247-51F202C52F8E}" srcOrd="0" destOrd="0" parTransId="{1CFDB4AD-ED71-4675-891E-9220E5CB60FB}" sibTransId="{E677AF43-D763-4E1D-912F-AB0B5EE7D470}"/>
    <dgm:cxn modelId="{7D6DFC6A-3097-4F15-84C9-1527E34F8E37}" type="presOf" srcId="{E0BC5014-BF14-4369-AF1C-B2B4326B37AB}" destId="{22BA2A52-05C1-4FBC-9450-B338B4748B94}" srcOrd="0" destOrd="0" presId="urn:microsoft.com/office/officeart/2008/layout/HorizontalMultiLevelHierarchy"/>
    <dgm:cxn modelId="{7466476D-119B-4970-9BD2-D3A12F4B3BE8}" type="presOf" srcId="{2E2EAE6B-D40A-4E96-95B4-3E764BE23AD1}" destId="{E9E6B46C-F309-4124-BAA6-EB0428C5C5D9}" srcOrd="0" destOrd="0" presId="urn:microsoft.com/office/officeart/2008/layout/HorizontalMultiLevelHierarchy"/>
    <dgm:cxn modelId="{01FAEC75-CA6C-4C1A-810C-B6E92948C8F2}" type="presOf" srcId="{E90B88A3-5784-4B99-97B9-60A82453A976}" destId="{13F11C2D-68B8-4D65-85CD-BBFA2C36A1DB}" srcOrd="0" destOrd="0" presId="urn:microsoft.com/office/officeart/2008/layout/HorizontalMultiLevelHierarchy"/>
    <dgm:cxn modelId="{58941876-8B8D-466F-8263-EFCA042C5021}" srcId="{1B23B4CB-2ACD-49E3-B47F-E10814377A46}" destId="{26A752FB-A087-4396-8CF9-00C67974EDDA}" srcOrd="0" destOrd="0" parTransId="{10100DAB-9021-4660-87A7-448329DAEB3E}" sibTransId="{43A07C5B-4892-4E13-98F1-2FC49E73B933}"/>
    <dgm:cxn modelId="{BABCE776-ECCB-438E-B9F7-25ECA919105C}" srcId="{3F946EEE-4FC2-49B8-8E84-CE93E4BE9A41}" destId="{4BB280A8-715C-4724-A62D-6C7FE48B0495}" srcOrd="1" destOrd="0" parTransId="{B92D0907-6D64-4021-ADA5-2CDE14CBE263}" sibTransId="{BFF662CB-BA56-473F-8500-C41873D231AA}"/>
    <dgm:cxn modelId="{B5DB0A7C-9EC4-4D45-A73E-9F996AB15005}" type="presOf" srcId="{8635F383-2799-40BA-BB4C-96D178539E0C}" destId="{A585C2CB-73FC-4A62-9463-B4BDE3469072}" srcOrd="0" destOrd="0" presId="urn:microsoft.com/office/officeart/2008/layout/HorizontalMultiLevelHierarchy"/>
    <dgm:cxn modelId="{0A8B4C7E-48F1-47BA-B0D3-0024F6255D96}" type="presOf" srcId="{FC24C696-AA1F-4D58-84EF-E7E29598B871}" destId="{84E380E5-9741-4699-8A5B-1AB4386FAA1E}" srcOrd="1" destOrd="0" presId="urn:microsoft.com/office/officeart/2008/layout/HorizontalMultiLevelHierarchy"/>
    <dgm:cxn modelId="{7731F483-638B-4961-A515-6705E0510CC1}" type="presOf" srcId="{1B23B4CB-2ACD-49E3-B47F-E10814377A46}" destId="{CADD3158-81FB-40FD-BB19-59060887FE7F}" srcOrd="0" destOrd="0" presId="urn:microsoft.com/office/officeart/2008/layout/HorizontalMultiLevelHierarchy"/>
    <dgm:cxn modelId="{DDEA4C8A-0A1B-47BC-9C82-E551643E9AA3}" type="presOf" srcId="{008634C3-A323-4345-AB17-5477C6347CA6}" destId="{EA332085-0236-4469-BFC3-F974DA176212}" srcOrd="1" destOrd="0" presId="urn:microsoft.com/office/officeart/2008/layout/HorizontalMultiLevelHierarchy"/>
    <dgm:cxn modelId="{9E9EA68A-0447-4E51-8103-672A6080C86A}" type="presOf" srcId="{FB0ECFD8-5887-4205-AF41-DEEBF823099F}" destId="{432D43F1-7C59-4CA1-8B38-E948115CB860}" srcOrd="0" destOrd="0" presId="urn:microsoft.com/office/officeart/2008/layout/HorizontalMultiLevelHierarchy"/>
    <dgm:cxn modelId="{1EF2E48F-8DC8-4EFB-9710-AB010E862184}" srcId="{B2CF862B-88E9-4A7E-AC81-7BF05BA0F90D}" destId="{3F946EEE-4FC2-49B8-8E84-CE93E4BE9A41}" srcOrd="0" destOrd="0" parTransId="{4979B6C3-014E-46CF-A15F-60E9B7355AC1}" sibTransId="{4F315C20-860E-42AD-BC51-509C96E0BFFE}"/>
    <dgm:cxn modelId="{C75EBD96-BA4C-4B6E-B095-536136DD3D8A}" type="presOf" srcId="{78450065-E914-431A-9342-46D41EA59C2F}" destId="{DF4879D2-4014-45B4-9481-0E774660A6CF}" srcOrd="1" destOrd="0" presId="urn:microsoft.com/office/officeart/2008/layout/HorizontalMultiLevelHierarchy"/>
    <dgm:cxn modelId="{2C83EC9C-B9EF-4F7D-97E8-35684EF6C043}" type="presOf" srcId="{1CFDB4AD-ED71-4675-891E-9220E5CB60FB}" destId="{85E78772-BA74-4A0E-93BB-038DD426DA9D}" srcOrd="1" destOrd="0" presId="urn:microsoft.com/office/officeart/2008/layout/HorizontalMultiLevelHierarchy"/>
    <dgm:cxn modelId="{3777449E-65C3-4879-8FFA-5E9E017ED4CC}" type="presOf" srcId="{37DAFA8D-4D1F-4437-9AC7-AC48EC949A01}" destId="{ACF21E49-7241-471E-95DD-54676DD1172C}" srcOrd="0" destOrd="0" presId="urn:microsoft.com/office/officeart/2008/layout/HorizontalMultiLevelHierarchy"/>
    <dgm:cxn modelId="{D0BE9CA0-5995-491B-AE6B-0A7272068AF9}" type="presOf" srcId="{7524F16E-F3B5-4B0C-A6A5-20D1BCA221F6}" destId="{F5C76715-6020-4835-B3E2-2915149C099E}" srcOrd="1" destOrd="0" presId="urn:microsoft.com/office/officeart/2008/layout/HorizontalMultiLevelHierarchy"/>
    <dgm:cxn modelId="{575381A1-0B02-444C-BD03-F998936CAD99}" type="presOf" srcId="{8DBBE248-BAD5-4224-9247-51F202C52F8E}" destId="{6D51F917-6727-4679-9292-2BE727C2D8C8}" srcOrd="0" destOrd="0" presId="urn:microsoft.com/office/officeart/2008/layout/HorizontalMultiLevelHierarchy"/>
    <dgm:cxn modelId="{86AB4AA2-6A12-441E-AE92-B98EE136658B}" type="presOf" srcId="{26A752FB-A087-4396-8CF9-00C67974EDDA}" destId="{F4E90E2C-686D-43A7-A476-5EC66382F178}" srcOrd="0" destOrd="0" presId="urn:microsoft.com/office/officeart/2008/layout/HorizontalMultiLevelHierarchy"/>
    <dgm:cxn modelId="{06CD39A9-C771-42B4-9698-F942F2036832}" srcId="{4BB280A8-715C-4724-A62D-6C7FE48B0495}" destId="{01A6151A-0608-48D9-8B77-9EDFB20BBCE3}" srcOrd="1" destOrd="0" parTransId="{FB0ECFD8-5887-4205-AF41-DEEBF823099F}" sibTransId="{4E4B9CED-709D-4E64-995D-82CBB8FF7422}"/>
    <dgm:cxn modelId="{EA8ADAB1-5363-4D99-878C-60C82B576BDD}" type="presOf" srcId="{FB0ECFD8-5887-4205-AF41-DEEBF823099F}" destId="{8398497A-E8B5-4FBE-8808-40AA92E51545}" srcOrd="1" destOrd="0" presId="urn:microsoft.com/office/officeart/2008/layout/HorizontalMultiLevelHierarchy"/>
    <dgm:cxn modelId="{3393EEB1-B7AA-466C-9317-1570B09DAEEF}" type="presOf" srcId="{29DD3B13-3EE9-4989-B61B-24567FA84ADE}" destId="{0702FAD3-E94D-42D2-9CD2-29B3C1099A29}" srcOrd="0" destOrd="0" presId="urn:microsoft.com/office/officeart/2008/layout/HorizontalMultiLevelHierarchy"/>
    <dgm:cxn modelId="{995985B7-7FA9-47A8-BE86-354BB4B23873}" type="presOf" srcId="{10100DAB-9021-4660-87A7-448329DAEB3E}" destId="{A8EE013D-BE01-42DA-842B-0C160ABFAB1D}" srcOrd="0" destOrd="0" presId="urn:microsoft.com/office/officeart/2008/layout/HorizontalMultiLevelHierarchy"/>
    <dgm:cxn modelId="{A5F8BEB9-A1B2-42C0-AA0E-1FFE70594BFE}" type="presOf" srcId="{3F946EEE-4FC2-49B8-8E84-CE93E4BE9A41}" destId="{66D1D29A-A5CC-48DA-ADF2-DA846F3492A1}" srcOrd="0" destOrd="0" presId="urn:microsoft.com/office/officeart/2008/layout/HorizontalMultiLevelHierarchy"/>
    <dgm:cxn modelId="{38D0D3C2-C2E7-40C3-9127-2098BE2953CC}" type="presOf" srcId="{B92D0907-6D64-4021-ADA5-2CDE14CBE263}" destId="{56EF5E6C-D6E2-4BA2-BD5E-88B99674D647}" srcOrd="1" destOrd="0" presId="urn:microsoft.com/office/officeart/2008/layout/HorizontalMultiLevelHierarchy"/>
    <dgm:cxn modelId="{DD0926C9-2582-4A9E-9AA3-AD7BC5FA8FAD}" type="presOf" srcId="{52BC27EC-14F1-4FF7-945A-EE365D225233}" destId="{98F6BE67-E0D0-40E0-9F35-4CD9DA3A0DFF}" srcOrd="0" destOrd="0" presId="urn:microsoft.com/office/officeart/2008/layout/HorizontalMultiLevelHierarchy"/>
    <dgm:cxn modelId="{2F8DEBC9-AB64-411D-BD29-3A1C191AE99E}" srcId="{4BB280A8-715C-4724-A62D-6C7FE48B0495}" destId="{37DAFA8D-4D1F-4437-9AC7-AC48EC949A01}" srcOrd="2" destOrd="0" parTransId="{FC24C696-AA1F-4D58-84EF-E7E29598B871}" sibTransId="{C474CF19-B58E-451F-829B-D0E629690EA4}"/>
    <dgm:cxn modelId="{B5FD2FD2-4423-41D5-AA41-B588726C983C}" type="presOf" srcId="{7524F16E-F3B5-4B0C-A6A5-20D1BCA221F6}" destId="{6CF6483D-3A87-486E-96DA-685D7CE72D2B}" srcOrd="0" destOrd="0" presId="urn:microsoft.com/office/officeart/2008/layout/HorizontalMultiLevelHierarchy"/>
    <dgm:cxn modelId="{70AF8CD7-65A1-4976-8F66-E76C3B025288}" type="presOf" srcId="{014FB135-7CF3-48DF-A739-C8E25E2812C7}" destId="{4DE7312A-39F6-4287-B591-84C6C7B7BB24}" srcOrd="0" destOrd="0" presId="urn:microsoft.com/office/officeart/2008/layout/HorizontalMultiLevelHierarchy"/>
    <dgm:cxn modelId="{ACDE49D9-850F-4292-B632-D245EF2D36CC}" type="presOf" srcId="{70E5BBC4-43B2-4966-9A2B-C9827F9661D7}" destId="{82576C75-8C4F-48FD-9180-B183A5F276AE}" srcOrd="0" destOrd="0" presId="urn:microsoft.com/office/officeart/2008/layout/HorizontalMultiLevelHierarchy"/>
    <dgm:cxn modelId="{468EC0D9-1B50-4BFB-B8FC-61573D84D892}" srcId="{3F946EEE-4FC2-49B8-8E84-CE93E4BE9A41}" destId="{29DD3B13-3EE9-4989-B61B-24567FA84ADE}" srcOrd="2" destOrd="0" parTransId="{78450065-E914-431A-9342-46D41EA59C2F}" sibTransId="{80C41552-17E8-4F98-A418-33EDFB2BCC9B}"/>
    <dgm:cxn modelId="{330ACCDD-6C05-40A6-9841-9683AB616749}" type="presOf" srcId="{180EF162-3695-4DEB-886A-23FB10C26824}" destId="{942F853F-CAC6-481D-A547-099EF497808B}" srcOrd="0" destOrd="0" presId="urn:microsoft.com/office/officeart/2008/layout/HorizontalMultiLevelHierarchy"/>
    <dgm:cxn modelId="{EA5484E5-EB6F-45BE-90DC-9B0AA8E84C92}" srcId="{29DD3B13-3EE9-4989-B61B-24567FA84ADE}" destId="{DFFEA088-12A4-42C6-AD6E-092AACC3A46C}" srcOrd="0" destOrd="0" parTransId="{EB08645B-4C04-477D-9C25-D31F3A47CF98}" sibTransId="{CFAC716B-231E-4DC8-9139-EC0DD93C5897}"/>
    <dgm:cxn modelId="{98B6C4E5-FADA-46EB-AED3-98932DE9B134}" type="presOf" srcId="{4BB280A8-715C-4724-A62D-6C7FE48B0495}" destId="{64095E1E-6030-4A10-A717-230130FE661B}" srcOrd="0" destOrd="0" presId="urn:microsoft.com/office/officeart/2008/layout/HorizontalMultiLevelHierarchy"/>
    <dgm:cxn modelId="{92711CEB-C7C0-4321-88F2-51E46CD8AF51}" type="presOf" srcId="{B2CF862B-88E9-4A7E-AC81-7BF05BA0F90D}" destId="{33E3B09E-D147-4A8E-AE55-47652F35DC4A}" srcOrd="0" destOrd="0" presId="urn:microsoft.com/office/officeart/2008/layout/HorizontalMultiLevelHierarchy"/>
    <dgm:cxn modelId="{3FB7CCF0-6C34-4542-AADC-0B2308B8719C}" type="presOf" srcId="{10100DAB-9021-4660-87A7-448329DAEB3E}" destId="{55655742-26D3-4CAE-9B2C-CD52DC588F1A}" srcOrd="1" destOrd="0" presId="urn:microsoft.com/office/officeart/2008/layout/HorizontalMultiLevelHierarchy"/>
    <dgm:cxn modelId="{3FE2E6F0-73C6-46B2-9ABD-FD56387E10B4}" srcId="{4BB280A8-715C-4724-A62D-6C7FE48B0495}" destId="{014FB135-7CF3-48DF-A739-C8E25E2812C7}" srcOrd="0" destOrd="0" parTransId="{008634C3-A323-4345-AB17-5477C6347CA6}" sibTransId="{F2EF4D35-F343-45F5-A15B-DF9F6CB3DEDF}"/>
    <dgm:cxn modelId="{DAE7ABF1-DB91-4542-B931-BAAF62C7C396}" srcId="{EA8F1622-A4CE-4E2A-8B86-3CD9D6B0CEE5}" destId="{180EF162-3695-4DEB-886A-23FB10C26824}" srcOrd="1" destOrd="0" parTransId="{6893ECB7-A5AD-43F7-8484-4CC678CDBF1A}" sibTransId="{C8886F9C-4D91-4DE2-B22D-F420A8AF2321}"/>
    <dgm:cxn modelId="{78C4ECF1-5B17-4AC8-B39B-56675B8E95D6}" srcId="{3F946EEE-4FC2-49B8-8E84-CE93E4BE9A41}" destId="{1B23B4CB-2ACD-49E3-B47F-E10814377A46}" srcOrd="0" destOrd="0" parTransId="{70E5BBC4-43B2-4966-9A2B-C9827F9661D7}" sibTransId="{1505FE6B-AF6A-4254-A258-41C9A555F699}"/>
    <dgm:cxn modelId="{FBDD55F7-AA6E-450F-B13D-A92CEF166B09}" type="presOf" srcId="{6893ECB7-A5AD-43F7-8484-4CC678CDBF1A}" destId="{5BF7EA1A-E52C-4F55-A166-EEB7D28E7C5D}" srcOrd="0" destOrd="0" presId="urn:microsoft.com/office/officeart/2008/layout/HorizontalMultiLevelHierarchy"/>
    <dgm:cxn modelId="{B3FBBEF8-83FC-47CE-B73C-4D7BCFAFBD1B}" srcId="{1B23B4CB-2ACD-49E3-B47F-E10814377A46}" destId="{11CBFFAA-BECC-4989-A801-3D90DFDCD2A7}" srcOrd="1" destOrd="0" parTransId="{7FCC4BA4-D3DD-4764-B681-92603BDCFBBE}" sibTransId="{C1CFD2BF-DD01-46F1-A0E8-3253E4AEFB55}"/>
    <dgm:cxn modelId="{558772F9-8B9E-4611-B7B3-8A466DAD039F}" srcId="{EA8F1622-A4CE-4E2A-8B86-3CD9D6B0CEE5}" destId="{E90B88A3-5784-4B99-97B9-60A82453A976}" srcOrd="3" destOrd="0" parTransId="{68EED15F-C7AB-455C-81F8-9FF6F7335AE1}" sibTransId="{1A7ED55B-1075-4A67-BE7F-B612F53A1BC9}"/>
    <dgm:cxn modelId="{D6ECEBFA-AEDC-493A-9AED-684E2F89BBB9}" srcId="{3F946EEE-4FC2-49B8-8E84-CE93E4BE9A41}" destId="{EA8F1622-A4CE-4E2A-8B86-3CD9D6B0CEE5}" srcOrd="3" destOrd="0" parTransId="{7524F16E-F3B5-4B0C-A6A5-20D1BCA221F6}" sibTransId="{273B56A6-E8CC-45C4-A17B-24A300E93ADB}"/>
    <dgm:cxn modelId="{04AD1DFF-5A80-4A4C-935D-CB53ED17522C}" type="presOf" srcId="{52BC27EC-14F1-4FF7-945A-EE365D225233}" destId="{A18BF778-9973-4639-931F-9776BA9B5C73}" srcOrd="1" destOrd="0" presId="urn:microsoft.com/office/officeart/2008/layout/HorizontalMultiLevelHierarchy"/>
    <dgm:cxn modelId="{DEA1F65F-4596-4CFB-9C6E-4C70561CF8CA}" type="presParOf" srcId="{33E3B09E-D147-4A8E-AE55-47652F35DC4A}" destId="{057B1BDA-5AF4-4DD8-9CF5-7059CF84DE2F}" srcOrd="0" destOrd="0" presId="urn:microsoft.com/office/officeart/2008/layout/HorizontalMultiLevelHierarchy"/>
    <dgm:cxn modelId="{D79682D1-9AC4-4B83-97F0-A81E6E7079F4}" type="presParOf" srcId="{057B1BDA-5AF4-4DD8-9CF5-7059CF84DE2F}" destId="{66D1D29A-A5CC-48DA-ADF2-DA846F3492A1}" srcOrd="0" destOrd="0" presId="urn:microsoft.com/office/officeart/2008/layout/HorizontalMultiLevelHierarchy"/>
    <dgm:cxn modelId="{9B7F74D5-4935-479C-B8F3-9AE3CCF444D6}" type="presParOf" srcId="{057B1BDA-5AF4-4DD8-9CF5-7059CF84DE2F}" destId="{84577680-2EE6-4787-8172-FC533120F416}" srcOrd="1" destOrd="0" presId="urn:microsoft.com/office/officeart/2008/layout/HorizontalMultiLevelHierarchy"/>
    <dgm:cxn modelId="{A5483927-12A8-40A4-AA41-FE46A89D5230}" type="presParOf" srcId="{84577680-2EE6-4787-8172-FC533120F416}" destId="{82576C75-8C4F-48FD-9180-B183A5F276AE}" srcOrd="0" destOrd="0" presId="urn:microsoft.com/office/officeart/2008/layout/HorizontalMultiLevelHierarchy"/>
    <dgm:cxn modelId="{C7F1037A-CEEB-486D-9B28-FB29062A1987}" type="presParOf" srcId="{82576C75-8C4F-48FD-9180-B183A5F276AE}" destId="{768DE769-B251-49E4-A6C5-A8991D27C13D}" srcOrd="0" destOrd="0" presId="urn:microsoft.com/office/officeart/2008/layout/HorizontalMultiLevelHierarchy"/>
    <dgm:cxn modelId="{9F8D3A44-5F89-44C1-B09B-912E09B4FB40}" type="presParOf" srcId="{84577680-2EE6-4787-8172-FC533120F416}" destId="{05693ACC-6926-454E-A429-83391B57F325}" srcOrd="1" destOrd="0" presId="urn:microsoft.com/office/officeart/2008/layout/HorizontalMultiLevelHierarchy"/>
    <dgm:cxn modelId="{B7718EE9-7760-4A52-BB38-A57AFD2F2A0D}" type="presParOf" srcId="{05693ACC-6926-454E-A429-83391B57F325}" destId="{CADD3158-81FB-40FD-BB19-59060887FE7F}" srcOrd="0" destOrd="0" presId="urn:microsoft.com/office/officeart/2008/layout/HorizontalMultiLevelHierarchy"/>
    <dgm:cxn modelId="{D8A17876-DB28-4487-9140-B0900CA1E7CE}" type="presParOf" srcId="{05693ACC-6926-454E-A429-83391B57F325}" destId="{7E63DFD9-97B8-40B9-840F-17CC6B3BAF23}" srcOrd="1" destOrd="0" presId="urn:microsoft.com/office/officeart/2008/layout/HorizontalMultiLevelHierarchy"/>
    <dgm:cxn modelId="{6D718C81-A2F8-4F09-AE59-47F8B325BEB9}" type="presParOf" srcId="{7E63DFD9-97B8-40B9-840F-17CC6B3BAF23}" destId="{A8EE013D-BE01-42DA-842B-0C160ABFAB1D}" srcOrd="0" destOrd="0" presId="urn:microsoft.com/office/officeart/2008/layout/HorizontalMultiLevelHierarchy"/>
    <dgm:cxn modelId="{77DEFCF4-CAE6-4A7D-86E7-07EF89E24FDD}" type="presParOf" srcId="{A8EE013D-BE01-42DA-842B-0C160ABFAB1D}" destId="{55655742-26D3-4CAE-9B2C-CD52DC588F1A}" srcOrd="0" destOrd="0" presId="urn:microsoft.com/office/officeart/2008/layout/HorizontalMultiLevelHierarchy"/>
    <dgm:cxn modelId="{807384F4-B68A-421D-8B43-1B5161C59B87}" type="presParOf" srcId="{7E63DFD9-97B8-40B9-840F-17CC6B3BAF23}" destId="{A8FFC073-ABDB-4789-82B4-4FA0AEAE3F75}" srcOrd="1" destOrd="0" presId="urn:microsoft.com/office/officeart/2008/layout/HorizontalMultiLevelHierarchy"/>
    <dgm:cxn modelId="{EE885062-9B34-4A2F-A4C9-9765E8E74034}" type="presParOf" srcId="{A8FFC073-ABDB-4789-82B4-4FA0AEAE3F75}" destId="{F4E90E2C-686D-43A7-A476-5EC66382F178}" srcOrd="0" destOrd="0" presId="urn:microsoft.com/office/officeart/2008/layout/HorizontalMultiLevelHierarchy"/>
    <dgm:cxn modelId="{07F6C567-DDD1-456C-A6CB-7251C89F2CD2}" type="presParOf" srcId="{A8FFC073-ABDB-4789-82B4-4FA0AEAE3F75}" destId="{037C1F7D-C967-4218-83BD-B14F8DDE2C09}" srcOrd="1" destOrd="0" presId="urn:microsoft.com/office/officeart/2008/layout/HorizontalMultiLevelHierarchy"/>
    <dgm:cxn modelId="{2BFFE6EE-3218-4438-875E-6981D4247BC3}" type="presParOf" srcId="{7E63DFD9-97B8-40B9-840F-17CC6B3BAF23}" destId="{998CA25A-0209-496D-A236-839D6221E3AA}" srcOrd="2" destOrd="0" presId="urn:microsoft.com/office/officeart/2008/layout/HorizontalMultiLevelHierarchy"/>
    <dgm:cxn modelId="{3BB975B6-52ED-4F0C-82DF-84567080C4CA}" type="presParOf" srcId="{998CA25A-0209-496D-A236-839D6221E3AA}" destId="{BB6E477B-B710-4C3D-92D3-584CDAA3304F}" srcOrd="0" destOrd="0" presId="urn:microsoft.com/office/officeart/2008/layout/HorizontalMultiLevelHierarchy"/>
    <dgm:cxn modelId="{0947D11E-B246-4FB5-AE30-2A820A6640DC}" type="presParOf" srcId="{7E63DFD9-97B8-40B9-840F-17CC6B3BAF23}" destId="{4D38A257-1253-4D41-BB0F-922BE531E9AD}" srcOrd="3" destOrd="0" presId="urn:microsoft.com/office/officeart/2008/layout/HorizontalMultiLevelHierarchy"/>
    <dgm:cxn modelId="{BF8FA78C-5D15-40F1-B2BE-596215A9E3A9}" type="presParOf" srcId="{4D38A257-1253-4D41-BB0F-922BE531E9AD}" destId="{81D91755-B647-4CBC-B8D3-4668CEB1E058}" srcOrd="0" destOrd="0" presId="urn:microsoft.com/office/officeart/2008/layout/HorizontalMultiLevelHierarchy"/>
    <dgm:cxn modelId="{7B2CA7FF-7A90-4E37-B6A4-41D3E4CE758A}" type="presParOf" srcId="{4D38A257-1253-4D41-BB0F-922BE531E9AD}" destId="{5BFA640B-3E91-40EE-ACB8-5C0AB1B0623F}" srcOrd="1" destOrd="0" presId="urn:microsoft.com/office/officeart/2008/layout/HorizontalMultiLevelHierarchy"/>
    <dgm:cxn modelId="{08FA53E8-082B-4DFF-A9A3-8B6E3AE33B9E}" type="presParOf" srcId="{7E63DFD9-97B8-40B9-840F-17CC6B3BAF23}" destId="{E9E6B46C-F309-4124-BAA6-EB0428C5C5D9}" srcOrd="4" destOrd="0" presId="urn:microsoft.com/office/officeart/2008/layout/HorizontalMultiLevelHierarchy"/>
    <dgm:cxn modelId="{E7A004FB-D862-4174-BD79-C66B61EE8883}" type="presParOf" srcId="{E9E6B46C-F309-4124-BAA6-EB0428C5C5D9}" destId="{CBC5B024-4E82-4C05-A0F4-85EB8F864C7A}" srcOrd="0" destOrd="0" presId="urn:microsoft.com/office/officeart/2008/layout/HorizontalMultiLevelHierarchy"/>
    <dgm:cxn modelId="{C018157F-A065-4DE8-8C09-8ED72BD1C093}" type="presParOf" srcId="{7E63DFD9-97B8-40B9-840F-17CC6B3BAF23}" destId="{88A0F649-5FD6-4217-BB53-3ABFBED2D7A3}" srcOrd="5" destOrd="0" presId="urn:microsoft.com/office/officeart/2008/layout/HorizontalMultiLevelHierarchy"/>
    <dgm:cxn modelId="{54074719-FDE0-4C4F-AEBF-0F165B3226C3}" type="presParOf" srcId="{88A0F649-5FD6-4217-BB53-3ABFBED2D7A3}" destId="{1872FEAB-0C60-403F-938D-673AA2FC8C28}" srcOrd="0" destOrd="0" presId="urn:microsoft.com/office/officeart/2008/layout/HorizontalMultiLevelHierarchy"/>
    <dgm:cxn modelId="{AE8608EC-0200-494A-8875-2EA853AC18A1}" type="presParOf" srcId="{88A0F649-5FD6-4217-BB53-3ABFBED2D7A3}" destId="{7D42C1CD-26FF-44BB-8814-99A58E259CFF}" srcOrd="1" destOrd="0" presId="urn:microsoft.com/office/officeart/2008/layout/HorizontalMultiLevelHierarchy"/>
    <dgm:cxn modelId="{AEF31D87-372D-4CEE-A7A1-987A4994D3B5}" type="presParOf" srcId="{84577680-2EE6-4787-8172-FC533120F416}" destId="{FA6AE18F-2565-440E-8B3C-BE85031916CD}" srcOrd="2" destOrd="0" presId="urn:microsoft.com/office/officeart/2008/layout/HorizontalMultiLevelHierarchy"/>
    <dgm:cxn modelId="{0A528579-0250-49C6-9F8D-F8945632E0AC}" type="presParOf" srcId="{FA6AE18F-2565-440E-8B3C-BE85031916CD}" destId="{56EF5E6C-D6E2-4BA2-BD5E-88B99674D647}" srcOrd="0" destOrd="0" presId="urn:microsoft.com/office/officeart/2008/layout/HorizontalMultiLevelHierarchy"/>
    <dgm:cxn modelId="{FCAF1187-123B-4AF0-AC14-C20A1533FC5F}" type="presParOf" srcId="{84577680-2EE6-4787-8172-FC533120F416}" destId="{FB405941-1BB4-4022-A9E0-52E7ECBF0022}" srcOrd="3" destOrd="0" presId="urn:microsoft.com/office/officeart/2008/layout/HorizontalMultiLevelHierarchy"/>
    <dgm:cxn modelId="{7798AC06-14E1-44BB-9834-A929F6A4B977}" type="presParOf" srcId="{FB405941-1BB4-4022-A9E0-52E7ECBF0022}" destId="{64095E1E-6030-4A10-A717-230130FE661B}" srcOrd="0" destOrd="0" presId="urn:microsoft.com/office/officeart/2008/layout/HorizontalMultiLevelHierarchy"/>
    <dgm:cxn modelId="{99CD0EA3-B88B-46F9-9FEA-CC45E9B27085}" type="presParOf" srcId="{FB405941-1BB4-4022-A9E0-52E7ECBF0022}" destId="{D0461B92-F5EE-4502-AC12-99E015DA1397}" srcOrd="1" destOrd="0" presId="urn:microsoft.com/office/officeart/2008/layout/HorizontalMultiLevelHierarchy"/>
    <dgm:cxn modelId="{3D9BF188-C602-4DF5-AE9A-9945C2569401}" type="presParOf" srcId="{D0461B92-F5EE-4502-AC12-99E015DA1397}" destId="{3B4DE0AA-A978-4FD6-84D8-897CEE0A739F}" srcOrd="0" destOrd="0" presId="urn:microsoft.com/office/officeart/2008/layout/HorizontalMultiLevelHierarchy"/>
    <dgm:cxn modelId="{2974EC44-80C7-4AA9-9C83-491F9D9B2E61}" type="presParOf" srcId="{3B4DE0AA-A978-4FD6-84D8-897CEE0A739F}" destId="{EA332085-0236-4469-BFC3-F974DA176212}" srcOrd="0" destOrd="0" presId="urn:microsoft.com/office/officeart/2008/layout/HorizontalMultiLevelHierarchy"/>
    <dgm:cxn modelId="{BF5EDED4-07DD-481A-B67A-07959471DE54}" type="presParOf" srcId="{D0461B92-F5EE-4502-AC12-99E015DA1397}" destId="{60EF0CBF-4DE4-457C-A9B5-9C28C888358F}" srcOrd="1" destOrd="0" presId="urn:microsoft.com/office/officeart/2008/layout/HorizontalMultiLevelHierarchy"/>
    <dgm:cxn modelId="{C8DD277B-61B7-4197-B2EE-B1EC1865916F}" type="presParOf" srcId="{60EF0CBF-4DE4-457C-A9B5-9C28C888358F}" destId="{4DE7312A-39F6-4287-B591-84C6C7B7BB24}" srcOrd="0" destOrd="0" presId="urn:microsoft.com/office/officeart/2008/layout/HorizontalMultiLevelHierarchy"/>
    <dgm:cxn modelId="{94976FCB-239B-4BEA-98E4-2D06922F3EDE}" type="presParOf" srcId="{60EF0CBF-4DE4-457C-A9B5-9C28C888358F}" destId="{5F926F2A-D205-47B5-B716-ED9709429C81}" srcOrd="1" destOrd="0" presId="urn:microsoft.com/office/officeart/2008/layout/HorizontalMultiLevelHierarchy"/>
    <dgm:cxn modelId="{7649F7BD-B4C0-4B03-A7C2-4AEDB29F3870}" type="presParOf" srcId="{D0461B92-F5EE-4502-AC12-99E015DA1397}" destId="{432D43F1-7C59-4CA1-8B38-E948115CB860}" srcOrd="2" destOrd="0" presId="urn:microsoft.com/office/officeart/2008/layout/HorizontalMultiLevelHierarchy"/>
    <dgm:cxn modelId="{57C30922-24D1-4F1B-8F79-E0B96D00F804}" type="presParOf" srcId="{432D43F1-7C59-4CA1-8B38-E948115CB860}" destId="{8398497A-E8B5-4FBE-8808-40AA92E51545}" srcOrd="0" destOrd="0" presId="urn:microsoft.com/office/officeart/2008/layout/HorizontalMultiLevelHierarchy"/>
    <dgm:cxn modelId="{BB4148E0-D16D-45AB-B247-682C0E6C2EFA}" type="presParOf" srcId="{D0461B92-F5EE-4502-AC12-99E015DA1397}" destId="{F28303BD-EA40-4F90-8DD5-1FE17CEE976B}" srcOrd="3" destOrd="0" presId="urn:microsoft.com/office/officeart/2008/layout/HorizontalMultiLevelHierarchy"/>
    <dgm:cxn modelId="{6532F193-2062-4D6E-B3D9-CF03AB845909}" type="presParOf" srcId="{F28303BD-EA40-4F90-8DD5-1FE17CEE976B}" destId="{50CEB6A1-0222-4CF7-B8A2-72410440CD3E}" srcOrd="0" destOrd="0" presId="urn:microsoft.com/office/officeart/2008/layout/HorizontalMultiLevelHierarchy"/>
    <dgm:cxn modelId="{FD8B2DAF-431B-4BF1-9010-5998313321A2}" type="presParOf" srcId="{F28303BD-EA40-4F90-8DD5-1FE17CEE976B}" destId="{E429F0F5-5704-4B43-A0CC-E48EFD2C9CC9}" srcOrd="1" destOrd="0" presId="urn:microsoft.com/office/officeart/2008/layout/HorizontalMultiLevelHierarchy"/>
    <dgm:cxn modelId="{F0434246-0A61-4372-B6FC-6CA26453A05E}" type="presParOf" srcId="{D0461B92-F5EE-4502-AC12-99E015DA1397}" destId="{7AB2E806-2124-4C45-B99B-91DBDC6FFD60}" srcOrd="4" destOrd="0" presId="urn:microsoft.com/office/officeart/2008/layout/HorizontalMultiLevelHierarchy"/>
    <dgm:cxn modelId="{07D2D741-2C71-4D3A-B079-B432AAAF97E1}" type="presParOf" srcId="{7AB2E806-2124-4C45-B99B-91DBDC6FFD60}" destId="{84E380E5-9741-4699-8A5B-1AB4386FAA1E}" srcOrd="0" destOrd="0" presId="urn:microsoft.com/office/officeart/2008/layout/HorizontalMultiLevelHierarchy"/>
    <dgm:cxn modelId="{F208FFD8-66F1-4235-8155-CF45C9047CE5}" type="presParOf" srcId="{D0461B92-F5EE-4502-AC12-99E015DA1397}" destId="{B598527D-F22B-4C39-BCF7-B0FFC9070F3E}" srcOrd="5" destOrd="0" presId="urn:microsoft.com/office/officeart/2008/layout/HorizontalMultiLevelHierarchy"/>
    <dgm:cxn modelId="{32DF21C8-B679-44B5-AA28-FE3CF2B1C8A3}" type="presParOf" srcId="{B598527D-F22B-4C39-BCF7-B0FFC9070F3E}" destId="{ACF21E49-7241-471E-95DD-54676DD1172C}" srcOrd="0" destOrd="0" presId="urn:microsoft.com/office/officeart/2008/layout/HorizontalMultiLevelHierarchy"/>
    <dgm:cxn modelId="{35DDDA10-E033-41BA-9042-BFF09DC8C37E}" type="presParOf" srcId="{B598527D-F22B-4C39-BCF7-B0FFC9070F3E}" destId="{9D59E656-D03A-43C7-B26A-4C18166C5C15}" srcOrd="1" destOrd="0" presId="urn:microsoft.com/office/officeart/2008/layout/HorizontalMultiLevelHierarchy"/>
    <dgm:cxn modelId="{404B6596-0E9C-41BD-AD6B-B5149218A3C3}" type="presParOf" srcId="{84577680-2EE6-4787-8172-FC533120F416}" destId="{80CBC0E3-4D80-4355-8D1D-DBA2234EA576}" srcOrd="4" destOrd="0" presId="urn:microsoft.com/office/officeart/2008/layout/HorizontalMultiLevelHierarchy"/>
    <dgm:cxn modelId="{C0E3D7F2-3A8A-42F2-9D59-D3D82B1295B7}" type="presParOf" srcId="{80CBC0E3-4D80-4355-8D1D-DBA2234EA576}" destId="{DF4879D2-4014-45B4-9481-0E774660A6CF}" srcOrd="0" destOrd="0" presId="urn:microsoft.com/office/officeart/2008/layout/HorizontalMultiLevelHierarchy"/>
    <dgm:cxn modelId="{5852C853-BC1B-432C-95FF-2109ED553AEB}" type="presParOf" srcId="{84577680-2EE6-4787-8172-FC533120F416}" destId="{698CD97C-32CD-4AF6-BCA3-BF3C6D3B8CAD}" srcOrd="5" destOrd="0" presId="urn:microsoft.com/office/officeart/2008/layout/HorizontalMultiLevelHierarchy"/>
    <dgm:cxn modelId="{49ECBC0F-8469-4485-B28B-3A728C2F75D3}" type="presParOf" srcId="{698CD97C-32CD-4AF6-BCA3-BF3C6D3B8CAD}" destId="{0702FAD3-E94D-42D2-9CD2-29B3C1099A29}" srcOrd="0" destOrd="0" presId="urn:microsoft.com/office/officeart/2008/layout/HorizontalMultiLevelHierarchy"/>
    <dgm:cxn modelId="{4DDD2DE8-4E59-4487-A536-55E3888C2E38}" type="presParOf" srcId="{698CD97C-32CD-4AF6-BCA3-BF3C6D3B8CAD}" destId="{10713AF3-38DC-492B-AAC2-2E512F7633EA}" srcOrd="1" destOrd="0" presId="urn:microsoft.com/office/officeart/2008/layout/HorizontalMultiLevelHierarchy"/>
    <dgm:cxn modelId="{AE59A111-23BF-4328-BA7E-2351948F54EE}" type="presParOf" srcId="{10713AF3-38DC-492B-AAC2-2E512F7633EA}" destId="{D53836B7-14B4-44FE-81C9-83D0C2119EF1}" srcOrd="0" destOrd="0" presId="urn:microsoft.com/office/officeart/2008/layout/HorizontalMultiLevelHierarchy"/>
    <dgm:cxn modelId="{F1944F5C-77D7-4B1E-A0AA-A55820C210FB}" type="presParOf" srcId="{D53836B7-14B4-44FE-81C9-83D0C2119EF1}" destId="{92C11391-EBD4-4DF8-9BEF-12792E6CEE35}" srcOrd="0" destOrd="0" presId="urn:microsoft.com/office/officeart/2008/layout/HorizontalMultiLevelHierarchy"/>
    <dgm:cxn modelId="{2AEAD710-B536-4168-A978-DBDA7B05A375}" type="presParOf" srcId="{10713AF3-38DC-492B-AAC2-2E512F7633EA}" destId="{58A49E80-215C-4155-BCDC-422C3DB275B9}" srcOrd="1" destOrd="0" presId="urn:microsoft.com/office/officeart/2008/layout/HorizontalMultiLevelHierarchy"/>
    <dgm:cxn modelId="{6A50DA74-30E8-4B2A-9D99-6D63C2EFAC26}" type="presParOf" srcId="{58A49E80-215C-4155-BCDC-422C3DB275B9}" destId="{F0FC54A3-0685-4BAD-825F-093B10C09A71}" srcOrd="0" destOrd="0" presId="urn:microsoft.com/office/officeart/2008/layout/HorizontalMultiLevelHierarchy"/>
    <dgm:cxn modelId="{BABF4613-AB3F-45C1-8178-E25B0E49B255}" type="presParOf" srcId="{58A49E80-215C-4155-BCDC-422C3DB275B9}" destId="{03393A9A-ABE9-468F-977F-D6480945B5DB}" srcOrd="1" destOrd="0" presId="urn:microsoft.com/office/officeart/2008/layout/HorizontalMultiLevelHierarchy"/>
    <dgm:cxn modelId="{5DDF482E-4C67-4454-A3DA-A3213CE2343C}" type="presParOf" srcId="{10713AF3-38DC-492B-AAC2-2E512F7633EA}" destId="{71C8C9D2-FD1B-4473-88DE-53E477948D0F}" srcOrd="2" destOrd="0" presId="urn:microsoft.com/office/officeart/2008/layout/HorizontalMultiLevelHierarchy"/>
    <dgm:cxn modelId="{B6D85233-041A-4BCE-AD9B-BD550C2DECEC}" type="presParOf" srcId="{71C8C9D2-FD1B-4473-88DE-53E477948D0F}" destId="{6CCFACB4-3D4F-4BB5-B367-55CA6BCB6514}" srcOrd="0" destOrd="0" presId="urn:microsoft.com/office/officeart/2008/layout/HorizontalMultiLevelHierarchy"/>
    <dgm:cxn modelId="{D5399F02-2D7A-4C74-B2C8-2F4CBABC78DB}" type="presParOf" srcId="{10713AF3-38DC-492B-AAC2-2E512F7633EA}" destId="{6B9D52A5-55C6-4F2A-8FDE-FD375DF3A1E0}" srcOrd="3" destOrd="0" presId="urn:microsoft.com/office/officeart/2008/layout/HorizontalMultiLevelHierarchy"/>
    <dgm:cxn modelId="{6171409D-0E5B-41CC-9726-164F99BA6D13}" type="presParOf" srcId="{6B9D52A5-55C6-4F2A-8FDE-FD375DF3A1E0}" destId="{22BA2A52-05C1-4FBC-9450-B338B4748B94}" srcOrd="0" destOrd="0" presId="urn:microsoft.com/office/officeart/2008/layout/HorizontalMultiLevelHierarchy"/>
    <dgm:cxn modelId="{344E2140-EB83-4115-A92D-F3C9A2FBBF67}" type="presParOf" srcId="{6B9D52A5-55C6-4F2A-8FDE-FD375DF3A1E0}" destId="{0156D232-E48C-4D1D-A0DF-931D3CAE7808}" srcOrd="1" destOrd="0" presId="urn:microsoft.com/office/officeart/2008/layout/HorizontalMultiLevelHierarchy"/>
    <dgm:cxn modelId="{2DB19EF0-10CA-42A8-BCE6-189C5DEDB61E}" type="presParOf" srcId="{84577680-2EE6-4787-8172-FC533120F416}" destId="{6CF6483D-3A87-486E-96DA-685D7CE72D2B}" srcOrd="6" destOrd="0" presId="urn:microsoft.com/office/officeart/2008/layout/HorizontalMultiLevelHierarchy"/>
    <dgm:cxn modelId="{8ECEE590-6A55-4829-AAA3-46EC8EC8A938}" type="presParOf" srcId="{6CF6483D-3A87-486E-96DA-685D7CE72D2B}" destId="{F5C76715-6020-4835-B3E2-2915149C099E}" srcOrd="0" destOrd="0" presId="urn:microsoft.com/office/officeart/2008/layout/HorizontalMultiLevelHierarchy"/>
    <dgm:cxn modelId="{926BD9E9-E326-4BFE-AF8C-888FD7ACFCA9}" type="presParOf" srcId="{84577680-2EE6-4787-8172-FC533120F416}" destId="{6FF486D9-3995-43F0-8E88-FA887DC4E901}" srcOrd="7" destOrd="0" presId="urn:microsoft.com/office/officeart/2008/layout/HorizontalMultiLevelHierarchy"/>
    <dgm:cxn modelId="{31492B19-6F51-4733-9A75-60812549F93D}" type="presParOf" srcId="{6FF486D9-3995-43F0-8E88-FA887DC4E901}" destId="{09036CF8-C3D7-4973-ABCE-BD20D31AEBF7}" srcOrd="0" destOrd="0" presId="urn:microsoft.com/office/officeart/2008/layout/HorizontalMultiLevelHierarchy"/>
    <dgm:cxn modelId="{9794C291-6853-470F-BA2A-43336BC99E57}" type="presParOf" srcId="{6FF486D9-3995-43F0-8E88-FA887DC4E901}" destId="{A3FE71E1-5893-4760-AB35-8A153B4AC71E}" srcOrd="1" destOrd="0" presId="urn:microsoft.com/office/officeart/2008/layout/HorizontalMultiLevelHierarchy"/>
    <dgm:cxn modelId="{A1492DBB-06DC-4FE7-BA35-5DA470EEE913}" type="presParOf" srcId="{A3FE71E1-5893-4760-AB35-8A153B4AC71E}" destId="{31383DA8-CBAE-44A8-8463-C0D678C2FD14}" srcOrd="0" destOrd="0" presId="urn:microsoft.com/office/officeart/2008/layout/HorizontalMultiLevelHierarchy"/>
    <dgm:cxn modelId="{30F0E432-15DF-4DE4-945F-A135BC1439EB}" type="presParOf" srcId="{31383DA8-CBAE-44A8-8463-C0D678C2FD14}" destId="{85E78772-BA74-4A0E-93BB-038DD426DA9D}" srcOrd="0" destOrd="0" presId="urn:microsoft.com/office/officeart/2008/layout/HorizontalMultiLevelHierarchy"/>
    <dgm:cxn modelId="{05CA1C40-7A4C-42C8-9DD6-ABF34D4665BE}" type="presParOf" srcId="{A3FE71E1-5893-4760-AB35-8A153B4AC71E}" destId="{9EE2F585-E494-441B-8A0D-0636423FD9A6}" srcOrd="1" destOrd="0" presId="urn:microsoft.com/office/officeart/2008/layout/HorizontalMultiLevelHierarchy"/>
    <dgm:cxn modelId="{FA84FDDE-3AAA-4C77-8642-0C84ADF3E935}" type="presParOf" srcId="{9EE2F585-E494-441B-8A0D-0636423FD9A6}" destId="{6D51F917-6727-4679-9292-2BE727C2D8C8}" srcOrd="0" destOrd="0" presId="urn:microsoft.com/office/officeart/2008/layout/HorizontalMultiLevelHierarchy"/>
    <dgm:cxn modelId="{33BC9E88-7457-4474-91A3-198658D79028}" type="presParOf" srcId="{9EE2F585-E494-441B-8A0D-0636423FD9A6}" destId="{8989999D-51E8-48F6-8F6D-453F868A9D59}" srcOrd="1" destOrd="0" presId="urn:microsoft.com/office/officeart/2008/layout/HorizontalMultiLevelHierarchy"/>
    <dgm:cxn modelId="{1740F6E7-C65F-4DD5-A3DF-6D17AAD6B19D}" type="presParOf" srcId="{A3FE71E1-5893-4760-AB35-8A153B4AC71E}" destId="{5BF7EA1A-E52C-4F55-A166-EEB7D28E7C5D}" srcOrd="2" destOrd="0" presId="urn:microsoft.com/office/officeart/2008/layout/HorizontalMultiLevelHierarchy"/>
    <dgm:cxn modelId="{3DFB4A15-60E3-4EC5-A49B-5E0AC7D0140C}" type="presParOf" srcId="{5BF7EA1A-E52C-4F55-A166-EEB7D28E7C5D}" destId="{C6CD454F-CB47-4B2A-9EC4-32117BAA71DC}" srcOrd="0" destOrd="0" presId="urn:microsoft.com/office/officeart/2008/layout/HorizontalMultiLevelHierarchy"/>
    <dgm:cxn modelId="{D27D4BA1-68C9-437F-985E-36196AAB7D4A}" type="presParOf" srcId="{A3FE71E1-5893-4760-AB35-8A153B4AC71E}" destId="{7892F0FB-5E3E-4A57-A58E-447FA49BA656}" srcOrd="3" destOrd="0" presId="urn:microsoft.com/office/officeart/2008/layout/HorizontalMultiLevelHierarchy"/>
    <dgm:cxn modelId="{6B2F2EA4-1046-46A5-A9AA-A540C7ECA59E}" type="presParOf" srcId="{7892F0FB-5E3E-4A57-A58E-447FA49BA656}" destId="{942F853F-CAC6-481D-A547-099EF497808B}" srcOrd="0" destOrd="0" presId="urn:microsoft.com/office/officeart/2008/layout/HorizontalMultiLevelHierarchy"/>
    <dgm:cxn modelId="{62BD095E-7829-4753-BDDD-9E9A4A730660}" type="presParOf" srcId="{7892F0FB-5E3E-4A57-A58E-447FA49BA656}" destId="{F54CCF7D-5BB8-4E5B-BDC1-EACB3F91E7D7}" srcOrd="1" destOrd="0" presId="urn:microsoft.com/office/officeart/2008/layout/HorizontalMultiLevelHierarchy"/>
    <dgm:cxn modelId="{31B8A4A8-42D0-46E9-9E1E-B213F0FDE2D6}" type="presParOf" srcId="{A3FE71E1-5893-4760-AB35-8A153B4AC71E}" destId="{98F6BE67-E0D0-40E0-9F35-4CD9DA3A0DFF}" srcOrd="4" destOrd="0" presId="urn:microsoft.com/office/officeart/2008/layout/HorizontalMultiLevelHierarchy"/>
    <dgm:cxn modelId="{10FADDF7-A794-4C9D-A095-06BA5DDA909E}" type="presParOf" srcId="{98F6BE67-E0D0-40E0-9F35-4CD9DA3A0DFF}" destId="{A18BF778-9973-4639-931F-9776BA9B5C73}" srcOrd="0" destOrd="0" presId="urn:microsoft.com/office/officeart/2008/layout/HorizontalMultiLevelHierarchy"/>
    <dgm:cxn modelId="{B9D0090F-7823-450B-B62B-18C499109F3D}" type="presParOf" srcId="{A3FE71E1-5893-4760-AB35-8A153B4AC71E}" destId="{6FD75E17-CF2F-4BF8-8672-3C1E10AE3708}" srcOrd="5" destOrd="0" presId="urn:microsoft.com/office/officeart/2008/layout/HorizontalMultiLevelHierarchy"/>
    <dgm:cxn modelId="{D9EA7007-AC9E-461A-A006-A6C0AFE87FCF}" type="presParOf" srcId="{6FD75E17-CF2F-4BF8-8672-3C1E10AE3708}" destId="{A585C2CB-73FC-4A62-9463-B4BDE3469072}" srcOrd="0" destOrd="0" presId="urn:microsoft.com/office/officeart/2008/layout/HorizontalMultiLevelHierarchy"/>
    <dgm:cxn modelId="{3525CBB4-39BE-49E2-9CF4-C88DCC097BE4}" type="presParOf" srcId="{6FD75E17-CF2F-4BF8-8672-3C1E10AE3708}" destId="{8F8A8C79-7C63-45C8-BA0E-1434FD88C47E}" srcOrd="1" destOrd="0" presId="urn:microsoft.com/office/officeart/2008/layout/HorizontalMultiLevelHierarchy"/>
    <dgm:cxn modelId="{12929480-49AB-4632-95D1-08EE59165593}" type="presParOf" srcId="{A3FE71E1-5893-4760-AB35-8A153B4AC71E}" destId="{B33FCB3F-216E-4A15-9044-5EC1428E3E1D}" srcOrd="6" destOrd="0" presId="urn:microsoft.com/office/officeart/2008/layout/HorizontalMultiLevelHierarchy"/>
    <dgm:cxn modelId="{5D3BE1E9-53D6-4307-AE77-A803188F982A}" type="presParOf" srcId="{B33FCB3F-216E-4A15-9044-5EC1428E3E1D}" destId="{D5577B82-6355-465E-82D0-3BD2ECE3D0FE}" srcOrd="0" destOrd="0" presId="urn:microsoft.com/office/officeart/2008/layout/HorizontalMultiLevelHierarchy"/>
    <dgm:cxn modelId="{E8B73F1A-634F-4A73-ADEB-B4B741FE8F56}" type="presParOf" srcId="{A3FE71E1-5893-4760-AB35-8A153B4AC71E}" destId="{B4639311-6B08-4E84-970D-1D87D1151D4A}" srcOrd="7" destOrd="0" presId="urn:microsoft.com/office/officeart/2008/layout/HorizontalMultiLevelHierarchy"/>
    <dgm:cxn modelId="{8BC1C357-3C5E-41A8-8917-504C46C051C4}" type="presParOf" srcId="{B4639311-6B08-4E84-970D-1D87D1151D4A}" destId="{13F11C2D-68B8-4D65-85CD-BBFA2C36A1DB}" srcOrd="0" destOrd="0" presId="urn:microsoft.com/office/officeart/2008/layout/HorizontalMultiLevelHierarchy"/>
    <dgm:cxn modelId="{71554D9E-EA04-4994-A7B1-C4C1F953FE63}" type="presParOf" srcId="{B4639311-6B08-4E84-970D-1D87D1151D4A}" destId="{D2D00CB0-5C6E-488E-9362-745E2504B13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FCB3F-216E-4A15-9044-5EC1428E3E1D}">
      <dsp:nvSpPr>
        <dsp:cNvPr id="0" name=""/>
        <dsp:cNvSpPr/>
      </dsp:nvSpPr>
      <dsp:spPr>
        <a:xfrm>
          <a:off x="5020956" y="4668970"/>
          <a:ext cx="247345" cy="706971"/>
        </a:xfrm>
        <a:custGeom>
          <a:avLst/>
          <a:gdLst/>
          <a:ahLst/>
          <a:cxnLst/>
          <a:rect l="0" t="0" r="0" b="0"/>
          <a:pathLst>
            <a:path>
              <a:moveTo>
                <a:pt x="0" y="0"/>
              </a:moveTo>
              <a:lnTo>
                <a:pt x="123672" y="0"/>
              </a:lnTo>
              <a:lnTo>
                <a:pt x="123672" y="706971"/>
              </a:lnTo>
              <a:lnTo>
                <a:pt x="247345" y="7069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25904" y="5003731"/>
        <a:ext cx="37449" cy="37449"/>
      </dsp:txXfrm>
    </dsp:sp>
    <dsp:sp modelId="{98F6BE67-E0D0-40E0-9F35-4CD9DA3A0DFF}">
      <dsp:nvSpPr>
        <dsp:cNvPr id="0" name=""/>
        <dsp:cNvSpPr/>
      </dsp:nvSpPr>
      <dsp:spPr>
        <a:xfrm>
          <a:off x="5020956" y="4668970"/>
          <a:ext cx="247345" cy="235657"/>
        </a:xfrm>
        <a:custGeom>
          <a:avLst/>
          <a:gdLst/>
          <a:ahLst/>
          <a:cxnLst/>
          <a:rect l="0" t="0" r="0" b="0"/>
          <a:pathLst>
            <a:path>
              <a:moveTo>
                <a:pt x="0" y="0"/>
              </a:moveTo>
              <a:lnTo>
                <a:pt x="123672" y="0"/>
              </a:lnTo>
              <a:lnTo>
                <a:pt x="123672" y="235657"/>
              </a:lnTo>
              <a:lnTo>
                <a:pt x="247345" y="23565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36088" y="4778257"/>
        <a:ext cx="17081" cy="17081"/>
      </dsp:txXfrm>
    </dsp:sp>
    <dsp:sp modelId="{5BF7EA1A-E52C-4F55-A166-EEB7D28E7C5D}">
      <dsp:nvSpPr>
        <dsp:cNvPr id="0" name=""/>
        <dsp:cNvSpPr/>
      </dsp:nvSpPr>
      <dsp:spPr>
        <a:xfrm>
          <a:off x="5020956" y="4433312"/>
          <a:ext cx="247345" cy="235657"/>
        </a:xfrm>
        <a:custGeom>
          <a:avLst/>
          <a:gdLst/>
          <a:ahLst/>
          <a:cxnLst/>
          <a:rect l="0" t="0" r="0" b="0"/>
          <a:pathLst>
            <a:path>
              <a:moveTo>
                <a:pt x="0" y="235657"/>
              </a:moveTo>
              <a:lnTo>
                <a:pt x="123672" y="235657"/>
              </a:lnTo>
              <a:lnTo>
                <a:pt x="123672" y="0"/>
              </a:lnTo>
              <a:lnTo>
                <a:pt x="24734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36088" y="4542600"/>
        <a:ext cx="17081" cy="17081"/>
      </dsp:txXfrm>
    </dsp:sp>
    <dsp:sp modelId="{31383DA8-CBAE-44A8-8463-C0D678C2FD14}">
      <dsp:nvSpPr>
        <dsp:cNvPr id="0" name=""/>
        <dsp:cNvSpPr/>
      </dsp:nvSpPr>
      <dsp:spPr>
        <a:xfrm>
          <a:off x="5020956" y="3961998"/>
          <a:ext cx="247345" cy="706971"/>
        </a:xfrm>
        <a:custGeom>
          <a:avLst/>
          <a:gdLst/>
          <a:ahLst/>
          <a:cxnLst/>
          <a:rect l="0" t="0" r="0" b="0"/>
          <a:pathLst>
            <a:path>
              <a:moveTo>
                <a:pt x="0" y="706971"/>
              </a:moveTo>
              <a:lnTo>
                <a:pt x="123672" y="706971"/>
              </a:lnTo>
              <a:lnTo>
                <a:pt x="123672" y="0"/>
              </a:lnTo>
              <a:lnTo>
                <a:pt x="24734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25904" y="4296759"/>
        <a:ext cx="37449" cy="37449"/>
      </dsp:txXfrm>
    </dsp:sp>
    <dsp:sp modelId="{6CF6483D-3A87-486E-96DA-685D7CE72D2B}">
      <dsp:nvSpPr>
        <dsp:cNvPr id="0" name=""/>
        <dsp:cNvSpPr/>
      </dsp:nvSpPr>
      <dsp:spPr>
        <a:xfrm>
          <a:off x="3536881" y="2665883"/>
          <a:ext cx="247345" cy="2003086"/>
        </a:xfrm>
        <a:custGeom>
          <a:avLst/>
          <a:gdLst/>
          <a:ahLst/>
          <a:cxnLst/>
          <a:rect l="0" t="0" r="0" b="0"/>
          <a:pathLst>
            <a:path>
              <a:moveTo>
                <a:pt x="0" y="0"/>
              </a:moveTo>
              <a:lnTo>
                <a:pt x="123672" y="0"/>
              </a:lnTo>
              <a:lnTo>
                <a:pt x="123672" y="2003086"/>
              </a:lnTo>
              <a:lnTo>
                <a:pt x="247345" y="20030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3610096" y="3616969"/>
        <a:ext cx="100915" cy="100915"/>
      </dsp:txXfrm>
    </dsp:sp>
    <dsp:sp modelId="{71C8C9D2-FD1B-4473-88DE-53E477948D0F}">
      <dsp:nvSpPr>
        <dsp:cNvPr id="0" name=""/>
        <dsp:cNvSpPr/>
      </dsp:nvSpPr>
      <dsp:spPr>
        <a:xfrm>
          <a:off x="5020956" y="3255026"/>
          <a:ext cx="247345" cy="235657"/>
        </a:xfrm>
        <a:custGeom>
          <a:avLst/>
          <a:gdLst/>
          <a:ahLst/>
          <a:cxnLst/>
          <a:rect l="0" t="0" r="0" b="0"/>
          <a:pathLst>
            <a:path>
              <a:moveTo>
                <a:pt x="0" y="0"/>
              </a:moveTo>
              <a:lnTo>
                <a:pt x="123672" y="0"/>
              </a:lnTo>
              <a:lnTo>
                <a:pt x="123672" y="235657"/>
              </a:lnTo>
              <a:lnTo>
                <a:pt x="247345" y="23565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36088" y="3364314"/>
        <a:ext cx="17081" cy="17081"/>
      </dsp:txXfrm>
    </dsp:sp>
    <dsp:sp modelId="{D53836B7-14B4-44FE-81C9-83D0C2119EF1}">
      <dsp:nvSpPr>
        <dsp:cNvPr id="0" name=""/>
        <dsp:cNvSpPr/>
      </dsp:nvSpPr>
      <dsp:spPr>
        <a:xfrm>
          <a:off x="5020956" y="3019369"/>
          <a:ext cx="247345" cy="235657"/>
        </a:xfrm>
        <a:custGeom>
          <a:avLst/>
          <a:gdLst/>
          <a:ahLst/>
          <a:cxnLst/>
          <a:rect l="0" t="0" r="0" b="0"/>
          <a:pathLst>
            <a:path>
              <a:moveTo>
                <a:pt x="0" y="235657"/>
              </a:moveTo>
              <a:lnTo>
                <a:pt x="123672" y="235657"/>
              </a:lnTo>
              <a:lnTo>
                <a:pt x="123672" y="0"/>
              </a:lnTo>
              <a:lnTo>
                <a:pt x="24734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36088" y="3128657"/>
        <a:ext cx="17081" cy="17081"/>
      </dsp:txXfrm>
    </dsp:sp>
    <dsp:sp modelId="{80CBC0E3-4D80-4355-8D1D-DBA2234EA576}">
      <dsp:nvSpPr>
        <dsp:cNvPr id="0" name=""/>
        <dsp:cNvSpPr/>
      </dsp:nvSpPr>
      <dsp:spPr>
        <a:xfrm>
          <a:off x="3536881" y="2665883"/>
          <a:ext cx="247345" cy="589143"/>
        </a:xfrm>
        <a:custGeom>
          <a:avLst/>
          <a:gdLst/>
          <a:ahLst/>
          <a:cxnLst/>
          <a:rect l="0" t="0" r="0" b="0"/>
          <a:pathLst>
            <a:path>
              <a:moveTo>
                <a:pt x="0" y="0"/>
              </a:moveTo>
              <a:lnTo>
                <a:pt x="123672" y="0"/>
              </a:lnTo>
              <a:lnTo>
                <a:pt x="123672" y="589143"/>
              </a:lnTo>
              <a:lnTo>
                <a:pt x="247345" y="5891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44580" y="2944480"/>
        <a:ext cx="31947" cy="31947"/>
      </dsp:txXfrm>
    </dsp:sp>
    <dsp:sp modelId="{7AB2E806-2124-4C45-B99B-91DBDC6FFD60}">
      <dsp:nvSpPr>
        <dsp:cNvPr id="0" name=""/>
        <dsp:cNvSpPr/>
      </dsp:nvSpPr>
      <dsp:spPr>
        <a:xfrm>
          <a:off x="5020956" y="2076740"/>
          <a:ext cx="247345" cy="471314"/>
        </a:xfrm>
        <a:custGeom>
          <a:avLst/>
          <a:gdLst/>
          <a:ahLst/>
          <a:cxnLst/>
          <a:rect l="0" t="0" r="0" b="0"/>
          <a:pathLst>
            <a:path>
              <a:moveTo>
                <a:pt x="0" y="0"/>
              </a:moveTo>
              <a:lnTo>
                <a:pt x="123672" y="0"/>
              </a:lnTo>
              <a:lnTo>
                <a:pt x="123672" y="471314"/>
              </a:lnTo>
              <a:lnTo>
                <a:pt x="247345" y="471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31322" y="2299090"/>
        <a:ext cx="26613" cy="26613"/>
      </dsp:txXfrm>
    </dsp:sp>
    <dsp:sp modelId="{432D43F1-7C59-4CA1-8B38-E948115CB860}">
      <dsp:nvSpPr>
        <dsp:cNvPr id="0" name=""/>
        <dsp:cNvSpPr/>
      </dsp:nvSpPr>
      <dsp:spPr>
        <a:xfrm>
          <a:off x="5020956" y="2031020"/>
          <a:ext cx="247345" cy="91440"/>
        </a:xfrm>
        <a:custGeom>
          <a:avLst/>
          <a:gdLst/>
          <a:ahLst/>
          <a:cxnLst/>
          <a:rect l="0" t="0" r="0" b="0"/>
          <a:pathLst>
            <a:path>
              <a:moveTo>
                <a:pt x="0" y="45720"/>
              </a:moveTo>
              <a:lnTo>
                <a:pt x="247345"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38445" y="2070556"/>
        <a:ext cx="12367" cy="12367"/>
      </dsp:txXfrm>
    </dsp:sp>
    <dsp:sp modelId="{3B4DE0AA-A978-4FD6-84D8-897CEE0A739F}">
      <dsp:nvSpPr>
        <dsp:cNvPr id="0" name=""/>
        <dsp:cNvSpPr/>
      </dsp:nvSpPr>
      <dsp:spPr>
        <a:xfrm>
          <a:off x="5020956" y="1605425"/>
          <a:ext cx="247345" cy="471314"/>
        </a:xfrm>
        <a:custGeom>
          <a:avLst/>
          <a:gdLst/>
          <a:ahLst/>
          <a:cxnLst/>
          <a:rect l="0" t="0" r="0" b="0"/>
          <a:pathLst>
            <a:path>
              <a:moveTo>
                <a:pt x="0" y="471314"/>
              </a:moveTo>
              <a:lnTo>
                <a:pt x="123672" y="471314"/>
              </a:lnTo>
              <a:lnTo>
                <a:pt x="123672" y="0"/>
              </a:lnTo>
              <a:lnTo>
                <a:pt x="24734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31322" y="1827776"/>
        <a:ext cx="26613" cy="26613"/>
      </dsp:txXfrm>
    </dsp:sp>
    <dsp:sp modelId="{FA6AE18F-2565-440E-8B3C-BE85031916CD}">
      <dsp:nvSpPr>
        <dsp:cNvPr id="0" name=""/>
        <dsp:cNvSpPr/>
      </dsp:nvSpPr>
      <dsp:spPr>
        <a:xfrm>
          <a:off x="3536881" y="2076740"/>
          <a:ext cx="247345" cy="589143"/>
        </a:xfrm>
        <a:custGeom>
          <a:avLst/>
          <a:gdLst/>
          <a:ahLst/>
          <a:cxnLst/>
          <a:rect l="0" t="0" r="0" b="0"/>
          <a:pathLst>
            <a:path>
              <a:moveTo>
                <a:pt x="0" y="589143"/>
              </a:moveTo>
              <a:lnTo>
                <a:pt x="123672" y="589143"/>
              </a:lnTo>
              <a:lnTo>
                <a:pt x="123672" y="0"/>
              </a:lnTo>
              <a:lnTo>
                <a:pt x="24734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44580" y="2355337"/>
        <a:ext cx="31947" cy="31947"/>
      </dsp:txXfrm>
    </dsp:sp>
    <dsp:sp modelId="{E9E6B46C-F309-4124-BAA6-EB0428C5C5D9}">
      <dsp:nvSpPr>
        <dsp:cNvPr id="0" name=""/>
        <dsp:cNvSpPr/>
      </dsp:nvSpPr>
      <dsp:spPr>
        <a:xfrm>
          <a:off x="5020956" y="662796"/>
          <a:ext cx="247345" cy="471314"/>
        </a:xfrm>
        <a:custGeom>
          <a:avLst/>
          <a:gdLst/>
          <a:ahLst/>
          <a:cxnLst/>
          <a:rect l="0" t="0" r="0" b="0"/>
          <a:pathLst>
            <a:path>
              <a:moveTo>
                <a:pt x="0" y="0"/>
              </a:moveTo>
              <a:lnTo>
                <a:pt x="123672" y="0"/>
              </a:lnTo>
              <a:lnTo>
                <a:pt x="123672" y="471314"/>
              </a:lnTo>
              <a:lnTo>
                <a:pt x="247345" y="471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31322" y="885147"/>
        <a:ext cx="26613" cy="26613"/>
      </dsp:txXfrm>
    </dsp:sp>
    <dsp:sp modelId="{998CA25A-0209-496D-A236-839D6221E3AA}">
      <dsp:nvSpPr>
        <dsp:cNvPr id="0" name=""/>
        <dsp:cNvSpPr/>
      </dsp:nvSpPr>
      <dsp:spPr>
        <a:xfrm>
          <a:off x="5020956" y="617076"/>
          <a:ext cx="247345" cy="91440"/>
        </a:xfrm>
        <a:custGeom>
          <a:avLst/>
          <a:gdLst/>
          <a:ahLst/>
          <a:cxnLst/>
          <a:rect l="0" t="0" r="0" b="0"/>
          <a:pathLst>
            <a:path>
              <a:moveTo>
                <a:pt x="0" y="45720"/>
              </a:moveTo>
              <a:lnTo>
                <a:pt x="247345"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38445" y="656613"/>
        <a:ext cx="12367" cy="12367"/>
      </dsp:txXfrm>
    </dsp:sp>
    <dsp:sp modelId="{A8EE013D-BE01-42DA-842B-0C160ABFAB1D}">
      <dsp:nvSpPr>
        <dsp:cNvPr id="0" name=""/>
        <dsp:cNvSpPr/>
      </dsp:nvSpPr>
      <dsp:spPr>
        <a:xfrm>
          <a:off x="5020956" y="191482"/>
          <a:ext cx="247345" cy="471314"/>
        </a:xfrm>
        <a:custGeom>
          <a:avLst/>
          <a:gdLst/>
          <a:ahLst/>
          <a:cxnLst/>
          <a:rect l="0" t="0" r="0" b="0"/>
          <a:pathLst>
            <a:path>
              <a:moveTo>
                <a:pt x="0" y="471314"/>
              </a:moveTo>
              <a:lnTo>
                <a:pt x="123672" y="471314"/>
              </a:lnTo>
              <a:lnTo>
                <a:pt x="123672" y="0"/>
              </a:lnTo>
              <a:lnTo>
                <a:pt x="24734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31322" y="413832"/>
        <a:ext cx="26613" cy="26613"/>
      </dsp:txXfrm>
    </dsp:sp>
    <dsp:sp modelId="{82576C75-8C4F-48FD-9180-B183A5F276AE}">
      <dsp:nvSpPr>
        <dsp:cNvPr id="0" name=""/>
        <dsp:cNvSpPr/>
      </dsp:nvSpPr>
      <dsp:spPr>
        <a:xfrm>
          <a:off x="3536881" y="662796"/>
          <a:ext cx="247345" cy="2003086"/>
        </a:xfrm>
        <a:custGeom>
          <a:avLst/>
          <a:gdLst/>
          <a:ahLst/>
          <a:cxnLst/>
          <a:rect l="0" t="0" r="0" b="0"/>
          <a:pathLst>
            <a:path>
              <a:moveTo>
                <a:pt x="0" y="2003086"/>
              </a:moveTo>
              <a:lnTo>
                <a:pt x="123672" y="2003086"/>
              </a:lnTo>
              <a:lnTo>
                <a:pt x="123672" y="0"/>
              </a:lnTo>
              <a:lnTo>
                <a:pt x="24734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3610096" y="1613882"/>
        <a:ext cx="100915" cy="100915"/>
      </dsp:txXfrm>
    </dsp:sp>
    <dsp:sp modelId="{66D1D29A-A5CC-48DA-ADF2-DA846F3492A1}">
      <dsp:nvSpPr>
        <dsp:cNvPr id="0" name=""/>
        <dsp:cNvSpPr/>
      </dsp:nvSpPr>
      <dsp:spPr>
        <a:xfrm rot="16200000">
          <a:off x="2356114" y="2477357"/>
          <a:ext cx="1984482"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zh-CN" sz="1700" kern="1200"/>
            <a:t>实验算法</a:t>
          </a:r>
        </a:p>
      </dsp:txBody>
      <dsp:txXfrm>
        <a:off x="2356114" y="2477357"/>
        <a:ext cx="1984482" cy="377051"/>
      </dsp:txXfrm>
    </dsp:sp>
    <dsp:sp modelId="{CADD3158-81FB-40FD-BB19-59060887FE7F}">
      <dsp:nvSpPr>
        <dsp:cNvPr id="0" name=""/>
        <dsp:cNvSpPr/>
      </dsp:nvSpPr>
      <dsp:spPr>
        <a:xfrm>
          <a:off x="3784227" y="474270"/>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zh-CN" sz="900" kern="1200"/>
            <a:t>纯网络嵌入</a:t>
          </a:r>
        </a:p>
      </dsp:txBody>
      <dsp:txXfrm>
        <a:off x="3784227" y="474270"/>
        <a:ext cx="1236729" cy="377051"/>
      </dsp:txXfrm>
    </dsp:sp>
    <dsp:sp modelId="{F4E90E2C-686D-43A7-A476-5EC66382F178}">
      <dsp:nvSpPr>
        <dsp:cNvPr id="0" name=""/>
        <dsp:cNvSpPr/>
      </dsp:nvSpPr>
      <dsp:spPr>
        <a:xfrm>
          <a:off x="5268302" y="2956"/>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Node2vec</a:t>
          </a:r>
          <a:endParaRPr lang="zh-CN" sz="900" kern="1200"/>
        </a:p>
      </dsp:txBody>
      <dsp:txXfrm>
        <a:off x="5268302" y="2956"/>
        <a:ext cx="1236729" cy="377051"/>
      </dsp:txXfrm>
    </dsp:sp>
    <dsp:sp modelId="{81D91755-B647-4CBC-B8D3-4668CEB1E058}">
      <dsp:nvSpPr>
        <dsp:cNvPr id="0" name=""/>
        <dsp:cNvSpPr/>
      </dsp:nvSpPr>
      <dsp:spPr>
        <a:xfrm>
          <a:off x="5268302" y="474270"/>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Line</a:t>
          </a:r>
          <a:endParaRPr lang="zh-CN" sz="900" kern="1200"/>
        </a:p>
      </dsp:txBody>
      <dsp:txXfrm>
        <a:off x="5268302" y="474270"/>
        <a:ext cx="1236729" cy="377051"/>
      </dsp:txXfrm>
    </dsp:sp>
    <dsp:sp modelId="{1872FEAB-0C60-403F-938D-673AA2FC8C28}">
      <dsp:nvSpPr>
        <dsp:cNvPr id="0" name=""/>
        <dsp:cNvSpPr/>
      </dsp:nvSpPr>
      <dsp:spPr>
        <a:xfrm>
          <a:off x="5268302" y="945585"/>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SDNE</a:t>
          </a:r>
          <a:endParaRPr lang="zh-CN" sz="900" kern="1200"/>
        </a:p>
      </dsp:txBody>
      <dsp:txXfrm>
        <a:off x="5268302" y="945585"/>
        <a:ext cx="1236729" cy="377051"/>
      </dsp:txXfrm>
    </dsp:sp>
    <dsp:sp modelId="{64095E1E-6030-4A10-A717-230130FE661B}">
      <dsp:nvSpPr>
        <dsp:cNvPr id="0" name=""/>
        <dsp:cNvSpPr/>
      </dsp:nvSpPr>
      <dsp:spPr>
        <a:xfrm>
          <a:off x="3784227" y="1888214"/>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zh-CN" altLang="en-US" sz="900" kern="1200" dirty="0"/>
            <a:t>附加</a:t>
          </a:r>
          <a:r>
            <a:rPr lang="zh-CN" sz="900" kern="1200" dirty="0"/>
            <a:t>属性的纯网络嵌入</a:t>
          </a:r>
        </a:p>
      </dsp:txBody>
      <dsp:txXfrm>
        <a:off x="3784227" y="1888214"/>
        <a:ext cx="1236729" cy="377051"/>
      </dsp:txXfrm>
    </dsp:sp>
    <dsp:sp modelId="{4DE7312A-39F6-4287-B591-84C6C7B7BB24}">
      <dsp:nvSpPr>
        <dsp:cNvPr id="0" name=""/>
        <dsp:cNvSpPr/>
      </dsp:nvSpPr>
      <dsp:spPr>
        <a:xfrm>
          <a:off x="5268302" y="1416899"/>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dirty="0"/>
            <a:t>Node2vec+Attri</a:t>
          </a:r>
          <a:endParaRPr lang="zh-CN" sz="900" kern="1200" dirty="0"/>
        </a:p>
      </dsp:txBody>
      <dsp:txXfrm>
        <a:off x="5268302" y="1416899"/>
        <a:ext cx="1236729" cy="377051"/>
      </dsp:txXfrm>
    </dsp:sp>
    <dsp:sp modelId="{50CEB6A1-0222-4CF7-B8A2-72410440CD3E}">
      <dsp:nvSpPr>
        <dsp:cNvPr id="0" name=""/>
        <dsp:cNvSpPr/>
      </dsp:nvSpPr>
      <dsp:spPr>
        <a:xfrm>
          <a:off x="5268302" y="1888214"/>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Line+Attri</a:t>
          </a:r>
          <a:endParaRPr lang="zh-CN" sz="900" kern="1200"/>
        </a:p>
      </dsp:txBody>
      <dsp:txXfrm>
        <a:off x="5268302" y="1888214"/>
        <a:ext cx="1236729" cy="377051"/>
      </dsp:txXfrm>
    </dsp:sp>
    <dsp:sp modelId="{ACF21E49-7241-471E-95DD-54676DD1172C}">
      <dsp:nvSpPr>
        <dsp:cNvPr id="0" name=""/>
        <dsp:cNvSpPr/>
      </dsp:nvSpPr>
      <dsp:spPr>
        <a:xfrm>
          <a:off x="5268302" y="2359528"/>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SDNE+Attri</a:t>
          </a:r>
          <a:endParaRPr lang="zh-CN" sz="900" kern="1200"/>
        </a:p>
      </dsp:txBody>
      <dsp:txXfrm>
        <a:off x="5268302" y="2359528"/>
        <a:ext cx="1236729" cy="377051"/>
      </dsp:txXfrm>
    </dsp:sp>
    <dsp:sp modelId="{0702FAD3-E94D-42D2-9CD2-29B3C1099A29}">
      <dsp:nvSpPr>
        <dsp:cNvPr id="0" name=""/>
        <dsp:cNvSpPr/>
      </dsp:nvSpPr>
      <dsp:spPr>
        <a:xfrm>
          <a:off x="3784227" y="3066500"/>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zh-CN" sz="900" kern="1200" dirty="0"/>
            <a:t>属性网络嵌入</a:t>
          </a:r>
        </a:p>
      </dsp:txBody>
      <dsp:txXfrm>
        <a:off x="3784227" y="3066500"/>
        <a:ext cx="1236729" cy="377051"/>
      </dsp:txXfrm>
    </dsp:sp>
    <dsp:sp modelId="{F0FC54A3-0685-4BAD-825F-093B10C09A71}">
      <dsp:nvSpPr>
        <dsp:cNvPr id="0" name=""/>
        <dsp:cNvSpPr/>
      </dsp:nvSpPr>
      <dsp:spPr>
        <a:xfrm>
          <a:off x="5268302" y="2830843"/>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dirty="0" err="1"/>
            <a:t>GraphSAGE</a:t>
          </a:r>
          <a:endParaRPr lang="zh-CN" sz="900" kern="1200" dirty="0"/>
        </a:p>
      </dsp:txBody>
      <dsp:txXfrm>
        <a:off x="5268302" y="2830843"/>
        <a:ext cx="1236729" cy="377051"/>
      </dsp:txXfrm>
    </dsp:sp>
    <dsp:sp modelId="{22BA2A52-05C1-4FBC-9450-B338B4748B94}">
      <dsp:nvSpPr>
        <dsp:cNvPr id="0" name=""/>
        <dsp:cNvSpPr/>
      </dsp:nvSpPr>
      <dsp:spPr>
        <a:xfrm>
          <a:off x="5268302" y="3302157"/>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ASNE</a:t>
          </a:r>
          <a:endParaRPr lang="zh-CN" sz="900" kern="1200"/>
        </a:p>
      </dsp:txBody>
      <dsp:txXfrm>
        <a:off x="5268302" y="3302157"/>
        <a:ext cx="1236729" cy="377051"/>
      </dsp:txXfrm>
    </dsp:sp>
    <dsp:sp modelId="{09036CF8-C3D7-4973-ABCE-BD20D31AEBF7}">
      <dsp:nvSpPr>
        <dsp:cNvPr id="0" name=""/>
        <dsp:cNvSpPr/>
      </dsp:nvSpPr>
      <dsp:spPr>
        <a:xfrm>
          <a:off x="3784227" y="4480444"/>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FANE</a:t>
          </a:r>
          <a:endParaRPr lang="zh-CN" sz="900" kern="1200"/>
        </a:p>
      </dsp:txBody>
      <dsp:txXfrm>
        <a:off x="3784227" y="4480444"/>
        <a:ext cx="1236729" cy="377051"/>
      </dsp:txXfrm>
    </dsp:sp>
    <dsp:sp modelId="{6D51F917-6727-4679-9292-2BE727C2D8C8}">
      <dsp:nvSpPr>
        <dsp:cNvPr id="0" name=""/>
        <dsp:cNvSpPr/>
      </dsp:nvSpPr>
      <dsp:spPr>
        <a:xfrm>
          <a:off x="5268302" y="3773472"/>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FANE-Concat</a:t>
          </a:r>
          <a:endParaRPr lang="zh-CN" sz="900" kern="1200"/>
        </a:p>
      </dsp:txBody>
      <dsp:txXfrm>
        <a:off x="5268302" y="3773472"/>
        <a:ext cx="1236729" cy="377051"/>
      </dsp:txXfrm>
    </dsp:sp>
    <dsp:sp modelId="{942F853F-CAC6-481D-A547-099EF497808B}">
      <dsp:nvSpPr>
        <dsp:cNvPr id="0" name=""/>
        <dsp:cNvSpPr/>
      </dsp:nvSpPr>
      <dsp:spPr>
        <a:xfrm>
          <a:off x="5268302" y="4244787"/>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FANE-CNN</a:t>
          </a:r>
          <a:endParaRPr lang="zh-CN" sz="900" kern="1200"/>
        </a:p>
      </dsp:txBody>
      <dsp:txXfrm>
        <a:off x="5268302" y="4244787"/>
        <a:ext cx="1236729" cy="377051"/>
      </dsp:txXfrm>
    </dsp:sp>
    <dsp:sp modelId="{A585C2CB-73FC-4A62-9463-B4BDE3469072}">
      <dsp:nvSpPr>
        <dsp:cNvPr id="0" name=""/>
        <dsp:cNvSpPr/>
      </dsp:nvSpPr>
      <dsp:spPr>
        <a:xfrm>
          <a:off x="5268302" y="4716101"/>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FANE-Dense</a:t>
          </a:r>
          <a:endParaRPr lang="zh-CN" sz="900" kern="1200"/>
        </a:p>
      </dsp:txBody>
      <dsp:txXfrm>
        <a:off x="5268302" y="4716101"/>
        <a:ext cx="1236729" cy="377051"/>
      </dsp:txXfrm>
    </dsp:sp>
    <dsp:sp modelId="{13F11C2D-68B8-4D65-85CD-BBFA2C36A1DB}">
      <dsp:nvSpPr>
        <dsp:cNvPr id="0" name=""/>
        <dsp:cNvSpPr/>
      </dsp:nvSpPr>
      <dsp:spPr>
        <a:xfrm>
          <a:off x="5268302" y="5187416"/>
          <a:ext cx="1236729" cy="377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en-US" sz="900" kern="1200"/>
            <a:t>FANE-LSTM</a:t>
          </a:r>
          <a:endParaRPr lang="zh-CN" sz="900" kern="1200"/>
        </a:p>
      </dsp:txBody>
      <dsp:txXfrm>
        <a:off x="5268302" y="5187416"/>
        <a:ext cx="1236729" cy="37705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2021/4/25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73779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105467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4119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483170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58454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p>
            </p:txBody>
          </p:sp>
        </mc:Choice>
        <mc:Fallback xmlns="">
          <p:sp>
            <p:nvSpPr>
              <p:cNvPr id="3" name="备注占位符 2"/>
              <p:cNvSpPr>
                <a:spLocks noGrp="1"/>
              </p:cNvSpPr>
              <p:nvPr>
                <p:ph type="body" idx="1"/>
              </p:nvPr>
            </p:nvSpPr>
            <p:spPr/>
            <p:txBody>
              <a:bodyPr/>
              <a:lstStyle/>
              <a:p>
                <a:r>
                  <a:rPr lang="en-US" altLang="zh-CN" sz="1200" i="1" kern="1200" dirty="0" smtClean="0">
                    <a:solidFill>
                      <a:schemeClr val="tx1"/>
                    </a:solidFill>
                    <a:effectLst/>
                    <a:latin typeface="+mn-lt"/>
                    <a:ea typeface="+mn-ea"/>
                    <a:cs typeface="+mn-cs"/>
                  </a:rPr>
                  <a:t>D </a:t>
                </a:r>
                <a:r>
                  <a:rPr lang="en-US" altLang="zh-CN" sz="1200" kern="1200" baseline="-25000" dirty="0" err="1" smtClean="0">
                    <a:solidFill>
                      <a:schemeClr val="tx1"/>
                    </a:solidFill>
                    <a:effectLst/>
                    <a:latin typeface="+mn-lt"/>
                    <a:ea typeface="+mn-ea"/>
                    <a:cs typeface="+mn-cs"/>
                  </a:rPr>
                  <a:t>ic</a:t>
                </a:r>
                <a:r>
                  <a:rPr lang="zh-CN" altLang="zh-CN" sz="1200" kern="1200" dirty="0" smtClean="0">
                    <a:solidFill>
                      <a:schemeClr val="tx1"/>
                    </a:solidFill>
                    <a:effectLst/>
                    <a:latin typeface="+mn-lt"/>
                    <a:ea typeface="+mn-ea"/>
                    <a:cs typeface="+mn-cs"/>
                  </a:rPr>
                  <a:t>代表顶点</a:t>
                </a:r>
                <a:r>
                  <a:rPr lang="en-US" altLang="zh-CN" sz="1200" i="1" kern="1200" dirty="0" smtClean="0">
                    <a:solidFill>
                      <a:schemeClr val="tx1"/>
                    </a:solidFill>
                    <a:effectLst/>
                    <a:latin typeface="+mn-lt"/>
                    <a:ea typeface="+mn-ea"/>
                    <a:cs typeface="+mn-cs"/>
                  </a:rPr>
                  <a:t>v</a:t>
                </a:r>
                <a:r>
                  <a:rPr lang="en-US" altLang="zh-CN" sz="1200" kern="1200" baseline="-25000" dirty="0" smtClean="0">
                    <a:solidFill>
                      <a:schemeClr val="tx1"/>
                    </a:solidFill>
                    <a:effectLst/>
                    <a:latin typeface="+mn-lt"/>
                    <a:ea typeface="+mn-ea"/>
                    <a:cs typeface="+mn-cs"/>
                  </a:rPr>
                  <a:t> I </a:t>
                </a:r>
                <a:r>
                  <a:rPr lang="zh-CN" altLang="zh-CN" sz="1200" kern="1200" dirty="0" smtClean="0">
                    <a:solidFill>
                      <a:schemeClr val="tx1"/>
                    </a:solidFill>
                    <a:effectLst/>
                    <a:latin typeface="+mn-lt"/>
                    <a:ea typeface="+mn-ea"/>
                    <a:cs typeface="+mn-cs"/>
                  </a:rPr>
                  <a:t>的</a:t>
                </a:r>
                <a:r>
                  <a:rPr lang="en-US" altLang="zh-CN" sz="1200" i="1" kern="1200" dirty="0" smtClean="0">
                    <a:solidFill>
                      <a:schemeClr val="tx1"/>
                    </a:solidFill>
                    <a:effectLst/>
                    <a:latin typeface="+mn-lt"/>
                    <a:ea typeface="+mn-ea"/>
                    <a:cs typeface="+mn-cs"/>
                  </a:rPr>
                  <a:t>c </a:t>
                </a:r>
                <a:r>
                  <a:rPr lang="zh-CN" altLang="zh-CN" sz="1200" kern="1200" dirty="0" smtClean="0">
                    <a:solidFill>
                      <a:schemeClr val="tx1"/>
                    </a:solidFill>
                    <a:effectLst/>
                    <a:latin typeface="+mn-lt"/>
                    <a:ea typeface="+mn-ea"/>
                    <a:cs typeface="+mn-cs"/>
                  </a:rPr>
                  <a:t>类别信息的</a:t>
                </a:r>
                <a:r>
                  <a:rPr lang="zh-CN" altLang="en-US" sz="1200" kern="1200" dirty="0" smtClean="0">
                    <a:solidFill>
                      <a:schemeClr val="tx1"/>
                    </a:solidFill>
                    <a:effectLst/>
                    <a:latin typeface="+mn-lt"/>
                    <a:ea typeface="+mn-ea"/>
                    <a:cs typeface="+mn-cs"/>
                  </a:rPr>
                  <a:t>低维向量，经过一个</a:t>
                </a:r>
                <a:r>
                  <a:rPr lang="en-US" altLang="zh-CN" sz="1200" kern="1200" dirty="0" err="1" smtClean="0">
                    <a:solidFill>
                      <a:schemeClr val="tx1"/>
                    </a:solidFill>
                    <a:effectLst/>
                    <a:latin typeface="+mn-lt"/>
                    <a:ea typeface="+mn-ea"/>
                    <a:cs typeface="+mn-cs"/>
                  </a:rPr>
                  <a:t>tanh</a:t>
                </a:r>
                <a:r>
                  <a:rPr lang="zh-CN" altLang="en-US" sz="1200" kern="1200" dirty="0" smtClean="0">
                    <a:solidFill>
                      <a:schemeClr val="tx1"/>
                    </a:solidFill>
                    <a:effectLst/>
                    <a:latin typeface="+mn-lt"/>
                    <a:ea typeface="+mn-ea"/>
                    <a:cs typeface="+mn-cs"/>
                  </a:rPr>
                  <a:t>做一个非线性变换并乘以参数</a:t>
                </a:r>
                <a:r>
                  <a:rPr lang="en-US" altLang="zh-CN" sz="1200" kern="1200" dirty="0" smtClean="0">
                    <a:solidFill>
                      <a:schemeClr val="tx1"/>
                    </a:solidFill>
                    <a:effectLst/>
                    <a:latin typeface="+mn-lt"/>
                    <a:ea typeface="+mn-ea"/>
                    <a:cs typeface="+mn-cs"/>
                  </a:rPr>
                  <a:t>u</a:t>
                </a:r>
                <a:r>
                  <a:rPr lang="zh-CN" altLang="en-US" sz="1200" kern="1200" dirty="0" smtClean="0">
                    <a:solidFill>
                      <a:schemeClr val="tx1"/>
                    </a:solidFill>
                    <a:effectLst/>
                    <a:latin typeface="+mn-lt"/>
                    <a:ea typeface="+mn-ea"/>
                    <a:cs typeface="+mn-cs"/>
                  </a:rPr>
                  <a:t>进行降维得到一个数值。</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左项把</a:t>
                </a:r>
                <a:r>
                  <a:rPr lang="zh-CN" altLang="en-US" i="0">
                    <a:latin typeface="Cambria Math" panose="02040503050406030204" pitchFamily="18" charset="0"/>
                  </a:rPr>
                  <a:t>𝛼</a:t>
                </a:r>
                <a:r>
                  <a:rPr lang="zh-CN" altLang="en-US" i="0" smtClean="0">
                    <a:latin typeface="Cambria Math" panose="02040503050406030204" pitchFamily="18" charset="0"/>
                  </a:rPr>
                  <a:t>_</a:t>
                </a:r>
                <a:r>
                  <a:rPr lang="zh-CN" altLang="en-US" i="0">
                    <a:latin typeface="Cambria Math" panose="02040503050406030204" pitchFamily="18" charset="0"/>
                  </a:rPr>
                  <a:t>𝑖𝑐</a:t>
                </a:r>
                <a:r>
                  <a:rPr lang="zh-CN" altLang="en-US" dirty="0" smtClean="0"/>
                  <a:t>值转化成一个</a:t>
                </a:r>
                <a:r>
                  <a:rPr lang="en-US" altLang="zh-CN" dirty="0" smtClean="0"/>
                  <a:t>0</a:t>
                </a:r>
                <a:r>
                  <a:rPr lang="zh-CN" altLang="en-US" dirty="0" smtClean="0"/>
                  <a:t>到</a:t>
                </a:r>
                <a:r>
                  <a:rPr lang="en-US" altLang="zh-CN" dirty="0" smtClean="0"/>
                  <a:t>1</a:t>
                </a:r>
                <a:r>
                  <a:rPr lang="zh-CN" altLang="en-US" dirty="0" smtClean="0"/>
                  <a:t>的概率作为向量</a:t>
                </a:r>
                <a:r>
                  <a:rPr lang="zh-CN" altLang="en-US" i="0">
                    <a:latin typeface="Cambria Math" panose="02040503050406030204" pitchFamily="18" charset="0"/>
                  </a:rPr>
                  <a:t>𝐷</a:t>
                </a:r>
                <a:r>
                  <a:rPr lang="zh-CN" altLang="en-US" i="0" smtClean="0">
                    <a:latin typeface="Cambria Math" panose="02040503050406030204" pitchFamily="18" charset="0"/>
                  </a:rPr>
                  <a:t>_</a:t>
                </a:r>
                <a:r>
                  <a:rPr lang="zh-CN" altLang="en-US" i="0">
                    <a:latin typeface="Cambria Math" panose="02040503050406030204" pitchFamily="18" charset="0"/>
                  </a:rPr>
                  <a:t>𝑖𝑐</a:t>
                </a:r>
                <a:r>
                  <a:rPr lang="zh-CN" altLang="en-US" dirty="0" smtClean="0"/>
                  <a:t>的权重</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061502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928151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20267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829617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340574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0742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105824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301102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48685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4090885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4787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755965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91250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189627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97444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29069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979275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66581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3592648" y="-1149154"/>
            <a:ext cx="986972" cy="464457"/>
          </a:xfrm>
          <a:prstGeom prst="rect">
            <a:avLst/>
          </a:prstGeom>
          <a:solidFill>
            <a:srgbClr val="8275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sp>
        <p:nvSpPr>
          <p:cNvPr id="2" name="矩形 1"/>
          <p:cNvSpPr/>
          <p:nvPr userDrawn="1"/>
        </p:nvSpPr>
        <p:spPr>
          <a:xfrm>
            <a:off x="4877617" y="-1159854"/>
            <a:ext cx="957126" cy="478972"/>
          </a:xfrm>
          <a:prstGeom prst="rect">
            <a:avLst/>
          </a:prstGeom>
          <a:solidFill>
            <a:srgbClr val="9C90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2252535" y="-1159854"/>
            <a:ext cx="957126" cy="478972"/>
          </a:xfrm>
          <a:prstGeom prst="rect">
            <a:avLst/>
          </a:prstGeom>
          <a:solidFill>
            <a:srgbClr val="64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3694248" y="-1152597"/>
            <a:ext cx="986972" cy="464457"/>
          </a:xfrm>
          <a:prstGeom prst="rect">
            <a:avLst/>
          </a:prstGeom>
          <a:solidFill>
            <a:srgbClr val="8275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5.xml"/><Relationship Id="rId7"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5.png"/><Relationship Id="rId5" Type="http://schemas.openxmlformats.org/officeDocument/2006/relationships/image" Target="../media/image1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图片 17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
                    </a14:imgEffect>
                  </a14:imgLayer>
                </a14:imgProps>
              </a:ext>
              <a:ext uri="{28A0092B-C50C-407E-A947-70E740481C1C}">
                <a14:useLocalDpi xmlns:a14="http://schemas.microsoft.com/office/drawing/2010/main" val="0"/>
              </a:ext>
            </a:extLst>
          </a:blip>
          <a:stretch>
            <a:fillRect/>
          </a:stretch>
        </p:blipFill>
        <p:spPr>
          <a:xfrm flipH="1">
            <a:off x="1576" y="0"/>
            <a:ext cx="12190424" cy="6858000"/>
          </a:xfrm>
          <a:prstGeom prst="rect">
            <a:avLst/>
          </a:prstGeom>
        </p:spPr>
      </p:pic>
      <p:sp>
        <p:nvSpPr>
          <p:cNvPr id="166" name="流程图: 手动输入 165"/>
          <p:cNvSpPr/>
          <p:nvPr/>
        </p:nvSpPr>
        <p:spPr>
          <a:xfrm rot="16200000" flipV="1">
            <a:off x="1603488" y="-1615042"/>
            <a:ext cx="6881108" cy="10088084"/>
          </a:xfrm>
          <a:prstGeom prst="flowChartManualInpu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8038043" y="3557536"/>
            <a:ext cx="1551843" cy="1551843"/>
          </a:xfrm>
          <a:prstGeom prst="ellipse">
            <a:avLst/>
          </a:prstGeom>
          <a:solidFill>
            <a:srgbClr val="231F2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文本框 168"/>
          <p:cNvSpPr txBox="1"/>
          <p:nvPr/>
        </p:nvSpPr>
        <p:spPr>
          <a:xfrm>
            <a:off x="588771" y="904937"/>
            <a:ext cx="8146438" cy="646331"/>
          </a:xfrm>
          <a:prstGeom prst="rect">
            <a:avLst/>
          </a:prstGeom>
          <a:noFill/>
        </p:spPr>
        <p:txBody>
          <a:bodyPr wrap="square" rtlCol="0">
            <a:spAutoFit/>
          </a:bodyPr>
          <a:lstStyle/>
          <a:p>
            <a:r>
              <a:rPr lang="zh-CN" altLang="en-US" sz="3600" b="1" dirty="0">
                <a:solidFill>
                  <a:srgbClr val="231F20"/>
                </a:solidFill>
                <a:latin typeface="微软雅黑" panose="020B0503020204020204" pitchFamily="34" charset="-122"/>
                <a:ea typeface="微软雅黑" panose="020B0503020204020204" pitchFamily="34" charset="-122"/>
              </a:rPr>
              <a:t>一种新的两段式属性网络嵌入算法</a:t>
            </a:r>
          </a:p>
        </p:txBody>
      </p:sp>
      <p:sp>
        <p:nvSpPr>
          <p:cNvPr id="170" name="文本框 169"/>
          <p:cNvSpPr txBox="1"/>
          <p:nvPr/>
        </p:nvSpPr>
        <p:spPr>
          <a:xfrm>
            <a:off x="588445" y="1548814"/>
            <a:ext cx="8628561" cy="707886"/>
          </a:xfrm>
          <a:prstGeom prst="rect">
            <a:avLst/>
          </a:prstGeom>
          <a:noFill/>
        </p:spPr>
        <p:txBody>
          <a:bodyPr wrap="square" rtlCol="0">
            <a:spAutoFit/>
          </a:bodyPr>
          <a:lstStyle/>
          <a:p>
            <a:pPr algn="dist"/>
            <a:r>
              <a:rPr lang="en-US" altLang="zh-CN" sz="2000" dirty="0">
                <a:solidFill>
                  <a:srgbClr val="231F20"/>
                </a:solidFill>
                <a:latin typeface="微软雅黑" panose="020B0503020204020204" pitchFamily="34" charset="-122"/>
                <a:ea typeface="微软雅黑" panose="020B0503020204020204" pitchFamily="34" charset="-122"/>
              </a:rPr>
              <a:t>A Unified Two-step Framework for Attributed Network Embedding</a:t>
            </a:r>
          </a:p>
          <a:p>
            <a:pPr algn="dist"/>
            <a:endParaRPr lang="en-US" altLang="zh-CN" sz="2000" dirty="0">
              <a:solidFill>
                <a:srgbClr val="231F20"/>
              </a:solidFill>
              <a:latin typeface="微软雅黑" panose="020B0503020204020204" pitchFamily="34" charset="-122"/>
              <a:ea typeface="微软雅黑" panose="020B0503020204020204" pitchFamily="34" charset="-122"/>
            </a:endParaRPr>
          </a:p>
        </p:txBody>
      </p:sp>
      <p:sp>
        <p:nvSpPr>
          <p:cNvPr id="176" name="Freeform 101"/>
          <p:cNvSpPr>
            <a:spLocks noChangeArrowheads="1"/>
          </p:cNvSpPr>
          <p:nvPr/>
        </p:nvSpPr>
        <p:spPr bwMode="auto">
          <a:xfrm>
            <a:off x="8410922" y="4023151"/>
            <a:ext cx="806084" cy="620612"/>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pPr defTabSz="535305" eaLnBrk="1" fontAlgn="auto" hangingPunct="1">
              <a:spcBef>
                <a:spcPts val="0"/>
              </a:spcBef>
              <a:spcAft>
                <a:spcPts val="0"/>
              </a:spcAft>
            </a:pPr>
            <a:endParaRPr kumimoji="0" lang="en-US" sz="2105">
              <a:solidFill>
                <a:prstClr val="black"/>
              </a:solidFill>
              <a:latin typeface="Calibri" panose="020F0502020204030204"/>
              <a:ea typeface="+mn-ea"/>
            </a:endParaRPr>
          </a:p>
        </p:txBody>
      </p:sp>
      <p:sp>
        <p:nvSpPr>
          <p:cNvPr id="177" name="文本框 176"/>
          <p:cNvSpPr txBox="1"/>
          <p:nvPr/>
        </p:nvSpPr>
        <p:spPr>
          <a:xfrm>
            <a:off x="588446" y="1988325"/>
            <a:ext cx="3600678" cy="338554"/>
          </a:xfrm>
          <a:prstGeom prst="rect">
            <a:avLst/>
          </a:prstGeom>
          <a:noFill/>
        </p:spPr>
        <p:txBody>
          <a:bodyPr wrap="square" rtlCol="0">
            <a:spAutoFit/>
          </a:bodyPr>
          <a:lstStyle/>
          <a:p>
            <a:r>
              <a:rPr lang="zh-CN" altLang="en-US" sz="1600" dirty="0">
                <a:solidFill>
                  <a:srgbClr val="231F20"/>
                </a:solidFill>
                <a:latin typeface="微软雅黑" panose="020B0503020204020204" pitchFamily="34" charset="-122"/>
                <a:ea typeface="微软雅黑" panose="020B0503020204020204" pitchFamily="34" charset="-122"/>
              </a:rPr>
              <a:t>姓名 </a:t>
            </a:r>
            <a:r>
              <a:rPr lang="en-US" altLang="zh-CN" sz="1600" dirty="0">
                <a:solidFill>
                  <a:srgbClr val="231F20"/>
                </a:solidFill>
                <a:latin typeface="微软雅黑" panose="020B0503020204020204" pitchFamily="34" charset="-122"/>
                <a:ea typeface="微软雅黑" panose="020B0503020204020204" pitchFamily="34" charset="-122"/>
              </a:rPr>
              <a:t>: </a:t>
            </a:r>
            <a:r>
              <a:rPr lang="zh-CN" altLang="en-US" sz="1600" dirty="0">
                <a:solidFill>
                  <a:srgbClr val="231F20"/>
                </a:solidFill>
                <a:latin typeface="微软雅黑" panose="020B0503020204020204" pitchFamily="34" charset="-122"/>
                <a:ea typeface="微软雅黑" panose="020B0503020204020204" pitchFamily="34" charset="-122"/>
              </a:rPr>
              <a:t>刘京乔 </a:t>
            </a:r>
            <a:r>
              <a:rPr lang="en-US" altLang="zh-CN" sz="1600" dirty="0">
                <a:solidFill>
                  <a:srgbClr val="231F20"/>
                </a:solidFill>
                <a:latin typeface="微软雅黑" panose="020B0503020204020204" pitchFamily="34" charset="-122"/>
                <a:ea typeface="微软雅黑" panose="020B0503020204020204" pitchFamily="34" charset="-122"/>
              </a:rPr>
              <a:t> </a:t>
            </a:r>
            <a:r>
              <a:rPr lang="zh-CN" altLang="en-US" sz="1600" dirty="0">
                <a:solidFill>
                  <a:srgbClr val="231F20"/>
                </a:solidFill>
                <a:latin typeface="微软雅黑" panose="020B0503020204020204" pitchFamily="34" charset="-122"/>
                <a:ea typeface="微软雅黑" panose="020B0503020204020204" pitchFamily="34" charset="-122"/>
              </a:rPr>
              <a:t>导师 </a:t>
            </a:r>
            <a:r>
              <a:rPr lang="en-US" altLang="zh-CN" sz="1600" dirty="0">
                <a:solidFill>
                  <a:srgbClr val="231F20"/>
                </a:solidFill>
                <a:latin typeface="微软雅黑" panose="020B0503020204020204" pitchFamily="34" charset="-122"/>
                <a:ea typeface="微软雅黑" panose="020B0503020204020204" pitchFamily="34" charset="-122"/>
              </a:rPr>
              <a:t>: </a:t>
            </a:r>
            <a:r>
              <a:rPr lang="zh-CN" altLang="en-US" sz="1600" dirty="0">
                <a:solidFill>
                  <a:srgbClr val="231F20"/>
                </a:solidFill>
                <a:latin typeface="微软雅黑" panose="020B0503020204020204" pitchFamily="34" charset="-122"/>
                <a:ea typeface="微软雅黑" panose="020B0503020204020204" pitchFamily="34" charset="-122"/>
              </a:rPr>
              <a:t>祝园园</a:t>
            </a:r>
            <a:r>
              <a:rPr lang="en-US" altLang="zh-CN" sz="1600" dirty="0">
                <a:solidFill>
                  <a:srgbClr val="231F20"/>
                </a:solidFill>
                <a:latin typeface="微软雅黑" panose="020B0503020204020204" pitchFamily="34" charset="-122"/>
                <a:ea typeface="微软雅黑" panose="020B0503020204020204" pitchFamily="34" charset="-122"/>
              </a:rPr>
              <a:t> </a:t>
            </a:r>
            <a:endParaRPr lang="zh-CN" altLang="en-US" sz="1600" dirty="0">
              <a:solidFill>
                <a:srgbClr val="231F20"/>
              </a:solidFill>
              <a:latin typeface="微软雅黑" panose="020B0503020204020204" pitchFamily="34" charset="-122"/>
              <a:ea typeface="微软雅黑" panose="020B0503020204020204" pitchFamily="34" charset="-122"/>
            </a:endParaRPr>
          </a:p>
        </p:txBody>
      </p:sp>
      <p:sp>
        <p:nvSpPr>
          <p:cNvPr id="179" name="矩形 178"/>
          <p:cNvSpPr/>
          <p:nvPr/>
        </p:nvSpPr>
        <p:spPr>
          <a:xfrm>
            <a:off x="364864" y="1047750"/>
            <a:ext cx="179435" cy="1309907"/>
          </a:xfrm>
          <a:prstGeom prst="rect">
            <a:avLst/>
          </a:prstGeom>
          <a:solidFill>
            <a:srgbClr val="EF9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音频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9644"/>
    </mc:Choice>
    <mc:Fallback xmlns="">
      <p:transition spd="slow" advTm="196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639209" y="219906"/>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2.1 </a:t>
            </a:r>
            <a:r>
              <a:rPr lang="zh-CN" altLang="en-US" sz="2000" b="1" spc="300" dirty="0">
                <a:solidFill>
                  <a:srgbClr val="41393B"/>
                </a:solidFill>
                <a:latin typeface="微软雅黑" panose="020B0503020204020204" pitchFamily="34" charset="-122"/>
                <a:ea typeface="微软雅黑" panose="020B0503020204020204" pitchFamily="34" charset="-122"/>
              </a:rPr>
              <a:t>特征学习模块</a:t>
            </a:r>
          </a:p>
        </p:txBody>
      </p:sp>
      <p:grpSp>
        <p:nvGrpSpPr>
          <p:cNvPr id="21" name="Group 1"/>
          <p:cNvGrpSpPr/>
          <p:nvPr/>
        </p:nvGrpSpPr>
        <p:grpSpPr>
          <a:xfrm>
            <a:off x="446908" y="1456693"/>
            <a:ext cx="4192301" cy="1222553"/>
            <a:chOff x="6630373" y="2068132"/>
            <a:chExt cx="4192301" cy="1217066"/>
          </a:xfrm>
        </p:grpSpPr>
        <p:sp>
          <p:nvSpPr>
            <p:cNvPr id="22" name="Rectangle 2"/>
            <p:cNvSpPr/>
            <p:nvPr/>
          </p:nvSpPr>
          <p:spPr>
            <a:xfrm>
              <a:off x="6942646" y="2068132"/>
              <a:ext cx="3880028" cy="1217066"/>
            </a:xfrm>
            <a:prstGeom prst="rect">
              <a:avLst/>
            </a:prstGeom>
            <a:noFill/>
            <a:ln w="22225">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ounded Rectangle 3"/>
            <p:cNvSpPr/>
            <p:nvPr/>
          </p:nvSpPr>
          <p:spPr>
            <a:xfrm rot="2700000">
              <a:off x="6630373" y="2364391"/>
              <a:ext cx="624548" cy="624548"/>
            </a:xfrm>
            <a:prstGeom prst="roundRect">
              <a:avLst>
                <a:gd name="adj" fmla="val 19652"/>
              </a:avLst>
            </a:prstGeom>
            <a:solidFill>
              <a:srgbClr val="827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24" name="Rectangle 38"/>
          <p:cNvSpPr/>
          <p:nvPr/>
        </p:nvSpPr>
        <p:spPr>
          <a:xfrm>
            <a:off x="1152496" y="1556450"/>
            <a:ext cx="1766887" cy="362792"/>
          </a:xfrm>
          <a:prstGeom prst="rect">
            <a:avLst/>
          </a:prstGeom>
        </p:spPr>
        <p:txBody>
          <a:bodyPr wrap="square">
            <a:spAutoFit/>
          </a:bodyPr>
          <a:lstStyle/>
          <a:p>
            <a:pPr>
              <a:lnSpc>
                <a:spcPct val="120000"/>
              </a:lnSpc>
              <a:spcBef>
                <a:spcPct val="20000"/>
              </a:spcBef>
            </a:pPr>
            <a:r>
              <a:rPr lang="zh-CN" altLang="en-US" sz="1600" b="1" dirty="0">
                <a:solidFill>
                  <a:srgbClr val="41393B"/>
                </a:solidFill>
                <a:latin typeface="微软雅黑" panose="020B0503020204020204" pitchFamily="34" charset="-122"/>
                <a:ea typeface="微软雅黑" panose="020B0503020204020204" pitchFamily="34" charset="-122"/>
                <a:sym typeface="+mn-lt"/>
              </a:rPr>
              <a:t>自编码器</a:t>
            </a:r>
            <a:endParaRPr lang="en-US" sz="1600" b="1" dirty="0">
              <a:solidFill>
                <a:srgbClr val="41393B"/>
              </a:solidFill>
              <a:latin typeface="微软雅黑" panose="020B0503020204020204" pitchFamily="34" charset="-122"/>
              <a:ea typeface="微软雅黑" panose="020B0503020204020204" pitchFamily="34" charset="-122"/>
              <a:sym typeface="+mn-lt"/>
            </a:endParaRPr>
          </a:p>
        </p:txBody>
      </p:sp>
      <p:sp>
        <p:nvSpPr>
          <p:cNvPr id="25" name="TextBox 39"/>
          <p:cNvSpPr txBox="1"/>
          <p:nvPr/>
        </p:nvSpPr>
        <p:spPr>
          <a:xfrm>
            <a:off x="312479" y="1657239"/>
            <a:ext cx="941699" cy="769441"/>
          </a:xfrm>
          <a:prstGeom prst="rect">
            <a:avLst/>
          </a:prstGeom>
          <a:noFill/>
        </p:spPr>
        <p:txBody>
          <a:bodyPr wrap="square" rtlCol="0">
            <a:spAutoFit/>
          </a:bodyPr>
          <a:lstStyle/>
          <a:p>
            <a:pPr algn="ctr"/>
            <a:r>
              <a:rPr lang="en-US" altLang="zh-CN" sz="4400" b="1" dirty="0">
                <a:solidFill>
                  <a:schemeClr val="bg1"/>
                </a:solidFill>
                <a:cs typeface="+mn-ea"/>
                <a:sym typeface="+mn-lt"/>
              </a:rPr>
              <a:t>2</a:t>
            </a:r>
            <a:endParaRPr lang="en-US" altLang="zh-CN" sz="2000" dirty="0">
              <a:solidFill>
                <a:schemeClr val="bg1"/>
              </a:solidFill>
              <a:cs typeface="+mn-ea"/>
              <a:sym typeface="+mn-lt"/>
            </a:endParaRPr>
          </a:p>
        </p:txBody>
      </p:sp>
      <p:sp>
        <p:nvSpPr>
          <p:cNvPr id="26" name="TextBox 43"/>
          <p:cNvSpPr txBox="1"/>
          <p:nvPr/>
        </p:nvSpPr>
        <p:spPr>
          <a:xfrm>
            <a:off x="1152496" y="1872955"/>
            <a:ext cx="3323074" cy="328936"/>
          </a:xfrm>
          <a:prstGeom prst="rect">
            <a:avLst/>
          </a:prstGeom>
          <a:noFill/>
        </p:spPr>
        <p:txBody>
          <a:bodyPr wrap="square"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自编码器由编码器和解码器组成</a:t>
            </a:r>
            <a:endParaRPr lang="id-ID"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cxnSp>
        <p:nvCxnSpPr>
          <p:cNvPr id="30" name="直接连接符 29"/>
          <p:cNvCxnSpPr/>
          <p:nvPr/>
        </p:nvCxnSpPr>
        <p:spPr>
          <a:xfrm>
            <a:off x="4932790" y="1413248"/>
            <a:ext cx="48000" cy="4288305"/>
          </a:xfrm>
          <a:prstGeom prst="line">
            <a:avLst/>
          </a:prstGeom>
          <a:ln w="19050">
            <a:solidFill>
              <a:srgbClr val="231F2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矩形 2"/>
              <p:cNvSpPr/>
              <p:nvPr/>
            </p:nvSpPr>
            <p:spPr>
              <a:xfrm>
                <a:off x="5621084" y="2017094"/>
                <a:ext cx="4625112"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𝒉</m:t>
                              </m:r>
                            </m:e>
                            <m:sub>
                              <m:r>
                                <a:rPr lang="zh-CN" altLang="en-US" b="0" i="1">
                                  <a:latin typeface="Cambria Math" panose="02040503050406030204" pitchFamily="18" charset="0"/>
                                </a:rPr>
                                <m:t>𝑖</m:t>
                              </m:r>
                            </m:sub>
                          </m:sSub>
                          <m:r>
                            <a:rPr lang="zh-CN" altLang="en-US" b="0" i="0">
                              <a:latin typeface="Cambria Math" panose="02040503050406030204" pitchFamily="18" charset="0"/>
                            </a:rPr>
                            <m:t>=</m:t>
                          </m:r>
                          <m:r>
                            <a:rPr lang="zh-CN" altLang="en-US" b="0" i="1">
                              <a:latin typeface="Cambria Math" panose="02040503050406030204" pitchFamily="18" charset="0"/>
                            </a:rPr>
                            <m:t>𝑓</m:t>
                          </m:r>
                          <m:r>
                            <a:rPr lang="zh-CN" altLang="en-US" b="0" i="0">
                              <a:latin typeface="Cambria Math" panose="02040503050406030204" pitchFamily="18" charset="0"/>
                            </a:rPr>
                            <m:t>(</m:t>
                          </m:r>
                          <m:sSubSup>
                            <m:sSubSupPr>
                              <m:ctrlPr>
                                <a:rPr lang="zh-CN" altLang="en-US" b="0" i="1">
                                  <a:latin typeface="Cambria Math" panose="02040503050406030204" pitchFamily="18" charset="0"/>
                                </a:rPr>
                              </m:ctrlPr>
                            </m:sSubSupPr>
                            <m:e>
                              <m:r>
                                <a:rPr lang="zh-CN" altLang="en-US" b="0" i="1">
                                  <a:latin typeface="Cambria Math" panose="02040503050406030204" pitchFamily="18" charset="0"/>
                                </a:rPr>
                                <m:t>𝑊</m:t>
                              </m:r>
                            </m:e>
                            <m:sub>
                              <m:r>
                                <a:rPr lang="zh-CN" altLang="en-US" b="0" i="1">
                                  <a:latin typeface="Cambria Math" panose="02040503050406030204" pitchFamily="18" charset="0"/>
                                </a:rPr>
                                <m:t>𝑚</m:t>
                              </m:r>
                            </m:sub>
                            <m:sup>
                              <m:d>
                                <m:dPr>
                                  <m:ctrlPr>
                                    <a:rPr lang="zh-CN" altLang="en-US" b="0" i="1">
                                      <a:latin typeface="Cambria Math" panose="02040503050406030204" pitchFamily="18" charset="0"/>
                                    </a:rPr>
                                  </m:ctrlPr>
                                </m:dPr>
                                <m:e>
                                  <m:r>
                                    <a:rPr lang="zh-CN" altLang="en-US" b="0" i="0">
                                      <a:latin typeface="Cambria Math" panose="02040503050406030204" pitchFamily="18" charset="0"/>
                                    </a:rPr>
                                    <m:t>1</m:t>
                                  </m:r>
                                </m:e>
                              </m:d>
                            </m:sup>
                          </m:sSubSup>
                          <m:r>
                            <a:rPr lang="zh-CN" altLang="en-US" b="0" i="0">
                              <a:latin typeface="Cambria Math" panose="02040503050406030204" pitchFamily="18" charset="0"/>
                            </a:rPr>
                            <m:t>(⋯</m:t>
                          </m:r>
                          <m:r>
                            <a:rPr lang="zh-CN" altLang="en-US" b="0" i="1">
                              <a:latin typeface="Cambria Math" panose="02040503050406030204" pitchFamily="18" charset="0"/>
                            </a:rPr>
                            <m:t>𝑓</m:t>
                          </m:r>
                          <m:r>
                            <a:rPr lang="zh-CN" altLang="en-US" b="0" i="0">
                              <a:latin typeface="Cambria Math" panose="02040503050406030204" pitchFamily="18" charset="0"/>
                            </a:rPr>
                            <m:t>(</m:t>
                          </m:r>
                          <m:sSubSup>
                            <m:sSubSupPr>
                              <m:ctrlPr>
                                <a:rPr lang="zh-CN" altLang="en-US" b="0" i="1">
                                  <a:latin typeface="Cambria Math" panose="02040503050406030204" pitchFamily="18" charset="0"/>
                                </a:rPr>
                              </m:ctrlPr>
                            </m:sSubSupPr>
                            <m:e>
                              <m:r>
                                <a:rPr lang="zh-CN" altLang="en-US" b="0" i="1">
                                  <a:latin typeface="Cambria Math" panose="02040503050406030204" pitchFamily="18" charset="0"/>
                                </a:rPr>
                                <m:t>𝑊</m:t>
                              </m:r>
                            </m:e>
                            <m:sub>
                              <m:r>
                                <a:rPr lang="zh-CN" altLang="en-US" b="0" i="0">
                                  <a:latin typeface="Cambria Math" panose="02040503050406030204" pitchFamily="18" charset="0"/>
                                </a:rPr>
                                <m:t>1</m:t>
                              </m:r>
                            </m:sub>
                            <m:sup>
                              <m:d>
                                <m:dPr>
                                  <m:ctrlPr>
                                    <a:rPr lang="zh-CN" altLang="en-US" b="0" i="1">
                                      <a:latin typeface="Cambria Math" panose="02040503050406030204" pitchFamily="18" charset="0"/>
                                    </a:rPr>
                                  </m:ctrlPr>
                                </m:dPr>
                                <m:e>
                                  <m:r>
                                    <a:rPr lang="zh-CN" altLang="en-US" b="0" i="0">
                                      <a:latin typeface="Cambria Math" panose="02040503050406030204" pitchFamily="18" charset="0"/>
                                    </a:rPr>
                                    <m:t>1</m:t>
                                  </m:r>
                                </m:e>
                              </m:d>
                            </m:sup>
                          </m:sSubSup>
                          <m:sSub>
                            <m:sSubPr>
                              <m:ctrlPr>
                                <a:rPr lang="zh-CN" altLang="en-US" b="0" i="1">
                                  <a:latin typeface="Cambria Math" panose="02040503050406030204" pitchFamily="18" charset="0"/>
                                </a:rPr>
                              </m:ctrlPr>
                            </m:sSubPr>
                            <m:e>
                              <m:r>
                                <a:rPr lang="zh-CN" altLang="en-US" b="1" i="1">
                                  <a:latin typeface="Cambria Math" panose="02040503050406030204" pitchFamily="18" charset="0"/>
                                </a:rPr>
                                <m:t>𝒙</m:t>
                              </m:r>
                            </m:e>
                            <m:sub>
                              <m:r>
                                <a:rPr lang="zh-CN" altLang="en-US" b="0" i="1">
                                  <a:latin typeface="Cambria Math" panose="02040503050406030204" pitchFamily="18" charset="0"/>
                                </a:rPr>
                                <m:t>𝑖</m:t>
                              </m:r>
                            </m:sub>
                          </m:sSub>
                          <m:r>
                            <a:rPr lang="zh-CN" altLang="en-US" b="0" i="0">
                              <a:latin typeface="Cambria Math" panose="02040503050406030204" pitchFamily="18" charset="0"/>
                            </a:rPr>
                            <m:t>+</m:t>
                          </m:r>
                          <m:sSubSup>
                            <m:sSubSupPr>
                              <m:ctrlPr>
                                <a:rPr lang="zh-CN" altLang="en-US" b="0" i="1">
                                  <a:latin typeface="Cambria Math" panose="02040503050406030204" pitchFamily="18" charset="0"/>
                                </a:rPr>
                              </m:ctrlPr>
                            </m:sSubSupPr>
                            <m:e>
                              <m:r>
                                <a:rPr lang="zh-CN" altLang="en-US" b="1" i="1">
                                  <a:latin typeface="Cambria Math" panose="02040503050406030204" pitchFamily="18" charset="0"/>
                                </a:rPr>
                                <m:t>𝒃</m:t>
                              </m:r>
                            </m:e>
                            <m:sub>
                              <m:r>
                                <a:rPr lang="zh-CN" altLang="en-US" b="0" i="0">
                                  <a:latin typeface="Cambria Math" panose="02040503050406030204" pitchFamily="18" charset="0"/>
                                </a:rPr>
                                <m:t>1</m:t>
                              </m:r>
                            </m:sub>
                            <m:sup>
                              <m:d>
                                <m:dPr>
                                  <m:ctrlPr>
                                    <a:rPr lang="zh-CN" altLang="en-US" b="0" i="1">
                                      <a:latin typeface="Cambria Math" panose="02040503050406030204" pitchFamily="18" charset="0"/>
                                    </a:rPr>
                                  </m:ctrlPr>
                                </m:dPr>
                                <m:e>
                                  <m:r>
                                    <a:rPr lang="zh-CN" altLang="en-US" b="0" i="0">
                                      <a:latin typeface="Cambria Math" panose="02040503050406030204" pitchFamily="18" charset="0"/>
                                    </a:rPr>
                                    <m:t>1</m:t>
                                  </m:r>
                                </m:e>
                              </m:d>
                            </m:sup>
                          </m:sSubSup>
                          <m:r>
                            <a:rPr lang="zh-CN" altLang="en-US" b="0" i="0">
                              <a:latin typeface="Cambria Math" panose="02040503050406030204" pitchFamily="18" charset="0"/>
                            </a:rPr>
                            <m:t>)⋯)+</m:t>
                          </m:r>
                          <m:sSubSup>
                            <m:sSubSupPr>
                              <m:ctrlPr>
                                <a:rPr lang="zh-CN" altLang="en-US" b="0" i="1">
                                  <a:latin typeface="Cambria Math" panose="02040503050406030204" pitchFamily="18" charset="0"/>
                                </a:rPr>
                              </m:ctrlPr>
                            </m:sSubSupPr>
                            <m:e>
                              <m:r>
                                <a:rPr lang="zh-CN" altLang="en-US" b="1" i="1">
                                  <a:latin typeface="Cambria Math" panose="02040503050406030204" pitchFamily="18" charset="0"/>
                                </a:rPr>
                                <m:t>𝒃</m:t>
                              </m:r>
                            </m:e>
                            <m:sub>
                              <m:r>
                                <a:rPr lang="zh-CN" altLang="en-US" b="0" i="1">
                                  <a:latin typeface="Cambria Math" panose="02040503050406030204" pitchFamily="18" charset="0"/>
                                </a:rPr>
                                <m:t>𝑚</m:t>
                              </m:r>
                            </m:sub>
                            <m:sup>
                              <m:d>
                                <m:dPr>
                                  <m:ctrlPr>
                                    <a:rPr lang="zh-CN" altLang="en-US" b="0" i="1">
                                      <a:latin typeface="Cambria Math" panose="02040503050406030204" pitchFamily="18" charset="0"/>
                                    </a:rPr>
                                  </m:ctrlPr>
                                </m:dPr>
                                <m:e>
                                  <m:r>
                                    <a:rPr lang="zh-CN" altLang="en-US" b="0" i="0">
                                      <a:latin typeface="Cambria Math" panose="02040503050406030204" pitchFamily="18" charset="0"/>
                                    </a:rPr>
                                    <m:t>1</m:t>
                                  </m:r>
                                </m:e>
                              </m:d>
                            </m:sup>
                          </m:sSubSup>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621084" y="2017094"/>
                <a:ext cx="4625112" cy="506870"/>
              </a:xfrm>
              <a:prstGeom prst="rect">
                <a:avLst/>
              </a:prstGeom>
              <a:blipFill>
                <a:blip r:embed="rId4"/>
                <a:stretch>
                  <a:fillRect t="-172289" r="-18445" b="-25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621084" y="2912512"/>
                <a:ext cx="4625112"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i="1">
                                      <a:latin typeface="Cambria Math" panose="02040503050406030204" pitchFamily="18" charset="0"/>
                                    </a:rPr>
                                    <m:t>𝒙</m:t>
                                  </m:r>
                                </m:e>
                              </m:acc>
                            </m:e>
                            <m:sub>
                              <m:r>
                                <a:rPr lang="zh-CN" altLang="en-US" b="0" i="1">
                                  <a:latin typeface="Cambria Math" panose="02040503050406030204" pitchFamily="18" charset="0"/>
                                </a:rPr>
                                <m:t>𝑖</m:t>
                              </m:r>
                            </m:sub>
                          </m:sSub>
                          <m:r>
                            <a:rPr lang="zh-CN" altLang="en-US" b="0" i="0">
                              <a:latin typeface="Cambria Math" panose="02040503050406030204" pitchFamily="18" charset="0"/>
                            </a:rPr>
                            <m:t>=</m:t>
                          </m:r>
                          <m:r>
                            <a:rPr lang="zh-CN" altLang="en-US" b="0" i="1">
                              <a:latin typeface="Cambria Math" panose="02040503050406030204" pitchFamily="18" charset="0"/>
                            </a:rPr>
                            <m:t>𝑓</m:t>
                          </m:r>
                          <m:r>
                            <a:rPr lang="zh-CN" altLang="en-US" b="0" i="0">
                              <a:latin typeface="Cambria Math" panose="02040503050406030204" pitchFamily="18" charset="0"/>
                            </a:rPr>
                            <m:t>(</m:t>
                          </m:r>
                          <m:sSubSup>
                            <m:sSubSupPr>
                              <m:ctrlPr>
                                <a:rPr lang="zh-CN" altLang="en-US" b="0" i="1">
                                  <a:latin typeface="Cambria Math" panose="02040503050406030204" pitchFamily="18" charset="0"/>
                                </a:rPr>
                              </m:ctrlPr>
                            </m:sSubSupPr>
                            <m:e>
                              <m:r>
                                <a:rPr lang="zh-CN" altLang="en-US" b="0" i="1">
                                  <a:latin typeface="Cambria Math" panose="02040503050406030204" pitchFamily="18" charset="0"/>
                                </a:rPr>
                                <m:t>𝑊</m:t>
                              </m:r>
                            </m:e>
                            <m:sub>
                              <m:r>
                                <a:rPr lang="zh-CN" altLang="en-US" b="0" i="1">
                                  <a:latin typeface="Cambria Math" panose="02040503050406030204" pitchFamily="18" charset="0"/>
                                </a:rPr>
                                <m:t>𝑛</m:t>
                              </m:r>
                            </m:sub>
                            <m:sup>
                              <m:d>
                                <m:dPr>
                                  <m:ctrlPr>
                                    <a:rPr lang="zh-CN" altLang="en-US" b="0" i="1">
                                      <a:latin typeface="Cambria Math" panose="02040503050406030204" pitchFamily="18" charset="0"/>
                                    </a:rPr>
                                  </m:ctrlPr>
                                </m:dPr>
                                <m:e>
                                  <m:r>
                                    <a:rPr lang="zh-CN" altLang="en-US" b="0" i="0">
                                      <a:latin typeface="Cambria Math" panose="02040503050406030204" pitchFamily="18" charset="0"/>
                                    </a:rPr>
                                    <m:t>2</m:t>
                                  </m:r>
                                </m:e>
                              </m:d>
                            </m:sup>
                          </m:sSubSup>
                          <m:r>
                            <a:rPr lang="zh-CN" altLang="en-US" b="0" i="0">
                              <a:latin typeface="Cambria Math" panose="02040503050406030204" pitchFamily="18" charset="0"/>
                            </a:rPr>
                            <m:t>(⋯</m:t>
                          </m:r>
                          <m:r>
                            <a:rPr lang="zh-CN" altLang="en-US" b="0" i="1">
                              <a:latin typeface="Cambria Math" panose="02040503050406030204" pitchFamily="18" charset="0"/>
                            </a:rPr>
                            <m:t>𝑓</m:t>
                          </m:r>
                          <m:r>
                            <a:rPr lang="zh-CN" altLang="en-US" b="0" i="0">
                              <a:latin typeface="Cambria Math" panose="02040503050406030204" pitchFamily="18" charset="0"/>
                            </a:rPr>
                            <m:t>(</m:t>
                          </m:r>
                          <m:sSubSup>
                            <m:sSubSupPr>
                              <m:ctrlPr>
                                <a:rPr lang="zh-CN" altLang="en-US" b="0" i="1">
                                  <a:latin typeface="Cambria Math" panose="02040503050406030204" pitchFamily="18" charset="0"/>
                                </a:rPr>
                              </m:ctrlPr>
                            </m:sSubSupPr>
                            <m:e>
                              <m:r>
                                <a:rPr lang="zh-CN" altLang="en-US" b="0" i="1">
                                  <a:latin typeface="Cambria Math" panose="02040503050406030204" pitchFamily="18" charset="0"/>
                                </a:rPr>
                                <m:t>𝑊</m:t>
                              </m:r>
                            </m:e>
                            <m:sub>
                              <m:r>
                                <a:rPr lang="zh-CN" altLang="en-US" b="0" i="0">
                                  <a:latin typeface="Cambria Math" panose="02040503050406030204" pitchFamily="18" charset="0"/>
                                </a:rPr>
                                <m:t>1</m:t>
                              </m:r>
                            </m:sub>
                            <m:sup>
                              <m:d>
                                <m:dPr>
                                  <m:ctrlPr>
                                    <a:rPr lang="zh-CN" altLang="en-US" b="0" i="1">
                                      <a:latin typeface="Cambria Math" panose="02040503050406030204" pitchFamily="18" charset="0"/>
                                    </a:rPr>
                                  </m:ctrlPr>
                                </m:dPr>
                                <m:e>
                                  <m:r>
                                    <a:rPr lang="zh-CN" altLang="en-US" b="0" i="0">
                                      <a:latin typeface="Cambria Math" panose="02040503050406030204" pitchFamily="18" charset="0"/>
                                    </a:rPr>
                                    <m:t>2</m:t>
                                  </m:r>
                                </m:e>
                              </m:d>
                            </m:sup>
                          </m:sSubSup>
                          <m:sSub>
                            <m:sSubPr>
                              <m:ctrlPr>
                                <a:rPr lang="zh-CN" altLang="en-US" b="0" i="1">
                                  <a:latin typeface="Cambria Math" panose="02040503050406030204" pitchFamily="18" charset="0"/>
                                </a:rPr>
                              </m:ctrlPr>
                            </m:sSubPr>
                            <m:e>
                              <m:r>
                                <a:rPr lang="zh-CN" altLang="en-US" b="1" i="1">
                                  <a:latin typeface="Cambria Math" panose="02040503050406030204" pitchFamily="18" charset="0"/>
                                </a:rPr>
                                <m:t>𝒉</m:t>
                              </m:r>
                            </m:e>
                            <m:sub>
                              <m:r>
                                <a:rPr lang="zh-CN" altLang="en-US" b="0" i="1">
                                  <a:latin typeface="Cambria Math" panose="02040503050406030204" pitchFamily="18" charset="0"/>
                                </a:rPr>
                                <m:t>𝑖</m:t>
                              </m:r>
                            </m:sub>
                          </m:sSub>
                          <m:r>
                            <a:rPr lang="zh-CN" altLang="en-US" b="0" i="0">
                              <a:latin typeface="Cambria Math" panose="02040503050406030204" pitchFamily="18" charset="0"/>
                            </a:rPr>
                            <m:t>+</m:t>
                          </m:r>
                          <m:sSubSup>
                            <m:sSubSupPr>
                              <m:ctrlPr>
                                <a:rPr lang="zh-CN" altLang="en-US" b="0" i="1">
                                  <a:latin typeface="Cambria Math" panose="02040503050406030204" pitchFamily="18" charset="0"/>
                                </a:rPr>
                              </m:ctrlPr>
                            </m:sSubSupPr>
                            <m:e>
                              <m:r>
                                <a:rPr lang="zh-CN" altLang="en-US" b="1" i="1">
                                  <a:latin typeface="Cambria Math" panose="02040503050406030204" pitchFamily="18" charset="0"/>
                                </a:rPr>
                                <m:t>𝒃</m:t>
                              </m:r>
                            </m:e>
                            <m:sub>
                              <m:r>
                                <a:rPr lang="zh-CN" altLang="en-US" b="0" i="0">
                                  <a:latin typeface="Cambria Math" panose="02040503050406030204" pitchFamily="18" charset="0"/>
                                </a:rPr>
                                <m:t>1</m:t>
                              </m:r>
                            </m:sub>
                            <m:sup>
                              <m:d>
                                <m:dPr>
                                  <m:ctrlPr>
                                    <a:rPr lang="zh-CN" altLang="en-US" b="0" i="1">
                                      <a:latin typeface="Cambria Math" panose="02040503050406030204" pitchFamily="18" charset="0"/>
                                    </a:rPr>
                                  </m:ctrlPr>
                                </m:dPr>
                                <m:e>
                                  <m:r>
                                    <a:rPr lang="zh-CN" altLang="en-US" b="0" i="0">
                                      <a:latin typeface="Cambria Math" panose="02040503050406030204" pitchFamily="18" charset="0"/>
                                    </a:rPr>
                                    <m:t>2</m:t>
                                  </m:r>
                                </m:e>
                              </m:d>
                            </m:sup>
                          </m:sSubSup>
                          <m:r>
                            <a:rPr lang="zh-CN" altLang="en-US" b="0" i="0">
                              <a:latin typeface="Cambria Math" panose="02040503050406030204" pitchFamily="18" charset="0"/>
                            </a:rPr>
                            <m:t>)⋯)+</m:t>
                          </m:r>
                          <m:sSubSup>
                            <m:sSubSupPr>
                              <m:ctrlPr>
                                <a:rPr lang="zh-CN" altLang="en-US" b="0" i="1">
                                  <a:latin typeface="Cambria Math" panose="02040503050406030204" pitchFamily="18" charset="0"/>
                                </a:rPr>
                              </m:ctrlPr>
                            </m:sSubSupPr>
                            <m:e>
                              <m:r>
                                <a:rPr lang="zh-CN" altLang="en-US" b="1" i="1">
                                  <a:latin typeface="Cambria Math" panose="02040503050406030204" pitchFamily="18" charset="0"/>
                                </a:rPr>
                                <m:t>𝒃</m:t>
                              </m:r>
                            </m:e>
                            <m:sub>
                              <m:r>
                                <a:rPr lang="zh-CN" altLang="en-US" b="0" i="1">
                                  <a:latin typeface="Cambria Math" panose="02040503050406030204" pitchFamily="18" charset="0"/>
                                </a:rPr>
                                <m:t>𝑛</m:t>
                              </m:r>
                            </m:sub>
                            <m:sup>
                              <m:d>
                                <m:dPr>
                                  <m:ctrlPr>
                                    <a:rPr lang="zh-CN" altLang="en-US" b="0" i="1">
                                      <a:latin typeface="Cambria Math" panose="02040503050406030204" pitchFamily="18" charset="0"/>
                                    </a:rPr>
                                  </m:ctrlPr>
                                </m:dPr>
                                <m:e>
                                  <m:r>
                                    <a:rPr lang="zh-CN" altLang="en-US" b="0" i="0">
                                      <a:latin typeface="Cambria Math" panose="02040503050406030204" pitchFamily="18" charset="0"/>
                                    </a:rPr>
                                    <m:t>2</m:t>
                                  </m:r>
                                </m:e>
                              </m:d>
                            </m:sup>
                          </m:sSubSup>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5621084" y="2912512"/>
                <a:ext cx="4625112" cy="506870"/>
              </a:xfrm>
              <a:prstGeom prst="rect">
                <a:avLst/>
              </a:prstGeom>
              <a:blipFill>
                <a:blip r:embed="rId5"/>
                <a:stretch>
                  <a:fillRect t="-172289" r="-18445" b="-25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621084" y="3761038"/>
                <a:ext cx="2100190"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L</m:t>
                      </m:r>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b="1" i="1">
                                  <a:latin typeface="Cambria Math" panose="02040503050406030204" pitchFamily="18" charset="0"/>
                                </a:rPr>
                                <m:t>𝒙</m:t>
                              </m:r>
                            </m:e>
                            <m:sub>
                              <m:r>
                                <a:rPr lang="zh-CN" altLang="en-US" b="0" i="1">
                                  <a:latin typeface="Cambria Math" panose="02040503050406030204" pitchFamily="18" charset="0"/>
                                </a:rPr>
                                <m:t>𝑖</m:t>
                              </m:r>
                            </m:sub>
                          </m:sSub>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1" i="1">
                                      <a:latin typeface="Cambria Math" panose="02040503050406030204" pitchFamily="18" charset="0"/>
                                    </a:rPr>
                                    <m:t>𝒙</m:t>
                                  </m:r>
                                </m:e>
                              </m:acc>
                            </m:e>
                            <m:sub>
                              <m:r>
                                <a:rPr lang="zh-CN" altLang="en-US" b="0" i="1">
                                  <a:latin typeface="Cambria Math" panose="02040503050406030204" pitchFamily="18" charset="0"/>
                                </a:rPr>
                                <m:t>𝑖</m:t>
                              </m:r>
                            </m:sub>
                          </m:sSub>
                          <m:sSup>
                            <m:sSupPr>
                              <m:ctrlPr>
                                <a:rPr lang="zh-CN" altLang="en-US" b="0" i="1">
                                  <a:latin typeface="Cambria Math" panose="02040503050406030204" pitchFamily="18" charset="0"/>
                                </a:rPr>
                              </m:ctrlPr>
                            </m:sSupPr>
                            <m:e>
                              <m:r>
                                <a:rPr lang="zh-CN" altLang="en-US" b="0" i="0">
                                  <a:latin typeface="Cambria Math" panose="02040503050406030204" pitchFamily="18" charset="0"/>
                                </a:rPr>
                                <m:t>||</m:t>
                              </m:r>
                            </m:e>
                            <m:sup>
                              <m:r>
                                <a:rPr lang="zh-CN" altLang="en-US" b="0" i="0">
                                  <a:latin typeface="Cambria Math" panose="02040503050406030204" pitchFamily="18" charset="0"/>
                                </a:rPr>
                                <m:t>2</m:t>
                              </m:r>
                            </m:sup>
                          </m:sSup>
                        </m:e>
                      </m:nary>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5621084" y="3761038"/>
                <a:ext cx="2100190" cy="848566"/>
              </a:xfrm>
              <a:prstGeom prst="rect">
                <a:avLst/>
              </a:prstGeom>
              <a:blipFill>
                <a:blip r:embed="rId6"/>
                <a:stretch>
                  <a:fillRect/>
                </a:stretch>
              </a:blipFill>
            </p:spPr>
            <p:txBody>
              <a:bodyPr/>
              <a:lstStyle/>
              <a:p>
                <a:r>
                  <a:rPr lang="zh-CN" altLang="en-US">
                    <a:noFill/>
                  </a:rPr>
                  <a:t> </a:t>
                </a:r>
              </a:p>
            </p:txBody>
          </p:sp>
        </mc:Fallback>
      </mc:AlternateContent>
      <p:sp>
        <p:nvSpPr>
          <p:cNvPr id="8" name="文本框 7"/>
          <p:cNvSpPr txBox="1"/>
          <p:nvPr/>
        </p:nvSpPr>
        <p:spPr>
          <a:xfrm>
            <a:off x="5652151" y="1663654"/>
            <a:ext cx="4044461" cy="369332"/>
          </a:xfrm>
          <a:prstGeom prst="rect">
            <a:avLst/>
          </a:prstGeom>
          <a:noFill/>
        </p:spPr>
        <p:txBody>
          <a:bodyPr wrap="square" rtlCol="0">
            <a:spAutoFit/>
          </a:bodyPr>
          <a:lstStyle/>
          <a:p>
            <a:r>
              <a:rPr lang="zh-CN" altLang="en-US" dirty="0"/>
              <a:t>编码器：</a:t>
            </a:r>
          </a:p>
        </p:txBody>
      </p:sp>
      <p:sp>
        <p:nvSpPr>
          <p:cNvPr id="47" name="文本框 46"/>
          <p:cNvSpPr txBox="1"/>
          <p:nvPr/>
        </p:nvSpPr>
        <p:spPr>
          <a:xfrm>
            <a:off x="5640428" y="2542153"/>
            <a:ext cx="4044461" cy="369332"/>
          </a:xfrm>
          <a:prstGeom prst="rect">
            <a:avLst/>
          </a:prstGeom>
          <a:noFill/>
        </p:spPr>
        <p:txBody>
          <a:bodyPr wrap="square" rtlCol="0">
            <a:spAutoFit/>
          </a:bodyPr>
          <a:lstStyle/>
          <a:p>
            <a:r>
              <a:rPr lang="zh-CN" altLang="en-US" dirty="0"/>
              <a:t>解码器：</a:t>
            </a:r>
          </a:p>
        </p:txBody>
      </p:sp>
      <p:sp>
        <p:nvSpPr>
          <p:cNvPr id="48" name="文本框 47"/>
          <p:cNvSpPr txBox="1"/>
          <p:nvPr/>
        </p:nvSpPr>
        <p:spPr>
          <a:xfrm>
            <a:off x="5699043" y="3438598"/>
            <a:ext cx="4044461" cy="369332"/>
          </a:xfrm>
          <a:prstGeom prst="rect">
            <a:avLst/>
          </a:prstGeom>
          <a:noFill/>
        </p:spPr>
        <p:txBody>
          <a:bodyPr wrap="square" rtlCol="0">
            <a:spAutoFit/>
          </a:bodyPr>
          <a:lstStyle/>
          <a:p>
            <a:r>
              <a:rPr lang="zh-CN" altLang="en-US" dirty="0"/>
              <a:t>损失函数：</a:t>
            </a:r>
          </a:p>
        </p:txBody>
      </p:sp>
      <p:pic>
        <p:nvPicPr>
          <p:cNvPr id="16" name="图片 15"/>
          <p:cNvPicPr>
            <a:picLocks noChangeAspect="1"/>
          </p:cNvPicPr>
          <p:nvPr/>
        </p:nvPicPr>
        <p:blipFill>
          <a:blip r:embed="rId7"/>
          <a:stretch>
            <a:fillRect/>
          </a:stretch>
        </p:blipFill>
        <p:spPr>
          <a:xfrm>
            <a:off x="1360379" y="2911162"/>
            <a:ext cx="2265532" cy="27903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0305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639209" y="219906"/>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2.1 </a:t>
            </a:r>
            <a:r>
              <a:rPr lang="zh-CN" altLang="en-US" sz="2000" b="1" spc="300" dirty="0">
                <a:solidFill>
                  <a:srgbClr val="41393B"/>
                </a:solidFill>
                <a:latin typeface="微软雅黑" panose="020B0503020204020204" pitchFamily="34" charset="-122"/>
                <a:ea typeface="微软雅黑" panose="020B0503020204020204" pitchFamily="34" charset="-122"/>
              </a:rPr>
              <a:t>特征学习模块</a:t>
            </a:r>
          </a:p>
        </p:txBody>
      </p:sp>
      <p:grpSp>
        <p:nvGrpSpPr>
          <p:cNvPr id="21" name="Group 1"/>
          <p:cNvGrpSpPr/>
          <p:nvPr/>
        </p:nvGrpSpPr>
        <p:grpSpPr>
          <a:xfrm>
            <a:off x="446908" y="1413248"/>
            <a:ext cx="4192301" cy="1222553"/>
            <a:chOff x="6630373" y="2068132"/>
            <a:chExt cx="4192301" cy="1217066"/>
          </a:xfrm>
        </p:grpSpPr>
        <p:sp>
          <p:nvSpPr>
            <p:cNvPr id="22" name="Rectangle 2"/>
            <p:cNvSpPr/>
            <p:nvPr/>
          </p:nvSpPr>
          <p:spPr>
            <a:xfrm>
              <a:off x="6942646" y="2068132"/>
              <a:ext cx="3880028" cy="1217066"/>
            </a:xfrm>
            <a:prstGeom prst="rect">
              <a:avLst/>
            </a:prstGeom>
            <a:noFill/>
            <a:ln w="22225">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ounded Rectangle 3"/>
            <p:cNvSpPr/>
            <p:nvPr/>
          </p:nvSpPr>
          <p:spPr>
            <a:xfrm rot="2700000">
              <a:off x="6630373" y="2364391"/>
              <a:ext cx="624548" cy="624548"/>
            </a:xfrm>
            <a:prstGeom prst="roundRect">
              <a:avLst>
                <a:gd name="adj" fmla="val 19652"/>
              </a:avLst>
            </a:prstGeom>
            <a:solidFill>
              <a:srgbClr val="827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24" name="Rectangle 38"/>
          <p:cNvSpPr/>
          <p:nvPr/>
        </p:nvSpPr>
        <p:spPr>
          <a:xfrm>
            <a:off x="1152496" y="1513005"/>
            <a:ext cx="1766887" cy="362792"/>
          </a:xfrm>
          <a:prstGeom prst="rect">
            <a:avLst/>
          </a:prstGeom>
        </p:spPr>
        <p:txBody>
          <a:bodyPr wrap="square">
            <a:spAutoFit/>
          </a:bodyPr>
          <a:lstStyle/>
          <a:p>
            <a:pPr>
              <a:lnSpc>
                <a:spcPct val="120000"/>
              </a:lnSpc>
              <a:spcBef>
                <a:spcPct val="20000"/>
              </a:spcBef>
            </a:pPr>
            <a:r>
              <a:rPr lang="en-US" altLang="zh-CN" sz="1600" b="1" dirty="0" err="1">
                <a:solidFill>
                  <a:srgbClr val="41393B"/>
                </a:solidFill>
                <a:latin typeface="微软雅黑" panose="020B0503020204020204" pitchFamily="34" charset="-122"/>
                <a:ea typeface="微软雅黑" panose="020B0503020204020204" pitchFamily="34" charset="-122"/>
                <a:sym typeface="+mn-lt"/>
              </a:rPr>
              <a:t>SparseAE</a:t>
            </a:r>
            <a:endParaRPr lang="en-US" sz="1600" b="1" dirty="0">
              <a:solidFill>
                <a:srgbClr val="41393B"/>
              </a:solidFill>
              <a:latin typeface="微软雅黑" panose="020B0503020204020204" pitchFamily="34" charset="-122"/>
              <a:ea typeface="微软雅黑" panose="020B0503020204020204" pitchFamily="34" charset="-122"/>
              <a:sym typeface="+mn-lt"/>
            </a:endParaRPr>
          </a:p>
        </p:txBody>
      </p:sp>
      <p:sp>
        <p:nvSpPr>
          <p:cNvPr id="25" name="TextBox 39"/>
          <p:cNvSpPr txBox="1"/>
          <p:nvPr/>
        </p:nvSpPr>
        <p:spPr>
          <a:xfrm>
            <a:off x="312479" y="1613794"/>
            <a:ext cx="941699" cy="769441"/>
          </a:xfrm>
          <a:prstGeom prst="rect">
            <a:avLst/>
          </a:prstGeom>
          <a:noFill/>
        </p:spPr>
        <p:txBody>
          <a:bodyPr wrap="square" rtlCol="0">
            <a:spAutoFit/>
          </a:bodyPr>
          <a:lstStyle/>
          <a:p>
            <a:pPr algn="ctr"/>
            <a:r>
              <a:rPr lang="en-US" altLang="zh-CN" sz="4400" b="1" dirty="0">
                <a:solidFill>
                  <a:schemeClr val="bg1"/>
                </a:solidFill>
                <a:cs typeface="+mn-ea"/>
                <a:sym typeface="+mn-lt"/>
              </a:rPr>
              <a:t>2</a:t>
            </a:r>
            <a:endParaRPr lang="en-US" altLang="zh-CN" sz="2000" dirty="0">
              <a:solidFill>
                <a:schemeClr val="bg1"/>
              </a:solidFill>
              <a:cs typeface="+mn-ea"/>
              <a:sym typeface="+mn-lt"/>
            </a:endParaRPr>
          </a:p>
        </p:txBody>
      </p:sp>
      <p:sp>
        <p:nvSpPr>
          <p:cNvPr id="26" name="TextBox 43"/>
          <p:cNvSpPr txBox="1"/>
          <p:nvPr/>
        </p:nvSpPr>
        <p:spPr>
          <a:xfrm>
            <a:off x="1152496" y="1829510"/>
            <a:ext cx="3323074" cy="867930"/>
          </a:xfrm>
          <a:prstGeom prst="rect">
            <a:avLst/>
          </a:prstGeom>
          <a:noFill/>
        </p:spPr>
        <p:txBody>
          <a:bodyPr wrap="square"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利用</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sym typeface="+mn-lt"/>
              </a:rPr>
              <a:t>SparseAE</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把网络中的二阶相似性、高阶相似性以及属性相似性信息映射到低维的向量空间中</a:t>
            </a:r>
            <a:endParaRPr lang="id-ID"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cxnSp>
        <p:nvCxnSpPr>
          <p:cNvPr id="30" name="直接连接符 29"/>
          <p:cNvCxnSpPr/>
          <p:nvPr/>
        </p:nvCxnSpPr>
        <p:spPr>
          <a:xfrm>
            <a:off x="4932790" y="1413248"/>
            <a:ext cx="48000" cy="4288305"/>
          </a:xfrm>
          <a:prstGeom prst="line">
            <a:avLst/>
          </a:prstGeom>
          <a:ln w="19050">
            <a:solidFill>
              <a:srgbClr val="231F20"/>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3"/>
          <a:stretch>
            <a:fillRect/>
          </a:stretch>
        </p:blipFill>
        <p:spPr>
          <a:xfrm>
            <a:off x="1360379" y="2911162"/>
            <a:ext cx="2265532" cy="27903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mc:AlternateContent xmlns:mc="http://schemas.openxmlformats.org/markup-compatibility/2006" xmlns:a14="http://schemas.microsoft.com/office/drawing/2010/main">
        <mc:Choice Requires="a14">
          <p:sp>
            <p:nvSpPr>
              <p:cNvPr id="7" name="矩形 6"/>
              <p:cNvSpPr/>
              <p:nvPr/>
            </p:nvSpPr>
            <p:spPr>
              <a:xfrm>
                <a:off x="5386623" y="1445749"/>
                <a:ext cx="5465471" cy="9081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𝐶𝐸</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𝑑</m:t>
                              </m:r>
                            </m:sup>
                            <m:e>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𝑖𝑗</m:t>
                                      </m:r>
                                    </m:sub>
                                    <m:sup>
                                      <m:r>
                                        <a:rPr lang="zh-CN" altLang="en-US" b="0" i="0">
                                          <a:latin typeface="Cambria Math" panose="02040503050406030204" pitchFamily="18" charset="0"/>
                                        </a:rPr>
                                        <m:t>′</m:t>
                                      </m:r>
                                    </m:sup>
                                  </m:sSubSup>
                                  <m:r>
                                    <a:rPr lang="zh-CN" altLang="en-US" b="0" i="1">
                                      <a:latin typeface="Cambria Math" panose="02040503050406030204" pitchFamily="18" charset="0"/>
                                    </a:rPr>
                                    <m:t>𝑙𝑜𝑔</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1" i="1">
                                              <a:latin typeface="Cambria Math" panose="02040503050406030204" pitchFamily="18" charset="0"/>
                                            </a:rPr>
                                            <m:t>𝒙</m:t>
                                          </m:r>
                                        </m:e>
                                      </m:acc>
                                    </m:e>
                                    <m:sub>
                                      <m:r>
                                        <a:rPr lang="zh-CN" altLang="en-US" b="0" i="1">
                                          <a:latin typeface="Cambria Math" panose="02040503050406030204" pitchFamily="18" charset="0"/>
                                        </a:rPr>
                                        <m:t>𝑖𝑗</m:t>
                                      </m:r>
                                    </m:sub>
                                  </m:sSub>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𝑖𝑗</m:t>
                                          </m:r>
                                        </m:sub>
                                        <m:sup>
                                          <m:r>
                                            <a:rPr lang="zh-CN" altLang="en-US" b="0" i="0">
                                              <a:latin typeface="Cambria Math" panose="02040503050406030204" pitchFamily="18" charset="0"/>
                                            </a:rPr>
                                            <m:t>′</m:t>
                                          </m:r>
                                        </m:sup>
                                      </m:sSubSup>
                                    </m:e>
                                  </m:d>
                                  <m:r>
                                    <m:rPr>
                                      <m:sty m:val="p"/>
                                    </m:rPr>
                                    <a:rPr lang="zh-CN" altLang="en-US" b="0" i="0">
                                      <a:latin typeface="Cambria Math" panose="02040503050406030204" pitchFamily="18" charset="0"/>
                                    </a:rPr>
                                    <m:t>lo</m:t>
                                  </m:r>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g</m:t>
                                      </m:r>
                                    </m:fName>
                                    <m:e>
                                      <m:r>
                                        <a:rPr lang="zh-CN" altLang="en-US" b="0" i="0">
                                          <a:latin typeface="Cambria Math" panose="02040503050406030204" pitchFamily="18" charset="0"/>
                                        </a:rPr>
                                        <m:t>(</m:t>
                                      </m:r>
                                    </m:e>
                                  </m:func>
                                  <m:r>
                                    <a:rPr lang="zh-CN" altLang="en-US" b="0" i="0">
                                      <a:latin typeface="Cambria Math" panose="02040503050406030204" pitchFamily="18" charset="0"/>
                                    </a:rPr>
                                    <m:t>1−</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0" i="1">
                                              <a:latin typeface="Cambria Math" panose="02040503050406030204" pitchFamily="18" charset="0"/>
                                            </a:rPr>
                                            <m:t>𝑥</m:t>
                                          </m:r>
                                        </m:e>
                                      </m:acc>
                                    </m:e>
                                    <m:sub>
                                      <m:r>
                                        <a:rPr lang="zh-CN" altLang="en-US" b="0" i="1">
                                          <a:latin typeface="Cambria Math" panose="02040503050406030204" pitchFamily="18" charset="0"/>
                                        </a:rPr>
                                        <m:t>𝑖𝑗</m:t>
                                      </m:r>
                                    </m:sub>
                                  </m:sSub>
                                  <m:r>
                                    <a:rPr lang="zh-CN" altLang="en-US" b="0" i="0">
                                      <a:latin typeface="Cambria Math" panose="02040503050406030204" pitchFamily="18" charset="0"/>
                                    </a:rPr>
                                    <m:t>)</m:t>
                                  </m:r>
                                </m:e>
                              </m:d>
                            </m:e>
                          </m:nary>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5386623" y="1445749"/>
                <a:ext cx="5465471" cy="90819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5386623" y="4709132"/>
                <a:ext cx="5833071" cy="9081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𝐶𝐸</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𝑑</m:t>
                              </m:r>
                            </m:sup>
                            <m:e>
                              <m:d>
                                <m:dPr>
                                  <m:ctrlPr>
                                    <a:rPr lang="zh-CN" altLang="en-US" i="1">
                                      <a:latin typeface="Cambria Math" panose="02040503050406030204" pitchFamily="18" charset="0"/>
                                    </a:rPr>
                                  </m:ctrlPr>
                                </m:dPr>
                                <m:e>
                                  <m:r>
                                    <a:rPr lang="zh-CN" altLang="en-US" i="1">
                                      <a:latin typeface="Cambria Math" panose="02040503050406030204" pitchFamily="18" charset="0"/>
                                    </a:rPr>
                                    <m:t>𝐶</m:t>
                                  </m:r>
                                  <m:sSubSup>
                                    <m:sSubSupPr>
                                      <m:ctrlPr>
                                        <a:rPr lang="zh-CN" altLang="en-US" i="1">
                                          <a:latin typeface="Cambria Math" panose="02040503050406030204" pitchFamily="18" charset="0"/>
                                        </a:rPr>
                                      </m:ctrlPr>
                                    </m:sSubSupPr>
                                    <m:e>
                                      <m:r>
                                        <a:rPr lang="zh-CN" altLang="en-US" i="0">
                                          <a:latin typeface="Cambria Math" panose="02040503050406030204" pitchFamily="18" charset="0"/>
                                        </a:rPr>
                                        <m:t>∙</m:t>
                                      </m:r>
                                      <m:r>
                                        <a:rPr lang="zh-CN" altLang="en-US" b="1" i="1">
                                          <a:latin typeface="Cambria Math" panose="02040503050406030204" pitchFamily="18" charset="0"/>
                                        </a:rPr>
                                        <m:t>𝒙</m:t>
                                      </m:r>
                                    </m:e>
                                    <m:sub>
                                      <m:r>
                                        <a:rPr lang="zh-CN" altLang="en-US" b="0" i="1">
                                          <a:latin typeface="Cambria Math" panose="02040503050406030204" pitchFamily="18" charset="0"/>
                                        </a:rPr>
                                        <m:t>𝑖𝑗</m:t>
                                      </m:r>
                                    </m:sub>
                                    <m:sup>
                                      <m:r>
                                        <a:rPr lang="zh-CN" altLang="en-US" b="0" i="0">
                                          <a:latin typeface="Cambria Math" panose="02040503050406030204" pitchFamily="18" charset="0"/>
                                        </a:rPr>
                                        <m:t>′</m:t>
                                      </m:r>
                                    </m:sup>
                                  </m:sSubSup>
                                  <m:r>
                                    <a:rPr lang="zh-CN" altLang="en-US" b="0" i="1">
                                      <a:latin typeface="Cambria Math" panose="02040503050406030204" pitchFamily="18" charset="0"/>
                                    </a:rPr>
                                    <m:t>𝑙𝑜𝑔</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1" i="1">
                                              <a:latin typeface="Cambria Math" panose="02040503050406030204" pitchFamily="18" charset="0"/>
                                            </a:rPr>
                                            <m:t>𝒙</m:t>
                                          </m:r>
                                        </m:e>
                                      </m:acc>
                                    </m:e>
                                    <m:sub>
                                      <m:r>
                                        <a:rPr lang="zh-CN" altLang="en-US" b="0" i="1">
                                          <a:latin typeface="Cambria Math" panose="02040503050406030204" pitchFamily="18" charset="0"/>
                                        </a:rPr>
                                        <m:t>𝑖𝑗</m:t>
                                      </m:r>
                                    </m:sub>
                                  </m:sSub>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𝑖𝑗</m:t>
                                          </m:r>
                                        </m:sub>
                                        <m:sup>
                                          <m:r>
                                            <a:rPr lang="zh-CN" altLang="en-US" b="0" i="0">
                                              <a:latin typeface="Cambria Math" panose="02040503050406030204" pitchFamily="18" charset="0"/>
                                            </a:rPr>
                                            <m:t>′</m:t>
                                          </m:r>
                                        </m:sup>
                                      </m:sSubSup>
                                    </m:e>
                                  </m:d>
                                  <m:r>
                                    <m:rPr>
                                      <m:sty m:val="p"/>
                                    </m:rPr>
                                    <a:rPr lang="zh-CN" altLang="en-US" b="0" i="0">
                                      <a:latin typeface="Cambria Math" panose="02040503050406030204" pitchFamily="18" charset="0"/>
                                    </a:rPr>
                                    <m:t>lo</m:t>
                                  </m:r>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g</m:t>
                                      </m:r>
                                    </m:fName>
                                    <m:e>
                                      <m:r>
                                        <a:rPr lang="zh-CN" altLang="en-US" b="0" i="0">
                                          <a:latin typeface="Cambria Math" panose="02040503050406030204" pitchFamily="18" charset="0"/>
                                        </a:rPr>
                                        <m:t>(</m:t>
                                      </m:r>
                                    </m:e>
                                  </m:func>
                                  <m:r>
                                    <a:rPr lang="zh-CN" altLang="en-US" b="0" i="0">
                                      <a:latin typeface="Cambria Math" panose="02040503050406030204" pitchFamily="18" charset="0"/>
                                    </a:rPr>
                                    <m:t>1−</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0" i="1">
                                              <a:latin typeface="Cambria Math" panose="02040503050406030204" pitchFamily="18" charset="0"/>
                                            </a:rPr>
                                            <m:t>𝑥</m:t>
                                          </m:r>
                                        </m:e>
                                      </m:acc>
                                    </m:e>
                                    <m:sub>
                                      <m:r>
                                        <a:rPr lang="zh-CN" altLang="en-US" b="0" i="1">
                                          <a:latin typeface="Cambria Math" panose="02040503050406030204" pitchFamily="18" charset="0"/>
                                        </a:rPr>
                                        <m:t>𝑖𝑗</m:t>
                                      </m:r>
                                    </m:sub>
                                  </m:sSub>
                                  <m:r>
                                    <a:rPr lang="zh-CN" altLang="en-US" b="0" i="0">
                                      <a:latin typeface="Cambria Math" panose="02040503050406030204" pitchFamily="18" charset="0"/>
                                    </a:rPr>
                                    <m:t>)</m:t>
                                  </m:r>
                                </m:e>
                              </m:d>
                            </m:e>
                          </m:nary>
                        </m:e>
                      </m:nary>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5386623" y="4709132"/>
                <a:ext cx="5833071" cy="90819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386623" y="2383235"/>
                <a:ext cx="2214004" cy="566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𝑖𝑗</m:t>
                          </m:r>
                        </m:sub>
                        <m:sup>
                          <m:r>
                            <a:rPr lang="zh-CN" altLang="en-US" i="0">
                              <a:latin typeface="Cambria Math" panose="02040503050406030204" pitchFamily="18" charset="0"/>
                            </a:rPr>
                            <m:t>′</m:t>
                          </m:r>
                        </m:sup>
                      </m:sSubSup>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𝜖</m:t>
                          </m:r>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𝑖𝑗</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𝜖</m:t>
                          </m:r>
                        </m:num>
                        <m:den>
                          <m:r>
                            <a:rPr lang="zh-CN" altLang="en-US" i="1">
                              <a:latin typeface="Cambria Math" panose="02040503050406030204" pitchFamily="18" charset="0"/>
                            </a:rPr>
                            <m:t>𝑑</m:t>
                          </m:r>
                        </m:den>
                      </m:f>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5386623" y="2383235"/>
                <a:ext cx="2214004" cy="566694"/>
              </a:xfrm>
              <a:prstGeom prst="rect">
                <a:avLst/>
              </a:prstGeom>
              <a:blipFill>
                <a:blip r:embed="rId6"/>
                <a:stretch>
                  <a:fillRect/>
                </a:stretch>
              </a:blipFill>
            </p:spPr>
            <p:txBody>
              <a:bodyPr/>
              <a:lstStyle/>
              <a:p>
                <a:r>
                  <a:rPr lang="zh-CN" altLang="en-US">
                    <a:noFill/>
                  </a:rPr>
                  <a:t> </a:t>
                </a:r>
              </a:p>
            </p:txBody>
          </p:sp>
        </mc:Fallback>
      </mc:AlternateContent>
      <p:sp>
        <p:nvSpPr>
          <p:cNvPr id="18" name="文本框 17"/>
          <p:cNvSpPr txBox="1"/>
          <p:nvPr/>
        </p:nvSpPr>
        <p:spPr>
          <a:xfrm>
            <a:off x="5433515" y="3481215"/>
            <a:ext cx="3921505" cy="369332"/>
          </a:xfrm>
          <a:prstGeom prst="rect">
            <a:avLst/>
          </a:prstGeom>
          <a:noFill/>
        </p:spPr>
        <p:txBody>
          <a:bodyPr wrap="square" rtlCol="0">
            <a:spAutoFit/>
          </a:bodyPr>
          <a:lstStyle/>
          <a:p>
            <a:r>
              <a:rPr lang="zh-CN" altLang="en-US" dirty="0"/>
              <a:t>原始标签：</a:t>
            </a:r>
            <a:r>
              <a:rPr lang="en-US" altLang="zh-CN" dirty="0"/>
              <a:t>[0, 1, 0, 0, 0, 0, 0, 0, 0, 0]</a:t>
            </a:r>
            <a:endParaRPr lang="zh-CN" altLang="en-US" dirty="0"/>
          </a:p>
        </p:txBody>
      </p:sp>
      <p:sp>
        <p:nvSpPr>
          <p:cNvPr id="27" name="文本框 26"/>
          <p:cNvSpPr txBox="1"/>
          <p:nvPr/>
        </p:nvSpPr>
        <p:spPr>
          <a:xfrm>
            <a:off x="5433514" y="3878825"/>
            <a:ext cx="6629531" cy="369332"/>
          </a:xfrm>
          <a:prstGeom prst="rect">
            <a:avLst/>
          </a:prstGeom>
          <a:noFill/>
        </p:spPr>
        <p:txBody>
          <a:bodyPr wrap="square" rtlCol="0">
            <a:spAutoFit/>
          </a:bodyPr>
          <a:lstStyle/>
          <a:p>
            <a:r>
              <a:rPr lang="zh-CN" altLang="en-US" dirty="0"/>
              <a:t>平滑标签：</a:t>
            </a:r>
            <a:r>
              <a:rPr lang="en-US" altLang="zh-CN" dirty="0"/>
              <a:t>[0.01, 0.9, 0.01, 0.01, 0.01, 0.01, 0.01, 0.01, 0.01, 0.01]</a:t>
            </a:r>
            <a:endParaRPr lang="zh-CN" altLang="en-US" dirty="0"/>
          </a:p>
        </p:txBody>
      </p:sp>
      <mc:AlternateContent xmlns:mc="http://schemas.openxmlformats.org/markup-compatibility/2006" xmlns:a14="http://schemas.microsoft.com/office/drawing/2010/main">
        <mc:Choice Requires="a14">
          <p:sp>
            <p:nvSpPr>
              <p:cNvPr id="28" name="文本框 27"/>
              <p:cNvSpPr txBox="1"/>
              <p:nvPr/>
            </p:nvSpPr>
            <p:spPr>
              <a:xfrm>
                <a:off x="5433515" y="3031874"/>
                <a:ext cx="2508739" cy="369332"/>
              </a:xfrm>
              <a:prstGeom prst="rect">
                <a:avLst/>
              </a:prstGeom>
              <a:noFill/>
            </p:spPr>
            <p:txBody>
              <a:bodyPr wrap="square" rtlCol="0">
                <a:spAutoFit/>
              </a:bodyPr>
              <a:lstStyle/>
              <a:p>
                <a:r>
                  <a:rPr lang="zh-CN" altLang="en-US" dirty="0"/>
                  <a:t>当</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𝜖</m:t>
                    </m:r>
                    <m:r>
                      <a:rPr lang="en-US" altLang="zh-CN" i="1" smtClean="0">
                        <a:latin typeface="Cambria Math" panose="02040503050406030204" pitchFamily="18" charset="0"/>
                      </a:rPr>
                      <m:t>=</m:t>
                    </m:r>
                  </m:oMath>
                </a14:m>
                <a:r>
                  <a:rPr lang="en-US" altLang="zh-CN" dirty="0"/>
                  <a:t>0.1</a:t>
                </a:r>
                <a:r>
                  <a:rPr lang="zh-CN" altLang="en-US" dirty="0"/>
                  <a:t>时</a:t>
                </a:r>
              </a:p>
            </p:txBody>
          </p:sp>
        </mc:Choice>
        <mc:Fallback xmlns="">
          <p:sp>
            <p:nvSpPr>
              <p:cNvPr id="28" name="文本框 27"/>
              <p:cNvSpPr txBox="1">
                <a:spLocks noRot="1" noChangeAspect="1" noMove="1" noResize="1" noEditPoints="1" noAdjustHandles="1" noChangeArrowheads="1" noChangeShapeType="1" noTextEdit="1"/>
              </p:cNvSpPr>
              <p:nvPr/>
            </p:nvSpPr>
            <p:spPr>
              <a:xfrm>
                <a:off x="5433515" y="3031874"/>
                <a:ext cx="2508739" cy="369332"/>
              </a:xfrm>
              <a:prstGeom prst="rect">
                <a:avLst/>
              </a:prstGeom>
              <a:blipFill>
                <a:blip r:embed="rId7"/>
                <a:stretch>
                  <a:fillRect l="-1942"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325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639209" y="219906"/>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2.1 </a:t>
            </a:r>
            <a:r>
              <a:rPr lang="zh-CN" altLang="en-US" sz="2000" b="1" spc="300" dirty="0">
                <a:solidFill>
                  <a:srgbClr val="41393B"/>
                </a:solidFill>
                <a:latin typeface="微软雅黑" panose="020B0503020204020204" pitchFamily="34" charset="-122"/>
                <a:ea typeface="微软雅黑" panose="020B0503020204020204" pitchFamily="34" charset="-122"/>
              </a:rPr>
              <a:t>特征学习模块</a:t>
            </a:r>
          </a:p>
        </p:txBody>
      </p:sp>
      <p:grpSp>
        <p:nvGrpSpPr>
          <p:cNvPr id="21" name="Group 1"/>
          <p:cNvGrpSpPr/>
          <p:nvPr/>
        </p:nvGrpSpPr>
        <p:grpSpPr>
          <a:xfrm>
            <a:off x="446908" y="1413248"/>
            <a:ext cx="4192301" cy="1222553"/>
            <a:chOff x="6630373" y="2068132"/>
            <a:chExt cx="4192301" cy="1217066"/>
          </a:xfrm>
        </p:grpSpPr>
        <p:sp>
          <p:nvSpPr>
            <p:cNvPr id="22" name="Rectangle 2"/>
            <p:cNvSpPr/>
            <p:nvPr/>
          </p:nvSpPr>
          <p:spPr>
            <a:xfrm>
              <a:off x="6942646" y="2068132"/>
              <a:ext cx="3880028" cy="1217066"/>
            </a:xfrm>
            <a:prstGeom prst="rect">
              <a:avLst/>
            </a:prstGeom>
            <a:noFill/>
            <a:ln w="22225">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ounded Rectangle 3"/>
            <p:cNvSpPr/>
            <p:nvPr/>
          </p:nvSpPr>
          <p:spPr>
            <a:xfrm rot="2700000">
              <a:off x="6630373" y="2364391"/>
              <a:ext cx="624548" cy="624548"/>
            </a:xfrm>
            <a:prstGeom prst="roundRect">
              <a:avLst>
                <a:gd name="adj" fmla="val 19652"/>
              </a:avLst>
            </a:prstGeom>
            <a:solidFill>
              <a:srgbClr val="827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24" name="Rectangle 38"/>
          <p:cNvSpPr/>
          <p:nvPr/>
        </p:nvSpPr>
        <p:spPr>
          <a:xfrm>
            <a:off x="1152496" y="1513005"/>
            <a:ext cx="1766887" cy="362792"/>
          </a:xfrm>
          <a:prstGeom prst="rect">
            <a:avLst/>
          </a:prstGeom>
        </p:spPr>
        <p:txBody>
          <a:bodyPr wrap="square">
            <a:spAutoFit/>
          </a:bodyPr>
          <a:lstStyle/>
          <a:p>
            <a:pPr>
              <a:lnSpc>
                <a:spcPct val="120000"/>
              </a:lnSpc>
              <a:spcBef>
                <a:spcPct val="20000"/>
              </a:spcBef>
            </a:pPr>
            <a:r>
              <a:rPr lang="zh-CN" altLang="en-US" sz="1600" b="1" dirty="0">
                <a:solidFill>
                  <a:srgbClr val="41393B"/>
                </a:solidFill>
                <a:latin typeface="微软雅黑" panose="020B0503020204020204" pitchFamily="34" charset="-122"/>
                <a:ea typeface="微软雅黑" panose="020B0503020204020204" pitchFamily="34" charset="-122"/>
                <a:sym typeface="+mn-lt"/>
              </a:rPr>
              <a:t>二阶结构相似性</a:t>
            </a:r>
            <a:endParaRPr lang="en-US" sz="1600" b="1" dirty="0">
              <a:solidFill>
                <a:srgbClr val="41393B"/>
              </a:solidFill>
              <a:latin typeface="微软雅黑" panose="020B0503020204020204" pitchFamily="34" charset="-122"/>
              <a:ea typeface="微软雅黑" panose="020B0503020204020204" pitchFamily="34" charset="-122"/>
              <a:sym typeface="+mn-lt"/>
            </a:endParaRPr>
          </a:p>
        </p:txBody>
      </p:sp>
      <p:sp>
        <p:nvSpPr>
          <p:cNvPr id="25" name="TextBox 39"/>
          <p:cNvSpPr txBox="1"/>
          <p:nvPr/>
        </p:nvSpPr>
        <p:spPr>
          <a:xfrm>
            <a:off x="312479" y="1613794"/>
            <a:ext cx="941699" cy="769441"/>
          </a:xfrm>
          <a:prstGeom prst="rect">
            <a:avLst/>
          </a:prstGeom>
          <a:noFill/>
        </p:spPr>
        <p:txBody>
          <a:bodyPr wrap="square" rtlCol="0">
            <a:spAutoFit/>
          </a:bodyPr>
          <a:lstStyle/>
          <a:p>
            <a:pPr algn="ctr"/>
            <a:r>
              <a:rPr lang="en-US" altLang="zh-CN" sz="4400" b="1" dirty="0">
                <a:solidFill>
                  <a:schemeClr val="bg1"/>
                </a:solidFill>
                <a:cs typeface="+mn-ea"/>
                <a:sym typeface="+mn-lt"/>
              </a:rPr>
              <a:t>3</a:t>
            </a:r>
            <a:endParaRPr lang="en-US" altLang="zh-CN" sz="2000" dirty="0">
              <a:solidFill>
                <a:schemeClr val="bg1"/>
              </a:solidFill>
              <a:cs typeface="+mn-ea"/>
              <a:sym typeface="+mn-lt"/>
            </a:endParaRPr>
          </a:p>
        </p:txBody>
      </p:sp>
      <p:sp>
        <p:nvSpPr>
          <p:cNvPr id="26" name="TextBox 43"/>
          <p:cNvSpPr txBox="1"/>
          <p:nvPr/>
        </p:nvSpPr>
        <p:spPr>
          <a:xfrm>
            <a:off x="1152496" y="1829510"/>
            <a:ext cx="3323074" cy="609398"/>
          </a:xfrm>
          <a:prstGeom prst="rect">
            <a:avLst/>
          </a:prstGeom>
          <a:noFill/>
        </p:spPr>
        <p:txBody>
          <a:bodyPr wrap="square"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二阶相似性认为拥有相似邻居的两个顶点具有二阶相似性</a:t>
            </a:r>
            <a:endParaRPr lang="id-ID"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cxnSp>
        <p:nvCxnSpPr>
          <p:cNvPr id="30" name="直接连接符 29"/>
          <p:cNvCxnSpPr/>
          <p:nvPr/>
        </p:nvCxnSpPr>
        <p:spPr>
          <a:xfrm>
            <a:off x="4932790" y="1413248"/>
            <a:ext cx="48000" cy="4288305"/>
          </a:xfrm>
          <a:prstGeom prst="line">
            <a:avLst/>
          </a:prstGeom>
          <a:ln w="19050">
            <a:solidFill>
              <a:srgbClr val="231F20"/>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3"/>
          <a:stretch>
            <a:fillRect/>
          </a:stretch>
        </p:blipFill>
        <p:spPr>
          <a:xfrm>
            <a:off x="1360379" y="2911162"/>
            <a:ext cx="2265532" cy="27903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mc:AlternateContent xmlns:mc="http://schemas.openxmlformats.org/markup-compatibility/2006" xmlns:a14="http://schemas.microsoft.com/office/drawing/2010/main">
        <mc:Choice Requires="a14">
          <p:sp>
            <p:nvSpPr>
              <p:cNvPr id="3" name="矩形 2"/>
              <p:cNvSpPr/>
              <p:nvPr/>
            </p:nvSpPr>
            <p:spPr>
              <a:xfrm>
                <a:off x="5274371" y="3852258"/>
                <a:ext cx="5778313" cy="9081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𝑠</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𝑑</m:t>
                              </m:r>
                            </m:sup>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𝑠</m:t>
                                      </m:r>
                                    </m:sub>
                                  </m:sSub>
                                  <m:sSubSup>
                                    <m:sSubSupPr>
                                      <m:ctrlPr>
                                        <a:rPr lang="zh-CN" altLang="en-US" i="1">
                                          <a:latin typeface="Cambria Math" panose="02040503050406030204" pitchFamily="18" charset="0"/>
                                        </a:rPr>
                                      </m:ctrlPr>
                                    </m:sSubSupPr>
                                    <m:e>
                                      <m:r>
                                        <a:rPr lang="zh-CN" altLang="en-US" i="0">
                                          <a:latin typeface="Cambria Math" panose="02040503050406030204" pitchFamily="18" charset="0"/>
                                        </a:rPr>
                                        <m:t>∙</m:t>
                                      </m:r>
                                      <m:r>
                                        <a:rPr lang="zh-CN" altLang="en-US" b="1" i="1">
                                          <a:latin typeface="Cambria Math" panose="02040503050406030204" pitchFamily="18" charset="0"/>
                                        </a:rPr>
                                        <m:t>𝑺</m:t>
                                      </m:r>
                                    </m:e>
                                    <m:sub>
                                      <m:r>
                                        <a:rPr lang="zh-CN" altLang="en-US" b="0" i="1">
                                          <a:latin typeface="Cambria Math" panose="02040503050406030204" pitchFamily="18" charset="0"/>
                                        </a:rPr>
                                        <m:t>𝑖𝑗</m:t>
                                      </m:r>
                                    </m:sub>
                                    <m:sup>
                                      <m:r>
                                        <a:rPr lang="zh-CN" altLang="en-US" b="0" i="0">
                                          <a:latin typeface="Cambria Math" panose="02040503050406030204" pitchFamily="18" charset="0"/>
                                        </a:rPr>
                                        <m:t>′</m:t>
                                      </m:r>
                                    </m:sup>
                                  </m:sSubSup>
                                  <m:r>
                                    <a:rPr lang="zh-CN" altLang="en-US" b="0" i="1">
                                      <a:latin typeface="Cambria Math" panose="02040503050406030204" pitchFamily="18" charset="0"/>
                                    </a:rPr>
                                    <m:t>𝑙𝑜𝑔</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1" i="1">
                                              <a:latin typeface="Cambria Math" panose="02040503050406030204" pitchFamily="18" charset="0"/>
                                            </a:rPr>
                                            <m:t>𝑺</m:t>
                                          </m:r>
                                        </m:e>
                                      </m:acc>
                                    </m:e>
                                    <m:sub>
                                      <m:r>
                                        <a:rPr lang="zh-CN" altLang="en-US" b="0" i="1">
                                          <a:latin typeface="Cambria Math" panose="02040503050406030204" pitchFamily="18" charset="0"/>
                                        </a:rPr>
                                        <m:t>𝑖𝑗</m:t>
                                      </m:r>
                                    </m:sub>
                                  </m:sSub>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latin typeface="Cambria Math" panose="02040503050406030204" pitchFamily="18" charset="0"/>
                                            </a:rPr>
                                          </m:ctrlPr>
                                        </m:sSubSupPr>
                                        <m:e>
                                          <m:r>
                                            <a:rPr lang="zh-CN" altLang="en-US" b="1" i="1">
                                              <a:latin typeface="Cambria Math" panose="02040503050406030204" pitchFamily="18" charset="0"/>
                                            </a:rPr>
                                            <m:t>𝑺</m:t>
                                          </m:r>
                                        </m:e>
                                        <m:sub>
                                          <m:r>
                                            <a:rPr lang="zh-CN" altLang="en-US" b="0" i="1">
                                              <a:latin typeface="Cambria Math" panose="02040503050406030204" pitchFamily="18" charset="0"/>
                                            </a:rPr>
                                            <m:t>𝑖𝑗</m:t>
                                          </m:r>
                                        </m:sub>
                                        <m:sup>
                                          <m:r>
                                            <a:rPr lang="zh-CN" altLang="en-US" b="0" i="0">
                                              <a:latin typeface="Cambria Math" panose="02040503050406030204" pitchFamily="18" charset="0"/>
                                            </a:rPr>
                                            <m:t>′</m:t>
                                          </m:r>
                                        </m:sup>
                                      </m:sSubSup>
                                    </m:e>
                                  </m:d>
                                  <m:r>
                                    <m:rPr>
                                      <m:sty m:val="p"/>
                                    </m:rPr>
                                    <a:rPr lang="zh-CN" altLang="en-US" b="0" i="0">
                                      <a:latin typeface="Cambria Math" panose="02040503050406030204" pitchFamily="18" charset="0"/>
                                    </a:rPr>
                                    <m:t>lo</m:t>
                                  </m:r>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g</m:t>
                                      </m:r>
                                    </m:fName>
                                    <m:e>
                                      <m:r>
                                        <a:rPr lang="zh-CN" altLang="en-US" b="0" i="0">
                                          <a:latin typeface="Cambria Math" panose="02040503050406030204" pitchFamily="18" charset="0"/>
                                        </a:rPr>
                                        <m:t>(</m:t>
                                      </m:r>
                                    </m:e>
                                  </m:func>
                                  <m:r>
                                    <a:rPr lang="zh-CN" altLang="en-US" b="0" i="0">
                                      <a:latin typeface="Cambria Math" panose="02040503050406030204" pitchFamily="18" charset="0"/>
                                    </a:rPr>
                                    <m:t>1−</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1" i="1">
                                              <a:latin typeface="Cambria Math" panose="02040503050406030204" pitchFamily="18" charset="0"/>
                                            </a:rPr>
                                            <m:t>𝑺</m:t>
                                          </m:r>
                                        </m:e>
                                      </m:acc>
                                    </m:e>
                                    <m:sub>
                                      <m:r>
                                        <a:rPr lang="zh-CN" altLang="en-US" b="0" i="1">
                                          <a:latin typeface="Cambria Math" panose="02040503050406030204" pitchFamily="18" charset="0"/>
                                        </a:rPr>
                                        <m:t>𝑖𝑗</m:t>
                                      </m:r>
                                    </m:sub>
                                  </m:sSub>
                                  <m:r>
                                    <a:rPr lang="zh-CN" altLang="en-US" b="0" i="0">
                                      <a:latin typeface="Cambria Math" panose="02040503050406030204" pitchFamily="18" charset="0"/>
                                    </a:rPr>
                                    <m:t>)</m:t>
                                  </m:r>
                                </m:e>
                              </m:d>
                            </m:e>
                          </m:nary>
                        </m:e>
                      </m:nary>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274371" y="3852258"/>
                <a:ext cx="5778313" cy="908197"/>
              </a:xfrm>
              <a:prstGeom prst="rect">
                <a:avLst/>
              </a:prstGeom>
              <a:blipFill>
                <a:blip r:embed="rId4"/>
                <a:stretch>
                  <a:fillRect/>
                </a:stretch>
              </a:blipFill>
            </p:spPr>
            <p:txBody>
              <a:bodyPr/>
              <a:lstStyle/>
              <a:p>
                <a:r>
                  <a:rPr lang="zh-CN" altLang="en-US">
                    <a:noFill/>
                  </a:rPr>
                  <a:t> </a:t>
                </a:r>
              </a:p>
            </p:txBody>
          </p:sp>
        </mc:Fallback>
      </mc:AlternateContent>
      <p:sp>
        <p:nvSpPr>
          <p:cNvPr id="19" name="TextBox 43"/>
          <p:cNvSpPr txBox="1"/>
          <p:nvPr/>
        </p:nvSpPr>
        <p:spPr>
          <a:xfrm>
            <a:off x="5274371" y="2001229"/>
            <a:ext cx="6050121" cy="1089529"/>
          </a:xfrm>
          <a:prstGeom prst="rect">
            <a:avLst/>
          </a:prstGeom>
          <a:noFill/>
        </p:spPr>
        <p:txBody>
          <a:bodyPr wrap="square" rtlCol="0">
            <a:spAutoFit/>
          </a:bodyPr>
          <a:lstStyle/>
          <a:p>
            <a:pPr>
              <a:lnSpc>
                <a:spcPct val="120000"/>
              </a:lnSpc>
              <a:spcBef>
                <a:spcPct val="2000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邻接矩阵描述了顶点之间的关系，每一行记录了顶点与邻居的信息。因此用邻接矩阵的每一行来代表一个顶点，作为</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sym typeface="+mn-lt"/>
              </a:rPr>
              <a:t>SparseAE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的输入：</a:t>
            </a:r>
            <a:endParaRPr lang="id-ID"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 name="文本框 1"/>
          <p:cNvSpPr txBox="1"/>
          <p:nvPr/>
        </p:nvSpPr>
        <p:spPr>
          <a:xfrm>
            <a:off x="5274371" y="3482926"/>
            <a:ext cx="2394284" cy="369332"/>
          </a:xfrm>
          <a:prstGeom prst="rect">
            <a:avLst/>
          </a:prstGeom>
          <a:noFill/>
        </p:spPr>
        <p:txBody>
          <a:bodyPr wrap="square" rtlCol="0">
            <a:spAutoFit/>
          </a:bodyPr>
          <a:lstStyle/>
          <a:p>
            <a:r>
              <a:rPr lang="zh-CN" altLang="en-US" dirty="0"/>
              <a:t>损失函数：</a:t>
            </a:r>
          </a:p>
        </p:txBody>
      </p:sp>
    </p:spTree>
    <p:extLst>
      <p:ext uri="{BB962C8B-B14F-4D97-AF65-F5344CB8AC3E}">
        <p14:creationId xmlns:p14="http://schemas.microsoft.com/office/powerpoint/2010/main" val="264578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639209" y="219906"/>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2.1 </a:t>
            </a:r>
            <a:r>
              <a:rPr lang="zh-CN" altLang="en-US" sz="2000" b="1" spc="300" dirty="0">
                <a:solidFill>
                  <a:srgbClr val="41393B"/>
                </a:solidFill>
                <a:latin typeface="微软雅黑" panose="020B0503020204020204" pitchFamily="34" charset="-122"/>
                <a:ea typeface="微软雅黑" panose="020B0503020204020204" pitchFamily="34" charset="-122"/>
              </a:rPr>
              <a:t>特征学习模块</a:t>
            </a:r>
          </a:p>
        </p:txBody>
      </p:sp>
      <p:grpSp>
        <p:nvGrpSpPr>
          <p:cNvPr id="21" name="Group 1"/>
          <p:cNvGrpSpPr/>
          <p:nvPr/>
        </p:nvGrpSpPr>
        <p:grpSpPr>
          <a:xfrm>
            <a:off x="446908" y="1413248"/>
            <a:ext cx="4192301" cy="1222553"/>
            <a:chOff x="6630373" y="2068132"/>
            <a:chExt cx="4192301" cy="1217066"/>
          </a:xfrm>
        </p:grpSpPr>
        <p:sp>
          <p:nvSpPr>
            <p:cNvPr id="22" name="Rectangle 2"/>
            <p:cNvSpPr/>
            <p:nvPr/>
          </p:nvSpPr>
          <p:spPr>
            <a:xfrm>
              <a:off x="6942646" y="2068132"/>
              <a:ext cx="3880028" cy="1217066"/>
            </a:xfrm>
            <a:prstGeom prst="rect">
              <a:avLst/>
            </a:prstGeom>
            <a:noFill/>
            <a:ln w="22225">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ounded Rectangle 3"/>
            <p:cNvSpPr/>
            <p:nvPr/>
          </p:nvSpPr>
          <p:spPr>
            <a:xfrm rot="2700000">
              <a:off x="6630373" y="2364391"/>
              <a:ext cx="624548" cy="624548"/>
            </a:xfrm>
            <a:prstGeom prst="roundRect">
              <a:avLst>
                <a:gd name="adj" fmla="val 19652"/>
              </a:avLst>
            </a:prstGeom>
            <a:solidFill>
              <a:srgbClr val="827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24" name="Rectangle 38"/>
          <p:cNvSpPr/>
          <p:nvPr/>
        </p:nvSpPr>
        <p:spPr>
          <a:xfrm>
            <a:off x="1152496" y="1513005"/>
            <a:ext cx="1766887" cy="387798"/>
          </a:xfrm>
          <a:prstGeom prst="rect">
            <a:avLst/>
          </a:prstGeom>
        </p:spPr>
        <p:txBody>
          <a:bodyPr wrap="square">
            <a:spAutoFit/>
          </a:bodyPr>
          <a:lstStyle/>
          <a:p>
            <a:pPr>
              <a:lnSpc>
                <a:spcPct val="120000"/>
              </a:lnSpc>
              <a:spcBef>
                <a:spcPct val="20000"/>
              </a:spcBef>
            </a:pPr>
            <a:r>
              <a:rPr lang="zh-CN" altLang="en-US" sz="1600" b="1" dirty="0">
                <a:solidFill>
                  <a:srgbClr val="41393B"/>
                </a:solidFill>
                <a:latin typeface="微软雅黑" panose="020B0503020204020204" pitchFamily="34" charset="-122"/>
                <a:ea typeface="微软雅黑" panose="020B0503020204020204" pitchFamily="34" charset="-122"/>
                <a:sym typeface="+mn-lt"/>
              </a:rPr>
              <a:t>属性相似性</a:t>
            </a:r>
            <a:endParaRPr lang="en-US" sz="1600" b="1" dirty="0">
              <a:solidFill>
                <a:srgbClr val="41393B"/>
              </a:solidFill>
              <a:latin typeface="微软雅黑" panose="020B0503020204020204" pitchFamily="34" charset="-122"/>
              <a:ea typeface="微软雅黑" panose="020B0503020204020204" pitchFamily="34" charset="-122"/>
              <a:sym typeface="+mn-lt"/>
            </a:endParaRPr>
          </a:p>
        </p:txBody>
      </p:sp>
      <p:sp>
        <p:nvSpPr>
          <p:cNvPr id="25" name="TextBox 39"/>
          <p:cNvSpPr txBox="1"/>
          <p:nvPr/>
        </p:nvSpPr>
        <p:spPr>
          <a:xfrm>
            <a:off x="312479" y="1613794"/>
            <a:ext cx="941699" cy="769441"/>
          </a:xfrm>
          <a:prstGeom prst="rect">
            <a:avLst/>
          </a:prstGeom>
          <a:noFill/>
        </p:spPr>
        <p:txBody>
          <a:bodyPr wrap="square" rtlCol="0">
            <a:spAutoFit/>
          </a:bodyPr>
          <a:lstStyle/>
          <a:p>
            <a:pPr algn="ctr"/>
            <a:r>
              <a:rPr lang="en-US" altLang="zh-CN" sz="4400" b="1" dirty="0">
                <a:solidFill>
                  <a:schemeClr val="bg1"/>
                </a:solidFill>
                <a:cs typeface="+mn-ea"/>
                <a:sym typeface="+mn-lt"/>
              </a:rPr>
              <a:t>4</a:t>
            </a:r>
            <a:endParaRPr lang="en-US" altLang="zh-CN" sz="2000" dirty="0">
              <a:solidFill>
                <a:schemeClr val="bg1"/>
              </a:solidFill>
              <a:cs typeface="+mn-ea"/>
              <a:sym typeface="+mn-lt"/>
            </a:endParaRPr>
          </a:p>
        </p:txBody>
      </p:sp>
      <p:sp>
        <p:nvSpPr>
          <p:cNvPr id="26" name="TextBox 43"/>
          <p:cNvSpPr txBox="1"/>
          <p:nvPr/>
        </p:nvSpPr>
        <p:spPr>
          <a:xfrm>
            <a:off x="1152496" y="1829510"/>
            <a:ext cx="3323074" cy="328936"/>
          </a:xfrm>
          <a:prstGeom prst="rect">
            <a:avLst/>
          </a:prstGeom>
          <a:noFill/>
        </p:spPr>
        <p:txBody>
          <a:bodyPr wrap="square"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拥有相似属性的顶点具有属性相似性</a:t>
            </a:r>
            <a:endParaRPr lang="id-ID"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cxnSp>
        <p:nvCxnSpPr>
          <p:cNvPr id="30" name="直接连接符 29"/>
          <p:cNvCxnSpPr/>
          <p:nvPr/>
        </p:nvCxnSpPr>
        <p:spPr>
          <a:xfrm>
            <a:off x="4932790" y="1413248"/>
            <a:ext cx="48000" cy="4288305"/>
          </a:xfrm>
          <a:prstGeom prst="line">
            <a:avLst/>
          </a:prstGeom>
          <a:ln w="19050">
            <a:solidFill>
              <a:srgbClr val="231F20"/>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3"/>
          <a:stretch>
            <a:fillRect/>
          </a:stretch>
        </p:blipFill>
        <p:spPr>
          <a:xfrm>
            <a:off x="1360379" y="2911162"/>
            <a:ext cx="2265532" cy="27903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9" name="TextBox 43"/>
          <p:cNvSpPr txBox="1"/>
          <p:nvPr/>
        </p:nvSpPr>
        <p:spPr>
          <a:xfrm>
            <a:off x="5274371" y="2001229"/>
            <a:ext cx="6050121" cy="1421928"/>
          </a:xfrm>
          <a:prstGeom prst="rect">
            <a:avLst/>
          </a:prstGeom>
          <a:noFill/>
        </p:spPr>
        <p:txBody>
          <a:bodyPr wrap="square" rtlCol="0">
            <a:spAutoFit/>
          </a:bodyPr>
          <a:lstStyle/>
          <a:p>
            <a:pPr>
              <a:lnSpc>
                <a:spcPct val="120000"/>
              </a:lnSpc>
              <a:spcBef>
                <a:spcPct val="2000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对于网络图中的顶点属性信息，和二阶相似性类似，将每个顶点对应的高维稀疏向量作为</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sym typeface="+mn-lt"/>
              </a:rPr>
              <a:t>SparseAE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的输入，并映射到低维密集的向量空间中，使用交叉熵作为损失函数，并最小化下面的表达式：</a:t>
            </a:r>
            <a:endParaRPr lang="id-ID"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mc:AlternateContent xmlns:mc="http://schemas.openxmlformats.org/markup-compatibility/2006" xmlns:a14="http://schemas.microsoft.com/office/drawing/2010/main">
        <mc:Choice Requires="a14">
          <p:sp>
            <p:nvSpPr>
              <p:cNvPr id="2" name="矩形 1"/>
              <p:cNvSpPr/>
              <p:nvPr/>
            </p:nvSpPr>
            <p:spPr>
              <a:xfrm>
                <a:off x="5344615" y="3398160"/>
                <a:ext cx="5909631" cy="9081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𝑎</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𝑑</m:t>
                              </m:r>
                            </m:sup>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h</m:t>
                                      </m:r>
                                    </m:sub>
                                  </m:sSub>
                                  <m:sSubSup>
                                    <m:sSubSupPr>
                                      <m:ctrlPr>
                                        <a:rPr lang="zh-CN" altLang="en-US" i="1">
                                          <a:latin typeface="Cambria Math" panose="02040503050406030204" pitchFamily="18" charset="0"/>
                                        </a:rPr>
                                      </m:ctrlPr>
                                    </m:sSubSupPr>
                                    <m:e>
                                      <m:r>
                                        <a:rPr lang="zh-CN" altLang="en-US" i="0">
                                          <a:latin typeface="Cambria Math" panose="02040503050406030204" pitchFamily="18" charset="0"/>
                                        </a:rPr>
                                        <m:t>∙</m:t>
                                      </m:r>
                                      <m:r>
                                        <a:rPr lang="zh-CN" altLang="en-US" b="1" i="1">
                                          <a:latin typeface="Cambria Math" panose="02040503050406030204" pitchFamily="18" charset="0"/>
                                        </a:rPr>
                                        <m:t>𝑨</m:t>
                                      </m:r>
                                    </m:e>
                                    <m:sub>
                                      <m:r>
                                        <a:rPr lang="zh-CN" altLang="en-US" b="0" i="1">
                                          <a:latin typeface="Cambria Math" panose="02040503050406030204" pitchFamily="18" charset="0"/>
                                        </a:rPr>
                                        <m:t>𝑖𝑗</m:t>
                                      </m:r>
                                    </m:sub>
                                    <m:sup>
                                      <m:r>
                                        <a:rPr lang="zh-CN" altLang="en-US" b="0" i="0">
                                          <a:latin typeface="Cambria Math" panose="02040503050406030204" pitchFamily="18" charset="0"/>
                                        </a:rPr>
                                        <m:t>′</m:t>
                                      </m:r>
                                    </m:sup>
                                  </m:sSubSup>
                                  <m:r>
                                    <a:rPr lang="zh-CN" altLang="en-US" b="0" i="1">
                                      <a:latin typeface="Cambria Math" panose="02040503050406030204" pitchFamily="18" charset="0"/>
                                    </a:rPr>
                                    <m:t>𝑙𝑜𝑔</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1" i="1">
                                              <a:latin typeface="Cambria Math" panose="02040503050406030204" pitchFamily="18" charset="0"/>
                                            </a:rPr>
                                            <m:t>𝑨</m:t>
                                          </m:r>
                                        </m:e>
                                      </m:acc>
                                    </m:e>
                                    <m:sub>
                                      <m:r>
                                        <a:rPr lang="zh-CN" altLang="en-US" b="0" i="1">
                                          <a:latin typeface="Cambria Math" panose="02040503050406030204" pitchFamily="18" charset="0"/>
                                        </a:rPr>
                                        <m:t>𝑖𝑗</m:t>
                                      </m:r>
                                    </m:sub>
                                  </m:sSub>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latin typeface="Cambria Math" panose="02040503050406030204" pitchFamily="18" charset="0"/>
                                            </a:rPr>
                                          </m:ctrlPr>
                                        </m:sSubSupPr>
                                        <m:e>
                                          <m:r>
                                            <a:rPr lang="zh-CN" altLang="en-US" b="1" i="1">
                                              <a:latin typeface="Cambria Math" panose="02040503050406030204" pitchFamily="18" charset="0"/>
                                            </a:rPr>
                                            <m:t>𝑨</m:t>
                                          </m:r>
                                        </m:e>
                                        <m:sub>
                                          <m:r>
                                            <a:rPr lang="zh-CN" altLang="en-US" b="0" i="1">
                                              <a:latin typeface="Cambria Math" panose="02040503050406030204" pitchFamily="18" charset="0"/>
                                            </a:rPr>
                                            <m:t>𝑖𝑗</m:t>
                                          </m:r>
                                        </m:sub>
                                        <m:sup>
                                          <m:r>
                                            <a:rPr lang="zh-CN" altLang="en-US" b="0" i="0">
                                              <a:latin typeface="Cambria Math" panose="02040503050406030204" pitchFamily="18" charset="0"/>
                                            </a:rPr>
                                            <m:t>′</m:t>
                                          </m:r>
                                        </m:sup>
                                      </m:sSubSup>
                                    </m:e>
                                  </m:d>
                                  <m:r>
                                    <m:rPr>
                                      <m:sty m:val="p"/>
                                    </m:rPr>
                                    <a:rPr lang="zh-CN" altLang="en-US" b="0" i="0">
                                      <a:latin typeface="Cambria Math" panose="02040503050406030204" pitchFamily="18" charset="0"/>
                                    </a:rPr>
                                    <m:t>lo</m:t>
                                  </m:r>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g</m:t>
                                      </m:r>
                                    </m:fName>
                                    <m:e>
                                      <m:r>
                                        <a:rPr lang="zh-CN" altLang="en-US" b="0" i="0">
                                          <a:latin typeface="Cambria Math" panose="02040503050406030204" pitchFamily="18" charset="0"/>
                                        </a:rPr>
                                        <m:t>(</m:t>
                                      </m:r>
                                    </m:e>
                                  </m:func>
                                  <m:r>
                                    <a:rPr lang="zh-CN" altLang="en-US" b="0" i="0">
                                      <a:latin typeface="Cambria Math" panose="02040503050406030204" pitchFamily="18" charset="0"/>
                                    </a:rPr>
                                    <m:t>1−</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1" i="1">
                                              <a:latin typeface="Cambria Math" panose="02040503050406030204" pitchFamily="18" charset="0"/>
                                            </a:rPr>
                                            <m:t>𝑨</m:t>
                                          </m:r>
                                        </m:e>
                                      </m:acc>
                                    </m:e>
                                    <m:sub>
                                      <m:r>
                                        <a:rPr lang="zh-CN" altLang="en-US" b="0" i="1">
                                          <a:latin typeface="Cambria Math" panose="02040503050406030204" pitchFamily="18" charset="0"/>
                                        </a:rPr>
                                        <m:t>𝑖𝑗</m:t>
                                      </m:r>
                                    </m:sub>
                                  </m:sSub>
                                  <m:r>
                                    <a:rPr lang="zh-CN" altLang="en-US" b="0" i="0">
                                      <a:latin typeface="Cambria Math" panose="02040503050406030204" pitchFamily="18" charset="0"/>
                                    </a:rPr>
                                    <m:t>)</m:t>
                                  </m:r>
                                </m:e>
                              </m:d>
                            </m:e>
                          </m:nary>
                        </m:e>
                      </m:nary>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5344615" y="3398160"/>
                <a:ext cx="5909631" cy="90819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404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639209" y="219906"/>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2.1 </a:t>
            </a:r>
            <a:r>
              <a:rPr lang="zh-CN" altLang="en-US" sz="2000" b="1" spc="300" dirty="0">
                <a:solidFill>
                  <a:srgbClr val="41393B"/>
                </a:solidFill>
                <a:latin typeface="微软雅黑" panose="020B0503020204020204" pitchFamily="34" charset="-122"/>
                <a:ea typeface="微软雅黑" panose="020B0503020204020204" pitchFamily="34" charset="-122"/>
              </a:rPr>
              <a:t>特征学习模块</a:t>
            </a:r>
          </a:p>
        </p:txBody>
      </p:sp>
      <p:grpSp>
        <p:nvGrpSpPr>
          <p:cNvPr id="21" name="Group 1"/>
          <p:cNvGrpSpPr/>
          <p:nvPr/>
        </p:nvGrpSpPr>
        <p:grpSpPr>
          <a:xfrm>
            <a:off x="446908" y="1413248"/>
            <a:ext cx="4192301" cy="1222553"/>
            <a:chOff x="6630373" y="2068132"/>
            <a:chExt cx="4192301" cy="1217066"/>
          </a:xfrm>
        </p:grpSpPr>
        <p:sp>
          <p:nvSpPr>
            <p:cNvPr id="22" name="Rectangle 2"/>
            <p:cNvSpPr/>
            <p:nvPr/>
          </p:nvSpPr>
          <p:spPr>
            <a:xfrm>
              <a:off x="6942646" y="2068132"/>
              <a:ext cx="3880028" cy="1217066"/>
            </a:xfrm>
            <a:prstGeom prst="rect">
              <a:avLst/>
            </a:prstGeom>
            <a:noFill/>
            <a:ln w="22225">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ounded Rectangle 3"/>
            <p:cNvSpPr/>
            <p:nvPr/>
          </p:nvSpPr>
          <p:spPr>
            <a:xfrm rot="2700000">
              <a:off x="6630373" y="2364391"/>
              <a:ext cx="624548" cy="624548"/>
            </a:xfrm>
            <a:prstGeom prst="roundRect">
              <a:avLst>
                <a:gd name="adj" fmla="val 19652"/>
              </a:avLst>
            </a:prstGeom>
            <a:solidFill>
              <a:srgbClr val="827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24" name="Rectangle 38"/>
          <p:cNvSpPr/>
          <p:nvPr/>
        </p:nvSpPr>
        <p:spPr>
          <a:xfrm>
            <a:off x="1152496" y="1513005"/>
            <a:ext cx="1766887" cy="362792"/>
          </a:xfrm>
          <a:prstGeom prst="rect">
            <a:avLst/>
          </a:prstGeom>
        </p:spPr>
        <p:txBody>
          <a:bodyPr wrap="square">
            <a:spAutoFit/>
          </a:bodyPr>
          <a:lstStyle/>
          <a:p>
            <a:pPr>
              <a:lnSpc>
                <a:spcPct val="120000"/>
              </a:lnSpc>
              <a:spcBef>
                <a:spcPct val="20000"/>
              </a:spcBef>
            </a:pPr>
            <a:r>
              <a:rPr lang="zh-CN" altLang="en-US" sz="1600" b="1" dirty="0">
                <a:solidFill>
                  <a:srgbClr val="41393B"/>
                </a:solidFill>
                <a:latin typeface="微软雅黑" panose="020B0503020204020204" pitchFamily="34" charset="-122"/>
                <a:ea typeface="微软雅黑" panose="020B0503020204020204" pitchFamily="34" charset="-122"/>
                <a:sym typeface="+mn-lt"/>
              </a:rPr>
              <a:t>高阶相似性</a:t>
            </a:r>
            <a:endParaRPr lang="en-US" sz="1600" b="1" dirty="0">
              <a:solidFill>
                <a:srgbClr val="41393B"/>
              </a:solidFill>
              <a:latin typeface="微软雅黑" panose="020B0503020204020204" pitchFamily="34" charset="-122"/>
              <a:ea typeface="微软雅黑" panose="020B0503020204020204" pitchFamily="34" charset="-122"/>
              <a:sym typeface="+mn-lt"/>
            </a:endParaRPr>
          </a:p>
        </p:txBody>
      </p:sp>
      <p:sp>
        <p:nvSpPr>
          <p:cNvPr id="25" name="TextBox 39"/>
          <p:cNvSpPr txBox="1"/>
          <p:nvPr/>
        </p:nvSpPr>
        <p:spPr>
          <a:xfrm>
            <a:off x="312479" y="1613794"/>
            <a:ext cx="941699" cy="769441"/>
          </a:xfrm>
          <a:prstGeom prst="rect">
            <a:avLst/>
          </a:prstGeom>
          <a:noFill/>
        </p:spPr>
        <p:txBody>
          <a:bodyPr wrap="square" rtlCol="0">
            <a:spAutoFit/>
          </a:bodyPr>
          <a:lstStyle/>
          <a:p>
            <a:pPr algn="ctr"/>
            <a:r>
              <a:rPr lang="en-US" altLang="zh-CN" sz="4400" b="1" dirty="0">
                <a:solidFill>
                  <a:schemeClr val="bg1"/>
                </a:solidFill>
                <a:cs typeface="+mn-ea"/>
                <a:sym typeface="+mn-lt"/>
              </a:rPr>
              <a:t>5</a:t>
            </a:r>
            <a:endParaRPr lang="en-US" altLang="zh-CN" sz="2000" dirty="0">
              <a:solidFill>
                <a:schemeClr val="bg1"/>
              </a:solidFill>
              <a:cs typeface="+mn-ea"/>
              <a:sym typeface="+mn-lt"/>
            </a:endParaRPr>
          </a:p>
        </p:txBody>
      </p:sp>
      <p:sp>
        <p:nvSpPr>
          <p:cNvPr id="26" name="TextBox 43"/>
          <p:cNvSpPr txBox="1"/>
          <p:nvPr/>
        </p:nvSpPr>
        <p:spPr>
          <a:xfrm>
            <a:off x="1152496" y="1829510"/>
            <a:ext cx="3323074" cy="630557"/>
          </a:xfrm>
          <a:prstGeom prst="rect">
            <a:avLst/>
          </a:prstGeom>
          <a:noFill/>
        </p:spPr>
        <p:txBody>
          <a:bodyPr wrap="square" rtlCol="0">
            <a:spAutoFit/>
          </a:bodyPr>
          <a:lstStyle/>
          <a:p>
            <a:pPr marL="342900" indent="-342900">
              <a:lnSpc>
                <a:spcPct val="120000"/>
              </a:lnSpc>
              <a:spcBef>
                <a:spcPct val="20000"/>
              </a:spcBef>
              <a:buAutoNum type="arabicPeriod"/>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两个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阶邻居相似的顶点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342900" indent="-342900">
              <a:lnSpc>
                <a:spcPct val="120000"/>
              </a:lnSpc>
              <a:spcBef>
                <a:spcPct val="20000"/>
              </a:spcBef>
              <a:buAutoNum type="arabicPeriod"/>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两个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跳可达的顶点</a:t>
            </a:r>
          </a:p>
        </p:txBody>
      </p:sp>
      <p:cxnSp>
        <p:nvCxnSpPr>
          <p:cNvPr id="30" name="直接连接符 29"/>
          <p:cNvCxnSpPr/>
          <p:nvPr/>
        </p:nvCxnSpPr>
        <p:spPr>
          <a:xfrm>
            <a:off x="4932790" y="1413248"/>
            <a:ext cx="18643" cy="4753872"/>
          </a:xfrm>
          <a:prstGeom prst="line">
            <a:avLst/>
          </a:prstGeom>
          <a:ln w="19050">
            <a:solidFill>
              <a:srgbClr val="231F20"/>
            </a:solidFill>
          </a:ln>
        </p:spPr>
        <p:style>
          <a:lnRef idx="1">
            <a:schemeClr val="accent1"/>
          </a:lnRef>
          <a:fillRef idx="0">
            <a:schemeClr val="accent1"/>
          </a:fillRef>
          <a:effectRef idx="0">
            <a:schemeClr val="accent1"/>
          </a:effectRef>
          <a:fontRef idx="minor">
            <a:schemeClr val="tx1"/>
          </a:fontRef>
        </p:style>
      </p:cxnSp>
      <p:sp>
        <p:nvSpPr>
          <p:cNvPr id="19" name="TextBox 43"/>
          <p:cNvSpPr txBox="1"/>
          <p:nvPr/>
        </p:nvSpPr>
        <p:spPr>
          <a:xfrm>
            <a:off x="5297077" y="4677182"/>
            <a:ext cx="6050121" cy="1421928"/>
          </a:xfrm>
          <a:prstGeom prst="rect">
            <a:avLst/>
          </a:prstGeom>
          <a:noFill/>
        </p:spPr>
        <p:txBody>
          <a:bodyPr wrap="square" rtlCol="0">
            <a:spAutoFit/>
          </a:bodyPr>
          <a:lstStyle/>
          <a:p>
            <a:pPr>
              <a:lnSpc>
                <a:spcPct val="120000"/>
              </a:lnSpc>
              <a:spcBef>
                <a:spcPct val="2000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第二种高阶相似性信息可以通过</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Skip-gram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方法得到。首先利用随机游走的方式得到若干个顶点序列，这里的顶点序列可以直接作为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Skip-gram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的输入，就可以得到所有顶点的嵌入表示。</a:t>
            </a:r>
            <a:endParaRPr lang="id-ID"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 name="椭圆 1"/>
          <p:cNvSpPr/>
          <p:nvPr/>
        </p:nvSpPr>
        <p:spPr>
          <a:xfrm>
            <a:off x="899408" y="3663599"/>
            <a:ext cx="269631" cy="269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6" name="椭圆 15"/>
          <p:cNvSpPr/>
          <p:nvPr/>
        </p:nvSpPr>
        <p:spPr>
          <a:xfrm>
            <a:off x="1240743" y="4518693"/>
            <a:ext cx="269631" cy="269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2</a:t>
            </a:r>
            <a:endParaRPr lang="zh-CN" altLang="en-US" dirty="0">
              <a:solidFill>
                <a:srgbClr val="FF0000"/>
              </a:solidFill>
            </a:endParaRPr>
          </a:p>
        </p:txBody>
      </p:sp>
      <p:sp>
        <p:nvSpPr>
          <p:cNvPr id="17" name="椭圆 16"/>
          <p:cNvSpPr/>
          <p:nvPr/>
        </p:nvSpPr>
        <p:spPr>
          <a:xfrm>
            <a:off x="1897236" y="3496762"/>
            <a:ext cx="269631" cy="269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3</a:t>
            </a:r>
            <a:endParaRPr lang="zh-CN" altLang="en-US" dirty="0">
              <a:solidFill>
                <a:srgbClr val="FF0000"/>
              </a:solidFill>
            </a:endParaRPr>
          </a:p>
        </p:txBody>
      </p:sp>
      <p:sp>
        <p:nvSpPr>
          <p:cNvPr id="18" name="椭圆 17"/>
          <p:cNvSpPr/>
          <p:nvPr/>
        </p:nvSpPr>
        <p:spPr>
          <a:xfrm>
            <a:off x="2377883" y="4137830"/>
            <a:ext cx="269631" cy="269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4</a:t>
            </a:r>
            <a:endParaRPr lang="zh-CN" altLang="en-US" dirty="0">
              <a:solidFill>
                <a:srgbClr val="FF0000"/>
              </a:solidFill>
            </a:endParaRPr>
          </a:p>
        </p:txBody>
      </p:sp>
      <p:sp>
        <p:nvSpPr>
          <p:cNvPr id="20" name="椭圆 19"/>
          <p:cNvSpPr/>
          <p:nvPr/>
        </p:nvSpPr>
        <p:spPr>
          <a:xfrm>
            <a:off x="2285465" y="4992923"/>
            <a:ext cx="269631" cy="269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27" name="椭圆 26"/>
          <p:cNvSpPr/>
          <p:nvPr/>
        </p:nvSpPr>
        <p:spPr>
          <a:xfrm>
            <a:off x="3501688" y="4316987"/>
            <a:ext cx="269631" cy="269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5</a:t>
            </a:r>
            <a:endParaRPr lang="zh-CN" altLang="en-US" dirty="0">
              <a:solidFill>
                <a:srgbClr val="FF0000"/>
              </a:solidFill>
            </a:endParaRPr>
          </a:p>
        </p:txBody>
      </p:sp>
      <p:sp>
        <p:nvSpPr>
          <p:cNvPr id="28" name="椭圆 27"/>
          <p:cNvSpPr/>
          <p:nvPr/>
        </p:nvSpPr>
        <p:spPr>
          <a:xfrm>
            <a:off x="4123011" y="3798414"/>
            <a:ext cx="269631" cy="269631"/>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cxnSp>
        <p:nvCxnSpPr>
          <p:cNvPr id="7" name="直接连接符 6"/>
          <p:cNvCxnSpPr>
            <a:stCxn id="2" idx="4"/>
            <a:endCxn id="16" idx="1"/>
          </p:cNvCxnSpPr>
          <p:nvPr/>
        </p:nvCxnSpPr>
        <p:spPr>
          <a:xfrm>
            <a:off x="1034224" y="3933230"/>
            <a:ext cx="246006" cy="624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17" idx="4"/>
            <a:endCxn id="16" idx="7"/>
          </p:cNvCxnSpPr>
          <p:nvPr/>
        </p:nvCxnSpPr>
        <p:spPr>
          <a:xfrm flipH="1">
            <a:off x="1470887" y="3766393"/>
            <a:ext cx="561165" cy="7917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16" idx="6"/>
            <a:endCxn id="18" idx="3"/>
          </p:cNvCxnSpPr>
          <p:nvPr/>
        </p:nvCxnSpPr>
        <p:spPr>
          <a:xfrm flipV="1">
            <a:off x="1510374" y="4367974"/>
            <a:ext cx="906996" cy="2855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4"/>
            <a:endCxn id="20" idx="0"/>
          </p:cNvCxnSpPr>
          <p:nvPr/>
        </p:nvCxnSpPr>
        <p:spPr>
          <a:xfrm flipH="1">
            <a:off x="2420281" y="4407461"/>
            <a:ext cx="92418" cy="58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7" idx="6"/>
            <a:endCxn id="27" idx="1"/>
          </p:cNvCxnSpPr>
          <p:nvPr/>
        </p:nvCxnSpPr>
        <p:spPr>
          <a:xfrm>
            <a:off x="2166867" y="3631578"/>
            <a:ext cx="1374308" cy="7248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7"/>
            <a:endCxn id="28" idx="3"/>
          </p:cNvCxnSpPr>
          <p:nvPr/>
        </p:nvCxnSpPr>
        <p:spPr>
          <a:xfrm flipV="1">
            <a:off x="3731832" y="4028558"/>
            <a:ext cx="430666" cy="32791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2354083769"/>
              </p:ext>
            </p:extLst>
          </p:nvPr>
        </p:nvGraphicFramePr>
        <p:xfrm>
          <a:off x="7082538" y="3039042"/>
          <a:ext cx="2792923" cy="370840"/>
        </p:xfrm>
        <a:graphic>
          <a:graphicData uri="http://schemas.openxmlformats.org/drawingml/2006/table">
            <a:tbl>
              <a:tblPr firstRow="1" bandRow="1">
                <a:tableStyleId>{5C22544A-7EE6-4342-B048-85BDC9FD1C3A}</a:tableStyleId>
              </a:tblPr>
              <a:tblGrid>
                <a:gridCol w="398989">
                  <a:extLst>
                    <a:ext uri="{9D8B030D-6E8A-4147-A177-3AD203B41FA5}">
                      <a16:colId xmlns:a16="http://schemas.microsoft.com/office/drawing/2014/main" val="864553031"/>
                    </a:ext>
                  </a:extLst>
                </a:gridCol>
                <a:gridCol w="398989">
                  <a:extLst>
                    <a:ext uri="{9D8B030D-6E8A-4147-A177-3AD203B41FA5}">
                      <a16:colId xmlns:a16="http://schemas.microsoft.com/office/drawing/2014/main" val="3834515112"/>
                    </a:ext>
                  </a:extLst>
                </a:gridCol>
                <a:gridCol w="398989">
                  <a:extLst>
                    <a:ext uri="{9D8B030D-6E8A-4147-A177-3AD203B41FA5}">
                      <a16:colId xmlns:a16="http://schemas.microsoft.com/office/drawing/2014/main" val="885468816"/>
                    </a:ext>
                  </a:extLst>
                </a:gridCol>
                <a:gridCol w="398989">
                  <a:extLst>
                    <a:ext uri="{9D8B030D-6E8A-4147-A177-3AD203B41FA5}">
                      <a16:colId xmlns:a16="http://schemas.microsoft.com/office/drawing/2014/main" val="1960900768"/>
                    </a:ext>
                  </a:extLst>
                </a:gridCol>
                <a:gridCol w="398989">
                  <a:extLst>
                    <a:ext uri="{9D8B030D-6E8A-4147-A177-3AD203B41FA5}">
                      <a16:colId xmlns:a16="http://schemas.microsoft.com/office/drawing/2014/main" val="1930167001"/>
                    </a:ext>
                  </a:extLst>
                </a:gridCol>
                <a:gridCol w="398989">
                  <a:extLst>
                    <a:ext uri="{9D8B030D-6E8A-4147-A177-3AD203B41FA5}">
                      <a16:colId xmlns:a16="http://schemas.microsoft.com/office/drawing/2014/main" val="1211052264"/>
                    </a:ext>
                  </a:extLst>
                </a:gridCol>
                <a:gridCol w="398989">
                  <a:extLst>
                    <a:ext uri="{9D8B030D-6E8A-4147-A177-3AD203B41FA5}">
                      <a16:colId xmlns:a16="http://schemas.microsoft.com/office/drawing/2014/main" val="1868288584"/>
                    </a:ext>
                  </a:extLst>
                </a:gridCol>
              </a:tblGrid>
              <a:tr h="370840">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7523545"/>
                  </a:ext>
                </a:extLst>
              </a:tr>
            </a:tbl>
          </a:graphicData>
        </a:graphic>
      </p:graphicFrame>
      <p:sp>
        <p:nvSpPr>
          <p:cNvPr id="36" name="文本框 35"/>
          <p:cNvSpPr txBox="1"/>
          <p:nvPr/>
        </p:nvSpPr>
        <p:spPr>
          <a:xfrm>
            <a:off x="7082538" y="2729675"/>
            <a:ext cx="2792923" cy="369332"/>
          </a:xfrm>
          <a:prstGeom prst="rect">
            <a:avLst/>
          </a:prstGeom>
          <a:noFill/>
        </p:spPr>
        <p:txBody>
          <a:bodyPr wrap="square" rtlCol="0">
            <a:spAutoFit/>
          </a:bodyPr>
          <a:lstStyle/>
          <a:p>
            <a:r>
              <a:rPr lang="en-US" altLang="zh-CN" dirty="0"/>
              <a:t>1      2      3     4      5     6     7 </a:t>
            </a:r>
            <a:endParaRPr lang="zh-CN" altLang="en-US" dirty="0"/>
          </a:p>
        </p:txBody>
      </p:sp>
      <p:sp>
        <p:nvSpPr>
          <p:cNvPr id="37" name="矩形 36"/>
          <p:cNvSpPr/>
          <p:nvPr/>
        </p:nvSpPr>
        <p:spPr>
          <a:xfrm>
            <a:off x="6807048" y="3034827"/>
            <a:ext cx="301686" cy="369332"/>
          </a:xfrm>
          <a:prstGeom prst="rect">
            <a:avLst/>
          </a:prstGeom>
        </p:spPr>
        <p:txBody>
          <a:bodyPr wrap="none">
            <a:spAutoFit/>
          </a:bodyPr>
          <a:lstStyle/>
          <a:p>
            <a:r>
              <a:rPr lang="en-US" altLang="zh-CN" dirty="0"/>
              <a:t>4</a:t>
            </a:r>
            <a:endParaRPr lang="zh-CN" altLang="en-US" dirty="0"/>
          </a:p>
        </p:txBody>
      </p:sp>
      <mc:AlternateContent xmlns:mc="http://schemas.openxmlformats.org/markup-compatibility/2006" xmlns:a14="http://schemas.microsoft.com/office/drawing/2010/main">
        <mc:Choice Requires="a14">
          <p:sp>
            <p:nvSpPr>
              <p:cNvPr id="38" name="矩形 37"/>
              <p:cNvSpPr/>
              <p:nvPr/>
            </p:nvSpPr>
            <p:spPr>
              <a:xfrm>
                <a:off x="5229223" y="3527344"/>
                <a:ext cx="6023636" cy="9081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h</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𝑑</m:t>
                              </m:r>
                            </m:sup>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h</m:t>
                                      </m:r>
                                    </m:sub>
                                  </m:sSub>
                                  <m:sSubSup>
                                    <m:sSubSupPr>
                                      <m:ctrlPr>
                                        <a:rPr lang="zh-CN" altLang="en-US" i="1">
                                          <a:latin typeface="Cambria Math" panose="02040503050406030204" pitchFamily="18" charset="0"/>
                                        </a:rPr>
                                      </m:ctrlPr>
                                    </m:sSubSupPr>
                                    <m:e>
                                      <m:r>
                                        <a:rPr lang="zh-CN" altLang="en-US" i="0">
                                          <a:latin typeface="Cambria Math" panose="02040503050406030204" pitchFamily="18" charset="0"/>
                                        </a:rPr>
                                        <m:t>∙</m:t>
                                      </m:r>
                                      <m:r>
                                        <a:rPr lang="zh-CN" altLang="en-US" b="1" i="1">
                                          <a:latin typeface="Cambria Math" panose="02040503050406030204" pitchFamily="18" charset="0"/>
                                        </a:rPr>
                                        <m:t>𝑯</m:t>
                                      </m:r>
                                    </m:e>
                                    <m:sub>
                                      <m:r>
                                        <a:rPr lang="zh-CN" altLang="en-US" b="0" i="1">
                                          <a:latin typeface="Cambria Math" panose="02040503050406030204" pitchFamily="18" charset="0"/>
                                        </a:rPr>
                                        <m:t>𝑖𝑗</m:t>
                                      </m:r>
                                    </m:sub>
                                    <m:sup>
                                      <m:r>
                                        <a:rPr lang="zh-CN" altLang="en-US" b="0" i="0">
                                          <a:latin typeface="Cambria Math" panose="02040503050406030204" pitchFamily="18" charset="0"/>
                                        </a:rPr>
                                        <m:t>′</m:t>
                                      </m:r>
                                    </m:sup>
                                  </m:sSubSup>
                                  <m:r>
                                    <a:rPr lang="zh-CN" altLang="en-US" b="0" i="1">
                                      <a:latin typeface="Cambria Math" panose="02040503050406030204" pitchFamily="18" charset="0"/>
                                    </a:rPr>
                                    <m:t>𝑙𝑜𝑔</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1" i="1">
                                              <a:latin typeface="Cambria Math" panose="02040503050406030204" pitchFamily="18" charset="0"/>
                                            </a:rPr>
                                            <m:t>𝑯</m:t>
                                          </m:r>
                                        </m:e>
                                      </m:acc>
                                    </m:e>
                                    <m:sub>
                                      <m:r>
                                        <a:rPr lang="zh-CN" altLang="en-US" b="0" i="1">
                                          <a:latin typeface="Cambria Math" panose="02040503050406030204" pitchFamily="18" charset="0"/>
                                        </a:rPr>
                                        <m:t>𝑖𝑗</m:t>
                                      </m:r>
                                    </m:sub>
                                  </m:sSub>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latin typeface="Cambria Math" panose="02040503050406030204" pitchFamily="18" charset="0"/>
                                            </a:rPr>
                                          </m:ctrlPr>
                                        </m:sSubSupPr>
                                        <m:e>
                                          <m:r>
                                            <a:rPr lang="zh-CN" altLang="en-US" b="1" i="1">
                                              <a:latin typeface="Cambria Math" panose="02040503050406030204" pitchFamily="18" charset="0"/>
                                            </a:rPr>
                                            <m:t>𝑯</m:t>
                                          </m:r>
                                        </m:e>
                                        <m:sub>
                                          <m:r>
                                            <a:rPr lang="zh-CN" altLang="en-US" b="0" i="1">
                                              <a:latin typeface="Cambria Math" panose="02040503050406030204" pitchFamily="18" charset="0"/>
                                            </a:rPr>
                                            <m:t>𝑖𝑗</m:t>
                                          </m:r>
                                        </m:sub>
                                        <m:sup>
                                          <m:r>
                                            <a:rPr lang="zh-CN" altLang="en-US" b="0" i="0">
                                              <a:latin typeface="Cambria Math" panose="02040503050406030204" pitchFamily="18" charset="0"/>
                                            </a:rPr>
                                            <m:t>′</m:t>
                                          </m:r>
                                        </m:sup>
                                      </m:sSubSup>
                                    </m:e>
                                  </m:d>
                                  <m:r>
                                    <m:rPr>
                                      <m:sty m:val="p"/>
                                    </m:rPr>
                                    <a:rPr lang="zh-CN" altLang="en-US" b="0" i="0">
                                      <a:latin typeface="Cambria Math" panose="02040503050406030204" pitchFamily="18" charset="0"/>
                                    </a:rPr>
                                    <m:t>lo</m:t>
                                  </m:r>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g</m:t>
                                      </m:r>
                                    </m:fName>
                                    <m:e>
                                      <m:r>
                                        <a:rPr lang="zh-CN" altLang="en-US" b="0" i="0">
                                          <a:latin typeface="Cambria Math" panose="02040503050406030204" pitchFamily="18" charset="0"/>
                                        </a:rPr>
                                        <m:t>(</m:t>
                                      </m:r>
                                    </m:e>
                                  </m:func>
                                  <m:r>
                                    <a:rPr lang="zh-CN" altLang="en-US" b="0" i="0">
                                      <a:latin typeface="Cambria Math" panose="02040503050406030204" pitchFamily="18" charset="0"/>
                                    </a:rPr>
                                    <m:t>1−</m:t>
                                  </m:r>
                                  <m:sSub>
                                    <m:sSubPr>
                                      <m:ctrlPr>
                                        <a:rPr lang="zh-CN" altLang="en-US" b="0" i="1">
                                          <a:latin typeface="Cambria Math" panose="02040503050406030204" pitchFamily="18" charset="0"/>
                                        </a:rPr>
                                      </m:ctrlPr>
                                    </m:sSubPr>
                                    <m:e>
                                      <m:acc>
                                        <m:accPr>
                                          <m:chr m:val="̂"/>
                                          <m:ctrlPr>
                                            <a:rPr lang="zh-CN" altLang="en-US" b="0" i="1">
                                              <a:latin typeface="Cambria Math" panose="02040503050406030204" pitchFamily="18" charset="0"/>
                                            </a:rPr>
                                          </m:ctrlPr>
                                        </m:accPr>
                                        <m:e>
                                          <m:r>
                                            <a:rPr lang="zh-CN" altLang="en-US" b="1" i="1">
                                              <a:latin typeface="Cambria Math" panose="02040503050406030204" pitchFamily="18" charset="0"/>
                                            </a:rPr>
                                            <m:t>𝑯</m:t>
                                          </m:r>
                                        </m:e>
                                      </m:acc>
                                    </m:e>
                                    <m:sub>
                                      <m:r>
                                        <a:rPr lang="zh-CN" altLang="en-US" b="0" i="1">
                                          <a:latin typeface="Cambria Math" panose="02040503050406030204" pitchFamily="18" charset="0"/>
                                        </a:rPr>
                                        <m:t>𝑖𝑗</m:t>
                                      </m:r>
                                    </m:sub>
                                  </m:sSub>
                                  <m:r>
                                    <a:rPr lang="zh-CN" altLang="en-US" b="0" i="0">
                                      <a:latin typeface="Cambria Math" panose="02040503050406030204" pitchFamily="18" charset="0"/>
                                    </a:rPr>
                                    <m:t>)</m:t>
                                  </m:r>
                                </m:e>
                              </m:d>
                            </m:e>
                          </m:nary>
                        </m:e>
                      </m:nary>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5229223" y="3527344"/>
                <a:ext cx="6023636" cy="908197"/>
              </a:xfrm>
              <a:prstGeom prst="rect">
                <a:avLst/>
              </a:prstGeom>
              <a:blipFill>
                <a:blip r:embed="rId3"/>
                <a:stretch>
                  <a:fillRect/>
                </a:stretch>
              </a:blipFill>
            </p:spPr>
            <p:txBody>
              <a:bodyPr/>
              <a:lstStyle/>
              <a:p>
                <a:r>
                  <a:rPr lang="zh-CN" altLang="en-US">
                    <a:noFill/>
                  </a:rPr>
                  <a:t> </a:t>
                </a:r>
              </a:p>
            </p:txBody>
          </p:sp>
        </mc:Fallback>
      </mc:AlternateContent>
      <p:sp>
        <p:nvSpPr>
          <p:cNvPr id="42" name="TextBox 43"/>
          <p:cNvSpPr txBox="1"/>
          <p:nvPr/>
        </p:nvSpPr>
        <p:spPr>
          <a:xfrm>
            <a:off x="7016903" y="2284664"/>
            <a:ext cx="2386269" cy="424732"/>
          </a:xfrm>
          <a:prstGeom prst="rect">
            <a:avLst/>
          </a:prstGeom>
          <a:noFill/>
        </p:spPr>
        <p:txBody>
          <a:bodyPr wrap="square" rtlCol="0">
            <a:spAutoFit/>
          </a:bodyPr>
          <a:lstStyle/>
          <a:p>
            <a:pPr>
              <a:lnSpc>
                <a:spcPct val="120000"/>
              </a:lnSpc>
              <a:spcBef>
                <a:spcPct val="2000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顶点序列：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[4, 2, 3, 5]</a:t>
            </a:r>
            <a:endParaRPr lang="id-ID"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43" name="TextBox 43"/>
          <p:cNvSpPr txBox="1"/>
          <p:nvPr/>
        </p:nvSpPr>
        <p:spPr>
          <a:xfrm>
            <a:off x="5297077" y="1437166"/>
            <a:ext cx="6050121" cy="757130"/>
          </a:xfrm>
          <a:prstGeom prst="rect">
            <a:avLst/>
          </a:prstGeom>
          <a:noFill/>
        </p:spPr>
        <p:txBody>
          <a:bodyPr wrap="square" rtlCol="0">
            <a:spAutoFit/>
          </a:bodyPr>
          <a:lstStyle/>
          <a:p>
            <a:pPr>
              <a:lnSpc>
                <a:spcPct val="120000"/>
              </a:lnSpc>
              <a:spcBef>
                <a:spcPct val="2000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第一种高阶相似性信息利用</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sym typeface="+mn-lt"/>
              </a:rPr>
              <a:t>SparseAE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来学习。我们利用随机游走得到顶点序列，并将其转化成相应的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one-hot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向量</a:t>
            </a:r>
            <a:endParaRPr lang="id-ID"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Tree>
    <p:extLst>
      <p:ext uri="{BB962C8B-B14F-4D97-AF65-F5344CB8AC3E}">
        <p14:creationId xmlns:p14="http://schemas.microsoft.com/office/powerpoint/2010/main" val="218254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4975591" y="242161"/>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2.2 </a:t>
            </a:r>
            <a:r>
              <a:rPr lang="zh-CN" altLang="en-US" sz="2000" b="1" spc="300" dirty="0">
                <a:solidFill>
                  <a:srgbClr val="41393B"/>
                </a:solidFill>
                <a:latin typeface="微软雅黑" panose="020B0503020204020204" pitchFamily="34" charset="-122"/>
                <a:ea typeface="微软雅黑" panose="020B0503020204020204" pitchFamily="34" charset="-122"/>
              </a:rPr>
              <a:t>信息融合模块</a:t>
            </a:r>
          </a:p>
        </p:txBody>
      </p:sp>
      <p:sp>
        <p:nvSpPr>
          <p:cNvPr id="35" name="矩形 34"/>
          <p:cNvSpPr/>
          <p:nvPr/>
        </p:nvSpPr>
        <p:spPr>
          <a:xfrm>
            <a:off x="1313696" y="3019197"/>
            <a:ext cx="8846304" cy="1754326"/>
          </a:xfrm>
          <a:prstGeom prst="rect">
            <a:avLst/>
          </a:prstGeom>
        </p:spPr>
        <p:txBody>
          <a:bodyPr wrap="square">
            <a:spAutoFit/>
          </a:bodyPr>
          <a:lstStyle/>
          <a:p>
            <a:pPr>
              <a:lnSpc>
                <a:spcPct val="150000"/>
              </a:lnSpc>
            </a:pPr>
            <a:r>
              <a:rPr lang="zh-CN" altLang="en-US" kern="100" dirty="0">
                <a:latin typeface="Calibri" panose="020F0502020204030204" pitchFamily="34" charset="0"/>
                <a:ea typeface="宋体" panose="02010600030101010101" pitchFamily="2" charset="-122"/>
                <a:cs typeface="Times New Roman" panose="02020603050405020304" pitchFamily="18" charset="0"/>
              </a:rPr>
              <a:t>为了满足不同下游任务的需求，信息融合模块分别通过无监督以及有监督的方式来实现。在进行顶点分类、关系预测等任务时，通过有监督的方式利用已知的标记样本可以有效地指导神经网络学习我们目标任务需要的信息，避免无监督方式得到的网络嵌入不符合下游预测任务的需求。</a:t>
            </a:r>
            <a:endParaRPr lang="zh-CN" altLang="en-US" dirty="0"/>
          </a:p>
        </p:txBody>
      </p:sp>
      <p:sp>
        <p:nvSpPr>
          <p:cNvPr id="37" name="矩形 36"/>
          <p:cNvSpPr/>
          <p:nvPr/>
        </p:nvSpPr>
        <p:spPr>
          <a:xfrm>
            <a:off x="1313696" y="1921917"/>
            <a:ext cx="8673584" cy="923330"/>
          </a:xfrm>
          <a:prstGeom prst="rect">
            <a:avLst/>
          </a:prstGeom>
        </p:spPr>
        <p:txBody>
          <a:bodyPr wrap="square">
            <a:spAutoFit/>
          </a:bodyPr>
          <a:lstStyle/>
          <a:p>
            <a:pPr>
              <a:lnSpc>
                <a:spcPct val="150000"/>
              </a:lnSpc>
            </a:pPr>
            <a:r>
              <a:rPr lang="zh-CN" altLang="en-US" kern="100" dirty="0">
                <a:latin typeface="Calibri" panose="020F0502020204030204" pitchFamily="34" charset="0"/>
                <a:ea typeface="宋体" panose="02010600030101010101" pitchFamily="2" charset="-122"/>
                <a:cs typeface="Times New Roman" panose="02020603050405020304" pitchFamily="18" charset="0"/>
              </a:rPr>
              <a:t>在特征学习模块分别把不同类型的信息映射到了不同的向量空间中，而信息融合模块的目的是将处于不同向量空间中的信息映射到同一个向量空间中。</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4975591" y="242161"/>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2.2 </a:t>
            </a:r>
            <a:r>
              <a:rPr lang="zh-CN" altLang="en-US" sz="2000" b="1" spc="300" dirty="0">
                <a:solidFill>
                  <a:srgbClr val="41393B"/>
                </a:solidFill>
                <a:latin typeface="微软雅黑" panose="020B0503020204020204" pitchFamily="34" charset="-122"/>
                <a:ea typeface="微软雅黑" panose="020B0503020204020204" pitchFamily="34" charset="-122"/>
              </a:rPr>
              <a:t>信息融合模块</a:t>
            </a:r>
          </a:p>
        </p:txBody>
      </p:sp>
      <p:sp>
        <p:nvSpPr>
          <p:cNvPr id="10" name="矩形 9"/>
          <p:cNvSpPr/>
          <p:nvPr/>
        </p:nvSpPr>
        <p:spPr>
          <a:xfrm>
            <a:off x="805694" y="1013798"/>
            <a:ext cx="4634406" cy="646331"/>
          </a:xfrm>
          <a:prstGeom prst="rect">
            <a:avLst/>
          </a:prstGeom>
        </p:spPr>
        <p:txBody>
          <a:bodyPr wrap="square">
            <a:spAutoFit/>
          </a:bodyPr>
          <a:lstStyle/>
          <a:p>
            <a:pPr>
              <a:lnSpc>
                <a:spcPct val="150000"/>
              </a:lnSpc>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基于有监督的信息融合模块</a:t>
            </a:r>
            <a:endParaRPr lang="zh-CN" altLang="en-US" sz="2400" dirty="0"/>
          </a:p>
        </p:txBody>
      </p:sp>
      <p:graphicFrame>
        <p:nvGraphicFramePr>
          <p:cNvPr id="13" name="对象 12"/>
          <p:cNvGraphicFramePr>
            <a:graphicFrameLocks noChangeAspect="1"/>
          </p:cNvGraphicFramePr>
          <p:nvPr>
            <p:extLst>
              <p:ext uri="{D42A27DB-BD31-4B8C-83A1-F6EECF244321}">
                <p14:modId xmlns:p14="http://schemas.microsoft.com/office/powerpoint/2010/main" val="436385239"/>
              </p:ext>
            </p:extLst>
          </p:nvPr>
        </p:nvGraphicFramePr>
        <p:xfrm>
          <a:off x="805694" y="2469174"/>
          <a:ext cx="10653845" cy="2126239"/>
        </p:xfrm>
        <a:graphic>
          <a:graphicData uri="http://schemas.openxmlformats.org/presentationml/2006/ole">
            <mc:AlternateContent xmlns:mc="http://schemas.openxmlformats.org/markup-compatibility/2006">
              <mc:Choice xmlns:v="urn:schemas-microsoft-com:vml" Requires="v">
                <p:oleObj spid="_x0000_s1287" name="Visio" r:id="rId4" imgW="6721053" imgH="1340916" progId="Visio.Drawing.15">
                  <p:embed/>
                </p:oleObj>
              </mc:Choice>
              <mc:Fallback>
                <p:oleObj name="Visio" r:id="rId4" imgW="6721053" imgH="1340916" progId="Visio.Drawing.15">
                  <p:embed/>
                  <p:pic>
                    <p:nvPicPr>
                      <p:cNvPr id="0" name=""/>
                      <p:cNvPicPr/>
                      <p:nvPr/>
                    </p:nvPicPr>
                    <p:blipFill>
                      <a:blip r:embed="rId5"/>
                      <a:stretch>
                        <a:fillRect/>
                      </a:stretch>
                    </p:blipFill>
                    <p:spPr>
                      <a:xfrm>
                        <a:off x="805694" y="2469174"/>
                        <a:ext cx="10653845" cy="2126239"/>
                      </a:xfrm>
                      <a:prstGeom prst="rect">
                        <a:avLst/>
                      </a:prstGeom>
                    </p:spPr>
                  </p:pic>
                </p:oleObj>
              </mc:Fallback>
            </mc:AlternateContent>
          </a:graphicData>
        </a:graphic>
      </p:graphicFrame>
      <p:cxnSp>
        <p:nvCxnSpPr>
          <p:cNvPr id="21" name="直接连接符 20"/>
          <p:cNvCxnSpPr/>
          <p:nvPr/>
        </p:nvCxnSpPr>
        <p:spPr>
          <a:xfrm>
            <a:off x="914400" y="1660129"/>
            <a:ext cx="4872942" cy="0"/>
          </a:xfrm>
          <a:prstGeom prst="line">
            <a:avLst/>
          </a:prstGeom>
          <a:ln w="12700">
            <a:solidFill>
              <a:srgbClr val="231F2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672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4975591" y="242161"/>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2.2 </a:t>
            </a:r>
            <a:r>
              <a:rPr lang="zh-CN" altLang="en-US" sz="2000" b="1" spc="300" dirty="0">
                <a:solidFill>
                  <a:srgbClr val="41393B"/>
                </a:solidFill>
                <a:latin typeface="微软雅黑" panose="020B0503020204020204" pitchFamily="34" charset="-122"/>
                <a:ea typeface="微软雅黑" panose="020B0503020204020204" pitchFamily="34" charset="-122"/>
              </a:rPr>
              <a:t>信息融合模块</a:t>
            </a:r>
          </a:p>
        </p:txBody>
      </p:sp>
      <p:sp>
        <p:nvSpPr>
          <p:cNvPr id="10" name="矩形 9"/>
          <p:cNvSpPr/>
          <p:nvPr/>
        </p:nvSpPr>
        <p:spPr>
          <a:xfrm>
            <a:off x="805694" y="1013798"/>
            <a:ext cx="4634406" cy="589072"/>
          </a:xfrm>
          <a:prstGeom prst="rect">
            <a:avLst/>
          </a:prstGeom>
        </p:spPr>
        <p:txBody>
          <a:bodyPr wrap="square">
            <a:spAutoFit/>
          </a:bodyPr>
          <a:lstStyle/>
          <a:p>
            <a:pPr>
              <a:lnSpc>
                <a:spcPct val="150000"/>
              </a:lnSpc>
            </a:pP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Attention</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层</a:t>
            </a:r>
            <a:endParaRPr lang="zh-CN" altLang="en-US" sz="2400" dirty="0"/>
          </a:p>
        </p:txBody>
      </p:sp>
      <p:cxnSp>
        <p:nvCxnSpPr>
          <p:cNvPr id="21" name="直接连接符 20"/>
          <p:cNvCxnSpPr/>
          <p:nvPr/>
        </p:nvCxnSpPr>
        <p:spPr>
          <a:xfrm>
            <a:off x="914400" y="1660129"/>
            <a:ext cx="4872942" cy="0"/>
          </a:xfrm>
          <a:prstGeom prst="line">
            <a:avLst/>
          </a:prstGeom>
          <a:ln w="12700">
            <a:solidFill>
              <a:srgbClr val="231F2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05693" y="1951314"/>
            <a:ext cx="9171683" cy="507831"/>
          </a:xfrm>
          <a:prstGeom prst="rect">
            <a:avLst/>
          </a:prstGeom>
        </p:spPr>
        <p:txBody>
          <a:bodyPr wrap="square">
            <a:spAutoFit/>
          </a:bodyPr>
          <a:lstStyle/>
          <a:p>
            <a:pPr>
              <a:lnSpc>
                <a:spcPct val="150000"/>
              </a:lnSpc>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Attention</a:t>
            </a:r>
            <a:r>
              <a:rPr lang="zh-CN" altLang="en-US" kern="100" dirty="0">
                <a:latin typeface="Calibri" panose="020F0502020204030204" pitchFamily="34" charset="0"/>
                <a:ea typeface="宋体" panose="02010600030101010101" pitchFamily="2" charset="-122"/>
                <a:cs typeface="Times New Roman" panose="02020603050405020304" pitchFamily="18" charset="0"/>
              </a:rPr>
              <a:t>机制根据计算每种信息的重要性权重，公式如下：</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914400" y="2784507"/>
                <a:ext cx="30545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𝑖𝑐</m:t>
                          </m:r>
                        </m:sub>
                      </m:sSub>
                      <m:r>
                        <a:rPr lang="zh-CN" altLang="en-US" i="0">
                          <a:latin typeface="Cambria Math" panose="02040503050406030204" pitchFamily="18" charset="0"/>
                        </a:rPr>
                        <m:t>=</m:t>
                      </m:r>
                      <m:r>
                        <m:rPr>
                          <m:sty m:val="p"/>
                        </m:rPr>
                        <a:rPr lang="zh-CN" altLang="en-US" i="0">
                          <a:latin typeface="Cambria Math" panose="02040503050406030204" pitchFamily="18" charset="0"/>
                        </a:rPr>
                        <m:t>tan</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h</m:t>
                          </m:r>
                        </m:fName>
                        <m:e>
                          <m:r>
                            <a:rPr lang="zh-CN" altLang="en-US" i="0">
                              <a:latin typeface="Cambria Math" panose="02040503050406030204" pitchFamily="18" charset="0"/>
                            </a:rPr>
                            <m:t>(</m:t>
                          </m:r>
                        </m:e>
                      </m:func>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𝑖𝑐</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𝛼</m:t>
                          </m:r>
                        </m:sub>
                      </m:sSub>
                      <m:r>
                        <a:rPr lang="zh-CN" altLang="en-US" i="0">
                          <a:latin typeface="Cambria Math" panose="02040503050406030204" pitchFamily="18" charset="0"/>
                        </a:rPr>
                        <m:t>+</m:t>
                      </m:r>
                      <m:r>
                        <a:rPr lang="zh-CN" altLang="en-US" b="1" i="1">
                          <a:latin typeface="Cambria Math" panose="02040503050406030204" pitchFamily="18" charset="0"/>
                        </a:rPr>
                        <m:t>𝒃</m:t>
                      </m:r>
                      <m:r>
                        <a:rPr lang="zh-CN" altLang="en-US" b="0" i="0">
                          <a:latin typeface="Cambria Math" panose="02040503050406030204" pitchFamily="18" charset="0"/>
                        </a:rPr>
                        <m:t>)∙</m:t>
                      </m:r>
                      <m:r>
                        <a:rPr lang="zh-CN" altLang="en-US" b="1" i="1">
                          <a:latin typeface="Cambria Math" panose="02040503050406030204" pitchFamily="18" charset="0"/>
                        </a:rPr>
                        <m:t>𝒖</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914400" y="2784507"/>
                <a:ext cx="3054554"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914400" y="3347047"/>
                <a:ext cx="2706190" cy="747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𝑖𝑐</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ex</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p</m:t>
                                  </m:r>
                                </m:fName>
                                <m:e>
                                  <m:r>
                                    <a:rPr lang="zh-CN" altLang="en-US" i="0">
                                      <a:latin typeface="Cambria Math" panose="02040503050406030204" pitchFamily="18" charset="0"/>
                                    </a:rPr>
                                    <m:t>(</m:t>
                                  </m:r>
                                </m:e>
                              </m:func>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𝑖𝑐</m:t>
                                  </m:r>
                                </m:sub>
                              </m:sSub>
                            </m:e>
                          </m:d>
                        </m:num>
                        <m:den>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=0</m:t>
                              </m:r>
                            </m:sub>
                            <m:sup>
                              <m:r>
                                <a:rPr lang="zh-CN" altLang="en-US" i="1">
                                  <a:latin typeface="Cambria Math" panose="02040503050406030204" pitchFamily="18" charset="0"/>
                                </a:rPr>
                                <m:t>𝑘</m:t>
                              </m:r>
                            </m:sup>
                            <m:e>
                              <m:d>
                                <m:dPr>
                                  <m:beg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ex</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p</m:t>
                                      </m:r>
                                    </m:fName>
                                    <m:e>
                                      <m:r>
                                        <a:rPr lang="zh-CN" altLang="en-US" i="0">
                                          <a:latin typeface="Cambria Math" panose="02040503050406030204" pitchFamily="18" charset="0"/>
                                        </a:rPr>
                                        <m:t>(</m:t>
                                      </m:r>
                                    </m:e>
                                  </m:func>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𝑖𝑗</m:t>
                                      </m:r>
                                    </m:sub>
                                  </m:sSub>
                                </m:e>
                              </m:d>
                            </m:e>
                          </m:nary>
                        </m:den>
                      </m:f>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𝑖𝑐</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914400" y="3347047"/>
                <a:ext cx="2706190" cy="74738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185976" y="2620728"/>
                <a:ext cx="2227918" cy="6301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i="1">
                              <a:latin typeface="Cambria Math" panose="02040503050406030204" pitchFamily="18" charset="0"/>
                            </a:rPr>
                          </m:ctrlPr>
                        </m:funcPr>
                        <m:fName>
                          <m:r>
                            <a:rPr lang="zh-CN" altLang="en-US" i="1">
                              <a:latin typeface="Cambria Math" panose="02040503050406030204" pitchFamily="18" charset="0"/>
                            </a:rPr>
                            <m:t>𝑡𝑎𝑛h</m:t>
                          </m:r>
                        </m:fName>
                        <m:e>
                          <m:d>
                            <m:dPr>
                              <m:ctrlPr>
                                <a:rPr lang="zh-CN" altLang="en-US" i="1">
                                  <a:latin typeface="Cambria Math" panose="02040503050406030204" pitchFamily="18" charset="0"/>
                                </a:rPr>
                              </m:ctrlPr>
                            </m:dPr>
                            <m:e>
                              <m:r>
                                <a:rPr lang="zh-CN" altLang="en-US" i="1">
                                  <a:latin typeface="Cambria Math" panose="02040503050406030204" pitchFamily="18" charset="0"/>
                                </a:rPr>
                                <m:t>𝑥</m:t>
                              </m:r>
                            </m:e>
                          </m:d>
                        </m:e>
                      </m:func>
                      <m:r>
                        <a:rPr lang="zh-CN" altLang="en-US" i="0">
                          <a:latin typeface="Cambria Math" panose="02040503050406030204" pitchFamily="18" charset="0"/>
                        </a:rPr>
                        <m:t>=</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1">
                                  <a:latin typeface="Cambria Math" panose="02040503050406030204" pitchFamily="18" charset="0"/>
                                </a:rPr>
                                <m:t>𝑥</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1">
                                  <a:latin typeface="Cambria Math" panose="02040503050406030204" pitchFamily="18" charset="0"/>
                                </a:rPr>
                                <m:t>𝑥</m:t>
                              </m:r>
                            </m:sup>
                          </m:sSup>
                          <m:sSup>
                            <m:sSupPr>
                              <m:ctrlPr>
                                <a:rPr lang="zh-CN" altLang="en-US" i="1">
                                  <a:latin typeface="Cambria Math" panose="02040503050406030204" pitchFamily="18" charset="0"/>
                                </a:rPr>
                              </m:ctrlPr>
                            </m:sSupPr>
                            <m:e>
                              <m:r>
                                <a:rPr lang="zh-CN" altLang="en-US" i="0">
                                  <a:latin typeface="Cambria Math" panose="02040503050406030204" pitchFamily="18" charset="0"/>
                                </a:rPr>
                                <m:t>+</m:t>
                              </m:r>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den>
                      </m:f>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185976" y="2620728"/>
                <a:ext cx="2227918" cy="630173"/>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6141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4975591" y="242161"/>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2.2 </a:t>
            </a:r>
            <a:r>
              <a:rPr lang="zh-CN" altLang="en-US" sz="2000" b="1" spc="300" dirty="0">
                <a:solidFill>
                  <a:srgbClr val="41393B"/>
                </a:solidFill>
                <a:latin typeface="微软雅黑" panose="020B0503020204020204" pitchFamily="34" charset="-122"/>
                <a:ea typeface="微软雅黑" panose="020B0503020204020204" pitchFamily="34" charset="-122"/>
              </a:rPr>
              <a:t>信息融合模块</a:t>
            </a:r>
          </a:p>
        </p:txBody>
      </p:sp>
      <p:sp>
        <p:nvSpPr>
          <p:cNvPr id="10" name="矩形 9"/>
          <p:cNvSpPr/>
          <p:nvPr/>
        </p:nvSpPr>
        <p:spPr>
          <a:xfrm>
            <a:off x="805694" y="1013798"/>
            <a:ext cx="4634406" cy="589072"/>
          </a:xfrm>
          <a:prstGeom prst="rect">
            <a:avLst/>
          </a:prstGeom>
        </p:spPr>
        <p:txBody>
          <a:bodyPr wrap="square">
            <a:spAutoFit/>
          </a:bodyPr>
          <a:lstStyle/>
          <a:p>
            <a:pPr>
              <a:lnSpc>
                <a:spcPct val="150000"/>
              </a:lnSpc>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基于无监督的信息融合模块</a:t>
            </a:r>
            <a:endParaRPr lang="zh-CN" altLang="en-US" sz="2400" dirty="0"/>
          </a:p>
        </p:txBody>
      </p:sp>
      <p:cxnSp>
        <p:nvCxnSpPr>
          <p:cNvPr id="21" name="直接连接符 20"/>
          <p:cNvCxnSpPr/>
          <p:nvPr/>
        </p:nvCxnSpPr>
        <p:spPr>
          <a:xfrm>
            <a:off x="914400" y="1660129"/>
            <a:ext cx="4872942" cy="0"/>
          </a:xfrm>
          <a:prstGeom prst="line">
            <a:avLst/>
          </a:prstGeom>
          <a:ln w="12700">
            <a:solidFill>
              <a:srgbClr val="231F2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14400" y="1974397"/>
            <a:ext cx="9896354" cy="1477328"/>
          </a:xfrm>
          <a:prstGeom prst="rect">
            <a:avLst/>
          </a:prstGeom>
        </p:spPr>
        <p:txBody>
          <a:bodyPr wrap="square">
            <a:spAutoFit/>
          </a:bodyPr>
          <a:lstStyle/>
          <a:p>
            <a:pPr>
              <a:lnSpc>
                <a:spcPct val="150000"/>
              </a:lnSpc>
            </a:pP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前面的方法根据标记样本训练模型来预测，并没有直接生成网络的嵌入表示。而</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有些</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分析</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任务</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基于需要基于网络的嵌入表示进行分析</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如聚类、可视化。</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为了满足这类任务的需求，</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FANE</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设计了一个新的神经网络为每个顶点学习一个嵌入表示</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1493020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4975591" y="242161"/>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2.2 </a:t>
            </a:r>
            <a:r>
              <a:rPr lang="zh-CN" altLang="en-US" sz="2000" b="1" spc="300" dirty="0">
                <a:solidFill>
                  <a:srgbClr val="41393B"/>
                </a:solidFill>
                <a:latin typeface="微软雅黑" panose="020B0503020204020204" pitchFamily="34" charset="-122"/>
                <a:ea typeface="微软雅黑" panose="020B0503020204020204" pitchFamily="34" charset="-122"/>
              </a:rPr>
              <a:t>信息融合模块</a:t>
            </a:r>
          </a:p>
        </p:txBody>
      </p:sp>
      <p:sp>
        <p:nvSpPr>
          <p:cNvPr id="10" name="矩形 9"/>
          <p:cNvSpPr/>
          <p:nvPr/>
        </p:nvSpPr>
        <p:spPr>
          <a:xfrm>
            <a:off x="805694" y="1013798"/>
            <a:ext cx="4634406" cy="583108"/>
          </a:xfrm>
          <a:prstGeom prst="rect">
            <a:avLst/>
          </a:prstGeom>
        </p:spPr>
        <p:txBody>
          <a:bodyPr wrap="square">
            <a:spAutoFit/>
          </a:bodyPr>
          <a:lstStyle/>
          <a:p>
            <a:pPr>
              <a:lnSpc>
                <a:spcPct val="150000"/>
              </a:lnSpc>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基于无监督的信息融合模块</a:t>
            </a:r>
            <a:endParaRPr lang="zh-CN" altLang="en-US" sz="2400" dirty="0"/>
          </a:p>
        </p:txBody>
      </p:sp>
      <p:cxnSp>
        <p:nvCxnSpPr>
          <p:cNvPr id="21" name="直接连接符 20"/>
          <p:cNvCxnSpPr/>
          <p:nvPr/>
        </p:nvCxnSpPr>
        <p:spPr>
          <a:xfrm>
            <a:off x="914400" y="1660129"/>
            <a:ext cx="4872942" cy="0"/>
          </a:xfrm>
          <a:prstGeom prst="line">
            <a:avLst/>
          </a:prstGeom>
          <a:ln w="12700">
            <a:solidFill>
              <a:srgbClr val="231F20"/>
            </a:solidFill>
          </a:ln>
        </p:spPr>
        <p:style>
          <a:lnRef idx="1">
            <a:schemeClr val="accent1"/>
          </a:lnRef>
          <a:fillRef idx="0">
            <a:schemeClr val="accent1"/>
          </a:fillRef>
          <a:effectRef idx="0">
            <a:schemeClr val="accent1"/>
          </a:effectRef>
          <a:fontRef idx="minor">
            <a:schemeClr val="tx1"/>
          </a:fontRef>
        </p:style>
      </p:cxnSp>
      <p:graphicFrame>
        <p:nvGraphicFramePr>
          <p:cNvPr id="5" name="对象 4"/>
          <p:cNvGraphicFramePr>
            <a:graphicFrameLocks noChangeAspect="1"/>
          </p:cNvGraphicFramePr>
          <p:nvPr>
            <p:extLst>
              <p:ext uri="{D42A27DB-BD31-4B8C-83A1-F6EECF244321}">
                <p14:modId xmlns:p14="http://schemas.microsoft.com/office/powerpoint/2010/main" val="3875524133"/>
              </p:ext>
            </p:extLst>
          </p:nvPr>
        </p:nvGraphicFramePr>
        <p:xfrm>
          <a:off x="805694" y="1870597"/>
          <a:ext cx="7373073" cy="2595297"/>
        </p:xfrm>
        <a:graphic>
          <a:graphicData uri="http://schemas.openxmlformats.org/presentationml/2006/ole">
            <mc:AlternateContent xmlns:mc="http://schemas.openxmlformats.org/markup-compatibility/2006">
              <mc:Choice xmlns:v="urn:schemas-microsoft-com:vml" Requires="v">
                <p:oleObj spid="_x0000_s2288" name="Visio" r:id="rId4" imgW="3657600" imgH="1287890" progId="Visio.Drawing.15">
                  <p:embed/>
                </p:oleObj>
              </mc:Choice>
              <mc:Fallback>
                <p:oleObj name="Visio" r:id="rId4" imgW="3657600" imgH="1287890" progId="Visio.Drawing.15">
                  <p:embed/>
                  <p:pic>
                    <p:nvPicPr>
                      <p:cNvPr id="0" name=""/>
                      <p:cNvPicPr/>
                      <p:nvPr/>
                    </p:nvPicPr>
                    <p:blipFill>
                      <a:blip r:embed="rId5"/>
                      <a:stretch>
                        <a:fillRect/>
                      </a:stretch>
                    </p:blipFill>
                    <p:spPr>
                      <a:xfrm>
                        <a:off x="805694" y="1870597"/>
                        <a:ext cx="7373073" cy="259529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 name="矩形 10"/>
              <p:cNvSpPr/>
              <p:nvPr/>
            </p:nvSpPr>
            <p:spPr>
              <a:xfrm>
                <a:off x="1091139" y="6370919"/>
                <a:ext cx="1604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𝐿</m:t>
                      </m:r>
                      <m:r>
                        <a:rPr lang="en-US" altLang="zh-CN" b="0" i="0" smtClean="0">
                          <a:latin typeface="Cambria Math" panose="02040503050406030204" pitchFamily="18" charset="0"/>
                        </a:rPr>
                        <m:t>  </m:t>
                      </m:r>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1</m:t>
                          </m:r>
                        </m:sub>
                      </m:sSub>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2</m:t>
                          </m:r>
                        </m:sub>
                      </m:sSub>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091139" y="6370919"/>
                <a:ext cx="1604222"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05694" y="3960288"/>
                <a:ext cx="6297978" cy="1324209"/>
              </a:xfrm>
              <a:prstGeom prst="rect">
                <a:avLst/>
              </a:prstGeom>
            </p:spPr>
            <p:txBody>
              <a:bodyPr wrap="square">
                <a:spAutoFit/>
              </a:bodyPr>
              <a:lstStyle/>
              <a:p>
                <a:pPr indent="30480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den>
                      </m:f>
                      <m:nary>
                        <m:naryPr>
                          <m:chr m:val="∑"/>
                          <m:limLoc m:val="undOv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𝑣</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p>
                        <m:e>
                          <m:nary>
                            <m:naryPr>
                              <m:chr m:val="∑"/>
                              <m:limLoc m:val="undOv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𝑗</m:t>
                              </m:r>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𝑣</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p>
                            <m:e>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sub>
                              </m:sSub>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b="1"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𝑙𝑜𝑔</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latin typeface="Cambria Math" panose="02040503050406030204" pitchFamily="18" charset="0"/>
                                      <a:ea typeface="宋体" panose="02010600030101010101" pitchFamily="2" charset="-122"/>
                                      <a:cs typeface="Times New Roman" panose="02020603050405020304" pitchFamily="18" charset="0"/>
                                    </a:rPr>
                                    <m:t>𝑲</m:t>
                                  </m:r>
                                  <m:r>
                                    <a:rPr lang="en-US" altLang="zh-CN" b="1" i="1" kern="100" baseline="30000" smtClean="0">
                                      <a:latin typeface="Cambria Math" panose="02040503050406030204" pitchFamily="18" charset="0"/>
                                      <a:ea typeface="宋体" panose="02010600030101010101" pitchFamily="2" charset="-122"/>
                                      <a:cs typeface="Times New Roman" panose="02020603050405020304" pitchFamily="18" charset="0"/>
                                    </a:rPr>
                                    <m:t>𝒔</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b="1" i="1" kern="10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p>
                                  </m:sSubSup>
                                </m:e>
                              </m:d>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log</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latin typeface="Cambria Math" panose="02040503050406030204" pitchFamily="18" charset="0"/>
                                      <a:ea typeface="宋体" panose="02010600030101010101" pitchFamily="2" charset="-122"/>
                                      <a:cs typeface="Times New Roman" panose="02020603050405020304" pitchFamily="18" charset="0"/>
                                    </a:rPr>
                                    <m:t>𝑲</m:t>
                                  </m:r>
                                  <m:r>
                                    <a:rPr lang="en-US" altLang="zh-CN" b="1" i="1" kern="100" baseline="30000" smtClean="0">
                                      <a:latin typeface="Cambria Math" panose="02040503050406030204" pitchFamily="18" charset="0"/>
                                      <a:ea typeface="宋体" panose="02010600030101010101" pitchFamily="2" charset="-122"/>
                                      <a:cs typeface="Times New Roman" panose="02020603050405020304" pitchFamily="18" charset="0"/>
                                    </a:rPr>
                                    <m:t>𝒔</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e>
                          </m:nary>
                        </m:e>
                      </m:nary>
                    </m:oMath>
                  </m:oMathPara>
                </a14:m>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805694" y="3960288"/>
                <a:ext cx="6297978" cy="132420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048040" y="5324732"/>
                <a:ext cx="6055632" cy="913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den>
                      </m:f>
                      <m:nary>
                        <m:naryPr>
                          <m:chr m:val="∑"/>
                          <m:limLoc m:val="undOv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𝑣</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p>
                        <m:e>
                          <m:nary>
                            <m:naryPr>
                              <m:chr m:val="∑"/>
                              <m:limLoc m:val="undOv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𝑗</m:t>
                              </m:r>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𝑑</m:t>
                              </m:r>
                            </m:sup>
                            <m:e>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h</m:t>
                                  </m:r>
                                </m:sub>
                              </m:sSub>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b="1"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b="1" i="1"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𝑙𝑜𝑔</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latin typeface="Cambria Math" panose="02040503050406030204" pitchFamily="18" charset="0"/>
                                      <a:ea typeface="宋体" panose="02010600030101010101" pitchFamily="2" charset="-122"/>
                                      <a:cs typeface="Times New Roman" panose="02020603050405020304" pitchFamily="18" charset="0"/>
                                    </a:rPr>
                                    <m:t>𝑲</m:t>
                                  </m:r>
                                  <m:r>
                                    <a:rPr lang="en-US" altLang="zh-CN" b="1" i="1" kern="100" baseline="30000" smtClean="0">
                                      <a:latin typeface="Cambria Math" panose="02040503050406030204" pitchFamily="18" charset="0"/>
                                      <a:ea typeface="宋体" panose="02010600030101010101" pitchFamily="2" charset="-122"/>
                                      <a:cs typeface="Times New Roman" panose="02020603050405020304" pitchFamily="18" charset="0"/>
                                    </a:rPr>
                                    <m:t>𝒂</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b="1" i="1" kern="100">
                                          <a:latin typeface="Cambria Math" panose="02040503050406030204" pitchFamily="18" charset="0"/>
                                          <a:ea typeface="宋体" panose="02010600030101010101" pitchFamily="2" charset="-122"/>
                                          <a:cs typeface="Times New Roman" panose="02020603050405020304" pitchFamily="18" charset="0"/>
                                        </a:rPr>
                                        <m:t>𝑨</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p>
                                  </m:sSubSup>
                                </m:e>
                              </m:d>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log</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latin typeface="Cambria Math" panose="02040503050406030204" pitchFamily="18" charset="0"/>
                                      <a:ea typeface="宋体" panose="02010600030101010101" pitchFamily="2" charset="-122"/>
                                      <a:cs typeface="Times New Roman" panose="02020603050405020304" pitchFamily="18" charset="0"/>
                                    </a:rPr>
                                    <m:t>𝑲</m:t>
                                  </m:r>
                                  <m:r>
                                    <a:rPr lang="en-US" altLang="zh-CN" b="1" i="1" kern="100" baseline="30000">
                                      <a:latin typeface="Cambria Math" panose="02040503050406030204" pitchFamily="18" charset="0"/>
                                      <a:ea typeface="宋体" panose="02010600030101010101" pitchFamily="2" charset="-122"/>
                                      <a:cs typeface="Times New Roman" panose="02020603050405020304" pitchFamily="18" charset="0"/>
                                    </a:rPr>
                                    <m:t>𝒂</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e>
                          </m:nary>
                        </m:e>
                      </m:nary>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048040" y="5324732"/>
                <a:ext cx="6055632" cy="913583"/>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934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BEBA8EAE-BF5A-486C-A8C5-ECC9F3942E4B}">
                <a14:imgProps xmlns:a14="http://schemas.microsoft.com/office/drawing/2010/main">
                  <a14:imgLayer r:embed="rId5">
                    <a14:imgEffect>
                      <a14:artisticBlur/>
                    </a14:imgEffect>
                    <a14:imgEffect>
                      <a14:brightnessContrast bright="-10000"/>
                    </a14:imgEffect>
                  </a14:imgLayer>
                </a14:imgProps>
              </a:ex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矩形 3"/>
          <p:cNvSpPr/>
          <p:nvPr/>
        </p:nvSpPr>
        <p:spPr>
          <a:xfrm>
            <a:off x="-11575" y="0"/>
            <a:ext cx="12215150" cy="68782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39325" y="943048"/>
            <a:ext cx="861774" cy="2832100"/>
          </a:xfrm>
          <a:prstGeom prst="rect">
            <a:avLst/>
          </a:prstGeom>
          <a:noFill/>
        </p:spPr>
        <p:txBody>
          <a:bodyPr vert="eaVert" wrap="square" rtlCol="0">
            <a:spAutoFit/>
          </a:bodyPr>
          <a:lstStyle/>
          <a:p>
            <a:pPr algn="ctr"/>
            <a:r>
              <a:rPr lang="zh-CN" altLang="en-US" sz="4400" b="1" dirty="0">
                <a:solidFill>
                  <a:srgbClr val="231F20"/>
                </a:solidFill>
                <a:latin typeface="微软雅黑" panose="020B0503020204020204" pitchFamily="34" charset="-122"/>
                <a:ea typeface="微软雅黑" panose="020B0503020204020204" pitchFamily="34" charset="-122"/>
              </a:rPr>
              <a:t>目录</a:t>
            </a:r>
          </a:p>
        </p:txBody>
      </p:sp>
      <p:sp>
        <p:nvSpPr>
          <p:cNvPr id="6" name="文本框 5"/>
          <p:cNvSpPr txBox="1"/>
          <p:nvPr/>
        </p:nvSpPr>
        <p:spPr>
          <a:xfrm>
            <a:off x="1897930" y="943048"/>
            <a:ext cx="430887" cy="2832100"/>
          </a:xfrm>
          <a:prstGeom prst="rect">
            <a:avLst/>
          </a:prstGeom>
          <a:noFill/>
        </p:spPr>
        <p:txBody>
          <a:bodyPr vert="eaVert" wrap="square" rtlCol="0">
            <a:spAutoFit/>
          </a:bodyPr>
          <a:lstStyle/>
          <a:p>
            <a:pPr algn="ctr"/>
            <a:r>
              <a:rPr lang="en-US" altLang="zh-CN" sz="1600" dirty="0">
                <a:solidFill>
                  <a:srgbClr val="231F20"/>
                </a:solidFill>
                <a:latin typeface="微软雅黑" panose="020B0503020204020204" pitchFamily="34" charset="-122"/>
                <a:ea typeface="微软雅黑" panose="020B0503020204020204" pitchFamily="34" charset="-122"/>
              </a:rPr>
              <a:t>CONTENTS</a:t>
            </a:r>
            <a:endParaRPr lang="zh-CN" altLang="en-US" sz="1600" dirty="0">
              <a:solidFill>
                <a:srgbClr val="231F20"/>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5745393" y="2188440"/>
            <a:ext cx="4008288" cy="1807969"/>
            <a:chOff x="6282554" y="2316137"/>
            <a:chExt cx="4008288" cy="1807969"/>
          </a:xfrm>
        </p:grpSpPr>
        <p:sp>
          <p:nvSpPr>
            <p:cNvPr id="20" name="文本框 19"/>
            <p:cNvSpPr txBox="1"/>
            <p:nvPr/>
          </p:nvSpPr>
          <p:spPr>
            <a:xfrm>
              <a:off x="6955379" y="2316137"/>
              <a:ext cx="2710629" cy="461665"/>
            </a:xfrm>
            <a:prstGeom prst="rect">
              <a:avLst/>
            </a:prstGeom>
            <a:noFill/>
          </p:spPr>
          <p:txBody>
            <a:bodyPr wrap="square" rtlCol="0">
              <a:spAutoFit/>
            </a:bodyPr>
            <a:lstStyle/>
            <a:p>
              <a:r>
                <a:rPr lang="zh-CN" altLang="en-US" sz="2400" b="1" spc="300" dirty="0">
                  <a:solidFill>
                    <a:srgbClr val="231F20"/>
                  </a:solidFill>
                  <a:latin typeface="微软雅黑" panose="020B0503020204020204" pitchFamily="34" charset="-122"/>
                  <a:ea typeface="微软雅黑" panose="020B0503020204020204" pitchFamily="34" charset="-122"/>
                </a:rPr>
                <a:t>研究背景及意义</a:t>
              </a:r>
            </a:p>
          </p:txBody>
        </p:sp>
        <p:sp>
          <p:nvSpPr>
            <p:cNvPr id="18" name="文本框 17"/>
            <p:cNvSpPr txBox="1"/>
            <p:nvPr/>
          </p:nvSpPr>
          <p:spPr>
            <a:xfrm>
              <a:off x="6955379" y="2989289"/>
              <a:ext cx="3335463" cy="461665"/>
            </a:xfrm>
            <a:prstGeom prst="rect">
              <a:avLst/>
            </a:prstGeom>
            <a:noFill/>
          </p:spPr>
          <p:txBody>
            <a:bodyPr wrap="square" rtlCol="0">
              <a:spAutoFit/>
            </a:bodyPr>
            <a:lstStyle/>
            <a:p>
              <a:r>
                <a:rPr lang="zh-CN" altLang="en-US" sz="2400" b="1" spc="300" dirty="0">
                  <a:solidFill>
                    <a:srgbClr val="231F20"/>
                  </a:solidFill>
                  <a:latin typeface="微软雅黑" panose="020B0503020204020204" pitchFamily="34" charset="-122"/>
                  <a:ea typeface="微软雅黑" panose="020B0503020204020204" pitchFamily="34" charset="-122"/>
                </a:rPr>
                <a:t>算法框架</a:t>
              </a:r>
            </a:p>
          </p:txBody>
        </p:sp>
        <p:sp>
          <p:nvSpPr>
            <p:cNvPr id="16" name="文本框 15"/>
            <p:cNvSpPr txBox="1"/>
            <p:nvPr/>
          </p:nvSpPr>
          <p:spPr>
            <a:xfrm>
              <a:off x="6955380" y="3662441"/>
              <a:ext cx="2710628" cy="461665"/>
            </a:xfrm>
            <a:prstGeom prst="rect">
              <a:avLst/>
            </a:prstGeom>
            <a:noFill/>
          </p:spPr>
          <p:txBody>
            <a:bodyPr wrap="square" rtlCol="0">
              <a:spAutoFit/>
            </a:bodyPr>
            <a:lstStyle/>
            <a:p>
              <a:r>
                <a:rPr lang="zh-CN" altLang="en-US" sz="2400" b="1" spc="300" dirty="0">
                  <a:solidFill>
                    <a:srgbClr val="231F20"/>
                  </a:solidFill>
                  <a:latin typeface="微软雅黑" panose="020B0503020204020204" pitchFamily="34" charset="-122"/>
                  <a:ea typeface="微软雅黑" panose="020B0503020204020204" pitchFamily="34" charset="-122"/>
                </a:rPr>
                <a:t>实验分析</a:t>
              </a:r>
            </a:p>
          </p:txBody>
        </p:sp>
        <p:grpSp>
          <p:nvGrpSpPr>
            <p:cNvPr id="22" name="组合 21"/>
            <p:cNvGrpSpPr/>
            <p:nvPr/>
          </p:nvGrpSpPr>
          <p:grpSpPr>
            <a:xfrm>
              <a:off x="6282554" y="2353604"/>
              <a:ext cx="591713" cy="386731"/>
              <a:chOff x="5591384" y="2316137"/>
              <a:chExt cx="591713" cy="386731"/>
            </a:xfrm>
          </p:grpSpPr>
          <p:sp>
            <p:nvSpPr>
              <p:cNvPr id="21" name="椭圆 20"/>
              <p:cNvSpPr/>
              <p:nvPr/>
            </p:nvSpPr>
            <p:spPr>
              <a:xfrm>
                <a:off x="5693875" y="2316137"/>
                <a:ext cx="386731" cy="386731"/>
              </a:xfrm>
              <a:prstGeom prst="ellipse">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91384" y="2340225"/>
                <a:ext cx="591713" cy="338554"/>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01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282554" y="3026756"/>
              <a:ext cx="591713" cy="386731"/>
              <a:chOff x="5591384" y="2316137"/>
              <a:chExt cx="591713" cy="386731"/>
            </a:xfrm>
          </p:grpSpPr>
          <p:sp>
            <p:nvSpPr>
              <p:cNvPr id="24" name="椭圆 23"/>
              <p:cNvSpPr/>
              <p:nvPr/>
            </p:nvSpPr>
            <p:spPr>
              <a:xfrm>
                <a:off x="5693875" y="2316137"/>
                <a:ext cx="386731" cy="386731"/>
              </a:xfrm>
              <a:prstGeom prst="ellipse">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591384" y="2340225"/>
                <a:ext cx="591713" cy="338554"/>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02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282554" y="3699908"/>
              <a:ext cx="591713" cy="386731"/>
              <a:chOff x="5591384" y="2316137"/>
              <a:chExt cx="591713" cy="386731"/>
            </a:xfrm>
          </p:grpSpPr>
          <p:sp>
            <p:nvSpPr>
              <p:cNvPr id="27" name="椭圆 26"/>
              <p:cNvSpPr/>
              <p:nvPr/>
            </p:nvSpPr>
            <p:spPr>
              <a:xfrm>
                <a:off x="5693875" y="2316137"/>
                <a:ext cx="386731" cy="386731"/>
              </a:xfrm>
              <a:prstGeom prst="ellipse">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591384" y="2340225"/>
                <a:ext cx="591713" cy="338554"/>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03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pic>
        <p:nvPicPr>
          <p:cNvPr id="2" name="音频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3951"/>
    </mc:Choice>
    <mc:Fallback xmlns="">
      <p:transition spd="slow" advTm="139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grpSp>
        <p:nvGrpSpPr>
          <p:cNvPr id="494" name="组合 493"/>
          <p:cNvGrpSpPr/>
          <p:nvPr/>
        </p:nvGrpSpPr>
        <p:grpSpPr>
          <a:xfrm>
            <a:off x="2334583" y="1698226"/>
            <a:ext cx="2738432" cy="2790989"/>
            <a:chOff x="1699126" y="1622026"/>
            <a:chExt cx="2738432" cy="2790989"/>
          </a:xfrm>
        </p:grpSpPr>
        <p:pic>
          <p:nvPicPr>
            <p:cNvPr id="488" name="图片 487"/>
            <p:cNvPicPr>
              <a:picLocks noChangeAspect="1"/>
            </p:cNvPicPr>
            <p:nvPr/>
          </p:nvPicPr>
          <p:blipFill>
            <a:blip r:embed="rId3" cstate="print"/>
            <a:stretch>
              <a:fillRect/>
            </a:stretch>
          </p:blipFill>
          <p:spPr>
            <a:xfrm>
              <a:off x="1699126" y="1622026"/>
              <a:ext cx="2635005" cy="2790989"/>
            </a:xfrm>
            <a:prstGeom prst="rect">
              <a:avLst/>
            </a:prstGeom>
          </p:spPr>
        </p:pic>
        <p:sp>
          <p:nvSpPr>
            <p:cNvPr id="492" name="文本框 491"/>
            <p:cNvSpPr txBox="1"/>
            <p:nvPr/>
          </p:nvSpPr>
          <p:spPr>
            <a:xfrm>
              <a:off x="1759128" y="2340560"/>
              <a:ext cx="2678430" cy="1323439"/>
            </a:xfrm>
            <a:prstGeom prst="rect">
              <a:avLst/>
            </a:prstGeom>
            <a:noFill/>
          </p:spPr>
          <p:txBody>
            <a:bodyPr wrap="square" rtlCol="0">
              <a:spAutoFit/>
            </a:bodyPr>
            <a:lstStyle/>
            <a:p>
              <a:pPr algn="ctr"/>
              <a:r>
                <a:rPr lang="en-US" altLang="zh-CN" sz="8000" b="1" dirty="0">
                  <a:solidFill>
                    <a:srgbClr val="231F20"/>
                  </a:solidFill>
                </a:rPr>
                <a:t>3</a:t>
              </a:r>
              <a:endParaRPr lang="zh-CN" altLang="en-US" sz="8000" b="1" dirty="0">
                <a:solidFill>
                  <a:srgbClr val="231F20"/>
                </a:solidFill>
              </a:endParaRPr>
            </a:p>
          </p:txBody>
        </p:sp>
      </p:grpSp>
      <p:cxnSp>
        <p:nvCxnSpPr>
          <p:cNvPr id="496" name="直接连接符 495"/>
          <p:cNvCxnSpPr/>
          <p:nvPr/>
        </p:nvCxnSpPr>
        <p:spPr>
          <a:xfrm>
            <a:off x="6096000" y="2183741"/>
            <a:ext cx="0" cy="1819959"/>
          </a:xfrm>
          <a:prstGeom prst="line">
            <a:avLst/>
          </a:prstGeom>
          <a:ln w="19050">
            <a:solidFill>
              <a:srgbClr val="231F20"/>
            </a:solidFill>
          </a:ln>
        </p:spPr>
        <p:style>
          <a:lnRef idx="1">
            <a:schemeClr val="accent1"/>
          </a:lnRef>
          <a:fillRef idx="0">
            <a:schemeClr val="accent1"/>
          </a:fillRef>
          <a:effectRef idx="0">
            <a:schemeClr val="accent1"/>
          </a:effectRef>
          <a:fontRef idx="minor">
            <a:schemeClr val="tx1"/>
          </a:fontRef>
        </p:style>
      </p:cxnSp>
      <p:sp>
        <p:nvSpPr>
          <p:cNvPr id="491" name="文本框 490"/>
          <p:cNvSpPr txBox="1"/>
          <p:nvPr/>
        </p:nvSpPr>
        <p:spPr>
          <a:xfrm>
            <a:off x="6999756" y="2893665"/>
            <a:ext cx="3860800" cy="400110"/>
          </a:xfrm>
          <a:prstGeom prst="rect">
            <a:avLst/>
          </a:prstGeom>
          <a:noFill/>
        </p:spPr>
        <p:txBody>
          <a:bodyPr wrap="square" rtlCol="0">
            <a:spAutoFit/>
          </a:bodyPr>
          <a:lstStyle/>
          <a:p>
            <a:r>
              <a:rPr lang="zh-CN" altLang="en-US" sz="2000" b="1" spc="300" dirty="0">
                <a:solidFill>
                  <a:srgbClr val="231F20"/>
                </a:solidFill>
                <a:latin typeface="微软雅黑" panose="020B0503020204020204" pitchFamily="34" charset="-122"/>
                <a:ea typeface="微软雅黑" panose="020B0503020204020204" pitchFamily="34" charset="-122"/>
              </a:rPr>
              <a:t>实验分析</a:t>
            </a:r>
          </a:p>
        </p:txBody>
      </p:sp>
      <p:sp>
        <p:nvSpPr>
          <p:cNvPr id="10" name="矩形 9"/>
          <p:cNvSpPr/>
          <p:nvPr/>
        </p:nvSpPr>
        <p:spPr>
          <a:xfrm>
            <a:off x="0" y="6459220"/>
            <a:ext cx="12192000" cy="398780"/>
          </a:xfrm>
          <a:prstGeom prst="rect">
            <a:avLst/>
          </a:prstGeom>
          <a:solidFill>
            <a:srgbClr val="64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5110890" y="231938"/>
            <a:ext cx="1364476" cy="400110"/>
          </a:xfrm>
          <a:prstGeom prst="rect">
            <a:avLst/>
          </a:prstGeom>
        </p:spPr>
        <p:txBody>
          <a:bodyPr wrap="none">
            <a:spAutoFit/>
          </a:bodyPr>
          <a:lstStyle/>
          <a:p>
            <a:r>
              <a:rPr lang="zh-CN" altLang="en-US" sz="2000" b="1" spc="300" dirty="0">
                <a:solidFill>
                  <a:srgbClr val="41393B"/>
                </a:solidFill>
                <a:latin typeface="微软雅黑" panose="020B0503020204020204" pitchFamily="34" charset="-122"/>
                <a:ea typeface="微软雅黑" panose="020B0503020204020204" pitchFamily="34" charset="-122"/>
              </a:rPr>
              <a:t>实验分析</a:t>
            </a:r>
          </a:p>
        </p:txBody>
      </p:sp>
      <p:graphicFrame>
        <p:nvGraphicFramePr>
          <p:cNvPr id="69" name="图示 68"/>
          <p:cNvGraphicFramePr/>
          <p:nvPr>
            <p:extLst>
              <p:ext uri="{D42A27DB-BD31-4B8C-83A1-F6EECF244321}">
                <p14:modId xmlns:p14="http://schemas.microsoft.com/office/powerpoint/2010/main" val="2890544168"/>
              </p:ext>
            </p:extLst>
          </p:nvPr>
        </p:nvGraphicFramePr>
        <p:xfrm>
          <a:off x="960698" y="798652"/>
          <a:ext cx="9664861" cy="5567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248059" y="304280"/>
            <a:ext cx="1364476" cy="400110"/>
          </a:xfrm>
          <a:prstGeom prst="rect">
            <a:avLst/>
          </a:prstGeom>
        </p:spPr>
        <p:txBody>
          <a:bodyPr wrap="none">
            <a:spAutoFit/>
          </a:bodyPr>
          <a:lstStyle/>
          <a:p>
            <a:r>
              <a:rPr lang="zh-CN" altLang="en-US" sz="2000" b="1" spc="300" dirty="0">
                <a:solidFill>
                  <a:srgbClr val="41393B"/>
                </a:solidFill>
                <a:latin typeface="微软雅黑" panose="020B0503020204020204" pitchFamily="34" charset="-122"/>
                <a:ea typeface="微软雅黑" panose="020B0503020204020204" pitchFamily="34" charset="-122"/>
              </a:rPr>
              <a:t>实验分析</a:t>
            </a:r>
          </a:p>
        </p:txBody>
      </p:sp>
      <p:sp>
        <p:nvSpPr>
          <p:cNvPr id="27" name="矩形 26"/>
          <p:cNvSpPr/>
          <p:nvPr/>
        </p:nvSpPr>
        <p:spPr>
          <a:xfrm>
            <a:off x="805694" y="1013798"/>
            <a:ext cx="4634406" cy="589072"/>
          </a:xfrm>
          <a:prstGeom prst="rect">
            <a:avLst/>
          </a:prstGeom>
        </p:spPr>
        <p:txBody>
          <a:bodyPr wrap="square">
            <a:spAutoFit/>
          </a:bodyPr>
          <a:lstStyle/>
          <a:p>
            <a:pPr>
              <a:lnSpc>
                <a:spcPct val="150000"/>
              </a:lnSpc>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顶点分类</a:t>
            </a:r>
            <a:endParaRPr lang="zh-CN" altLang="en-US" sz="2400" dirty="0"/>
          </a:p>
        </p:txBody>
      </p:sp>
      <p:cxnSp>
        <p:nvCxnSpPr>
          <p:cNvPr id="28" name="直接连接符 27"/>
          <p:cNvCxnSpPr/>
          <p:nvPr/>
        </p:nvCxnSpPr>
        <p:spPr>
          <a:xfrm>
            <a:off x="914400" y="1660129"/>
            <a:ext cx="4872942" cy="0"/>
          </a:xfrm>
          <a:prstGeom prst="line">
            <a:avLst/>
          </a:prstGeom>
          <a:ln w="12700">
            <a:solidFill>
              <a:srgbClr val="231F20"/>
            </a:solidFill>
          </a:ln>
        </p:spPr>
        <p:style>
          <a:lnRef idx="1">
            <a:schemeClr val="accent1"/>
          </a:lnRef>
          <a:fillRef idx="0">
            <a:schemeClr val="accent1"/>
          </a:fillRef>
          <a:effectRef idx="0">
            <a:schemeClr val="accent1"/>
          </a:effectRef>
          <a:fontRef idx="minor">
            <a:schemeClr val="tx1"/>
          </a:fontRef>
        </p:style>
      </p:cxnSp>
      <p:graphicFrame>
        <p:nvGraphicFramePr>
          <p:cNvPr id="25" name="表格 24"/>
          <p:cNvGraphicFramePr>
            <a:graphicFrameLocks noGrp="1"/>
          </p:cNvGraphicFramePr>
          <p:nvPr>
            <p:extLst>
              <p:ext uri="{D42A27DB-BD31-4B8C-83A1-F6EECF244321}">
                <p14:modId xmlns:p14="http://schemas.microsoft.com/office/powerpoint/2010/main" val="1006922201"/>
              </p:ext>
            </p:extLst>
          </p:nvPr>
        </p:nvGraphicFramePr>
        <p:xfrm>
          <a:off x="805694" y="2221686"/>
          <a:ext cx="5415280" cy="3718306"/>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1265536377"/>
                    </a:ext>
                  </a:extLst>
                </a:gridCol>
                <a:gridCol w="942340">
                  <a:extLst>
                    <a:ext uri="{9D8B030D-6E8A-4147-A177-3AD203B41FA5}">
                      <a16:colId xmlns:a16="http://schemas.microsoft.com/office/drawing/2014/main" val="623907539"/>
                    </a:ext>
                  </a:extLst>
                </a:gridCol>
                <a:gridCol w="870585">
                  <a:extLst>
                    <a:ext uri="{9D8B030D-6E8A-4147-A177-3AD203B41FA5}">
                      <a16:colId xmlns:a16="http://schemas.microsoft.com/office/drawing/2014/main" val="1195506451"/>
                    </a:ext>
                  </a:extLst>
                </a:gridCol>
                <a:gridCol w="870585">
                  <a:extLst>
                    <a:ext uri="{9D8B030D-6E8A-4147-A177-3AD203B41FA5}">
                      <a16:colId xmlns:a16="http://schemas.microsoft.com/office/drawing/2014/main" val="467324272"/>
                    </a:ext>
                  </a:extLst>
                </a:gridCol>
                <a:gridCol w="870585">
                  <a:extLst>
                    <a:ext uri="{9D8B030D-6E8A-4147-A177-3AD203B41FA5}">
                      <a16:colId xmlns:a16="http://schemas.microsoft.com/office/drawing/2014/main" val="739434271"/>
                    </a:ext>
                  </a:extLst>
                </a:gridCol>
                <a:gridCol w="870585">
                  <a:extLst>
                    <a:ext uri="{9D8B030D-6E8A-4147-A177-3AD203B41FA5}">
                      <a16:colId xmlns:a16="http://schemas.microsoft.com/office/drawing/2014/main" val="352259564"/>
                    </a:ext>
                  </a:extLst>
                </a:gridCol>
              </a:tblGrid>
              <a:tr h="0">
                <a:tc rowSpan="2">
                  <a:txBody>
                    <a:bodyPr/>
                    <a:lstStyle/>
                    <a:p>
                      <a:pPr indent="306070" algn="ctr">
                        <a:lnSpc>
                          <a:spcPct val="150000"/>
                        </a:lnSpc>
                        <a:spcAft>
                          <a:spcPts val="0"/>
                        </a:spcAft>
                      </a:pPr>
                      <a:r>
                        <a:rPr lang="en-US" sz="1200" kern="100">
                          <a:effectLst/>
                        </a:rPr>
                        <a:t>Method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indent="306070" algn="ctr">
                        <a:lnSpc>
                          <a:spcPct val="150000"/>
                        </a:lnSpc>
                        <a:spcAft>
                          <a:spcPts val="0"/>
                        </a:spcAft>
                      </a:pPr>
                      <a:r>
                        <a:rPr lang="en-US" sz="1200" kern="100">
                          <a:effectLst/>
                        </a:rPr>
                        <a:t>Micro-F1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51755787"/>
                  </a:ext>
                </a:extLst>
              </a:tr>
              <a:tr h="0">
                <a:tc vMerge="1">
                  <a:txBody>
                    <a:bodyPr/>
                    <a:lstStyle/>
                    <a:p>
                      <a:endParaRPr lang="zh-CN" altLang="en-US"/>
                    </a:p>
                  </a:txBody>
                  <a:tcPr/>
                </a:tc>
                <a:tc>
                  <a:txBody>
                    <a:bodyPr/>
                    <a:lstStyle/>
                    <a:p>
                      <a:pPr algn="ctr">
                        <a:lnSpc>
                          <a:spcPct val="150000"/>
                        </a:lnSpc>
                        <a:spcAft>
                          <a:spcPts val="0"/>
                        </a:spcAft>
                      </a:pPr>
                      <a:r>
                        <a:rPr lang="en-US" sz="12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80%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1895000"/>
                  </a:ext>
                </a:extLst>
              </a:tr>
              <a:tr h="0">
                <a:tc>
                  <a:txBody>
                    <a:bodyPr/>
                    <a:lstStyle/>
                    <a:p>
                      <a:pPr algn="l">
                        <a:lnSpc>
                          <a:spcPct val="150000"/>
                        </a:lnSpc>
                        <a:spcAft>
                          <a:spcPts val="0"/>
                        </a:spcAft>
                      </a:pPr>
                      <a:r>
                        <a:rPr lang="en-US" sz="1200" kern="100" dirty="0">
                          <a:effectLst/>
                        </a:rPr>
                        <a:t>Node2vec</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0.6287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0.6452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0.6374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0.6510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0.6606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347222"/>
                  </a:ext>
                </a:extLst>
              </a:tr>
              <a:tr h="0">
                <a:tc>
                  <a:txBody>
                    <a:bodyPr/>
                    <a:lstStyle/>
                    <a:p>
                      <a:pPr algn="l">
                        <a:lnSpc>
                          <a:spcPct val="150000"/>
                        </a:lnSpc>
                        <a:spcAft>
                          <a:spcPts val="0"/>
                        </a:spcAft>
                      </a:pPr>
                      <a:r>
                        <a:rPr lang="en-US" sz="1200" kern="100" dirty="0">
                          <a:effectLst/>
                        </a:rPr>
                        <a:t>LINE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0.4864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0.5151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0.5222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0.5205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0.5474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5534351"/>
                  </a:ext>
                </a:extLst>
              </a:tr>
              <a:tr h="0">
                <a:tc>
                  <a:txBody>
                    <a:bodyPr/>
                    <a:lstStyle/>
                    <a:p>
                      <a:pPr algn="l">
                        <a:lnSpc>
                          <a:spcPct val="150000"/>
                        </a:lnSpc>
                        <a:spcAft>
                          <a:spcPts val="0"/>
                        </a:spcAft>
                      </a:pPr>
                      <a:r>
                        <a:rPr lang="en-US" sz="1200" kern="100">
                          <a:effectLst/>
                        </a:rPr>
                        <a:t>SDNE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0.4400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0.4528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0.3416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0.3606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0.2151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086010"/>
                  </a:ext>
                </a:extLst>
              </a:tr>
              <a:tr h="0">
                <a:tc>
                  <a:txBody>
                    <a:bodyPr/>
                    <a:lstStyle/>
                    <a:p>
                      <a:pPr algn="l">
                        <a:lnSpc>
                          <a:spcPct val="150000"/>
                        </a:lnSpc>
                        <a:spcAft>
                          <a:spcPts val="0"/>
                        </a:spcAft>
                      </a:pPr>
                      <a:r>
                        <a:rPr lang="en-US" sz="1200" kern="100" dirty="0">
                          <a:effectLst/>
                        </a:rPr>
                        <a:t>Node2vec+Attr</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0.6426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0.6589</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0.6545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0.6252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0.6729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5550131"/>
                  </a:ext>
                </a:extLst>
              </a:tr>
              <a:tr h="0">
                <a:tc>
                  <a:txBody>
                    <a:bodyPr/>
                    <a:lstStyle/>
                    <a:p>
                      <a:pPr algn="l">
                        <a:lnSpc>
                          <a:spcPct val="150000"/>
                        </a:lnSpc>
                        <a:spcAft>
                          <a:spcPts val="0"/>
                        </a:spcAft>
                      </a:pPr>
                      <a:r>
                        <a:rPr lang="en-US" sz="1200" kern="100" dirty="0" err="1">
                          <a:effectLst/>
                        </a:rPr>
                        <a:t>Line+Attr</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0.6875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0.6982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0.6828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0.6889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0.6942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1219816"/>
                  </a:ext>
                </a:extLst>
              </a:tr>
              <a:tr h="0">
                <a:tc>
                  <a:txBody>
                    <a:bodyPr/>
                    <a:lstStyle/>
                    <a:p>
                      <a:pPr algn="l">
                        <a:lnSpc>
                          <a:spcPct val="150000"/>
                        </a:lnSpc>
                        <a:spcAft>
                          <a:spcPts val="0"/>
                        </a:spcAft>
                      </a:pPr>
                      <a:r>
                        <a:rPr lang="en-US" sz="1200" kern="100">
                          <a:effectLst/>
                        </a:rPr>
                        <a:t>SDNE+Attr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0.6638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0.6672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0.6717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0.6844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0.7217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3075294"/>
                  </a:ext>
                </a:extLst>
              </a:tr>
              <a:tr h="0">
                <a:tc>
                  <a:txBody>
                    <a:bodyPr/>
                    <a:lstStyle/>
                    <a:p>
                      <a:pPr algn="l">
                        <a:lnSpc>
                          <a:spcPct val="150000"/>
                        </a:lnSpc>
                        <a:spcAft>
                          <a:spcPts val="0"/>
                        </a:spcAft>
                      </a:pPr>
                      <a:r>
                        <a:rPr lang="en-US" sz="1200" kern="100">
                          <a:effectLst/>
                        </a:rPr>
                        <a:t>GraphSAGE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0.7148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0.7143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0.7311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0.7432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6129814"/>
                  </a:ext>
                </a:extLst>
              </a:tr>
              <a:tr h="0">
                <a:tc>
                  <a:txBody>
                    <a:bodyPr/>
                    <a:lstStyle/>
                    <a:p>
                      <a:pPr algn="l">
                        <a:lnSpc>
                          <a:spcPct val="150000"/>
                        </a:lnSpc>
                        <a:spcAft>
                          <a:spcPts val="0"/>
                        </a:spcAft>
                      </a:pPr>
                      <a:r>
                        <a:rPr lang="en-US" sz="1200" kern="100">
                          <a:effectLst/>
                        </a:rPr>
                        <a:t>ASNE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0.5661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0.5788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0.6135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0.6404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0.5125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4444153"/>
                  </a:ext>
                </a:extLst>
              </a:tr>
              <a:tr h="0">
                <a:tc>
                  <a:txBody>
                    <a:bodyPr/>
                    <a:lstStyle/>
                    <a:p>
                      <a:pPr algn="l">
                        <a:lnSpc>
                          <a:spcPct val="150000"/>
                        </a:lnSpc>
                        <a:spcAft>
                          <a:spcPts val="0"/>
                        </a:spcAft>
                      </a:pPr>
                      <a:r>
                        <a:rPr lang="en-US" sz="1200" kern="100" dirty="0">
                          <a:effectLst/>
                        </a:rPr>
                        <a:t>FANE-</a:t>
                      </a:r>
                      <a:r>
                        <a:rPr lang="en-US" sz="1200" kern="100" dirty="0" err="1">
                          <a:effectLst/>
                        </a:rPr>
                        <a:t>Concat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0.7362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0.7388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0.7494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0.7563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0.7603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1087834"/>
                  </a:ext>
                </a:extLst>
              </a:tr>
              <a:tr h="0">
                <a:tc>
                  <a:txBody>
                    <a:bodyPr/>
                    <a:lstStyle/>
                    <a:p>
                      <a:pPr algn="l">
                        <a:lnSpc>
                          <a:spcPct val="150000"/>
                        </a:lnSpc>
                        <a:spcAft>
                          <a:spcPts val="0"/>
                        </a:spcAft>
                      </a:pPr>
                      <a:r>
                        <a:rPr lang="en-US" sz="1200" kern="100">
                          <a:effectLst/>
                        </a:rPr>
                        <a:t>FANE-CNN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0.7259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0.7255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0.7297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0.7295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0.7204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20671758"/>
                  </a:ext>
                </a:extLst>
              </a:tr>
              <a:tr h="0">
                <a:tc>
                  <a:txBody>
                    <a:bodyPr/>
                    <a:lstStyle/>
                    <a:p>
                      <a:pPr algn="l">
                        <a:lnSpc>
                          <a:spcPct val="150000"/>
                        </a:lnSpc>
                        <a:spcAft>
                          <a:spcPts val="0"/>
                        </a:spcAft>
                      </a:pPr>
                      <a:r>
                        <a:rPr lang="en-US" sz="1200" kern="100">
                          <a:effectLst/>
                        </a:rPr>
                        <a:t>FANE-Dense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0.7384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0.7366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0.7413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0.7517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0.7647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237549"/>
                  </a:ext>
                </a:extLst>
              </a:tr>
              <a:tr h="0">
                <a:tc>
                  <a:txBody>
                    <a:bodyPr/>
                    <a:lstStyle/>
                    <a:p>
                      <a:pPr algn="l">
                        <a:lnSpc>
                          <a:spcPct val="150000"/>
                        </a:lnSpc>
                        <a:spcAft>
                          <a:spcPts val="0"/>
                        </a:spcAft>
                      </a:pPr>
                      <a:r>
                        <a:rPr lang="en-US" sz="1200" kern="100" dirty="0">
                          <a:effectLst/>
                        </a:rPr>
                        <a:t>FANE-LSTM</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0.7406</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0.7451</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0.7576</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0.7678</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0.7829</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92697015"/>
                  </a:ext>
                </a:extLst>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2263274386"/>
              </p:ext>
            </p:extLst>
          </p:nvPr>
        </p:nvGraphicFramePr>
        <p:xfrm>
          <a:off x="6490017" y="2221686"/>
          <a:ext cx="5262245" cy="3718306"/>
        </p:xfrm>
        <a:graphic>
          <a:graphicData uri="http://schemas.openxmlformats.org/drawingml/2006/table">
            <a:tbl>
              <a:tblPr firstRow="1" firstCol="1" bandRow="1">
                <a:tableStyleId>{5C22544A-7EE6-4342-B048-85BDC9FD1C3A}</a:tableStyleId>
              </a:tblPr>
              <a:tblGrid>
                <a:gridCol w="953770">
                  <a:extLst>
                    <a:ext uri="{9D8B030D-6E8A-4147-A177-3AD203B41FA5}">
                      <a16:colId xmlns:a16="http://schemas.microsoft.com/office/drawing/2014/main" val="2136157411"/>
                    </a:ext>
                  </a:extLst>
                </a:gridCol>
                <a:gridCol w="861695">
                  <a:extLst>
                    <a:ext uri="{9D8B030D-6E8A-4147-A177-3AD203B41FA5}">
                      <a16:colId xmlns:a16="http://schemas.microsoft.com/office/drawing/2014/main" val="3467425542"/>
                    </a:ext>
                  </a:extLst>
                </a:gridCol>
                <a:gridCol w="861695">
                  <a:extLst>
                    <a:ext uri="{9D8B030D-6E8A-4147-A177-3AD203B41FA5}">
                      <a16:colId xmlns:a16="http://schemas.microsoft.com/office/drawing/2014/main" val="4169275619"/>
                    </a:ext>
                  </a:extLst>
                </a:gridCol>
                <a:gridCol w="861695">
                  <a:extLst>
                    <a:ext uri="{9D8B030D-6E8A-4147-A177-3AD203B41FA5}">
                      <a16:colId xmlns:a16="http://schemas.microsoft.com/office/drawing/2014/main" val="2107666748"/>
                    </a:ext>
                  </a:extLst>
                </a:gridCol>
                <a:gridCol w="861695">
                  <a:extLst>
                    <a:ext uri="{9D8B030D-6E8A-4147-A177-3AD203B41FA5}">
                      <a16:colId xmlns:a16="http://schemas.microsoft.com/office/drawing/2014/main" val="4135860512"/>
                    </a:ext>
                  </a:extLst>
                </a:gridCol>
                <a:gridCol w="861695">
                  <a:extLst>
                    <a:ext uri="{9D8B030D-6E8A-4147-A177-3AD203B41FA5}">
                      <a16:colId xmlns:a16="http://schemas.microsoft.com/office/drawing/2014/main" val="975792883"/>
                    </a:ext>
                  </a:extLst>
                </a:gridCol>
              </a:tblGrid>
              <a:tr h="0">
                <a:tc rowSpan="2">
                  <a:txBody>
                    <a:bodyPr/>
                    <a:lstStyle/>
                    <a:p>
                      <a:pPr algn="ctr">
                        <a:lnSpc>
                          <a:spcPct val="150000"/>
                        </a:lnSpc>
                        <a:spcAft>
                          <a:spcPts val="0"/>
                        </a:spcAft>
                      </a:pPr>
                      <a:r>
                        <a:rPr lang="en-US" sz="1200" kern="100">
                          <a:effectLst/>
                        </a:rPr>
                        <a:t>Method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indent="306070" algn="ctr">
                        <a:lnSpc>
                          <a:spcPct val="150000"/>
                        </a:lnSpc>
                        <a:spcAft>
                          <a:spcPts val="0"/>
                        </a:spcAft>
                      </a:pPr>
                      <a:r>
                        <a:rPr lang="en-US" sz="1200" kern="100">
                          <a:effectLst/>
                        </a:rPr>
                        <a:t>Macro-F1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6133743"/>
                  </a:ext>
                </a:extLst>
              </a:tr>
              <a:tr h="0">
                <a:tc vMerge="1">
                  <a:txBody>
                    <a:bodyPr/>
                    <a:lstStyle/>
                    <a:p>
                      <a:endParaRPr lang="zh-CN" altLang="en-US"/>
                    </a:p>
                  </a:txBody>
                  <a:tcPr/>
                </a:tc>
                <a:tc>
                  <a:txBody>
                    <a:bodyPr/>
                    <a:lstStyle/>
                    <a:p>
                      <a:pPr algn="ctr">
                        <a:lnSpc>
                          <a:spcPct val="150000"/>
                        </a:lnSpc>
                        <a:spcAft>
                          <a:spcPts val="0"/>
                        </a:spcAft>
                      </a:pPr>
                      <a:r>
                        <a:rPr lang="en-US" sz="12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0407927"/>
                  </a:ext>
                </a:extLst>
              </a:tr>
              <a:tr h="0">
                <a:tc>
                  <a:txBody>
                    <a:bodyPr/>
                    <a:lstStyle/>
                    <a:p>
                      <a:pPr algn="ctr">
                        <a:lnSpc>
                          <a:spcPct val="150000"/>
                        </a:lnSpc>
                        <a:spcAft>
                          <a:spcPts val="0"/>
                        </a:spcAft>
                      </a:pPr>
                      <a:r>
                        <a:rPr lang="en-US" sz="1200" kern="100">
                          <a:effectLst/>
                        </a:rPr>
                        <a:t>Node2vec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0.5880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0.5978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0.6189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0.6079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92463053"/>
                  </a:ext>
                </a:extLst>
              </a:tr>
              <a:tr h="0">
                <a:tc>
                  <a:txBody>
                    <a:bodyPr/>
                    <a:lstStyle/>
                    <a:p>
                      <a:pPr algn="ctr">
                        <a:lnSpc>
                          <a:spcPct val="150000"/>
                        </a:lnSpc>
                        <a:spcAft>
                          <a:spcPts val="0"/>
                        </a:spcAft>
                      </a:pPr>
                      <a:r>
                        <a:rPr lang="en-US" sz="1200" kern="100">
                          <a:effectLst/>
                        </a:rPr>
                        <a:t>LINE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0.4512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0.4692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0.4840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0.4755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0.5018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3816198"/>
                  </a:ext>
                </a:extLst>
              </a:tr>
              <a:tr h="0">
                <a:tc>
                  <a:txBody>
                    <a:bodyPr/>
                    <a:lstStyle/>
                    <a:p>
                      <a:pPr algn="ctr">
                        <a:lnSpc>
                          <a:spcPct val="150000"/>
                        </a:lnSpc>
                        <a:spcAft>
                          <a:spcPts val="0"/>
                        </a:spcAft>
                      </a:pPr>
                      <a:r>
                        <a:rPr lang="en-US" sz="1200" kern="100">
                          <a:effectLst/>
                        </a:rPr>
                        <a:t>SDNE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0.3597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0.3933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0.2940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0.4988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0.4988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52404365"/>
                  </a:ext>
                </a:extLst>
              </a:tr>
              <a:tr h="0">
                <a:tc>
                  <a:txBody>
                    <a:bodyPr/>
                    <a:lstStyle/>
                    <a:p>
                      <a:pPr algn="ctr">
                        <a:lnSpc>
                          <a:spcPct val="150000"/>
                        </a:lnSpc>
                        <a:spcAft>
                          <a:spcPts val="0"/>
                        </a:spcAft>
                      </a:pPr>
                      <a:r>
                        <a:rPr lang="en-US" sz="1200" kern="100">
                          <a:effectLst/>
                        </a:rPr>
                        <a:t>Node2vec+Attr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0.6035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0.6177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0.6143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0.5868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0.6233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2671757"/>
                  </a:ext>
                </a:extLst>
              </a:tr>
              <a:tr h="0">
                <a:tc>
                  <a:txBody>
                    <a:bodyPr/>
                    <a:lstStyle/>
                    <a:p>
                      <a:pPr algn="ctr">
                        <a:lnSpc>
                          <a:spcPct val="150000"/>
                        </a:lnSpc>
                        <a:spcAft>
                          <a:spcPts val="0"/>
                        </a:spcAft>
                      </a:pPr>
                      <a:r>
                        <a:rPr lang="en-US" sz="1200" kern="100">
                          <a:effectLst/>
                        </a:rPr>
                        <a:t>Line+Attr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0.6535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0.6681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0.6447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0.6476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0.6482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4602293"/>
                  </a:ext>
                </a:extLst>
              </a:tr>
              <a:tr h="0">
                <a:tc>
                  <a:txBody>
                    <a:bodyPr/>
                    <a:lstStyle/>
                    <a:p>
                      <a:pPr algn="ctr">
                        <a:lnSpc>
                          <a:spcPct val="150000"/>
                        </a:lnSpc>
                        <a:spcAft>
                          <a:spcPts val="0"/>
                        </a:spcAft>
                      </a:pPr>
                      <a:r>
                        <a:rPr lang="en-US" sz="1200" kern="100">
                          <a:effectLst/>
                        </a:rPr>
                        <a:t>SDNE+Attr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0.6095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0.6158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0.6254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0.6362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8518999"/>
                  </a:ext>
                </a:extLst>
              </a:tr>
              <a:tr h="0">
                <a:tc>
                  <a:txBody>
                    <a:bodyPr/>
                    <a:lstStyle/>
                    <a:p>
                      <a:pPr algn="ctr">
                        <a:lnSpc>
                          <a:spcPct val="150000"/>
                        </a:lnSpc>
                        <a:spcAft>
                          <a:spcPts val="0"/>
                        </a:spcAft>
                      </a:pPr>
                      <a:r>
                        <a:rPr lang="en-US" sz="1200" kern="100">
                          <a:effectLst/>
                        </a:rPr>
                        <a:t>GraphSAGE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0.6731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0.6921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0.6889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0.6995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3586308"/>
                  </a:ext>
                </a:extLst>
              </a:tr>
              <a:tr h="0">
                <a:tc>
                  <a:txBody>
                    <a:bodyPr/>
                    <a:lstStyle/>
                    <a:p>
                      <a:pPr algn="ctr">
                        <a:lnSpc>
                          <a:spcPct val="150000"/>
                        </a:lnSpc>
                        <a:spcAft>
                          <a:spcPts val="0"/>
                        </a:spcAft>
                      </a:pPr>
                      <a:r>
                        <a:rPr lang="en-US" sz="1200" kern="100">
                          <a:effectLst/>
                        </a:rPr>
                        <a:t>ASNE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0.5376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0.5770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0.6032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0.6252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0.6388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4330135"/>
                  </a:ext>
                </a:extLst>
              </a:tr>
              <a:tr h="0">
                <a:tc>
                  <a:txBody>
                    <a:bodyPr/>
                    <a:lstStyle/>
                    <a:p>
                      <a:pPr algn="ctr">
                        <a:lnSpc>
                          <a:spcPct val="150000"/>
                        </a:lnSpc>
                        <a:spcAft>
                          <a:spcPts val="0"/>
                        </a:spcAft>
                      </a:pPr>
                      <a:r>
                        <a:rPr lang="en-US" sz="1200" kern="100">
                          <a:effectLst/>
                        </a:rPr>
                        <a:t>FANE-Concat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0.6866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0.6836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0.6976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0.7071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0.7273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3290324"/>
                  </a:ext>
                </a:extLst>
              </a:tr>
              <a:tr h="0">
                <a:tc>
                  <a:txBody>
                    <a:bodyPr/>
                    <a:lstStyle/>
                    <a:p>
                      <a:pPr algn="ctr">
                        <a:lnSpc>
                          <a:spcPct val="150000"/>
                        </a:lnSpc>
                        <a:spcAft>
                          <a:spcPts val="0"/>
                        </a:spcAft>
                      </a:pPr>
                      <a:r>
                        <a:rPr lang="en-US" sz="1200" kern="100">
                          <a:effectLst/>
                        </a:rPr>
                        <a:t>FANE-CNN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0.6629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0.6597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0.6599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0.7134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7746388"/>
                  </a:ext>
                </a:extLst>
              </a:tr>
              <a:tr h="0">
                <a:tc>
                  <a:txBody>
                    <a:bodyPr/>
                    <a:lstStyle/>
                    <a:p>
                      <a:pPr algn="ctr">
                        <a:lnSpc>
                          <a:spcPct val="150000"/>
                        </a:lnSpc>
                        <a:spcAft>
                          <a:spcPts val="0"/>
                        </a:spcAft>
                      </a:pPr>
                      <a:r>
                        <a:rPr lang="en-US" sz="1200" kern="100">
                          <a:effectLst/>
                        </a:rPr>
                        <a:t>FANE-Dense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0.6662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0.6698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0.6948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0.7141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4135251"/>
                  </a:ext>
                </a:extLst>
              </a:tr>
              <a:tr h="0">
                <a:tc>
                  <a:txBody>
                    <a:bodyPr/>
                    <a:lstStyle/>
                    <a:p>
                      <a:pPr algn="ctr">
                        <a:lnSpc>
                          <a:spcPct val="150000"/>
                        </a:lnSpc>
                        <a:spcAft>
                          <a:spcPts val="0"/>
                        </a:spcAft>
                      </a:pPr>
                      <a:r>
                        <a:rPr lang="en-US" sz="1200" kern="100">
                          <a:effectLst/>
                        </a:rPr>
                        <a:t>FANE-LSTM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0.6870</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0.6989</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0.7125</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0.7230</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0.7524</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9733327"/>
                  </a:ext>
                </a:extLst>
              </a:tr>
            </a:tbl>
          </a:graphicData>
        </a:graphic>
      </p:graphicFrame>
      <p:sp>
        <p:nvSpPr>
          <p:cNvPr id="31" name="矩形 30"/>
          <p:cNvSpPr/>
          <p:nvPr/>
        </p:nvSpPr>
        <p:spPr>
          <a:xfrm>
            <a:off x="1166173" y="1725852"/>
            <a:ext cx="4273927" cy="378630"/>
          </a:xfrm>
          <a:prstGeom prst="rect">
            <a:avLst/>
          </a:prstGeom>
        </p:spPr>
        <p:txBody>
          <a:bodyPr wrap="none">
            <a:spAutoFit/>
          </a:bodyPr>
          <a:lstStyle/>
          <a:p>
            <a:pPr indent="304800" algn="ctr">
              <a:lnSpc>
                <a:spcPct val="150000"/>
              </a:lnSpc>
              <a:spcAft>
                <a:spcPts val="0"/>
              </a:spcAft>
            </a:pP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表一</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Citeseer</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数据集的顶点分类</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Micro-F1</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结果</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2" name="矩形 31"/>
          <p:cNvSpPr/>
          <p:nvPr/>
        </p:nvSpPr>
        <p:spPr>
          <a:xfrm>
            <a:off x="6790510" y="1728522"/>
            <a:ext cx="4326827" cy="415498"/>
          </a:xfrm>
          <a:prstGeom prst="rect">
            <a:avLst/>
          </a:prstGeom>
        </p:spPr>
        <p:txBody>
          <a:bodyPr wrap="none">
            <a:spAutoFit/>
          </a:bodyPr>
          <a:lstStyle/>
          <a:p>
            <a:pPr indent="304800" algn="ctr">
              <a:lnSpc>
                <a:spcPct val="150000"/>
              </a:lnSpc>
              <a:spcAft>
                <a:spcPts val="0"/>
              </a:spcAft>
            </a:pP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表一</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(b)</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Citeseer</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数据集的顶点分类</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Macro-F1</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结果</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308589" y="271726"/>
            <a:ext cx="1364476" cy="400110"/>
          </a:xfrm>
          <a:prstGeom prst="rect">
            <a:avLst/>
          </a:prstGeom>
        </p:spPr>
        <p:txBody>
          <a:bodyPr wrap="none">
            <a:spAutoFit/>
          </a:bodyPr>
          <a:lstStyle/>
          <a:p>
            <a:r>
              <a:rPr lang="zh-CN" altLang="en-US" sz="2000" b="1" spc="300" dirty="0">
                <a:solidFill>
                  <a:srgbClr val="41393B"/>
                </a:solidFill>
                <a:latin typeface="微软雅黑" panose="020B0503020204020204" pitchFamily="34" charset="-122"/>
                <a:ea typeface="微软雅黑" panose="020B0503020204020204" pitchFamily="34" charset="-122"/>
              </a:rPr>
              <a:t>实验分析</a:t>
            </a:r>
          </a:p>
        </p:txBody>
      </p:sp>
      <p:sp>
        <p:nvSpPr>
          <p:cNvPr id="27" name="矩形 26"/>
          <p:cNvSpPr/>
          <p:nvPr/>
        </p:nvSpPr>
        <p:spPr>
          <a:xfrm>
            <a:off x="805694" y="1013798"/>
            <a:ext cx="4634406" cy="589072"/>
          </a:xfrm>
          <a:prstGeom prst="rect">
            <a:avLst/>
          </a:prstGeom>
        </p:spPr>
        <p:txBody>
          <a:bodyPr wrap="square">
            <a:spAutoFit/>
          </a:bodyPr>
          <a:lstStyle/>
          <a:p>
            <a:pPr>
              <a:lnSpc>
                <a:spcPct val="150000"/>
              </a:lnSpc>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顶点分类</a:t>
            </a:r>
            <a:endParaRPr lang="zh-CN" altLang="en-US" sz="2400" dirty="0"/>
          </a:p>
        </p:txBody>
      </p:sp>
      <p:cxnSp>
        <p:nvCxnSpPr>
          <p:cNvPr id="28" name="直接连接符 27"/>
          <p:cNvCxnSpPr/>
          <p:nvPr/>
        </p:nvCxnSpPr>
        <p:spPr>
          <a:xfrm>
            <a:off x="914400" y="1660129"/>
            <a:ext cx="4872942" cy="0"/>
          </a:xfrm>
          <a:prstGeom prst="line">
            <a:avLst/>
          </a:prstGeom>
          <a:ln w="12700">
            <a:solidFill>
              <a:srgbClr val="231F2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297683" y="1725852"/>
            <a:ext cx="4010906" cy="378630"/>
          </a:xfrm>
          <a:prstGeom prst="rect">
            <a:avLst/>
          </a:prstGeom>
        </p:spPr>
        <p:txBody>
          <a:bodyPr wrap="none">
            <a:spAutoFit/>
          </a:bodyPr>
          <a:lstStyle/>
          <a:p>
            <a:pPr indent="304800" algn="ctr">
              <a:lnSpc>
                <a:spcPct val="150000"/>
              </a:lnSpc>
              <a:spcAft>
                <a:spcPts val="0"/>
              </a:spcAft>
            </a:pP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表二</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Cora</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数据集的顶点分类</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Micro-F1</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结果</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2" name="矩形 31"/>
          <p:cNvSpPr/>
          <p:nvPr/>
        </p:nvSpPr>
        <p:spPr>
          <a:xfrm>
            <a:off x="6922021" y="1728522"/>
            <a:ext cx="4063805" cy="378630"/>
          </a:xfrm>
          <a:prstGeom prst="rect">
            <a:avLst/>
          </a:prstGeom>
        </p:spPr>
        <p:txBody>
          <a:bodyPr wrap="none">
            <a:spAutoFit/>
          </a:bodyPr>
          <a:lstStyle/>
          <a:p>
            <a:pPr indent="304800" algn="ctr">
              <a:lnSpc>
                <a:spcPct val="150000"/>
              </a:lnSpc>
              <a:spcAft>
                <a:spcPts val="0"/>
              </a:spcAft>
            </a:pP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表二</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(b)</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Cora</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数据集的顶点分类</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Macro-F1</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结果</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668021269"/>
              </p:ext>
            </p:extLst>
          </p:nvPr>
        </p:nvGraphicFramePr>
        <p:xfrm>
          <a:off x="565815" y="2286794"/>
          <a:ext cx="5585602" cy="3718306"/>
        </p:xfrm>
        <a:graphic>
          <a:graphicData uri="http://schemas.openxmlformats.org/drawingml/2006/table">
            <a:tbl>
              <a:tblPr firstRow="1" firstCol="1" bandRow="1">
                <a:tableStyleId>{5C22544A-7EE6-4342-B048-85BDC9FD1C3A}</a:tableStyleId>
              </a:tblPr>
              <a:tblGrid>
                <a:gridCol w="1012377">
                  <a:extLst>
                    <a:ext uri="{9D8B030D-6E8A-4147-A177-3AD203B41FA5}">
                      <a16:colId xmlns:a16="http://schemas.microsoft.com/office/drawing/2014/main" val="3217429087"/>
                    </a:ext>
                  </a:extLst>
                </a:gridCol>
                <a:gridCol w="914645">
                  <a:extLst>
                    <a:ext uri="{9D8B030D-6E8A-4147-A177-3AD203B41FA5}">
                      <a16:colId xmlns:a16="http://schemas.microsoft.com/office/drawing/2014/main" val="2835934112"/>
                    </a:ext>
                  </a:extLst>
                </a:gridCol>
                <a:gridCol w="914645">
                  <a:extLst>
                    <a:ext uri="{9D8B030D-6E8A-4147-A177-3AD203B41FA5}">
                      <a16:colId xmlns:a16="http://schemas.microsoft.com/office/drawing/2014/main" val="2453517316"/>
                    </a:ext>
                  </a:extLst>
                </a:gridCol>
                <a:gridCol w="914645">
                  <a:extLst>
                    <a:ext uri="{9D8B030D-6E8A-4147-A177-3AD203B41FA5}">
                      <a16:colId xmlns:a16="http://schemas.microsoft.com/office/drawing/2014/main" val="2893391987"/>
                    </a:ext>
                  </a:extLst>
                </a:gridCol>
                <a:gridCol w="914645">
                  <a:extLst>
                    <a:ext uri="{9D8B030D-6E8A-4147-A177-3AD203B41FA5}">
                      <a16:colId xmlns:a16="http://schemas.microsoft.com/office/drawing/2014/main" val="2704844732"/>
                    </a:ext>
                  </a:extLst>
                </a:gridCol>
                <a:gridCol w="914645">
                  <a:extLst>
                    <a:ext uri="{9D8B030D-6E8A-4147-A177-3AD203B41FA5}">
                      <a16:colId xmlns:a16="http://schemas.microsoft.com/office/drawing/2014/main" val="889943415"/>
                    </a:ext>
                  </a:extLst>
                </a:gridCol>
              </a:tblGrid>
              <a:tr h="0">
                <a:tc rowSpan="2">
                  <a:txBody>
                    <a:bodyPr/>
                    <a:lstStyle/>
                    <a:p>
                      <a:pPr algn="ctr">
                        <a:lnSpc>
                          <a:spcPct val="150000"/>
                        </a:lnSpc>
                        <a:spcAft>
                          <a:spcPts val="0"/>
                        </a:spcAft>
                      </a:pPr>
                      <a:r>
                        <a:rPr lang="en-US" sz="1200" kern="100">
                          <a:effectLst/>
                        </a:rPr>
                        <a:t>Method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ctr">
                        <a:lnSpc>
                          <a:spcPct val="150000"/>
                        </a:lnSpc>
                        <a:spcAft>
                          <a:spcPts val="0"/>
                        </a:spcAft>
                      </a:pPr>
                      <a:r>
                        <a:rPr lang="en-US" sz="1200" kern="100">
                          <a:effectLst/>
                        </a:rPr>
                        <a:t>Micro-F1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773160"/>
                  </a:ext>
                </a:extLst>
              </a:tr>
              <a:tr h="0">
                <a:tc vMerge="1">
                  <a:txBody>
                    <a:bodyPr/>
                    <a:lstStyle/>
                    <a:p>
                      <a:endParaRPr lang="zh-CN" altLang="en-US"/>
                    </a:p>
                  </a:txBody>
                  <a:tcPr/>
                </a:tc>
                <a:tc>
                  <a:txBody>
                    <a:bodyPr/>
                    <a:lstStyle/>
                    <a:p>
                      <a:pPr algn="ctr">
                        <a:lnSpc>
                          <a:spcPct val="150000"/>
                        </a:lnSpc>
                        <a:spcAft>
                          <a:spcPts val="0"/>
                        </a:spcAft>
                      </a:pPr>
                      <a:r>
                        <a:rPr lang="en-US" sz="12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5415765"/>
                  </a:ext>
                </a:extLst>
              </a:tr>
              <a:tr h="0">
                <a:tc>
                  <a:txBody>
                    <a:bodyPr/>
                    <a:lstStyle/>
                    <a:p>
                      <a:pPr algn="ctr">
                        <a:lnSpc>
                          <a:spcPct val="150000"/>
                        </a:lnSpc>
                        <a:spcAft>
                          <a:spcPts val="0"/>
                        </a:spcAft>
                      </a:pPr>
                      <a:r>
                        <a:rPr lang="en-US" sz="1200" kern="100">
                          <a:effectLst/>
                        </a:rPr>
                        <a:t>Node2vec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0.8457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0.8537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0.8476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0.8459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89002711"/>
                  </a:ext>
                </a:extLst>
              </a:tr>
              <a:tr h="0">
                <a:tc>
                  <a:txBody>
                    <a:bodyPr/>
                    <a:lstStyle/>
                    <a:p>
                      <a:pPr algn="ctr">
                        <a:lnSpc>
                          <a:spcPct val="150000"/>
                        </a:lnSpc>
                        <a:spcAft>
                          <a:spcPts val="0"/>
                        </a:spcAft>
                      </a:pPr>
                      <a:r>
                        <a:rPr lang="en-US" sz="1200" kern="100">
                          <a:effectLst/>
                        </a:rPr>
                        <a:t>LINE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0.7062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0.7389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0.7481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0.7305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0.7105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7761204"/>
                  </a:ext>
                </a:extLst>
              </a:tr>
              <a:tr h="0">
                <a:tc>
                  <a:txBody>
                    <a:bodyPr/>
                    <a:lstStyle/>
                    <a:p>
                      <a:pPr algn="ctr">
                        <a:lnSpc>
                          <a:spcPct val="150000"/>
                        </a:lnSpc>
                        <a:spcAft>
                          <a:spcPts val="0"/>
                        </a:spcAft>
                      </a:pPr>
                      <a:r>
                        <a:rPr lang="en-US" sz="1200" kern="100">
                          <a:effectLst/>
                        </a:rPr>
                        <a:t>SDNE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0.4577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0.4654</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0.4740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0.4549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23345980"/>
                  </a:ext>
                </a:extLst>
              </a:tr>
              <a:tr h="0">
                <a:tc>
                  <a:txBody>
                    <a:bodyPr/>
                    <a:lstStyle/>
                    <a:p>
                      <a:pPr algn="ctr">
                        <a:lnSpc>
                          <a:spcPct val="150000"/>
                        </a:lnSpc>
                        <a:spcAft>
                          <a:spcPts val="0"/>
                        </a:spcAft>
                      </a:pPr>
                      <a:r>
                        <a:rPr lang="en-US" sz="1200" kern="100">
                          <a:effectLst/>
                        </a:rPr>
                        <a:t>Node2vec+Attr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0.8323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0.8463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0.8593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0.8513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2719568"/>
                  </a:ext>
                </a:extLst>
              </a:tr>
              <a:tr h="0">
                <a:tc>
                  <a:txBody>
                    <a:bodyPr/>
                    <a:lstStyle/>
                    <a:p>
                      <a:pPr algn="ctr">
                        <a:lnSpc>
                          <a:spcPct val="150000"/>
                        </a:lnSpc>
                        <a:spcAft>
                          <a:spcPts val="0"/>
                        </a:spcAft>
                      </a:pPr>
                      <a:r>
                        <a:rPr lang="en-US" sz="1200" kern="100">
                          <a:effectLst/>
                        </a:rPr>
                        <a:t>Line+Attr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0.7634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0.7907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0.7988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0.8030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0.7895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6499266"/>
                  </a:ext>
                </a:extLst>
              </a:tr>
              <a:tr h="0">
                <a:tc>
                  <a:txBody>
                    <a:bodyPr/>
                    <a:lstStyle/>
                    <a:p>
                      <a:pPr algn="ctr">
                        <a:lnSpc>
                          <a:spcPct val="150000"/>
                        </a:lnSpc>
                        <a:spcAft>
                          <a:spcPts val="0"/>
                        </a:spcAft>
                      </a:pPr>
                      <a:r>
                        <a:rPr lang="en-US" sz="1200" kern="100">
                          <a:effectLst/>
                        </a:rPr>
                        <a:t>SDNE+Attr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0.6966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0.7074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0.7494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0.7249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0.7068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4683544"/>
                  </a:ext>
                </a:extLst>
              </a:tr>
              <a:tr h="0">
                <a:tc>
                  <a:txBody>
                    <a:bodyPr/>
                    <a:lstStyle/>
                    <a:p>
                      <a:pPr algn="ctr">
                        <a:lnSpc>
                          <a:spcPct val="150000"/>
                        </a:lnSpc>
                        <a:spcAft>
                          <a:spcPts val="0"/>
                        </a:spcAft>
                      </a:pPr>
                      <a:r>
                        <a:rPr lang="en-US" sz="1200" kern="100">
                          <a:effectLst/>
                        </a:rPr>
                        <a:t>GraphSAGE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0.8545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0.8476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0.8571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0.8558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0.8778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833473"/>
                  </a:ext>
                </a:extLst>
              </a:tr>
              <a:tr h="0">
                <a:tc>
                  <a:txBody>
                    <a:bodyPr/>
                    <a:lstStyle/>
                    <a:p>
                      <a:pPr algn="ctr">
                        <a:lnSpc>
                          <a:spcPct val="150000"/>
                        </a:lnSpc>
                        <a:spcAft>
                          <a:spcPts val="0"/>
                        </a:spcAft>
                      </a:pPr>
                      <a:r>
                        <a:rPr lang="en-US" sz="1200" kern="100">
                          <a:effectLst/>
                        </a:rPr>
                        <a:t>ASNE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0.7656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0.7750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0.7815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0.7993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0.8008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7582982"/>
                  </a:ext>
                </a:extLst>
              </a:tr>
              <a:tr h="0">
                <a:tc>
                  <a:txBody>
                    <a:bodyPr/>
                    <a:lstStyle/>
                    <a:p>
                      <a:pPr algn="ctr">
                        <a:lnSpc>
                          <a:spcPct val="150000"/>
                        </a:lnSpc>
                        <a:spcAft>
                          <a:spcPts val="0"/>
                        </a:spcAft>
                      </a:pPr>
                      <a:r>
                        <a:rPr lang="en-US" sz="1200" kern="100">
                          <a:effectLst/>
                        </a:rPr>
                        <a:t>FANE-Concat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0.8508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0.8568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0.8728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0.9098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77883"/>
                  </a:ext>
                </a:extLst>
              </a:tr>
              <a:tr h="0">
                <a:tc>
                  <a:txBody>
                    <a:bodyPr/>
                    <a:lstStyle/>
                    <a:p>
                      <a:pPr algn="ctr">
                        <a:lnSpc>
                          <a:spcPct val="150000"/>
                        </a:lnSpc>
                        <a:spcAft>
                          <a:spcPts val="0"/>
                        </a:spcAft>
                      </a:pPr>
                      <a:r>
                        <a:rPr lang="en-US" sz="1200" kern="100">
                          <a:effectLst/>
                        </a:rPr>
                        <a:t>FANE-CNN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0.8621</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0.8679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0.8762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0.8954</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48980357"/>
                  </a:ext>
                </a:extLst>
              </a:tr>
              <a:tr h="0">
                <a:tc>
                  <a:txBody>
                    <a:bodyPr/>
                    <a:lstStyle/>
                    <a:p>
                      <a:pPr algn="ctr">
                        <a:lnSpc>
                          <a:spcPct val="150000"/>
                        </a:lnSpc>
                        <a:spcAft>
                          <a:spcPts val="0"/>
                        </a:spcAft>
                      </a:pPr>
                      <a:r>
                        <a:rPr lang="en-US" sz="1200" kern="100">
                          <a:effectLst/>
                        </a:rPr>
                        <a:t>FANE-Dense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0.8565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0.8627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0.8728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0.8866</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0.9067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3827867"/>
                  </a:ext>
                </a:extLst>
              </a:tr>
              <a:tr h="0">
                <a:tc>
                  <a:txBody>
                    <a:bodyPr/>
                    <a:lstStyle/>
                    <a:p>
                      <a:pPr algn="ctr">
                        <a:lnSpc>
                          <a:spcPct val="150000"/>
                        </a:lnSpc>
                        <a:spcAft>
                          <a:spcPts val="0"/>
                        </a:spcAft>
                      </a:pPr>
                      <a:r>
                        <a:rPr lang="en-US" sz="1200" kern="100">
                          <a:effectLst/>
                        </a:rPr>
                        <a:t>FANE-LSTM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0.8598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0.8759</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0.8839</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0.8828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0.9135</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2800721"/>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855895905"/>
              </p:ext>
            </p:extLst>
          </p:nvPr>
        </p:nvGraphicFramePr>
        <p:xfrm>
          <a:off x="6426286" y="2286794"/>
          <a:ext cx="5398568" cy="4114806"/>
        </p:xfrm>
        <a:graphic>
          <a:graphicData uri="http://schemas.openxmlformats.org/drawingml/2006/table">
            <a:tbl>
              <a:tblPr firstRow="1" firstCol="1" bandRow="1">
                <a:tableStyleId>{5C22544A-7EE6-4342-B048-85BDC9FD1C3A}</a:tableStyleId>
              </a:tblPr>
              <a:tblGrid>
                <a:gridCol w="978478">
                  <a:extLst>
                    <a:ext uri="{9D8B030D-6E8A-4147-A177-3AD203B41FA5}">
                      <a16:colId xmlns:a16="http://schemas.microsoft.com/office/drawing/2014/main" val="3690744803"/>
                    </a:ext>
                  </a:extLst>
                </a:gridCol>
                <a:gridCol w="884018">
                  <a:extLst>
                    <a:ext uri="{9D8B030D-6E8A-4147-A177-3AD203B41FA5}">
                      <a16:colId xmlns:a16="http://schemas.microsoft.com/office/drawing/2014/main" val="1548307504"/>
                    </a:ext>
                  </a:extLst>
                </a:gridCol>
                <a:gridCol w="884018">
                  <a:extLst>
                    <a:ext uri="{9D8B030D-6E8A-4147-A177-3AD203B41FA5}">
                      <a16:colId xmlns:a16="http://schemas.microsoft.com/office/drawing/2014/main" val="3499032794"/>
                    </a:ext>
                  </a:extLst>
                </a:gridCol>
                <a:gridCol w="884018">
                  <a:extLst>
                    <a:ext uri="{9D8B030D-6E8A-4147-A177-3AD203B41FA5}">
                      <a16:colId xmlns:a16="http://schemas.microsoft.com/office/drawing/2014/main" val="2118495131"/>
                    </a:ext>
                  </a:extLst>
                </a:gridCol>
                <a:gridCol w="884018">
                  <a:extLst>
                    <a:ext uri="{9D8B030D-6E8A-4147-A177-3AD203B41FA5}">
                      <a16:colId xmlns:a16="http://schemas.microsoft.com/office/drawing/2014/main" val="3333977937"/>
                    </a:ext>
                  </a:extLst>
                </a:gridCol>
                <a:gridCol w="884018">
                  <a:extLst>
                    <a:ext uri="{9D8B030D-6E8A-4147-A177-3AD203B41FA5}">
                      <a16:colId xmlns:a16="http://schemas.microsoft.com/office/drawing/2014/main" val="2206192179"/>
                    </a:ext>
                  </a:extLst>
                </a:gridCol>
              </a:tblGrid>
              <a:tr h="272231">
                <a:tc rowSpan="2">
                  <a:txBody>
                    <a:bodyPr/>
                    <a:lstStyle/>
                    <a:p>
                      <a:pPr algn="ctr">
                        <a:lnSpc>
                          <a:spcPct val="150000"/>
                        </a:lnSpc>
                        <a:spcAft>
                          <a:spcPts val="0"/>
                        </a:spcAft>
                      </a:pPr>
                      <a:r>
                        <a:rPr lang="en-US" sz="1200" kern="100">
                          <a:effectLst/>
                        </a:rPr>
                        <a:t>Method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ctr">
                        <a:lnSpc>
                          <a:spcPct val="150000"/>
                        </a:lnSpc>
                        <a:spcAft>
                          <a:spcPts val="0"/>
                        </a:spcAft>
                      </a:pPr>
                      <a:r>
                        <a:rPr lang="en-US" sz="1200" kern="100" dirty="0">
                          <a:effectLst/>
                        </a:rPr>
                        <a:t>Macro-F1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0903391"/>
                  </a:ext>
                </a:extLst>
              </a:tr>
              <a:tr h="272231">
                <a:tc vMerge="1">
                  <a:txBody>
                    <a:bodyPr/>
                    <a:lstStyle/>
                    <a:p>
                      <a:endParaRPr lang="zh-CN" altLang="en-US"/>
                    </a:p>
                  </a:txBody>
                  <a:tcPr/>
                </a:tc>
                <a:tc>
                  <a:txBody>
                    <a:bodyPr/>
                    <a:lstStyle/>
                    <a:p>
                      <a:pPr algn="ctr">
                        <a:lnSpc>
                          <a:spcPct val="150000"/>
                        </a:lnSpc>
                        <a:spcAft>
                          <a:spcPts val="0"/>
                        </a:spcAft>
                      </a:pPr>
                      <a:r>
                        <a:rPr lang="en-US" sz="12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44770236"/>
                  </a:ext>
                </a:extLst>
              </a:tr>
              <a:tr h="272231">
                <a:tc>
                  <a:txBody>
                    <a:bodyPr/>
                    <a:lstStyle/>
                    <a:p>
                      <a:pPr algn="ctr">
                        <a:lnSpc>
                          <a:spcPct val="150000"/>
                        </a:lnSpc>
                        <a:spcAft>
                          <a:spcPts val="0"/>
                        </a:spcAft>
                      </a:pPr>
                      <a:r>
                        <a:rPr lang="en-US" sz="1200" kern="100">
                          <a:effectLst/>
                        </a:rPr>
                        <a:t>Node2vec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0.8366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0.8457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0.8513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0.8233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0.8446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5026828"/>
                  </a:ext>
                </a:extLst>
              </a:tr>
              <a:tr h="272231">
                <a:tc>
                  <a:txBody>
                    <a:bodyPr/>
                    <a:lstStyle/>
                    <a:p>
                      <a:pPr algn="ctr">
                        <a:lnSpc>
                          <a:spcPct val="150000"/>
                        </a:lnSpc>
                        <a:spcAft>
                          <a:spcPts val="0"/>
                        </a:spcAft>
                      </a:pPr>
                      <a:r>
                        <a:rPr lang="en-US" sz="1200" kern="100">
                          <a:effectLst/>
                        </a:rPr>
                        <a:t>LINE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0.6961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0.7194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0.7443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 0.7251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0.7195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5477067"/>
                  </a:ext>
                </a:extLst>
              </a:tr>
              <a:tr h="272231">
                <a:tc>
                  <a:txBody>
                    <a:bodyPr/>
                    <a:lstStyle/>
                    <a:p>
                      <a:pPr algn="ctr">
                        <a:lnSpc>
                          <a:spcPct val="150000"/>
                        </a:lnSpc>
                        <a:spcAft>
                          <a:spcPts val="0"/>
                        </a:spcAft>
                      </a:pPr>
                      <a:r>
                        <a:rPr lang="en-US" sz="1200" kern="100">
                          <a:effectLst/>
                        </a:rPr>
                        <a:t>SDNE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0.3819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0.3844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0.3777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0.4098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0.3837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09235531"/>
                  </a:ext>
                </a:extLst>
              </a:tr>
              <a:tr h="575803">
                <a:tc>
                  <a:txBody>
                    <a:bodyPr/>
                    <a:lstStyle/>
                    <a:p>
                      <a:pPr algn="ctr">
                        <a:lnSpc>
                          <a:spcPct val="150000"/>
                        </a:lnSpc>
                        <a:spcAft>
                          <a:spcPts val="0"/>
                        </a:spcAft>
                      </a:pPr>
                      <a:r>
                        <a:rPr lang="en-US" sz="1200" kern="100">
                          <a:effectLst/>
                        </a:rPr>
                        <a:t>Node2vec+Attr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0.8268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0.8402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0.8344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54482751"/>
                  </a:ext>
                </a:extLst>
              </a:tr>
              <a:tr h="272231">
                <a:tc>
                  <a:txBody>
                    <a:bodyPr/>
                    <a:lstStyle/>
                    <a:p>
                      <a:pPr algn="ctr">
                        <a:lnSpc>
                          <a:spcPct val="150000"/>
                        </a:lnSpc>
                        <a:spcAft>
                          <a:spcPts val="0"/>
                        </a:spcAft>
                      </a:pPr>
                      <a:r>
                        <a:rPr lang="en-US" sz="1200" kern="100">
                          <a:effectLst/>
                        </a:rPr>
                        <a:t>Line+Attr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0.7489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0.7814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0.7941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0.7960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0.7877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385750"/>
                  </a:ext>
                </a:extLst>
              </a:tr>
              <a:tr h="272231">
                <a:tc>
                  <a:txBody>
                    <a:bodyPr/>
                    <a:lstStyle/>
                    <a:p>
                      <a:pPr algn="ctr">
                        <a:lnSpc>
                          <a:spcPct val="150000"/>
                        </a:lnSpc>
                        <a:spcAft>
                          <a:spcPts val="0"/>
                        </a:spcAft>
                      </a:pPr>
                      <a:r>
                        <a:rPr lang="en-US" sz="1200" kern="100">
                          <a:effectLst/>
                        </a:rPr>
                        <a:t>SDNE+Attr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0.6711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0.7368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0.7094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0.6898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21318286"/>
                  </a:ext>
                </a:extLst>
              </a:tr>
              <a:tr h="272231">
                <a:tc>
                  <a:txBody>
                    <a:bodyPr/>
                    <a:lstStyle/>
                    <a:p>
                      <a:pPr algn="ctr">
                        <a:lnSpc>
                          <a:spcPct val="150000"/>
                        </a:lnSpc>
                        <a:spcAft>
                          <a:spcPts val="0"/>
                        </a:spcAft>
                      </a:pPr>
                      <a:r>
                        <a:rPr lang="en-US" sz="1200" kern="100">
                          <a:effectLst/>
                        </a:rPr>
                        <a:t>GraphSAGE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0.8407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0.8337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0.8503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0.8737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81028065"/>
                  </a:ext>
                </a:extLst>
              </a:tr>
              <a:tr h="272231">
                <a:tc>
                  <a:txBody>
                    <a:bodyPr/>
                    <a:lstStyle/>
                    <a:p>
                      <a:pPr algn="ctr">
                        <a:lnSpc>
                          <a:spcPct val="150000"/>
                        </a:lnSpc>
                        <a:spcAft>
                          <a:spcPts val="0"/>
                        </a:spcAft>
                      </a:pPr>
                      <a:r>
                        <a:rPr lang="en-US" sz="1200" kern="100">
                          <a:effectLst/>
                        </a:rPr>
                        <a:t>ASNE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0.7525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0.7618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0.7706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0.7879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0.7970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3897397"/>
                  </a:ext>
                </a:extLst>
              </a:tr>
              <a:tr h="272231">
                <a:tc>
                  <a:txBody>
                    <a:bodyPr/>
                    <a:lstStyle/>
                    <a:p>
                      <a:pPr algn="ctr">
                        <a:lnSpc>
                          <a:spcPct val="150000"/>
                        </a:lnSpc>
                        <a:spcAft>
                          <a:spcPts val="0"/>
                        </a:spcAft>
                      </a:pPr>
                      <a:r>
                        <a:rPr lang="en-US" sz="1200" kern="100">
                          <a:effectLst/>
                        </a:rPr>
                        <a:t>FANE-Concat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0.8445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0.8474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0.8582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0.8672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0.9082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45121562"/>
                  </a:ext>
                </a:extLst>
              </a:tr>
              <a:tr h="272231">
                <a:tc>
                  <a:txBody>
                    <a:bodyPr/>
                    <a:lstStyle/>
                    <a:p>
                      <a:pPr algn="ctr">
                        <a:lnSpc>
                          <a:spcPct val="150000"/>
                        </a:lnSpc>
                        <a:spcAft>
                          <a:spcPts val="0"/>
                        </a:spcAft>
                      </a:pPr>
                      <a:r>
                        <a:rPr lang="en-US" sz="1200" kern="100">
                          <a:effectLst/>
                        </a:rPr>
                        <a:t>FANE-CNN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0.8534 </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0.8576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0.8602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0.8954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4838084"/>
                  </a:ext>
                </a:extLst>
              </a:tr>
              <a:tr h="272231">
                <a:tc>
                  <a:txBody>
                    <a:bodyPr/>
                    <a:lstStyle/>
                    <a:p>
                      <a:pPr algn="ctr">
                        <a:lnSpc>
                          <a:spcPct val="150000"/>
                        </a:lnSpc>
                        <a:spcAft>
                          <a:spcPts val="0"/>
                        </a:spcAft>
                      </a:pPr>
                      <a:r>
                        <a:rPr lang="en-US" sz="1200" kern="100">
                          <a:effectLst/>
                        </a:rPr>
                        <a:t>FANE-Dense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0.8507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0.8538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0.8639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0.8798</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0.9045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3678064"/>
                  </a:ext>
                </a:extLst>
              </a:tr>
              <a:tr h="272231">
                <a:tc>
                  <a:txBody>
                    <a:bodyPr/>
                    <a:lstStyle/>
                    <a:p>
                      <a:pPr algn="ctr">
                        <a:lnSpc>
                          <a:spcPct val="150000"/>
                        </a:lnSpc>
                        <a:spcAft>
                          <a:spcPts val="0"/>
                        </a:spcAft>
                      </a:pPr>
                      <a:r>
                        <a:rPr lang="en-US" sz="1200" kern="100">
                          <a:effectLst/>
                        </a:rPr>
                        <a:t>FANE-LSTM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0.8713</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0.8789</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0.8744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0.9170</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2743909"/>
                  </a:ext>
                </a:extLst>
              </a:tr>
            </a:tbl>
          </a:graphicData>
        </a:graphic>
      </p:graphicFrame>
    </p:spTree>
    <p:extLst>
      <p:ext uri="{BB962C8B-B14F-4D97-AF65-F5344CB8AC3E}">
        <p14:creationId xmlns:p14="http://schemas.microsoft.com/office/powerpoint/2010/main" val="393015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378279" y="443262"/>
            <a:ext cx="1364476" cy="400110"/>
          </a:xfrm>
          <a:prstGeom prst="rect">
            <a:avLst/>
          </a:prstGeom>
        </p:spPr>
        <p:txBody>
          <a:bodyPr wrap="none">
            <a:spAutoFit/>
          </a:bodyPr>
          <a:lstStyle/>
          <a:p>
            <a:r>
              <a:rPr lang="zh-CN" altLang="en-US" sz="2000" b="1" spc="300" dirty="0">
                <a:solidFill>
                  <a:srgbClr val="41393B"/>
                </a:solidFill>
                <a:latin typeface="微软雅黑" panose="020B0503020204020204" pitchFamily="34" charset="-122"/>
                <a:ea typeface="微软雅黑" panose="020B0503020204020204" pitchFamily="34" charset="-122"/>
              </a:rPr>
              <a:t>实验分析</a:t>
            </a:r>
          </a:p>
        </p:txBody>
      </p:sp>
      <p:sp>
        <p:nvSpPr>
          <p:cNvPr id="29" name="矩形 28"/>
          <p:cNvSpPr/>
          <p:nvPr/>
        </p:nvSpPr>
        <p:spPr>
          <a:xfrm>
            <a:off x="805694" y="1013798"/>
            <a:ext cx="4634406" cy="589072"/>
          </a:xfrm>
          <a:prstGeom prst="rect">
            <a:avLst/>
          </a:prstGeom>
        </p:spPr>
        <p:txBody>
          <a:bodyPr wrap="square">
            <a:spAutoFit/>
          </a:bodyPr>
          <a:lstStyle/>
          <a:p>
            <a:pPr>
              <a:lnSpc>
                <a:spcPct val="150000"/>
              </a:lnSpc>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顶点分类</a:t>
            </a:r>
            <a:endParaRPr lang="zh-CN" altLang="en-US" sz="2400" dirty="0"/>
          </a:p>
        </p:txBody>
      </p:sp>
      <p:cxnSp>
        <p:nvCxnSpPr>
          <p:cNvPr id="30" name="直接连接符 29"/>
          <p:cNvCxnSpPr/>
          <p:nvPr/>
        </p:nvCxnSpPr>
        <p:spPr>
          <a:xfrm>
            <a:off x="914400" y="1660129"/>
            <a:ext cx="4872942" cy="0"/>
          </a:xfrm>
          <a:prstGeom prst="line">
            <a:avLst/>
          </a:prstGeom>
          <a:ln w="12700">
            <a:solidFill>
              <a:srgbClr val="231F20"/>
            </a:solidFill>
          </a:ln>
        </p:spPr>
        <p:style>
          <a:lnRef idx="1">
            <a:schemeClr val="accent1"/>
          </a:lnRef>
          <a:fillRef idx="0">
            <a:schemeClr val="accent1"/>
          </a:fillRef>
          <a:effectRef idx="0">
            <a:schemeClr val="accent1"/>
          </a:effectRef>
          <a:fontRef idx="minor">
            <a:schemeClr val="tx1"/>
          </a:fontRef>
        </p:style>
      </p:cxnSp>
      <p:graphicFrame>
        <p:nvGraphicFramePr>
          <p:cNvPr id="27" name="表格 26"/>
          <p:cNvGraphicFramePr>
            <a:graphicFrameLocks noGrp="1"/>
          </p:cNvGraphicFramePr>
          <p:nvPr>
            <p:extLst>
              <p:ext uri="{D42A27DB-BD31-4B8C-83A1-F6EECF244321}">
                <p14:modId xmlns:p14="http://schemas.microsoft.com/office/powerpoint/2010/main" val="4136491558"/>
              </p:ext>
            </p:extLst>
          </p:nvPr>
        </p:nvGraphicFramePr>
        <p:xfrm>
          <a:off x="914400" y="2401093"/>
          <a:ext cx="5262245" cy="3718306"/>
        </p:xfrm>
        <a:graphic>
          <a:graphicData uri="http://schemas.openxmlformats.org/drawingml/2006/table">
            <a:tbl>
              <a:tblPr firstRow="1" firstCol="1" bandRow="1">
                <a:tableStyleId>{5C22544A-7EE6-4342-B048-85BDC9FD1C3A}</a:tableStyleId>
              </a:tblPr>
              <a:tblGrid>
                <a:gridCol w="953770">
                  <a:extLst>
                    <a:ext uri="{9D8B030D-6E8A-4147-A177-3AD203B41FA5}">
                      <a16:colId xmlns:a16="http://schemas.microsoft.com/office/drawing/2014/main" val="4138081523"/>
                    </a:ext>
                  </a:extLst>
                </a:gridCol>
                <a:gridCol w="861695">
                  <a:extLst>
                    <a:ext uri="{9D8B030D-6E8A-4147-A177-3AD203B41FA5}">
                      <a16:colId xmlns:a16="http://schemas.microsoft.com/office/drawing/2014/main" val="4023633997"/>
                    </a:ext>
                  </a:extLst>
                </a:gridCol>
                <a:gridCol w="861695">
                  <a:extLst>
                    <a:ext uri="{9D8B030D-6E8A-4147-A177-3AD203B41FA5}">
                      <a16:colId xmlns:a16="http://schemas.microsoft.com/office/drawing/2014/main" val="2501813799"/>
                    </a:ext>
                  </a:extLst>
                </a:gridCol>
                <a:gridCol w="861695">
                  <a:extLst>
                    <a:ext uri="{9D8B030D-6E8A-4147-A177-3AD203B41FA5}">
                      <a16:colId xmlns:a16="http://schemas.microsoft.com/office/drawing/2014/main" val="3267163451"/>
                    </a:ext>
                  </a:extLst>
                </a:gridCol>
                <a:gridCol w="861695">
                  <a:extLst>
                    <a:ext uri="{9D8B030D-6E8A-4147-A177-3AD203B41FA5}">
                      <a16:colId xmlns:a16="http://schemas.microsoft.com/office/drawing/2014/main" val="161838888"/>
                    </a:ext>
                  </a:extLst>
                </a:gridCol>
                <a:gridCol w="861695">
                  <a:extLst>
                    <a:ext uri="{9D8B030D-6E8A-4147-A177-3AD203B41FA5}">
                      <a16:colId xmlns:a16="http://schemas.microsoft.com/office/drawing/2014/main" val="1901713902"/>
                    </a:ext>
                  </a:extLst>
                </a:gridCol>
              </a:tblGrid>
              <a:tr h="0">
                <a:tc rowSpan="2">
                  <a:txBody>
                    <a:bodyPr/>
                    <a:lstStyle/>
                    <a:p>
                      <a:pPr algn="ctr">
                        <a:lnSpc>
                          <a:spcPct val="150000"/>
                        </a:lnSpc>
                        <a:spcAft>
                          <a:spcPts val="0"/>
                        </a:spcAft>
                      </a:pPr>
                      <a:r>
                        <a:rPr lang="en-US" sz="1200" kern="100">
                          <a:effectLst/>
                        </a:rPr>
                        <a:t>Method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ctr">
                        <a:lnSpc>
                          <a:spcPct val="150000"/>
                        </a:lnSpc>
                        <a:spcAft>
                          <a:spcPts val="0"/>
                        </a:spcAft>
                      </a:pPr>
                      <a:r>
                        <a:rPr lang="en-US" sz="1200" kern="100">
                          <a:effectLst/>
                        </a:rPr>
                        <a:t>Micro-F1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088336"/>
                  </a:ext>
                </a:extLst>
              </a:tr>
              <a:tr h="0">
                <a:tc vMerge="1">
                  <a:txBody>
                    <a:bodyPr/>
                    <a:lstStyle/>
                    <a:p>
                      <a:endParaRPr lang="zh-CN" altLang="en-US"/>
                    </a:p>
                  </a:txBody>
                  <a:tcPr/>
                </a:tc>
                <a:tc>
                  <a:txBody>
                    <a:bodyPr/>
                    <a:lstStyle/>
                    <a:p>
                      <a:pPr algn="ctr">
                        <a:lnSpc>
                          <a:spcPct val="150000"/>
                        </a:lnSpc>
                        <a:spcAft>
                          <a:spcPts val="0"/>
                        </a:spcAft>
                      </a:pPr>
                      <a:r>
                        <a:rPr lang="en-US" sz="12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4415357"/>
                  </a:ext>
                </a:extLst>
              </a:tr>
              <a:tr h="0">
                <a:tc>
                  <a:txBody>
                    <a:bodyPr/>
                    <a:lstStyle/>
                    <a:p>
                      <a:pPr algn="ctr">
                        <a:lnSpc>
                          <a:spcPct val="150000"/>
                        </a:lnSpc>
                        <a:spcAft>
                          <a:spcPts val="0"/>
                        </a:spcAft>
                      </a:pPr>
                      <a:r>
                        <a:rPr lang="en-US" sz="1200" kern="100">
                          <a:effectLst/>
                        </a:rPr>
                        <a:t>Node2vec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0.8113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0.8174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0.8168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0.8176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0.8239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0328652"/>
                  </a:ext>
                </a:extLst>
              </a:tr>
              <a:tr h="0">
                <a:tc>
                  <a:txBody>
                    <a:bodyPr/>
                    <a:lstStyle/>
                    <a:p>
                      <a:pPr algn="ctr">
                        <a:lnSpc>
                          <a:spcPct val="150000"/>
                        </a:lnSpc>
                        <a:spcAft>
                          <a:spcPts val="0"/>
                        </a:spcAft>
                      </a:pPr>
                      <a:r>
                        <a:rPr lang="en-US" sz="1200" kern="100">
                          <a:effectLst/>
                        </a:rPr>
                        <a:t>LINE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0.6904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0.7030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0.7073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0.7072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0.7152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6993458"/>
                  </a:ext>
                </a:extLst>
              </a:tr>
              <a:tr h="0">
                <a:tc>
                  <a:txBody>
                    <a:bodyPr/>
                    <a:lstStyle/>
                    <a:p>
                      <a:pPr algn="ctr">
                        <a:lnSpc>
                          <a:spcPct val="150000"/>
                        </a:lnSpc>
                        <a:spcAft>
                          <a:spcPts val="0"/>
                        </a:spcAft>
                      </a:pPr>
                      <a:r>
                        <a:rPr lang="en-US" sz="1200" kern="100">
                          <a:effectLst/>
                        </a:rPr>
                        <a:t>SDNE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0.4434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0.4490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0.4509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0.4501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0.4619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9025262"/>
                  </a:ext>
                </a:extLst>
              </a:tr>
              <a:tr h="0">
                <a:tc>
                  <a:txBody>
                    <a:bodyPr/>
                    <a:lstStyle/>
                    <a:p>
                      <a:pPr algn="ctr">
                        <a:lnSpc>
                          <a:spcPct val="150000"/>
                        </a:lnSpc>
                        <a:spcAft>
                          <a:spcPts val="0"/>
                        </a:spcAft>
                      </a:pPr>
                      <a:r>
                        <a:rPr lang="en-US" sz="1200" kern="100">
                          <a:effectLst/>
                        </a:rPr>
                        <a:t>Node2vec+Attr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0.8346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0.8497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0.8554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261548"/>
                  </a:ext>
                </a:extLst>
              </a:tr>
              <a:tr h="0">
                <a:tc>
                  <a:txBody>
                    <a:bodyPr/>
                    <a:lstStyle/>
                    <a:p>
                      <a:pPr algn="ctr">
                        <a:lnSpc>
                          <a:spcPct val="150000"/>
                        </a:lnSpc>
                        <a:spcAft>
                          <a:spcPts val="0"/>
                        </a:spcAft>
                      </a:pPr>
                      <a:r>
                        <a:rPr lang="en-US" sz="1200" kern="100">
                          <a:effectLst/>
                        </a:rPr>
                        <a:t>Line+Attr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0.8413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0.8552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0.8746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90220721"/>
                  </a:ext>
                </a:extLst>
              </a:tr>
              <a:tr h="0">
                <a:tc>
                  <a:txBody>
                    <a:bodyPr/>
                    <a:lstStyle/>
                    <a:p>
                      <a:pPr algn="ctr">
                        <a:lnSpc>
                          <a:spcPct val="150000"/>
                        </a:lnSpc>
                        <a:spcAft>
                          <a:spcPts val="0"/>
                        </a:spcAft>
                      </a:pPr>
                      <a:r>
                        <a:rPr lang="en-US" sz="1200" kern="100" dirty="0" err="1">
                          <a:effectLst/>
                        </a:rPr>
                        <a:t>SDNE+Attr</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0.8358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0.8624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0.8478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8412606"/>
                  </a:ext>
                </a:extLst>
              </a:tr>
              <a:tr h="0">
                <a:tc>
                  <a:txBody>
                    <a:bodyPr/>
                    <a:lstStyle/>
                    <a:p>
                      <a:pPr algn="ctr">
                        <a:lnSpc>
                          <a:spcPct val="150000"/>
                        </a:lnSpc>
                        <a:spcAft>
                          <a:spcPts val="0"/>
                        </a:spcAft>
                      </a:pPr>
                      <a:r>
                        <a:rPr lang="en-US" sz="1200" kern="100">
                          <a:effectLst/>
                        </a:rPr>
                        <a:t>GraphSAGE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0.8243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0.8218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0.8227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0.8118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6254648"/>
                  </a:ext>
                </a:extLst>
              </a:tr>
              <a:tr h="0">
                <a:tc>
                  <a:txBody>
                    <a:bodyPr/>
                    <a:lstStyle/>
                    <a:p>
                      <a:pPr algn="ctr">
                        <a:lnSpc>
                          <a:spcPct val="150000"/>
                        </a:lnSpc>
                        <a:spcAft>
                          <a:spcPts val="0"/>
                        </a:spcAft>
                      </a:pPr>
                      <a:r>
                        <a:rPr lang="en-US" sz="1200" kern="100">
                          <a:effectLst/>
                        </a:rPr>
                        <a:t>ASNE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0.8534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0.8551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0.8582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0.8624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219517"/>
                  </a:ext>
                </a:extLst>
              </a:tr>
              <a:tr h="0">
                <a:tc>
                  <a:txBody>
                    <a:bodyPr/>
                    <a:lstStyle/>
                    <a:p>
                      <a:pPr algn="ctr">
                        <a:lnSpc>
                          <a:spcPct val="150000"/>
                        </a:lnSpc>
                        <a:spcAft>
                          <a:spcPts val="0"/>
                        </a:spcAft>
                      </a:pPr>
                      <a:r>
                        <a:rPr lang="en-US" sz="1200" kern="100">
                          <a:effectLst/>
                        </a:rPr>
                        <a:t>FANE-Concat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0.8677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0.8725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0.8785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0.8834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0594317"/>
                  </a:ext>
                </a:extLst>
              </a:tr>
              <a:tr h="0">
                <a:tc>
                  <a:txBody>
                    <a:bodyPr/>
                    <a:lstStyle/>
                    <a:p>
                      <a:pPr algn="ctr">
                        <a:lnSpc>
                          <a:spcPct val="150000"/>
                        </a:lnSpc>
                        <a:spcAft>
                          <a:spcPts val="0"/>
                        </a:spcAft>
                      </a:pPr>
                      <a:r>
                        <a:rPr lang="en-US" sz="1200" kern="100">
                          <a:effectLst/>
                        </a:rPr>
                        <a:t>FANE-CNN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0.8648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0.8675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4538571"/>
                  </a:ext>
                </a:extLst>
              </a:tr>
              <a:tr h="0">
                <a:tc>
                  <a:txBody>
                    <a:bodyPr/>
                    <a:lstStyle/>
                    <a:p>
                      <a:pPr algn="ctr">
                        <a:lnSpc>
                          <a:spcPct val="150000"/>
                        </a:lnSpc>
                        <a:spcAft>
                          <a:spcPts val="0"/>
                        </a:spcAft>
                      </a:pPr>
                      <a:r>
                        <a:rPr lang="en-US" sz="1200" kern="100">
                          <a:effectLst/>
                        </a:rPr>
                        <a:t>FANE-Dense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0.8738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0.8745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8235539"/>
                  </a:ext>
                </a:extLst>
              </a:tr>
              <a:tr h="0">
                <a:tc>
                  <a:txBody>
                    <a:bodyPr/>
                    <a:lstStyle/>
                    <a:p>
                      <a:pPr algn="ctr">
                        <a:lnSpc>
                          <a:spcPct val="150000"/>
                        </a:lnSpc>
                        <a:spcAft>
                          <a:spcPts val="0"/>
                        </a:spcAft>
                      </a:pPr>
                      <a:r>
                        <a:rPr lang="en-US" sz="1200" kern="100" dirty="0">
                          <a:effectLst/>
                        </a:rPr>
                        <a:t>FANE-LSTM</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0.8854 </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0.8840</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0.8885</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0.8931</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0.8964</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9106816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2696296456"/>
              </p:ext>
            </p:extLst>
          </p:nvPr>
        </p:nvGraphicFramePr>
        <p:xfrm>
          <a:off x="6447068" y="2401093"/>
          <a:ext cx="5262245" cy="3718306"/>
        </p:xfrm>
        <a:graphic>
          <a:graphicData uri="http://schemas.openxmlformats.org/drawingml/2006/table">
            <a:tbl>
              <a:tblPr firstRow="1" firstCol="1" bandRow="1">
                <a:tableStyleId>{5C22544A-7EE6-4342-B048-85BDC9FD1C3A}</a:tableStyleId>
              </a:tblPr>
              <a:tblGrid>
                <a:gridCol w="953770">
                  <a:extLst>
                    <a:ext uri="{9D8B030D-6E8A-4147-A177-3AD203B41FA5}">
                      <a16:colId xmlns:a16="http://schemas.microsoft.com/office/drawing/2014/main" val="2865602604"/>
                    </a:ext>
                  </a:extLst>
                </a:gridCol>
                <a:gridCol w="861695">
                  <a:extLst>
                    <a:ext uri="{9D8B030D-6E8A-4147-A177-3AD203B41FA5}">
                      <a16:colId xmlns:a16="http://schemas.microsoft.com/office/drawing/2014/main" val="2830922660"/>
                    </a:ext>
                  </a:extLst>
                </a:gridCol>
                <a:gridCol w="861695">
                  <a:extLst>
                    <a:ext uri="{9D8B030D-6E8A-4147-A177-3AD203B41FA5}">
                      <a16:colId xmlns:a16="http://schemas.microsoft.com/office/drawing/2014/main" val="1825504254"/>
                    </a:ext>
                  </a:extLst>
                </a:gridCol>
                <a:gridCol w="861695">
                  <a:extLst>
                    <a:ext uri="{9D8B030D-6E8A-4147-A177-3AD203B41FA5}">
                      <a16:colId xmlns:a16="http://schemas.microsoft.com/office/drawing/2014/main" val="2661449828"/>
                    </a:ext>
                  </a:extLst>
                </a:gridCol>
                <a:gridCol w="861695">
                  <a:extLst>
                    <a:ext uri="{9D8B030D-6E8A-4147-A177-3AD203B41FA5}">
                      <a16:colId xmlns:a16="http://schemas.microsoft.com/office/drawing/2014/main" val="2119794306"/>
                    </a:ext>
                  </a:extLst>
                </a:gridCol>
                <a:gridCol w="861695">
                  <a:extLst>
                    <a:ext uri="{9D8B030D-6E8A-4147-A177-3AD203B41FA5}">
                      <a16:colId xmlns:a16="http://schemas.microsoft.com/office/drawing/2014/main" val="1210307278"/>
                    </a:ext>
                  </a:extLst>
                </a:gridCol>
              </a:tblGrid>
              <a:tr h="0">
                <a:tc rowSpan="2">
                  <a:txBody>
                    <a:bodyPr/>
                    <a:lstStyle/>
                    <a:p>
                      <a:pPr algn="ctr">
                        <a:lnSpc>
                          <a:spcPct val="150000"/>
                        </a:lnSpc>
                        <a:spcAft>
                          <a:spcPts val="0"/>
                        </a:spcAft>
                      </a:pPr>
                      <a:r>
                        <a:rPr lang="en-US" sz="1200" kern="100">
                          <a:effectLst/>
                        </a:rPr>
                        <a:t>Method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ctr">
                        <a:lnSpc>
                          <a:spcPct val="150000"/>
                        </a:lnSpc>
                        <a:spcAft>
                          <a:spcPts val="0"/>
                        </a:spcAft>
                      </a:pPr>
                      <a:r>
                        <a:rPr lang="en-US" sz="1200" kern="100">
                          <a:effectLst/>
                        </a:rPr>
                        <a:t>Macro-F1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40824104"/>
                  </a:ext>
                </a:extLst>
              </a:tr>
              <a:tr h="0">
                <a:tc vMerge="1">
                  <a:txBody>
                    <a:bodyPr/>
                    <a:lstStyle/>
                    <a:p>
                      <a:endParaRPr lang="zh-CN" altLang="en-US"/>
                    </a:p>
                  </a:txBody>
                  <a:tcPr/>
                </a:tc>
                <a:tc>
                  <a:txBody>
                    <a:bodyPr/>
                    <a:lstStyle/>
                    <a:p>
                      <a:pPr algn="ctr">
                        <a:lnSpc>
                          <a:spcPct val="150000"/>
                        </a:lnSpc>
                        <a:spcAft>
                          <a:spcPts val="0"/>
                        </a:spcAft>
                      </a:pPr>
                      <a:r>
                        <a:rPr lang="en-US" sz="12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4884557"/>
                  </a:ext>
                </a:extLst>
              </a:tr>
              <a:tr h="0">
                <a:tc>
                  <a:txBody>
                    <a:bodyPr/>
                    <a:lstStyle/>
                    <a:p>
                      <a:pPr algn="ctr">
                        <a:lnSpc>
                          <a:spcPct val="150000"/>
                        </a:lnSpc>
                        <a:spcAft>
                          <a:spcPts val="0"/>
                        </a:spcAft>
                      </a:pPr>
                      <a:r>
                        <a:rPr lang="en-US" sz="1200" kern="100">
                          <a:effectLst/>
                        </a:rPr>
                        <a:t>Node2vec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0.7977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0.8042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0.8037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0.8054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0.8149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0100531"/>
                  </a:ext>
                </a:extLst>
              </a:tr>
              <a:tr h="0">
                <a:tc>
                  <a:txBody>
                    <a:bodyPr/>
                    <a:lstStyle/>
                    <a:p>
                      <a:pPr algn="ctr">
                        <a:lnSpc>
                          <a:spcPct val="150000"/>
                        </a:lnSpc>
                        <a:spcAft>
                          <a:spcPts val="0"/>
                        </a:spcAft>
                      </a:pPr>
                      <a:r>
                        <a:rPr lang="en-US" sz="1200" kern="100">
                          <a:effectLst/>
                        </a:rPr>
                        <a:t>LINE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0.6651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0.6778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0.6784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0.6780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0.6924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6000076"/>
                  </a:ext>
                </a:extLst>
              </a:tr>
              <a:tr h="0">
                <a:tc>
                  <a:txBody>
                    <a:bodyPr/>
                    <a:lstStyle/>
                    <a:p>
                      <a:pPr algn="ctr">
                        <a:lnSpc>
                          <a:spcPct val="150000"/>
                        </a:lnSpc>
                        <a:spcAft>
                          <a:spcPts val="0"/>
                        </a:spcAft>
                      </a:pPr>
                      <a:r>
                        <a:rPr lang="en-US" sz="1200" kern="100">
                          <a:effectLst/>
                        </a:rPr>
                        <a:t>SDNE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0.3147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0.3224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0.3198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0.3178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0.3334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2867173"/>
                  </a:ext>
                </a:extLst>
              </a:tr>
              <a:tr h="0">
                <a:tc>
                  <a:txBody>
                    <a:bodyPr/>
                    <a:lstStyle/>
                    <a:p>
                      <a:pPr algn="ctr">
                        <a:lnSpc>
                          <a:spcPct val="150000"/>
                        </a:lnSpc>
                        <a:spcAft>
                          <a:spcPts val="0"/>
                        </a:spcAft>
                      </a:pPr>
                      <a:r>
                        <a:rPr lang="en-US" sz="1200" kern="100">
                          <a:effectLst/>
                        </a:rPr>
                        <a:t>Node2vec+Attr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0.8464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0.8351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36660423"/>
                  </a:ext>
                </a:extLst>
              </a:tr>
              <a:tr h="0">
                <a:tc>
                  <a:txBody>
                    <a:bodyPr/>
                    <a:lstStyle/>
                    <a:p>
                      <a:pPr algn="ctr">
                        <a:lnSpc>
                          <a:spcPct val="150000"/>
                        </a:lnSpc>
                        <a:spcAft>
                          <a:spcPts val="0"/>
                        </a:spcAft>
                      </a:pPr>
                      <a:r>
                        <a:rPr lang="en-US" sz="1200" kern="100">
                          <a:effectLst/>
                        </a:rPr>
                        <a:t>Line+Attr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0.8543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0.8597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0.8756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1270570"/>
                  </a:ext>
                </a:extLst>
              </a:tr>
              <a:tr h="0">
                <a:tc>
                  <a:txBody>
                    <a:bodyPr/>
                    <a:lstStyle/>
                    <a:p>
                      <a:pPr algn="ctr">
                        <a:lnSpc>
                          <a:spcPct val="150000"/>
                        </a:lnSpc>
                        <a:spcAft>
                          <a:spcPts val="0"/>
                        </a:spcAft>
                      </a:pPr>
                      <a:r>
                        <a:rPr lang="en-US" sz="1200" kern="100">
                          <a:effectLst/>
                        </a:rPr>
                        <a:t>SDNE+Attr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0.8363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0.8140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0.8421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0.8485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0.8370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08965977"/>
                  </a:ext>
                </a:extLst>
              </a:tr>
              <a:tr h="0">
                <a:tc>
                  <a:txBody>
                    <a:bodyPr/>
                    <a:lstStyle/>
                    <a:p>
                      <a:pPr algn="ctr">
                        <a:lnSpc>
                          <a:spcPct val="150000"/>
                        </a:lnSpc>
                        <a:spcAft>
                          <a:spcPts val="0"/>
                        </a:spcAft>
                      </a:pPr>
                      <a:r>
                        <a:rPr lang="en-US" sz="1200" kern="100">
                          <a:effectLst/>
                        </a:rPr>
                        <a:t>GraphSAGE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0.8166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0.8144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0.8166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0.8050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0.8222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3331020"/>
                  </a:ext>
                </a:extLst>
              </a:tr>
              <a:tr h="0">
                <a:tc>
                  <a:txBody>
                    <a:bodyPr/>
                    <a:lstStyle/>
                    <a:p>
                      <a:pPr algn="ctr">
                        <a:lnSpc>
                          <a:spcPct val="150000"/>
                        </a:lnSpc>
                        <a:spcAft>
                          <a:spcPts val="0"/>
                        </a:spcAft>
                      </a:pPr>
                      <a:r>
                        <a:rPr lang="en-US" sz="1200" kern="100">
                          <a:effectLst/>
                        </a:rPr>
                        <a:t>ASNE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0.8528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0.8544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1309484"/>
                  </a:ext>
                </a:extLst>
              </a:tr>
              <a:tr h="0">
                <a:tc>
                  <a:txBody>
                    <a:bodyPr/>
                    <a:lstStyle/>
                    <a:p>
                      <a:pPr algn="ctr">
                        <a:lnSpc>
                          <a:spcPct val="150000"/>
                        </a:lnSpc>
                        <a:spcAft>
                          <a:spcPts val="0"/>
                        </a:spcAft>
                      </a:pPr>
                      <a:r>
                        <a:rPr lang="en-US" sz="1200" kern="100">
                          <a:effectLst/>
                        </a:rPr>
                        <a:t>FANE-Concat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0.8672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0.8644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75114886"/>
                  </a:ext>
                </a:extLst>
              </a:tr>
              <a:tr h="0">
                <a:tc>
                  <a:txBody>
                    <a:bodyPr/>
                    <a:lstStyle/>
                    <a:p>
                      <a:pPr algn="ctr">
                        <a:lnSpc>
                          <a:spcPct val="150000"/>
                        </a:lnSpc>
                        <a:spcAft>
                          <a:spcPts val="0"/>
                        </a:spcAft>
                      </a:pPr>
                      <a:r>
                        <a:rPr lang="en-US" sz="1200" kern="100">
                          <a:effectLst/>
                        </a:rPr>
                        <a:t>FANE-CNN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0.8598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0.8579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0.8655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0.8650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37459139"/>
                  </a:ext>
                </a:extLst>
              </a:tr>
              <a:tr h="0">
                <a:tc>
                  <a:txBody>
                    <a:bodyPr/>
                    <a:lstStyle/>
                    <a:p>
                      <a:pPr algn="ctr">
                        <a:lnSpc>
                          <a:spcPct val="150000"/>
                        </a:lnSpc>
                        <a:spcAft>
                          <a:spcPts val="0"/>
                        </a:spcAft>
                      </a:pPr>
                      <a:r>
                        <a:rPr lang="en-US" sz="1200" kern="100">
                          <a:effectLst/>
                        </a:rPr>
                        <a:t>FANE-Dense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0.8695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0.8707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0.8719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9078370"/>
                  </a:ext>
                </a:extLst>
              </a:tr>
              <a:tr h="0">
                <a:tc>
                  <a:txBody>
                    <a:bodyPr/>
                    <a:lstStyle/>
                    <a:p>
                      <a:pPr algn="ctr">
                        <a:lnSpc>
                          <a:spcPct val="150000"/>
                        </a:lnSpc>
                        <a:spcAft>
                          <a:spcPts val="0"/>
                        </a:spcAft>
                      </a:pPr>
                      <a:r>
                        <a:rPr lang="en-US" sz="1200" kern="100">
                          <a:effectLst/>
                        </a:rPr>
                        <a:t>FANE-LSTM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0.8845</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0.8831</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0.8869</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0.8909</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00" dirty="0">
                          <a:effectLst/>
                        </a:rPr>
                        <a:t>0.8946</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2433555"/>
                  </a:ext>
                </a:extLst>
              </a:tr>
            </a:tbl>
          </a:graphicData>
        </a:graphic>
      </p:graphicFrame>
      <p:sp>
        <p:nvSpPr>
          <p:cNvPr id="32" name="矩形 31"/>
          <p:cNvSpPr/>
          <p:nvPr/>
        </p:nvSpPr>
        <p:spPr>
          <a:xfrm>
            <a:off x="1203327" y="1830396"/>
            <a:ext cx="4295087" cy="378630"/>
          </a:xfrm>
          <a:prstGeom prst="rect">
            <a:avLst/>
          </a:prstGeom>
        </p:spPr>
        <p:txBody>
          <a:bodyPr wrap="none">
            <a:spAutoFit/>
          </a:bodyPr>
          <a:lstStyle/>
          <a:p>
            <a:pPr indent="304800" algn="ctr">
              <a:lnSpc>
                <a:spcPct val="150000"/>
              </a:lnSpc>
              <a:spcAft>
                <a:spcPts val="0"/>
              </a:spcAft>
            </a:pP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表三</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PubMed</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数据集的顶点分类</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Micro-F1</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结果</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3" name="矩形 32"/>
          <p:cNvSpPr/>
          <p:nvPr/>
        </p:nvSpPr>
        <p:spPr>
          <a:xfrm>
            <a:off x="6742755" y="1830396"/>
            <a:ext cx="4347985" cy="378630"/>
          </a:xfrm>
          <a:prstGeom prst="rect">
            <a:avLst/>
          </a:prstGeom>
        </p:spPr>
        <p:txBody>
          <a:bodyPr wrap="none">
            <a:spAutoFit/>
          </a:bodyPr>
          <a:lstStyle/>
          <a:p>
            <a:pPr indent="304800" algn="ctr">
              <a:lnSpc>
                <a:spcPct val="150000"/>
              </a:lnSpc>
              <a:spcAft>
                <a:spcPts val="0"/>
              </a:spcAft>
            </a:pP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表三</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(b)</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PubMed</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数据集的顶点分类</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Macro-F1</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结果</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440100" y="291790"/>
            <a:ext cx="1364476" cy="400110"/>
          </a:xfrm>
          <a:prstGeom prst="rect">
            <a:avLst/>
          </a:prstGeom>
        </p:spPr>
        <p:txBody>
          <a:bodyPr wrap="none">
            <a:spAutoFit/>
          </a:bodyPr>
          <a:lstStyle/>
          <a:p>
            <a:r>
              <a:rPr lang="zh-CN" altLang="en-US" sz="2000" b="1" spc="300" dirty="0">
                <a:solidFill>
                  <a:srgbClr val="41393B"/>
                </a:solidFill>
                <a:latin typeface="微软雅黑" panose="020B0503020204020204" pitchFamily="34" charset="-122"/>
                <a:ea typeface="微软雅黑" panose="020B0503020204020204" pitchFamily="34" charset="-122"/>
              </a:rPr>
              <a:t>实验分析</a:t>
            </a:r>
          </a:p>
        </p:txBody>
      </p:sp>
      <p:sp>
        <p:nvSpPr>
          <p:cNvPr id="29" name="矩形 28"/>
          <p:cNvSpPr/>
          <p:nvPr/>
        </p:nvSpPr>
        <p:spPr>
          <a:xfrm>
            <a:off x="805694" y="1013798"/>
            <a:ext cx="4634406" cy="589072"/>
          </a:xfrm>
          <a:prstGeom prst="rect">
            <a:avLst/>
          </a:prstGeom>
        </p:spPr>
        <p:txBody>
          <a:bodyPr wrap="square">
            <a:spAutoFit/>
          </a:bodyPr>
          <a:lstStyle/>
          <a:p>
            <a:pPr>
              <a:lnSpc>
                <a:spcPct val="150000"/>
              </a:lnSpc>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关系预测</a:t>
            </a:r>
            <a:endParaRPr lang="zh-CN" altLang="en-US" sz="2400" dirty="0"/>
          </a:p>
        </p:txBody>
      </p:sp>
      <p:cxnSp>
        <p:nvCxnSpPr>
          <p:cNvPr id="30" name="直接连接符 29"/>
          <p:cNvCxnSpPr/>
          <p:nvPr/>
        </p:nvCxnSpPr>
        <p:spPr>
          <a:xfrm>
            <a:off x="914400" y="1660129"/>
            <a:ext cx="4872942" cy="0"/>
          </a:xfrm>
          <a:prstGeom prst="line">
            <a:avLst/>
          </a:prstGeom>
          <a:ln w="12700">
            <a:solidFill>
              <a:srgbClr val="231F20"/>
            </a:solidFill>
          </a:ln>
        </p:spPr>
        <p:style>
          <a:lnRef idx="1">
            <a:schemeClr val="accent1"/>
          </a:lnRef>
          <a:fillRef idx="0">
            <a:schemeClr val="accent1"/>
          </a:fillRef>
          <a:effectRef idx="0">
            <a:schemeClr val="accent1"/>
          </a:effectRef>
          <a:fontRef idx="minor">
            <a:schemeClr val="tx1"/>
          </a:fontRef>
        </p:style>
      </p:cxnSp>
      <p:pic>
        <p:nvPicPr>
          <p:cNvPr id="9" name="图片 8" descr="C:\Users\auror\Documents\Tencent Files\1074335637\Image\C2C\5OQ4W(_`W1Z2(P0Q0Q4F55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226834"/>
            <a:ext cx="10079182" cy="3997320"/>
          </a:xfrm>
          <a:prstGeom prst="rect">
            <a:avLst/>
          </a:prstGeom>
          <a:noFill/>
          <a:ln>
            <a:noFill/>
          </a:ln>
        </p:spPr>
      </p:pic>
    </p:spTree>
    <p:extLst>
      <p:ext uri="{BB962C8B-B14F-4D97-AF65-F5344CB8AC3E}">
        <p14:creationId xmlns:p14="http://schemas.microsoft.com/office/powerpoint/2010/main" val="793700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22629" y="508664"/>
            <a:ext cx="1364476" cy="400110"/>
          </a:xfrm>
          <a:prstGeom prst="rect">
            <a:avLst/>
          </a:prstGeom>
        </p:spPr>
        <p:txBody>
          <a:bodyPr wrap="none">
            <a:spAutoFit/>
          </a:bodyPr>
          <a:lstStyle/>
          <a:p>
            <a:r>
              <a:rPr lang="zh-CN" altLang="en-US" sz="2000" b="1" spc="300" dirty="0">
                <a:solidFill>
                  <a:srgbClr val="41393B"/>
                </a:solidFill>
                <a:latin typeface="微软雅黑" panose="020B0503020204020204" pitchFamily="34" charset="-122"/>
                <a:ea typeface="微软雅黑" panose="020B0503020204020204" pitchFamily="34" charset="-122"/>
              </a:rPr>
              <a:t>实验分析</a:t>
            </a:r>
          </a:p>
        </p:txBody>
      </p:sp>
      <p:sp>
        <p:nvSpPr>
          <p:cNvPr id="32" name="矩形 31"/>
          <p:cNvSpPr/>
          <p:nvPr/>
        </p:nvSpPr>
        <p:spPr>
          <a:xfrm>
            <a:off x="805694" y="1013798"/>
            <a:ext cx="4634406" cy="589072"/>
          </a:xfrm>
          <a:prstGeom prst="rect">
            <a:avLst/>
          </a:prstGeom>
        </p:spPr>
        <p:txBody>
          <a:bodyPr wrap="square">
            <a:spAutoFit/>
          </a:bodyPr>
          <a:lstStyle/>
          <a:p>
            <a:pPr>
              <a:lnSpc>
                <a:spcPct val="150000"/>
              </a:lnSpc>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网络可视化</a:t>
            </a:r>
            <a:endParaRPr lang="zh-CN" altLang="en-US" sz="2400" dirty="0"/>
          </a:p>
        </p:txBody>
      </p:sp>
      <p:cxnSp>
        <p:nvCxnSpPr>
          <p:cNvPr id="33" name="直接连接符 32"/>
          <p:cNvCxnSpPr/>
          <p:nvPr/>
        </p:nvCxnSpPr>
        <p:spPr>
          <a:xfrm>
            <a:off x="914400" y="1660129"/>
            <a:ext cx="4872942" cy="0"/>
          </a:xfrm>
          <a:prstGeom prst="line">
            <a:avLst/>
          </a:prstGeom>
          <a:ln w="12700">
            <a:solidFill>
              <a:srgbClr val="231F20"/>
            </a:solidFill>
          </a:ln>
        </p:spPr>
        <p:style>
          <a:lnRef idx="1">
            <a:schemeClr val="accent1"/>
          </a:lnRef>
          <a:fillRef idx="0">
            <a:schemeClr val="accent1"/>
          </a:fillRef>
          <a:effectRef idx="0">
            <a:schemeClr val="accent1"/>
          </a:effectRef>
          <a:fontRef idx="minor">
            <a:schemeClr val="tx1"/>
          </a:fontRef>
        </p:style>
      </p:cxnSp>
      <p:pic>
        <p:nvPicPr>
          <p:cNvPr id="34" name="图片 33" descr="C:\Users\auror\Desktop\新建文件夹 (2)\新建文件夹\cora_100 (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7303" y="2482034"/>
            <a:ext cx="2322171" cy="1475690"/>
          </a:xfrm>
          <a:prstGeom prst="rect">
            <a:avLst/>
          </a:prstGeom>
          <a:noFill/>
          <a:ln>
            <a:noFill/>
          </a:ln>
        </p:spPr>
      </p:pic>
      <p:sp>
        <p:nvSpPr>
          <p:cNvPr id="35" name="文本框 17"/>
          <p:cNvSpPr txBox="1"/>
          <p:nvPr/>
        </p:nvSpPr>
        <p:spPr>
          <a:xfrm>
            <a:off x="1561713" y="3957724"/>
            <a:ext cx="1421765" cy="2933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228600" indent="-228600" algn="ctr">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FANE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6" name="图片 35" descr="C:\Users\auror\Desktop\新建文件夹 (2)\ASNE_Cora.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4640" y="2482034"/>
            <a:ext cx="2138499" cy="1475690"/>
          </a:xfrm>
          <a:prstGeom prst="rect">
            <a:avLst/>
          </a:prstGeom>
          <a:noFill/>
          <a:ln>
            <a:noFill/>
          </a:ln>
        </p:spPr>
      </p:pic>
      <p:pic>
        <p:nvPicPr>
          <p:cNvPr id="37" name="图片 36" descr="C:\Users\auror\Desktop\新建文件夹 (2)\Line_Cora.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34098" y="2482034"/>
            <a:ext cx="2078381" cy="1475690"/>
          </a:xfrm>
          <a:prstGeom prst="rect">
            <a:avLst/>
          </a:prstGeom>
          <a:noFill/>
          <a:ln>
            <a:noFill/>
          </a:ln>
        </p:spPr>
      </p:pic>
      <p:pic>
        <p:nvPicPr>
          <p:cNvPr id="38" name="图片 37" descr="C:\Users\auror\Desktop\新建文件夹 (2)\SDNE_Cora.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7507" y="2482034"/>
            <a:ext cx="2024313" cy="1475690"/>
          </a:xfrm>
          <a:prstGeom prst="rect">
            <a:avLst/>
          </a:prstGeom>
          <a:noFill/>
          <a:ln>
            <a:noFill/>
          </a:ln>
        </p:spPr>
      </p:pic>
      <p:sp>
        <p:nvSpPr>
          <p:cNvPr id="39" name="文本框 20"/>
          <p:cNvSpPr txBox="1"/>
          <p:nvPr/>
        </p:nvSpPr>
        <p:spPr>
          <a:xfrm>
            <a:off x="4307667" y="3972964"/>
            <a:ext cx="1421765" cy="2933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b) ASNE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0" name="文本框 23"/>
          <p:cNvSpPr txBox="1"/>
          <p:nvPr/>
        </p:nvSpPr>
        <p:spPr>
          <a:xfrm>
            <a:off x="6547069" y="3972964"/>
            <a:ext cx="1421765" cy="2933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(c) Line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1" name="文本框 24"/>
          <p:cNvSpPr txBox="1"/>
          <p:nvPr/>
        </p:nvSpPr>
        <p:spPr>
          <a:xfrm>
            <a:off x="8727506" y="3972964"/>
            <a:ext cx="1506153" cy="2933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228600" indent="266700">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(d) SDNE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矩形 12"/>
          <p:cNvSpPr/>
          <p:nvPr/>
        </p:nvSpPr>
        <p:spPr>
          <a:xfrm>
            <a:off x="1257304" y="1863333"/>
            <a:ext cx="3572880" cy="460382"/>
          </a:xfrm>
          <a:prstGeom prst="rect">
            <a:avLst/>
          </a:prstGeom>
        </p:spPr>
        <p:txBody>
          <a:bodyPr wrap="square">
            <a:spAutoFit/>
          </a:bodyPr>
          <a:lstStyle/>
          <a:p>
            <a:pPr>
              <a:lnSpc>
                <a:spcPct val="150000"/>
              </a:lnSpc>
              <a:spcAft>
                <a:spcPts val="0"/>
              </a:spcAft>
            </a:pPr>
            <a:r>
              <a:rPr lang="zh-CN" altLang="en-US" kern="100" dirty="0">
                <a:latin typeface="Calibri" panose="020F0502020204030204" pitchFamily="34" charset="0"/>
                <a:ea typeface="宋体" panose="02010600030101010101" pitchFamily="2" charset="-122"/>
                <a:cs typeface="Times New Roman" panose="02020603050405020304" pitchFamily="18" charset="0"/>
              </a:rPr>
              <a:t>基于</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Cora</a:t>
            </a:r>
            <a:r>
              <a:rPr lang="zh-CN" altLang="en-US" kern="100" dirty="0">
                <a:latin typeface="Calibri" panose="020F0502020204030204" pitchFamily="34" charset="0"/>
                <a:ea typeface="宋体" panose="02010600030101010101" pitchFamily="2" charset="-122"/>
                <a:cs typeface="Times New Roman" panose="02020603050405020304" pitchFamily="18" charset="0"/>
              </a:rPr>
              <a:t>数据集的可视化结果</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sp>
        <p:nvSpPr>
          <p:cNvPr id="2" name="矩形 1"/>
          <p:cNvSpPr/>
          <p:nvPr/>
        </p:nvSpPr>
        <p:spPr>
          <a:xfrm>
            <a:off x="0" y="6294120"/>
            <a:ext cx="12192000" cy="563880"/>
          </a:xfrm>
          <a:prstGeom prst="rect">
            <a:avLst/>
          </a:prstGeom>
          <a:solidFill>
            <a:srgbClr val="64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0"/>
            <a:ext cx="12192000" cy="563880"/>
          </a:xfrm>
          <a:prstGeom prst="rect">
            <a:avLst/>
          </a:prstGeom>
          <a:solidFill>
            <a:srgbClr val="64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76520" y="2934636"/>
            <a:ext cx="1838960" cy="461665"/>
          </a:xfrm>
          <a:prstGeom prst="rect">
            <a:avLst/>
          </a:prstGeom>
          <a:noFill/>
        </p:spPr>
        <p:txBody>
          <a:bodyPr wrap="square" rtlCol="0">
            <a:spAutoFit/>
          </a:bodyPr>
          <a:lstStyle/>
          <a:p>
            <a:pPr algn="ctr"/>
            <a:r>
              <a:rPr lang="zh-CN" altLang="en-US" sz="2400" b="1" spc="300" dirty="0">
                <a:solidFill>
                  <a:srgbClr val="231F20"/>
                </a:solidFill>
                <a:latin typeface="造字工房朗倩（非商用）细体" pitchFamily="50" charset="-122"/>
                <a:ea typeface="造字工房朗倩（非商用）细体" pitchFamily="50" charset="-122"/>
              </a:rPr>
              <a:t>致谢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2"/>
          <p:cNvSpPr txBox="1"/>
          <p:nvPr/>
        </p:nvSpPr>
        <p:spPr>
          <a:xfrm>
            <a:off x="1971835" y="1504954"/>
            <a:ext cx="8947180" cy="266901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50000"/>
              </a:lnSpc>
              <a:spcBef>
                <a:spcPct val="20000"/>
              </a:spcBef>
              <a:buNone/>
            </a:pPr>
            <a:r>
              <a:rPr lang="zh-CN" altLang="en-US" sz="1800" dirty="0">
                <a:solidFill>
                  <a:srgbClr val="41393B"/>
                </a:solidFill>
                <a:latin typeface="微软雅黑" panose="020B0503020204020204" pitchFamily="34" charset="-122"/>
                <a:ea typeface="微软雅黑" panose="020B0503020204020204" pitchFamily="34" charset="-122"/>
                <a:sym typeface="Arial" panose="020B0604020202020204" pitchFamily="34" charset="0"/>
              </a:rPr>
              <a:t>       网络在现实应用中无处不在，许多复杂的系统以网络的形式存在，如社交网络、超链接网络、生物网络、信息网络等等。网络中的数据通常很复杂，因此处理起来也面临着许多挑战。</a:t>
            </a:r>
            <a:endParaRPr lang="en-US" altLang="zh-CN" sz="1800" dirty="0">
              <a:solidFill>
                <a:srgbClr val="41393B"/>
              </a:solidFill>
              <a:latin typeface="微软雅黑" panose="020B0503020204020204" pitchFamily="34" charset="-122"/>
              <a:ea typeface="微软雅黑" panose="020B0503020204020204" pitchFamily="34" charset="-122"/>
              <a:sym typeface="Arial" panose="020B0604020202020204" pitchFamily="34" charset="0"/>
            </a:endParaRPr>
          </a:p>
          <a:p>
            <a:pPr marL="0" indent="457200" defTabSz="914400">
              <a:lnSpc>
                <a:spcPct val="150000"/>
              </a:lnSpc>
              <a:spcBef>
                <a:spcPct val="20000"/>
              </a:spcBef>
              <a:buNone/>
            </a:pPr>
            <a:r>
              <a:rPr lang="zh-CN" altLang="en-US" sz="1800" dirty="0">
                <a:solidFill>
                  <a:srgbClr val="41393B"/>
                </a:solidFill>
                <a:latin typeface="微软雅黑" panose="020B0503020204020204" pitchFamily="34" charset="-122"/>
                <a:ea typeface="微软雅黑" panose="020B0503020204020204" pitchFamily="34" charset="-122"/>
                <a:sym typeface="Arial" panose="020B0604020202020204" pitchFamily="34" charset="0"/>
              </a:rPr>
              <a:t>寻找有效的网络信息表示方法是首要面临的问题。有效的网络信息表示方法可以把复杂的网络简单化，使得网络信息能够容易被应用在模式发现、分析和预测等高级的分析任务中。其中一种把复杂网络简单化的策略是网络嵌入的方法。</a:t>
            </a:r>
            <a:endParaRPr lang="en-US" altLang="zh-CN" sz="1800" dirty="0">
              <a:solidFill>
                <a:srgbClr val="4139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矩形 28"/>
          <p:cNvSpPr/>
          <p:nvPr/>
        </p:nvSpPr>
        <p:spPr>
          <a:xfrm>
            <a:off x="4971333" y="219906"/>
            <a:ext cx="2249334" cy="400110"/>
          </a:xfrm>
          <a:prstGeom prst="rect">
            <a:avLst/>
          </a:prstGeom>
        </p:spPr>
        <p:txBody>
          <a:bodyPr wrap="none">
            <a:spAutoFit/>
          </a:bodyPr>
          <a:lstStyle/>
          <a:p>
            <a:r>
              <a:rPr lang="zh-CN" altLang="en-US" sz="2000" b="1" spc="300" dirty="0">
                <a:solidFill>
                  <a:srgbClr val="41393B"/>
                </a:solidFill>
                <a:latin typeface="微软雅黑" panose="020B0503020204020204" pitchFamily="34" charset="-122"/>
                <a:ea typeface="微软雅黑" panose="020B0503020204020204" pitchFamily="34" charset="-122"/>
              </a:rPr>
              <a:t>研究背景及意义</a:t>
            </a:r>
          </a:p>
        </p:txBody>
      </p:sp>
    </p:spTree>
  </p:cSld>
  <p:clrMapOvr>
    <a:masterClrMapping/>
  </p:clrMapOvr>
  <mc:AlternateContent xmlns:mc="http://schemas.openxmlformats.org/markup-compatibility/2006" xmlns:p14="http://schemas.microsoft.com/office/powerpoint/2010/main">
    <mc:Choice Requires="p14">
      <p:transition spd="slow" p14:dur="2000" advTm="52511"/>
    </mc:Choice>
    <mc:Fallback xmlns="">
      <p:transition spd="slow" advTm="5251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sp>
        <p:nvSpPr>
          <p:cNvPr id="490" name="矩形 489"/>
          <p:cNvSpPr/>
          <p:nvPr/>
        </p:nvSpPr>
        <p:spPr>
          <a:xfrm>
            <a:off x="0" y="6459220"/>
            <a:ext cx="12192000" cy="398780"/>
          </a:xfrm>
          <a:prstGeom prst="rect">
            <a:avLst/>
          </a:prstGeom>
          <a:solidFill>
            <a:srgbClr val="64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6" name="直接连接符 495"/>
          <p:cNvCxnSpPr/>
          <p:nvPr/>
        </p:nvCxnSpPr>
        <p:spPr>
          <a:xfrm>
            <a:off x="6626711" y="1990165"/>
            <a:ext cx="1" cy="2614108"/>
          </a:xfrm>
          <a:prstGeom prst="line">
            <a:avLst/>
          </a:prstGeom>
          <a:ln w="19050">
            <a:solidFill>
              <a:srgbClr val="231F20"/>
            </a:solidFill>
          </a:ln>
        </p:spPr>
        <p:style>
          <a:lnRef idx="1">
            <a:schemeClr val="accent1"/>
          </a:lnRef>
          <a:fillRef idx="0">
            <a:schemeClr val="accent1"/>
          </a:fillRef>
          <a:effectRef idx="0">
            <a:schemeClr val="accent1"/>
          </a:effectRef>
          <a:fontRef idx="minor">
            <a:schemeClr val="tx1"/>
          </a:fontRef>
        </p:style>
      </p:cxnSp>
      <p:sp>
        <p:nvSpPr>
          <p:cNvPr id="491" name="文本框 490"/>
          <p:cNvSpPr txBox="1"/>
          <p:nvPr/>
        </p:nvSpPr>
        <p:spPr>
          <a:xfrm>
            <a:off x="7042786" y="2275550"/>
            <a:ext cx="3860800" cy="461665"/>
          </a:xfrm>
          <a:prstGeom prst="rect">
            <a:avLst/>
          </a:prstGeom>
          <a:noFill/>
        </p:spPr>
        <p:txBody>
          <a:bodyPr wrap="square" rtlCol="0">
            <a:spAutoFit/>
          </a:bodyPr>
          <a:lstStyle/>
          <a:p>
            <a:r>
              <a:rPr lang="zh-CN" altLang="en-US" sz="2400" b="1" spc="300" dirty="0">
                <a:solidFill>
                  <a:srgbClr val="231F20"/>
                </a:solidFill>
                <a:latin typeface="微软雅黑" panose="020B0503020204020204" pitchFamily="34" charset="-122"/>
                <a:ea typeface="微软雅黑" panose="020B0503020204020204" pitchFamily="34" charset="-122"/>
              </a:rPr>
              <a:t>网络嵌入</a:t>
            </a:r>
          </a:p>
        </p:txBody>
      </p:sp>
      <p:sp>
        <p:nvSpPr>
          <p:cNvPr id="497" name="矩形 496"/>
          <p:cNvSpPr/>
          <p:nvPr/>
        </p:nvSpPr>
        <p:spPr>
          <a:xfrm>
            <a:off x="7097470" y="2792038"/>
            <a:ext cx="4520788" cy="712631"/>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2000" dirty="0">
                <a:sym typeface="Arial" panose="020B0604020202020204" pitchFamily="34" charset="0"/>
              </a:rPr>
              <a:t>网络嵌入是为网络中的每个顶点学习一个低维的向量表示。</a:t>
            </a:r>
            <a:endParaRPr lang="en-US" altLang="zh-CN" sz="2000" dirty="0">
              <a:sym typeface="Arial" panose="020B0604020202020204" pitchFamily="34" charset="0"/>
            </a:endParaRPr>
          </a:p>
        </p:txBody>
      </p:sp>
      <p:pic>
        <p:nvPicPr>
          <p:cNvPr id="8" name="图片 7"/>
          <p:cNvPicPr>
            <a:picLocks noChangeAspect="1"/>
          </p:cNvPicPr>
          <p:nvPr/>
        </p:nvPicPr>
        <p:blipFill>
          <a:blip r:embed="rId3"/>
          <a:stretch>
            <a:fillRect/>
          </a:stretch>
        </p:blipFill>
        <p:spPr>
          <a:xfrm>
            <a:off x="261466" y="2315588"/>
            <a:ext cx="2369792" cy="1688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p:cNvPicPr>
            <a:picLocks noChangeAspect="1"/>
          </p:cNvPicPr>
          <p:nvPr/>
        </p:nvPicPr>
        <p:blipFill>
          <a:blip r:embed="rId4"/>
          <a:stretch>
            <a:fillRect/>
          </a:stretch>
        </p:blipFill>
        <p:spPr>
          <a:xfrm>
            <a:off x="3948056" y="2183741"/>
            <a:ext cx="2471273" cy="2000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右箭头 9"/>
          <p:cNvSpPr/>
          <p:nvPr/>
        </p:nvSpPr>
        <p:spPr>
          <a:xfrm>
            <a:off x="2762416" y="3070390"/>
            <a:ext cx="924101" cy="205168"/>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1" name="文本框 10"/>
          <p:cNvSpPr txBox="1"/>
          <p:nvPr/>
        </p:nvSpPr>
        <p:spPr>
          <a:xfrm>
            <a:off x="2699777" y="2659461"/>
            <a:ext cx="1248279" cy="400110"/>
          </a:xfrm>
          <a:prstGeom prst="rect">
            <a:avLst/>
          </a:prstGeom>
          <a:noFill/>
        </p:spPr>
        <p:txBody>
          <a:bodyPr wrap="square" rtlCol="0">
            <a:spAutoFit/>
          </a:bodyPr>
          <a:lstStyle/>
          <a:p>
            <a:r>
              <a:rPr lang="zh-CN" altLang="en-US" sz="2000" dirty="0"/>
              <a:t>网络嵌入</a:t>
            </a:r>
          </a:p>
        </p:txBody>
      </p:sp>
    </p:spTree>
  </p:cSld>
  <p:clrMapOvr>
    <a:masterClrMapping/>
  </p:clrMapOvr>
  <mc:AlternateContent xmlns:mc="http://schemas.openxmlformats.org/markup-compatibility/2006" xmlns:p14="http://schemas.microsoft.com/office/powerpoint/2010/main">
    <mc:Choice Requires="p14">
      <p:transition spd="slow" p14:dur="2000" advTm="43950"/>
    </mc:Choice>
    <mc:Fallback xmlns="">
      <p:transition spd="slow" advTm="4395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sp>
        <p:nvSpPr>
          <p:cNvPr id="11" name="AutoShape 4"/>
          <p:cNvSpPr/>
          <p:nvPr/>
        </p:nvSpPr>
        <p:spPr bwMode="auto">
          <a:xfrm>
            <a:off x="1117199" y="2223588"/>
            <a:ext cx="10033803" cy="1180447"/>
          </a:xfrm>
          <a:prstGeom prst="rightArrow">
            <a:avLst>
              <a:gd name="adj1" fmla="val 52472"/>
              <a:gd name="adj2" fmla="val 50213"/>
            </a:avLst>
          </a:prstGeom>
          <a:solidFill>
            <a:srgbClr val="64585A"/>
          </a:solidFill>
          <a:ln w="25400">
            <a:noFill/>
            <a:miter lim="800000"/>
          </a:ln>
        </p:spPr>
        <p:txBody>
          <a:bodyPr lIns="0" tIns="0" rIns="0" bIns="0"/>
          <a:lstStyle/>
          <a:p>
            <a:endParaRPr lang="en-US"/>
          </a:p>
        </p:txBody>
      </p:sp>
      <p:sp>
        <p:nvSpPr>
          <p:cNvPr id="12" name="Oval 5"/>
          <p:cNvSpPr/>
          <p:nvPr/>
        </p:nvSpPr>
        <p:spPr bwMode="auto">
          <a:xfrm>
            <a:off x="4980478" y="1702874"/>
            <a:ext cx="2242850" cy="2242850"/>
          </a:xfrm>
          <a:prstGeom prst="ellipse">
            <a:avLst/>
          </a:prstGeom>
          <a:solidFill>
            <a:srgbClr val="9C9088"/>
          </a:solidFill>
          <a:ln w="25400">
            <a:noFill/>
            <a:miter lim="800000"/>
          </a:ln>
        </p:spPr>
        <p:txBody>
          <a:bodyPr lIns="0" tIns="0" rIns="0" bIns="0"/>
          <a:lstStyle/>
          <a:p>
            <a:endParaRPr lang="en-US" dirty="0">
              <a:sym typeface="Source Sans Pro Semibold Italic" charset="0"/>
            </a:endParaRPr>
          </a:p>
        </p:txBody>
      </p:sp>
      <p:sp>
        <p:nvSpPr>
          <p:cNvPr id="13" name="Oval 6"/>
          <p:cNvSpPr/>
          <p:nvPr/>
        </p:nvSpPr>
        <p:spPr bwMode="auto">
          <a:xfrm>
            <a:off x="2160530" y="1702874"/>
            <a:ext cx="2242850" cy="2242850"/>
          </a:xfrm>
          <a:prstGeom prst="ellipse">
            <a:avLst/>
          </a:prstGeom>
          <a:solidFill>
            <a:srgbClr val="9C9088"/>
          </a:solidFill>
          <a:ln w="25400">
            <a:noFill/>
            <a:miter lim="800000"/>
          </a:ln>
        </p:spPr>
        <p:txBody>
          <a:bodyPr lIns="0" tIns="0" rIns="0" bIns="0"/>
          <a:lstStyle/>
          <a:p>
            <a:endParaRPr lang="en-US" altLang="zh-CN" dirty="0">
              <a:sym typeface="Source Sans Pro Semibold Italic" charset="0"/>
            </a:endParaRPr>
          </a:p>
        </p:txBody>
      </p:sp>
      <p:sp>
        <p:nvSpPr>
          <p:cNvPr id="14" name="Oval 7"/>
          <p:cNvSpPr/>
          <p:nvPr/>
        </p:nvSpPr>
        <p:spPr bwMode="auto">
          <a:xfrm>
            <a:off x="7807649" y="1702874"/>
            <a:ext cx="2242850" cy="2242850"/>
          </a:xfrm>
          <a:prstGeom prst="ellipse">
            <a:avLst/>
          </a:prstGeom>
          <a:solidFill>
            <a:srgbClr val="9C9088"/>
          </a:solidFill>
          <a:ln w="25400">
            <a:noFill/>
            <a:miter lim="800000"/>
          </a:ln>
        </p:spPr>
        <p:txBody>
          <a:bodyPr lIns="0" tIns="0" rIns="0" bIns="0"/>
          <a:lstStyle/>
          <a:p>
            <a:endParaRPr lang="en-US" dirty="0">
              <a:sym typeface="Source Sans Pro Semibold Italic" charset="0"/>
            </a:endParaRPr>
          </a:p>
        </p:txBody>
      </p:sp>
      <p:sp>
        <p:nvSpPr>
          <p:cNvPr id="15" name="Rectangle 3"/>
          <p:cNvSpPr/>
          <p:nvPr/>
        </p:nvSpPr>
        <p:spPr bwMode="auto">
          <a:xfrm>
            <a:off x="2304983" y="2664977"/>
            <a:ext cx="1953945" cy="318643"/>
          </a:xfrm>
          <a:prstGeom prst="rect">
            <a:avLst/>
          </a:prstGeom>
          <a:noFill/>
          <a:ln>
            <a:noFill/>
          </a:ln>
          <a:effectLst>
            <a:outerShdw blurRad="12700" dist="63499" dir="5400000" algn="ctr" rotWithShape="0">
              <a:schemeClr val="bg2">
                <a:alpha val="12999"/>
              </a:schemeClr>
            </a:outerShdw>
          </a:effectLst>
        </p:spPr>
        <p:txBody>
          <a:bodyPr lIns="0" tIns="0" rIns="0" bIns="0"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rPr>
              <a:t>纯网络嵌入</a:t>
            </a:r>
            <a:endParaRPr lang="en-US" altLang="zh-CN"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endParaRPr>
          </a:p>
        </p:txBody>
      </p:sp>
      <p:sp>
        <p:nvSpPr>
          <p:cNvPr id="16" name="文本框 15"/>
          <p:cNvSpPr txBox="1"/>
          <p:nvPr/>
        </p:nvSpPr>
        <p:spPr>
          <a:xfrm>
            <a:off x="2016426" y="4162757"/>
            <a:ext cx="2386954" cy="3289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20000"/>
              </a:spcBef>
            </a:pPr>
            <a:r>
              <a:rPr lang="zh-CN" altLang="en-US" sz="1400" dirty="0">
                <a:solidFill>
                  <a:srgbClr val="41393B"/>
                </a:solidFill>
                <a:latin typeface="微软雅黑" panose="020B0503020204020204" pitchFamily="34" charset="-122"/>
                <a:ea typeface="微软雅黑" panose="020B0503020204020204" pitchFamily="34" charset="-122"/>
                <a:sym typeface="Arial" panose="020B0604020202020204" pitchFamily="34" charset="0"/>
              </a:rPr>
              <a:t>拓扑结构信息</a:t>
            </a:r>
            <a:endParaRPr lang="en-US" altLang="zh-CN" sz="1400" dirty="0">
              <a:solidFill>
                <a:srgbClr val="4139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文本框 17"/>
          <p:cNvSpPr txBox="1"/>
          <p:nvPr/>
        </p:nvSpPr>
        <p:spPr>
          <a:xfrm>
            <a:off x="4910722" y="4162757"/>
            <a:ext cx="2356474" cy="35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20000"/>
              </a:spcBef>
            </a:pPr>
            <a:r>
              <a:rPr lang="zh-CN" altLang="en-US" sz="1400" dirty="0">
                <a:solidFill>
                  <a:srgbClr val="41393B"/>
                </a:solidFill>
                <a:latin typeface="微软雅黑" panose="020B0503020204020204" pitchFamily="34" charset="-122"/>
                <a:ea typeface="微软雅黑" panose="020B0503020204020204" pitchFamily="34" charset="-122"/>
                <a:sym typeface="Arial" panose="020B0604020202020204" pitchFamily="34" charset="0"/>
              </a:rPr>
              <a:t>拓扑结构信息、 属性信息</a:t>
            </a:r>
            <a:endParaRPr lang="en-US" altLang="zh-CN" sz="1400" dirty="0">
              <a:solidFill>
                <a:srgbClr val="4139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框 19"/>
          <p:cNvSpPr txBox="1"/>
          <p:nvPr/>
        </p:nvSpPr>
        <p:spPr>
          <a:xfrm>
            <a:off x="7776204" y="4162757"/>
            <a:ext cx="2356474" cy="35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20000"/>
              </a:spcBef>
            </a:pPr>
            <a:r>
              <a:rPr lang="zh-CN" altLang="en-US" sz="1400" dirty="0">
                <a:solidFill>
                  <a:srgbClr val="41393B"/>
                </a:solidFill>
                <a:latin typeface="微软雅黑" panose="020B0503020204020204" pitchFamily="34" charset="-122"/>
                <a:ea typeface="微软雅黑" panose="020B0503020204020204" pitchFamily="34" charset="-122"/>
                <a:sym typeface="Arial" panose="020B0604020202020204" pitchFamily="34" charset="0"/>
              </a:rPr>
              <a:t>社区信息、顶点标签等</a:t>
            </a:r>
            <a:endParaRPr lang="en-US" altLang="zh-CN" sz="1400" dirty="0">
              <a:solidFill>
                <a:srgbClr val="4139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Rectangle 3"/>
          <p:cNvSpPr/>
          <p:nvPr/>
        </p:nvSpPr>
        <p:spPr bwMode="auto">
          <a:xfrm>
            <a:off x="5124931" y="2664977"/>
            <a:ext cx="1953945" cy="318643"/>
          </a:xfrm>
          <a:prstGeom prst="rect">
            <a:avLst/>
          </a:prstGeom>
          <a:noFill/>
          <a:ln>
            <a:noFill/>
          </a:ln>
          <a:effectLst>
            <a:outerShdw blurRad="12700" dist="63499" dir="5400000" algn="ctr" rotWithShape="0">
              <a:schemeClr val="bg2">
                <a:alpha val="12999"/>
              </a:schemeClr>
            </a:outerShdw>
          </a:effectLst>
        </p:spPr>
        <p:txBody>
          <a:bodyPr lIns="0" tIns="0" rIns="0" bIns="0"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rPr>
              <a:t>属性网络嵌入</a:t>
            </a:r>
            <a:endParaRPr lang="en-US" altLang="zh-CN"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endParaRPr>
          </a:p>
        </p:txBody>
      </p:sp>
      <p:sp>
        <p:nvSpPr>
          <p:cNvPr id="23" name="Rectangle 3"/>
          <p:cNvSpPr/>
          <p:nvPr/>
        </p:nvSpPr>
        <p:spPr bwMode="auto">
          <a:xfrm>
            <a:off x="7952102" y="2664977"/>
            <a:ext cx="1953945" cy="318643"/>
          </a:xfrm>
          <a:prstGeom prst="rect">
            <a:avLst/>
          </a:prstGeom>
          <a:noFill/>
          <a:ln>
            <a:noFill/>
          </a:ln>
          <a:effectLst>
            <a:outerShdw blurRad="12700" dist="63499" dir="5400000" algn="ctr" rotWithShape="0">
              <a:schemeClr val="bg2">
                <a:alpha val="12999"/>
              </a:schemeClr>
            </a:outerShdw>
          </a:effectLst>
        </p:spPr>
        <p:txBody>
          <a:bodyPr lIns="0" tIns="0" rIns="0" bIns="0"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rPr>
              <a:t>其它网络嵌入</a:t>
            </a:r>
            <a:endParaRPr lang="en-US" altLang="zh-CN"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endParaRPr>
          </a:p>
        </p:txBody>
      </p:sp>
      <p:sp>
        <p:nvSpPr>
          <p:cNvPr id="24" name="矩形 23"/>
          <p:cNvSpPr/>
          <p:nvPr/>
        </p:nvSpPr>
        <p:spPr>
          <a:xfrm>
            <a:off x="4971333" y="219906"/>
            <a:ext cx="1954381" cy="400110"/>
          </a:xfrm>
          <a:prstGeom prst="rect">
            <a:avLst/>
          </a:prstGeom>
        </p:spPr>
        <p:txBody>
          <a:bodyPr wrap="none">
            <a:spAutoFit/>
          </a:bodyPr>
          <a:lstStyle/>
          <a:p>
            <a:r>
              <a:rPr lang="zh-CN" altLang="en-US" sz="2000" b="1" spc="300" dirty="0">
                <a:solidFill>
                  <a:srgbClr val="41393B"/>
                </a:solidFill>
                <a:latin typeface="微软雅黑" panose="020B0503020204020204" pitchFamily="34" charset="-122"/>
                <a:ea typeface="微软雅黑" panose="020B0503020204020204" pitchFamily="34" charset="-122"/>
              </a:rPr>
              <a:t>网络嵌入方法</a:t>
            </a:r>
          </a:p>
        </p:txBody>
      </p:sp>
    </p:spTree>
  </p:cSld>
  <p:clrMapOvr>
    <a:masterClrMapping/>
  </p:clrMapOvr>
  <mc:AlternateContent xmlns:mc="http://schemas.openxmlformats.org/markup-compatibility/2006" xmlns:p14="http://schemas.microsoft.com/office/powerpoint/2010/main">
    <mc:Choice Requires="p14">
      <p:transition spd="slow" p14:dur="2000" advTm="63624"/>
    </mc:Choice>
    <mc:Fallback xmlns="">
      <p:transition spd="slow" advTm="6362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2"/>
          <p:cNvSpPr txBox="1"/>
          <p:nvPr/>
        </p:nvSpPr>
        <p:spPr>
          <a:xfrm>
            <a:off x="2043104" y="1655194"/>
            <a:ext cx="8947180" cy="285446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defTabSz="914400">
              <a:lnSpc>
                <a:spcPct val="150000"/>
              </a:lnSpc>
              <a:spcBef>
                <a:spcPct val="20000"/>
              </a:spcBef>
              <a:buAutoNum type="arabicPeriod"/>
            </a:pPr>
            <a:r>
              <a:rPr lang="zh-CN" altLang="en-US" sz="1800" dirty="0">
                <a:solidFill>
                  <a:srgbClr val="41393B"/>
                </a:solidFill>
                <a:latin typeface="微软雅黑" panose="020B0503020204020204" pitchFamily="34" charset="-122"/>
                <a:ea typeface="微软雅黑" panose="020B0503020204020204" pitchFamily="34" charset="-122"/>
                <a:sym typeface="Arial" panose="020B0604020202020204" pitchFamily="34" charset="0"/>
              </a:rPr>
              <a:t>高度非线性的网络结构信息：目前大多数网络嵌入模型比较浅，不容易捕捉到网络结构中节点之间存在的复杂联系。</a:t>
            </a:r>
            <a:endParaRPr lang="en-US" altLang="zh-CN" sz="1800" dirty="0">
              <a:solidFill>
                <a:srgbClr val="4139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defTabSz="914400">
              <a:lnSpc>
                <a:spcPct val="150000"/>
              </a:lnSpc>
              <a:spcBef>
                <a:spcPct val="20000"/>
              </a:spcBef>
              <a:buAutoNum type="arabicPeriod"/>
            </a:pPr>
            <a:r>
              <a:rPr lang="zh-CN" altLang="en-US" sz="1800" dirty="0">
                <a:solidFill>
                  <a:srgbClr val="41393B"/>
                </a:solidFill>
                <a:latin typeface="微软雅黑" panose="020B0503020204020204" pitchFamily="34" charset="-122"/>
                <a:ea typeface="微软雅黑" panose="020B0503020204020204" pitchFamily="34" charset="-122"/>
                <a:sym typeface="Arial" panose="020B0604020202020204" pitchFamily="34" charset="0"/>
              </a:rPr>
              <a:t>模型的设计难度以及复杂度随着要包含的网络信息种类的增多而增大，需要寻找一种能够充分利用不同类型信息的通用框架。</a:t>
            </a:r>
            <a:endParaRPr lang="en-US" altLang="zh-CN" sz="1800" dirty="0">
              <a:solidFill>
                <a:srgbClr val="4139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defTabSz="914400">
              <a:lnSpc>
                <a:spcPct val="150000"/>
              </a:lnSpc>
              <a:spcBef>
                <a:spcPct val="20000"/>
              </a:spcBef>
              <a:buAutoNum type="arabicPeriod"/>
            </a:pPr>
            <a:r>
              <a:rPr lang="zh-CN" altLang="en-US" sz="1800" dirty="0">
                <a:solidFill>
                  <a:srgbClr val="41393B"/>
                </a:solidFill>
                <a:latin typeface="微软雅黑" panose="020B0503020204020204" pitchFamily="34" charset="-122"/>
                <a:ea typeface="微软雅黑" panose="020B0503020204020204" pitchFamily="34" charset="-122"/>
                <a:sym typeface="Arial" panose="020B0604020202020204" pitchFamily="34" charset="0"/>
              </a:rPr>
              <a:t>许多方法是通过无监督的方式学习网络嵌入，然后再用得到的网络嵌入去预测下游任务，但是无监督所学习到的信息可能与实际任务的需求不符。</a:t>
            </a:r>
          </a:p>
        </p:txBody>
      </p:sp>
      <p:sp>
        <p:nvSpPr>
          <p:cNvPr id="29" name="矩形 28"/>
          <p:cNvSpPr/>
          <p:nvPr/>
        </p:nvSpPr>
        <p:spPr>
          <a:xfrm>
            <a:off x="4462174" y="219906"/>
            <a:ext cx="2839239" cy="400110"/>
          </a:xfrm>
          <a:prstGeom prst="rect">
            <a:avLst/>
          </a:prstGeom>
        </p:spPr>
        <p:txBody>
          <a:bodyPr wrap="none">
            <a:spAutoFit/>
          </a:bodyPr>
          <a:lstStyle/>
          <a:p>
            <a:r>
              <a:rPr lang="zh-CN" altLang="en-US" sz="2000" b="1" spc="300" dirty="0">
                <a:solidFill>
                  <a:srgbClr val="41393B"/>
                </a:solidFill>
                <a:latin typeface="微软雅黑" panose="020B0503020204020204" pitchFamily="34" charset="-122"/>
                <a:ea typeface="微软雅黑" panose="020B0503020204020204" pitchFamily="34" charset="-122"/>
              </a:rPr>
              <a:t>网络嵌入面临的挑战</a:t>
            </a:r>
          </a:p>
        </p:txBody>
      </p:sp>
    </p:spTree>
    <p:extLst>
      <p:ext uri="{BB962C8B-B14F-4D97-AF65-F5344CB8AC3E}">
        <p14:creationId xmlns:p14="http://schemas.microsoft.com/office/powerpoint/2010/main" val="1035321886"/>
      </p:ext>
    </p:extLst>
  </p:cSld>
  <p:clrMapOvr>
    <a:masterClrMapping/>
  </p:clrMapOvr>
  <mc:AlternateContent xmlns:mc="http://schemas.openxmlformats.org/markup-compatibility/2006" xmlns:p14="http://schemas.microsoft.com/office/powerpoint/2010/main">
    <mc:Choice Requires="p14">
      <p:transition spd="slow" p14:dur="2000" advTm="46593"/>
    </mc:Choice>
    <mc:Fallback xmlns="">
      <p:transition spd="slow" advTm="465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pic>
        <p:nvPicPr>
          <p:cNvPr id="489" name="图片 488"/>
          <p:cNvPicPr>
            <a:picLocks noChangeAspect="1"/>
          </p:cNvPicPr>
          <p:nvPr/>
        </p:nvPicPr>
        <p:blipFill>
          <a:blip r:embed="rId3" cstate="print"/>
          <a:stretch>
            <a:fillRect/>
          </a:stretch>
        </p:blipFill>
        <p:spPr>
          <a:xfrm>
            <a:off x="-3215655" y="922012"/>
            <a:ext cx="335309" cy="167655"/>
          </a:xfrm>
          <a:prstGeom prst="rect">
            <a:avLst/>
          </a:prstGeom>
        </p:spPr>
      </p:pic>
      <p:grpSp>
        <p:nvGrpSpPr>
          <p:cNvPr id="494" name="组合 493"/>
          <p:cNvGrpSpPr/>
          <p:nvPr/>
        </p:nvGrpSpPr>
        <p:grpSpPr>
          <a:xfrm>
            <a:off x="2334583" y="1698226"/>
            <a:ext cx="2738432" cy="2790989"/>
            <a:chOff x="1699126" y="1622026"/>
            <a:chExt cx="2738432" cy="2790989"/>
          </a:xfrm>
        </p:grpSpPr>
        <p:pic>
          <p:nvPicPr>
            <p:cNvPr id="488" name="图片 487"/>
            <p:cNvPicPr>
              <a:picLocks noChangeAspect="1"/>
            </p:cNvPicPr>
            <p:nvPr/>
          </p:nvPicPr>
          <p:blipFill>
            <a:blip r:embed="rId4" cstate="print"/>
            <a:stretch>
              <a:fillRect/>
            </a:stretch>
          </p:blipFill>
          <p:spPr>
            <a:xfrm>
              <a:off x="1699126" y="1622026"/>
              <a:ext cx="2635005" cy="2790989"/>
            </a:xfrm>
            <a:prstGeom prst="rect">
              <a:avLst/>
            </a:prstGeom>
          </p:spPr>
        </p:pic>
        <p:sp>
          <p:nvSpPr>
            <p:cNvPr id="492" name="文本框 491"/>
            <p:cNvSpPr txBox="1"/>
            <p:nvPr/>
          </p:nvSpPr>
          <p:spPr>
            <a:xfrm>
              <a:off x="1759128" y="2340560"/>
              <a:ext cx="2678430" cy="1323439"/>
            </a:xfrm>
            <a:prstGeom prst="rect">
              <a:avLst/>
            </a:prstGeom>
            <a:noFill/>
          </p:spPr>
          <p:txBody>
            <a:bodyPr wrap="square" rtlCol="0">
              <a:spAutoFit/>
            </a:bodyPr>
            <a:lstStyle/>
            <a:p>
              <a:pPr algn="ctr"/>
              <a:r>
                <a:rPr lang="en-US" altLang="zh-CN" sz="8000" b="1" dirty="0">
                  <a:solidFill>
                    <a:srgbClr val="231F20"/>
                  </a:solidFill>
                </a:rPr>
                <a:t>2</a:t>
              </a:r>
              <a:endParaRPr lang="zh-CN" altLang="en-US" sz="8000" b="1" dirty="0">
                <a:solidFill>
                  <a:srgbClr val="231F20"/>
                </a:solidFill>
              </a:endParaRPr>
            </a:p>
          </p:txBody>
        </p:sp>
      </p:grpSp>
      <p:cxnSp>
        <p:nvCxnSpPr>
          <p:cNvPr id="496" name="直接连接符 495"/>
          <p:cNvCxnSpPr/>
          <p:nvPr/>
        </p:nvCxnSpPr>
        <p:spPr>
          <a:xfrm>
            <a:off x="6096000" y="2183741"/>
            <a:ext cx="0" cy="1819959"/>
          </a:xfrm>
          <a:prstGeom prst="line">
            <a:avLst/>
          </a:prstGeom>
          <a:ln w="19050">
            <a:solidFill>
              <a:srgbClr val="231F20"/>
            </a:solidFill>
          </a:ln>
        </p:spPr>
        <p:style>
          <a:lnRef idx="1">
            <a:schemeClr val="accent1"/>
          </a:lnRef>
          <a:fillRef idx="0">
            <a:schemeClr val="accent1"/>
          </a:fillRef>
          <a:effectRef idx="0">
            <a:schemeClr val="accent1"/>
          </a:effectRef>
          <a:fontRef idx="minor">
            <a:schemeClr val="tx1"/>
          </a:fontRef>
        </p:style>
      </p:cxnSp>
      <p:sp>
        <p:nvSpPr>
          <p:cNvPr id="491" name="文本框 490"/>
          <p:cNvSpPr txBox="1"/>
          <p:nvPr/>
        </p:nvSpPr>
        <p:spPr>
          <a:xfrm>
            <a:off x="7042786" y="2490710"/>
            <a:ext cx="3860800" cy="400110"/>
          </a:xfrm>
          <a:prstGeom prst="rect">
            <a:avLst/>
          </a:prstGeom>
          <a:noFill/>
        </p:spPr>
        <p:txBody>
          <a:bodyPr wrap="square" rtlCol="0">
            <a:spAutoFit/>
          </a:bodyPr>
          <a:lstStyle/>
          <a:p>
            <a:r>
              <a:rPr lang="zh-CN" altLang="en-US" sz="2000" b="1" spc="300" dirty="0">
                <a:solidFill>
                  <a:srgbClr val="231F20"/>
                </a:solidFill>
                <a:latin typeface="微软雅黑" panose="020B0503020204020204" pitchFamily="34" charset="-122"/>
                <a:ea typeface="微软雅黑" panose="020B0503020204020204" pitchFamily="34" charset="-122"/>
              </a:rPr>
              <a:t>算法框架</a:t>
            </a:r>
          </a:p>
        </p:txBody>
      </p:sp>
      <p:sp>
        <p:nvSpPr>
          <p:cNvPr id="497" name="矩形 496"/>
          <p:cNvSpPr/>
          <p:nvPr/>
        </p:nvSpPr>
        <p:spPr>
          <a:xfrm>
            <a:off x="7118985" y="2921134"/>
            <a:ext cx="4187301" cy="1329595"/>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dirty="0">
                <a:solidFill>
                  <a:srgbClr val="231F20"/>
                </a:solidFill>
                <a:latin typeface="微软雅黑" panose="020B0503020204020204" pitchFamily="34" charset="-122"/>
                <a:ea typeface="微软雅黑" panose="020B0503020204020204" pitchFamily="34" charset="-122"/>
                <a:sym typeface="Arial" panose="020B0604020202020204" pitchFamily="34" charset="0"/>
              </a:rPr>
              <a:t>我们提出了一个通用的算法框架，通过两个阶段将多种类型的信息映射到同一个向量空间中。这两个阶段分别对应框架的特征学习模块和信息融合模块。</a:t>
            </a:r>
            <a:endParaRPr lang="en-US" altLang="zh-CN" dirty="0">
              <a:solidFill>
                <a:srgbClr val="231F2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nvSpPr>
        <p:spPr>
          <a:xfrm>
            <a:off x="0" y="6459220"/>
            <a:ext cx="12192000" cy="398780"/>
          </a:xfrm>
          <a:prstGeom prst="rect">
            <a:avLst/>
          </a:prstGeom>
          <a:solidFill>
            <a:srgbClr val="64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3990"/>
    </mc:Choice>
    <mc:Fallback xmlns="">
      <p:transition spd="slow" advTm="4399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27402" y="219906"/>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2.1 </a:t>
            </a:r>
            <a:r>
              <a:rPr lang="zh-CN" altLang="en-US" sz="2000" b="1" spc="300" dirty="0">
                <a:solidFill>
                  <a:srgbClr val="41393B"/>
                </a:solidFill>
                <a:latin typeface="微软雅黑" panose="020B0503020204020204" pitchFamily="34" charset="-122"/>
                <a:ea typeface="微软雅黑" panose="020B0503020204020204" pitchFamily="34" charset="-122"/>
              </a:rPr>
              <a:t>特征学习模块</a:t>
            </a:r>
          </a:p>
        </p:txBody>
      </p:sp>
      <p:sp>
        <p:nvSpPr>
          <p:cNvPr id="26" name="矩形 25"/>
          <p:cNvSpPr/>
          <p:nvPr/>
        </p:nvSpPr>
        <p:spPr>
          <a:xfrm>
            <a:off x="2205289" y="1661982"/>
            <a:ext cx="8868856" cy="962956"/>
          </a:xfrm>
          <a:prstGeom prst="rect">
            <a:avLst/>
          </a:prstGeom>
        </p:spPr>
        <p:txBody>
          <a:bodyPr wrap="square">
            <a:spAutoFit/>
          </a:bodyPr>
          <a:lstStyle/>
          <a:p>
            <a:pPr>
              <a:lnSpc>
                <a:spcPct val="150000"/>
              </a:lnSpc>
            </a:pP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在特征学习模块分别学习了网络中的拓扑结构信息和属性信息。其中我们把拓扑结构信息分为一阶结构相似性、二阶结构相似性以及高阶结构相似性。</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639209" y="219906"/>
            <a:ext cx="2576346" cy="400110"/>
          </a:xfrm>
          <a:prstGeom prst="rect">
            <a:avLst/>
          </a:prstGeom>
        </p:spPr>
        <p:txBody>
          <a:bodyPr wrap="none">
            <a:spAutoFit/>
          </a:bodyPr>
          <a:lstStyle/>
          <a:p>
            <a:r>
              <a:rPr lang="en-US" altLang="zh-CN" sz="2000" b="1" spc="300" dirty="0">
                <a:solidFill>
                  <a:srgbClr val="41393B"/>
                </a:solidFill>
                <a:latin typeface="微软雅黑" panose="020B0503020204020204" pitchFamily="34" charset="-122"/>
                <a:ea typeface="微软雅黑" panose="020B0503020204020204" pitchFamily="34" charset="-122"/>
              </a:rPr>
              <a:t>2.1 </a:t>
            </a:r>
            <a:r>
              <a:rPr lang="zh-CN" altLang="en-US" sz="2000" b="1" spc="300" dirty="0">
                <a:solidFill>
                  <a:srgbClr val="41393B"/>
                </a:solidFill>
                <a:latin typeface="微软雅黑" panose="020B0503020204020204" pitchFamily="34" charset="-122"/>
                <a:ea typeface="微软雅黑" panose="020B0503020204020204" pitchFamily="34" charset="-122"/>
              </a:rPr>
              <a:t>特征学习模块</a:t>
            </a:r>
          </a:p>
        </p:txBody>
      </p:sp>
      <p:grpSp>
        <p:nvGrpSpPr>
          <p:cNvPr id="41" name="Group 1"/>
          <p:cNvGrpSpPr/>
          <p:nvPr/>
        </p:nvGrpSpPr>
        <p:grpSpPr>
          <a:xfrm>
            <a:off x="367738" y="2197527"/>
            <a:ext cx="4192301" cy="1222553"/>
            <a:chOff x="6630373" y="2068132"/>
            <a:chExt cx="4192301" cy="1217066"/>
          </a:xfrm>
        </p:grpSpPr>
        <p:sp>
          <p:nvSpPr>
            <p:cNvPr id="42" name="Rectangle 2"/>
            <p:cNvSpPr/>
            <p:nvPr/>
          </p:nvSpPr>
          <p:spPr>
            <a:xfrm>
              <a:off x="6942646" y="2068132"/>
              <a:ext cx="3880028" cy="1217066"/>
            </a:xfrm>
            <a:prstGeom prst="rect">
              <a:avLst/>
            </a:prstGeom>
            <a:noFill/>
            <a:ln w="22225">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3" name="Rounded Rectangle 3"/>
            <p:cNvSpPr/>
            <p:nvPr/>
          </p:nvSpPr>
          <p:spPr>
            <a:xfrm rot="2700000">
              <a:off x="6630373" y="2364391"/>
              <a:ext cx="624548" cy="624548"/>
            </a:xfrm>
            <a:prstGeom prst="roundRect">
              <a:avLst>
                <a:gd name="adj" fmla="val 19652"/>
              </a:avLst>
            </a:prstGeom>
            <a:solidFill>
              <a:srgbClr val="827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44" name="Rectangle 38"/>
          <p:cNvSpPr/>
          <p:nvPr/>
        </p:nvSpPr>
        <p:spPr>
          <a:xfrm>
            <a:off x="1073326" y="2297284"/>
            <a:ext cx="1766887" cy="362792"/>
          </a:xfrm>
          <a:prstGeom prst="rect">
            <a:avLst/>
          </a:prstGeom>
        </p:spPr>
        <p:txBody>
          <a:bodyPr wrap="square">
            <a:spAutoFit/>
          </a:bodyPr>
          <a:lstStyle/>
          <a:p>
            <a:pPr>
              <a:lnSpc>
                <a:spcPct val="120000"/>
              </a:lnSpc>
              <a:spcBef>
                <a:spcPct val="20000"/>
              </a:spcBef>
            </a:pPr>
            <a:r>
              <a:rPr lang="zh-CN" altLang="en-US" sz="1600" b="1" dirty="0">
                <a:solidFill>
                  <a:srgbClr val="41393B"/>
                </a:solidFill>
                <a:latin typeface="微软雅黑" panose="020B0503020204020204" pitchFamily="34" charset="-122"/>
                <a:ea typeface="微软雅黑" panose="020B0503020204020204" pitchFamily="34" charset="-122"/>
                <a:sym typeface="+mn-lt"/>
              </a:rPr>
              <a:t>一阶结构相似性</a:t>
            </a:r>
            <a:endParaRPr lang="en-US" sz="1600" b="1" dirty="0">
              <a:solidFill>
                <a:srgbClr val="41393B"/>
              </a:solidFill>
              <a:latin typeface="微软雅黑" panose="020B0503020204020204" pitchFamily="34" charset="-122"/>
              <a:ea typeface="微软雅黑" panose="020B0503020204020204" pitchFamily="34" charset="-122"/>
              <a:sym typeface="+mn-lt"/>
            </a:endParaRPr>
          </a:p>
        </p:txBody>
      </p:sp>
      <p:sp>
        <p:nvSpPr>
          <p:cNvPr id="45" name="TextBox 39"/>
          <p:cNvSpPr txBox="1"/>
          <p:nvPr/>
        </p:nvSpPr>
        <p:spPr>
          <a:xfrm>
            <a:off x="233309" y="2398073"/>
            <a:ext cx="941699" cy="769441"/>
          </a:xfrm>
          <a:prstGeom prst="rect">
            <a:avLst/>
          </a:prstGeom>
          <a:noFill/>
        </p:spPr>
        <p:txBody>
          <a:bodyPr wrap="square" rtlCol="0">
            <a:spAutoFit/>
          </a:bodyPr>
          <a:lstStyle/>
          <a:p>
            <a:pPr algn="ctr"/>
            <a:r>
              <a:rPr lang="en-US" altLang="zh-CN" sz="4400" b="1" dirty="0">
                <a:solidFill>
                  <a:schemeClr val="bg1"/>
                </a:solidFill>
                <a:cs typeface="+mn-ea"/>
                <a:sym typeface="+mn-lt"/>
              </a:rPr>
              <a:t>1</a:t>
            </a:r>
            <a:endParaRPr lang="en-US" altLang="zh-CN" sz="2000" dirty="0">
              <a:solidFill>
                <a:schemeClr val="bg1"/>
              </a:solidFill>
              <a:cs typeface="+mn-ea"/>
              <a:sym typeface="+mn-lt"/>
            </a:endParaRPr>
          </a:p>
        </p:txBody>
      </p:sp>
      <p:sp>
        <p:nvSpPr>
          <p:cNvPr id="46" name="TextBox 43"/>
          <p:cNvSpPr txBox="1"/>
          <p:nvPr/>
        </p:nvSpPr>
        <p:spPr>
          <a:xfrm>
            <a:off x="1073326" y="2613789"/>
            <a:ext cx="3323074" cy="609398"/>
          </a:xfrm>
          <a:prstGeom prst="rect">
            <a:avLst/>
          </a:prstGeom>
          <a:noFill/>
        </p:spPr>
        <p:txBody>
          <a:bodyPr wrap="square"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指网络中直接相连的两个顶点具有一阶相似。</a:t>
            </a:r>
            <a:endParaRPr lang="id-ID"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mc:AlternateContent xmlns:mc="http://schemas.openxmlformats.org/markup-compatibility/2006" xmlns:a14="http://schemas.microsoft.com/office/drawing/2010/main">
        <mc:Choice Requires="a14">
          <p:sp>
            <p:nvSpPr>
              <p:cNvPr id="52" name="矩形 51"/>
              <p:cNvSpPr/>
              <p:nvPr/>
            </p:nvSpPr>
            <p:spPr>
              <a:xfrm>
                <a:off x="6300764" y="2330591"/>
                <a:ext cx="3902094" cy="7166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𝑖</m:t>
                              </m:r>
                            </m:sub>
                          </m:sSub>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𝑗</m:t>
                              </m:r>
                            </m:sub>
                          </m:sSub>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d>
                            <m:dPr>
                              <m:begChr m:val=""/>
                              <m:ctrlPr>
                                <a:rPr lang="zh-CN" altLang="en-US" i="1">
                                  <a:latin typeface="Cambria Math" panose="02040503050406030204" pitchFamily="18" charset="0"/>
                                </a:rPr>
                              </m:ctrlPr>
                            </m:dPr>
                            <m:e>
                              <m:r>
                                <a:rPr lang="zh-CN" altLang="en-US" i="0">
                                  <a:latin typeface="Cambria Math" panose="02040503050406030204" pitchFamily="18" charset="0"/>
                                </a:rPr>
                                <m:t>1+</m:t>
                              </m:r>
                              <m:r>
                                <m:rPr>
                                  <m:sty m:val="p"/>
                                </m:rPr>
                                <a:rPr lang="zh-CN" altLang="en-US" i="0">
                                  <a:latin typeface="Cambria Math" panose="02040503050406030204" pitchFamily="18" charset="0"/>
                                </a:rPr>
                                <m:t>ex</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p</m:t>
                                  </m:r>
                                </m:fName>
                                <m:e>
                                  <m:r>
                                    <a:rPr lang="zh-CN" altLang="en-US" i="0">
                                      <a:latin typeface="Cambria Math" panose="02040503050406030204" pitchFamily="18" charset="0"/>
                                    </a:rPr>
                                    <m:t>(</m:t>
                                  </m:r>
                                  <m:r>
                                    <a:rPr lang="en-US" altLang="zh-CN" i="1" smtClean="0">
                                      <a:latin typeface="Cambria Math" panose="02040503050406030204" pitchFamily="18" charset="0"/>
                                    </a:rPr>
                                    <m:t>−</m:t>
                                  </m:r>
                                </m:e>
                              </m:func>
                              <m:r>
                                <a:rPr lang="zh-CN" altLang="en-US" i="1">
                                  <a:latin typeface="Cambria Math" panose="02040503050406030204" pitchFamily="18" charset="0"/>
                                </a:rPr>
                                <m:t>𝑓</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b="1" i="1" smtClean="0">
                                      <a:latin typeface="Cambria Math" panose="02040503050406030204" pitchFamily="18" charset="0"/>
                                    </a:rPr>
                                    <m:t>𝒖</m:t>
                                  </m:r>
                                </m:e>
                                <m:sub>
                                  <m:r>
                                    <a:rPr lang="zh-CN" altLang="en-US" b="0" i="1">
                                      <a:latin typeface="Cambria Math" panose="02040503050406030204" pitchFamily="18" charset="0"/>
                                    </a:rPr>
                                    <m:t>𝑖</m:t>
                                  </m:r>
                                </m:sub>
                              </m:sSub>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𝒋</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r>
                                <a:rPr lang="zh-CN" altLang="en-US" b="0" i="0">
                                  <a:latin typeface="Cambria Math" panose="02040503050406030204" pitchFamily="18" charset="0"/>
                                </a:rPr>
                                <m:t>∙</m:t>
                              </m:r>
                              <m:r>
                                <a:rPr lang="zh-CN" altLang="en-US" b="0" i="1">
                                  <a:latin typeface="Cambria Math" panose="02040503050406030204" pitchFamily="18" charset="0"/>
                                </a:rPr>
                                <m:t>𝑊</m:t>
                              </m:r>
                            </m:e>
                          </m:d>
                        </m:den>
                      </m:f>
                    </m:oMath>
                  </m:oMathPara>
                </a14:m>
                <a:endParaRPr lang="zh-CN" altLang="en-US" dirty="0"/>
              </a:p>
            </p:txBody>
          </p:sp>
        </mc:Choice>
        <mc:Fallback xmlns="">
          <p:sp>
            <p:nvSpPr>
              <p:cNvPr id="52" name="矩形 51"/>
              <p:cNvSpPr>
                <a:spLocks noRot="1" noChangeAspect="1" noMove="1" noResize="1" noEditPoints="1" noAdjustHandles="1" noChangeArrowheads="1" noChangeShapeType="1" noTextEdit="1"/>
              </p:cNvSpPr>
              <p:nvPr/>
            </p:nvSpPr>
            <p:spPr>
              <a:xfrm>
                <a:off x="6300764" y="2330591"/>
                <a:ext cx="3902094" cy="716671"/>
              </a:xfrm>
              <a:prstGeom prst="rect">
                <a:avLst/>
              </a:prstGeom>
              <a:blipFill>
                <a:blip r:embed="rId3"/>
                <a:stretch>
                  <a:fillRect/>
                </a:stretch>
              </a:blipFill>
            </p:spPr>
            <p:txBody>
              <a:bodyPr/>
              <a:lstStyle/>
              <a:p>
                <a:r>
                  <a:rPr lang="zh-CN" altLang="en-US">
                    <a:noFill/>
                  </a:rPr>
                  <a:t> </a:t>
                </a:r>
              </a:p>
            </p:txBody>
          </p:sp>
        </mc:Fallback>
      </mc:AlternateContent>
      <p:sp>
        <p:nvSpPr>
          <p:cNvPr id="53" name="矩形 52"/>
          <p:cNvSpPr/>
          <p:nvPr/>
        </p:nvSpPr>
        <p:spPr>
          <a:xfrm>
            <a:off x="5411919" y="1842610"/>
            <a:ext cx="6647974"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对每一对相连的两个顶点</a:t>
            </a:r>
            <a:r>
              <a:rPr lang="zh-CN" altLang="en-US" kern="100" dirty="0">
                <a:latin typeface="Calibri" panose="020F0502020204030204" pitchFamily="34" charset="0"/>
                <a:ea typeface="宋体" panose="02010600030101010101" pitchFamily="2" charset="-122"/>
                <a:cs typeface="Times New Roman" panose="02020603050405020304" pitchFamily="18" charset="0"/>
              </a:rPr>
              <a:t>通过下式计算</a:t>
            </a:r>
            <a:r>
              <a:rPr lang="zh-CN" altLang="zh-CN" kern="100" dirty="0">
                <a:latin typeface="Calibri" panose="020F0502020204030204" pitchFamily="34" charset="0"/>
                <a:ea typeface="宋体" panose="02010600030101010101" pitchFamily="2" charset="-122"/>
                <a:cs typeface="Times New Roman" panose="02020603050405020304" pitchFamily="18" charset="0"/>
              </a:rPr>
              <a:t>它们的联合概率分布：</a:t>
            </a:r>
            <a:endParaRPr lang="zh-CN" altLang="en-US" dirty="0"/>
          </a:p>
        </p:txBody>
      </p:sp>
      <p:sp>
        <p:nvSpPr>
          <p:cNvPr id="54" name="矩形 53"/>
          <p:cNvSpPr/>
          <p:nvPr/>
        </p:nvSpPr>
        <p:spPr>
          <a:xfrm>
            <a:off x="5413762" y="3188193"/>
            <a:ext cx="6096000" cy="861774"/>
          </a:xfrm>
          <a:prstGeom prst="rect">
            <a:avLst/>
          </a:prstGeom>
        </p:spPr>
        <p:txBody>
          <a:bodyPr>
            <a:spAutoFit/>
          </a:bodyPr>
          <a:lstStyle/>
          <a:p>
            <a:pPr algn="just">
              <a:lnSpc>
                <a:spcPts val="2000"/>
              </a:lnSpc>
              <a:spcAft>
                <a:spcPts val="0"/>
              </a:spcAft>
            </a:pPr>
            <a:r>
              <a:rPr lang="zh-CN" altLang="zh-CN" kern="100" dirty="0">
                <a:latin typeface="Cambria Math" panose="02040503050406030204" pitchFamily="18" charset="0"/>
                <a:ea typeface="宋体" panose="02010600030101010101" pitchFamily="2" charset="-122"/>
                <a:cs typeface="Times New Roman" panose="02020603050405020304" pitchFamily="18" charset="0"/>
              </a:rPr>
              <a:t>其中</a:t>
            </a:r>
            <a:r>
              <a:rPr lang="en-US" altLang="zh-CN" b="1" kern="100" dirty="0" err="1">
                <a:latin typeface="Cambria Math" panose="02040503050406030204" pitchFamily="18" charset="0"/>
                <a:ea typeface="宋体" panose="02010600030101010101" pitchFamily="2" charset="-122"/>
                <a:cs typeface="Times New Roman" panose="02020603050405020304" pitchFamily="18" charset="0"/>
              </a:rPr>
              <a:t>u</a:t>
            </a:r>
            <a:r>
              <a:rPr lang="en-US" altLang="zh-CN" kern="100" baseline="-25000" dirty="0" err="1">
                <a:latin typeface="Cambria Math" panose="02040503050406030204" pitchFamily="18" charset="0"/>
                <a:ea typeface="宋体" panose="02010600030101010101" pitchFamily="2" charset="-122"/>
                <a:cs typeface="Times New Roman" panose="02020603050405020304" pitchFamily="18" charset="0"/>
              </a:rPr>
              <a:t>i</a:t>
            </a:r>
            <a:r>
              <a:rPr lang="en-US" altLang="zh-CN" i="1" kern="100" dirty="0">
                <a:latin typeface="Cambria Math" panose="02040503050406030204" pitchFamily="18" charset="0"/>
                <a:ea typeface="宋体" panose="02010600030101010101" pitchFamily="2" charset="-122"/>
                <a:cs typeface="Times New Roman" panose="02020603050405020304" pitchFamily="18" charset="0"/>
              </a:rPr>
              <a:t> </a:t>
            </a:r>
            <a:r>
              <a:rPr lang="zh-CN" altLang="zh-CN" i="1" kern="100" dirty="0">
                <a:latin typeface="Cambria Math" panose="02040503050406030204" pitchFamily="18" charset="0"/>
                <a:ea typeface="宋体" panose="02010600030101010101" pitchFamily="2" charset="-122"/>
                <a:cs typeface="Times New Roman" panose="02020603050405020304" pitchFamily="18" charset="0"/>
              </a:rPr>
              <a:t>∈</a:t>
            </a:r>
            <a:r>
              <a:rPr lang="zh-CN" altLang="zh-CN" i="1" kern="100" dirty="0">
                <a:latin typeface="Calibri" panose="020F0502020204030204" pitchFamily="34" charset="0"/>
                <a:ea typeface="Cambria Math" panose="02040503050406030204" pitchFamily="18" charset="0"/>
                <a:cs typeface="Times New Roman" panose="02020603050405020304" pitchFamily="18" charset="0"/>
              </a:rPr>
              <a:t> </a:t>
            </a:r>
            <a:r>
              <a:rPr lang="en-US" altLang="zh-CN" kern="100" dirty="0">
                <a:latin typeface="Cambria Math" panose="02040503050406030204" pitchFamily="18" charset="0"/>
                <a:ea typeface="宋体" panose="02010600030101010101" pitchFamily="2" charset="-122"/>
                <a:cs typeface="Times New Roman" panose="02020603050405020304" pitchFamily="18" charset="0"/>
              </a:rPr>
              <a:t>R</a:t>
            </a:r>
            <a:r>
              <a:rPr lang="en-US" altLang="zh-CN" kern="100" baseline="30000" dirty="0">
                <a:latin typeface="Cambria Math" panose="02040503050406030204" pitchFamily="18" charset="0"/>
                <a:ea typeface="宋体" panose="02010600030101010101" pitchFamily="2" charset="-122"/>
                <a:cs typeface="Times New Roman" panose="02020603050405020304" pitchFamily="18" charset="0"/>
              </a:rPr>
              <a:t>d</a:t>
            </a:r>
            <a:r>
              <a:rPr lang="en-US" altLang="zh-CN" i="1" kern="100" baseline="30000" dirty="0">
                <a:latin typeface="Cambria Math" panose="02040503050406030204" pitchFamily="18" charset="0"/>
                <a:ea typeface="宋体" panose="02010600030101010101" pitchFamily="2" charset="-122"/>
                <a:cs typeface="Times New Roman" panose="02020603050405020304" pitchFamily="18" charset="0"/>
              </a:rPr>
              <a:t> </a:t>
            </a:r>
            <a:r>
              <a:rPr lang="en-US" altLang="zh-CN" kern="100" dirty="0">
                <a:latin typeface="Cambria Math" panose="02040503050406030204" pitchFamily="18" charset="0"/>
                <a:ea typeface="宋体" panose="02010600030101010101" pitchFamily="2" charset="-122"/>
                <a:cs typeface="Times New Roman" panose="02020603050405020304" pitchFamily="18" charset="0"/>
              </a:rPr>
              <a:t> </a:t>
            </a:r>
            <a:r>
              <a:rPr lang="zh-CN" altLang="zh-CN" kern="100" dirty="0">
                <a:latin typeface="Cambria Math" panose="02040503050406030204" pitchFamily="18" charset="0"/>
                <a:ea typeface="宋体" panose="02010600030101010101" pitchFamily="2" charset="-122"/>
                <a:cs typeface="Times New Roman" panose="02020603050405020304" pitchFamily="18" charset="0"/>
              </a:rPr>
              <a:t>是顶点</a:t>
            </a:r>
            <a:r>
              <a:rPr lang="en-US" altLang="zh-CN" kern="100" dirty="0">
                <a:latin typeface="Cambria Math" panose="02040503050406030204" pitchFamily="18" charset="0"/>
                <a:ea typeface="宋体" panose="02010600030101010101" pitchFamily="2" charset="-122"/>
                <a:cs typeface="Times New Roman" panose="02020603050405020304" pitchFamily="18" charset="0"/>
              </a:rPr>
              <a:t>v</a:t>
            </a:r>
            <a:r>
              <a:rPr lang="en-US" altLang="zh-CN" kern="100" baseline="-25000" dirty="0">
                <a:latin typeface="Cambria Math" panose="02040503050406030204" pitchFamily="18" charset="0"/>
                <a:ea typeface="宋体" panose="02010600030101010101" pitchFamily="2" charset="-122"/>
                <a:cs typeface="Times New Roman" panose="02020603050405020304" pitchFamily="18" charset="0"/>
              </a:rPr>
              <a:t>i</a:t>
            </a:r>
            <a:r>
              <a:rPr lang="zh-CN" altLang="zh-CN" kern="100" dirty="0">
                <a:latin typeface="Cambria Math" panose="02040503050406030204" pitchFamily="18" charset="0"/>
                <a:ea typeface="宋体" panose="02010600030101010101" pitchFamily="2" charset="-122"/>
                <a:cs typeface="Times New Roman" panose="02020603050405020304" pitchFamily="18" charset="0"/>
              </a:rPr>
              <a:t>的一个低维向量表示，</a:t>
            </a:r>
            <a:r>
              <a:rPr lang="en-US" altLang="zh-CN" i="1" kern="100" dirty="0">
                <a:latin typeface="Cambria Math" panose="02040503050406030204" pitchFamily="18" charset="0"/>
                <a:ea typeface="宋体" panose="02010600030101010101" pitchFamily="2" charset="-122"/>
                <a:cs typeface="Times New Roman" panose="02020603050405020304" pitchFamily="18" charset="0"/>
              </a:rPr>
              <a:t>f </a:t>
            </a:r>
            <a:r>
              <a:rPr lang="en-US" altLang="zh-CN" kern="100" dirty="0">
                <a:latin typeface="Cambria Math" panose="02040503050406030204" pitchFamily="18" charset="0"/>
                <a:ea typeface="宋体" panose="02010600030101010101" pitchFamily="2" charset="-122"/>
                <a:cs typeface="Times New Roman" panose="02020603050405020304" pitchFamily="18" charset="0"/>
              </a:rPr>
              <a:t>(</a:t>
            </a:r>
            <a:r>
              <a:rPr lang="en-US" altLang="zh-CN" i="1" kern="100" dirty="0">
                <a:latin typeface="Cambria Math" panose="02040503050406030204" pitchFamily="18" charset="0"/>
                <a:ea typeface="宋体" panose="02010600030101010101" pitchFamily="2" charset="-122"/>
                <a:cs typeface="Times New Roman" panose="02020603050405020304" pitchFamily="18" charset="0"/>
              </a:rPr>
              <a:t>· , ·</a:t>
            </a:r>
            <a:r>
              <a:rPr lang="en-US" altLang="zh-CN" kern="100" dirty="0">
                <a:latin typeface="Cambria Math" panose="02040503050406030204" pitchFamily="18" charset="0"/>
                <a:ea typeface="宋体" panose="02010600030101010101" pitchFamily="2" charset="-122"/>
                <a:cs typeface="Times New Roman" panose="02020603050405020304" pitchFamily="18" charset="0"/>
              </a:rPr>
              <a:t>)</a:t>
            </a:r>
            <a:r>
              <a:rPr lang="zh-CN" altLang="zh-CN" kern="100" dirty="0">
                <a:latin typeface="Cambria Math" panose="02040503050406030204" pitchFamily="18" charset="0"/>
                <a:ea typeface="宋体" panose="02010600030101010101" pitchFamily="2" charset="-122"/>
                <a:cs typeface="Times New Roman" panose="02020603050405020304" pitchFamily="18" charset="0"/>
              </a:rPr>
              <a:t>是一个</a:t>
            </a:r>
            <a:r>
              <a:rPr lang="zh-CN" altLang="en-US" kern="100" dirty="0">
                <a:latin typeface="Cambria Math" panose="02040503050406030204" pitchFamily="18" charset="0"/>
                <a:ea typeface="宋体" panose="02010600030101010101" pitchFamily="2" charset="-122"/>
                <a:cs typeface="Times New Roman" panose="02020603050405020304" pitchFamily="18" charset="0"/>
              </a:rPr>
              <a:t>交互</a:t>
            </a:r>
            <a:r>
              <a:rPr lang="zh-CN" altLang="zh-CN" kern="100" dirty="0">
                <a:latin typeface="Cambria Math" panose="02040503050406030204" pitchFamily="18" charset="0"/>
                <a:ea typeface="宋体" panose="02010600030101010101" pitchFamily="2" charset="-122"/>
                <a:cs typeface="Times New Roman" panose="02020603050405020304" pitchFamily="18" charset="0"/>
              </a:rPr>
              <a:t>函数，</a:t>
            </a:r>
            <a:r>
              <a:rPr lang="en-US" altLang="zh-CN" kern="100" dirty="0">
                <a:latin typeface="Cambria Math" panose="02040503050406030204" pitchFamily="18" charset="0"/>
                <a:ea typeface="宋体" panose="02010600030101010101" pitchFamily="2" charset="-122"/>
                <a:cs typeface="Times New Roman" panose="02020603050405020304" pitchFamily="18" charset="0"/>
              </a:rPr>
              <a:t>W</a:t>
            </a:r>
            <a:r>
              <a:rPr lang="zh-CN" altLang="en-US" kern="100" dirty="0">
                <a:latin typeface="Cambria Math" panose="02040503050406030204" pitchFamily="18" charset="0"/>
                <a:ea typeface="宋体" panose="02010600030101010101" pitchFamily="2" charset="-122"/>
                <a:cs typeface="Times New Roman" panose="02020603050405020304" pitchFamily="18" charset="0"/>
              </a:rPr>
              <a:t>是一个参数，与</a:t>
            </a:r>
            <a:r>
              <a:rPr lang="en-US" altLang="zh-CN" kern="100" dirty="0">
                <a:latin typeface="Cambria Math" panose="02040503050406030204" pitchFamily="18" charset="0"/>
                <a:ea typeface="宋体" panose="02010600030101010101" pitchFamily="2" charset="-122"/>
                <a:cs typeface="Times New Roman" panose="02020603050405020304" pitchFamily="18" charset="0"/>
              </a:rPr>
              <a:t>W</a:t>
            </a:r>
            <a:r>
              <a:rPr lang="zh-CN" altLang="en-US" kern="100" dirty="0">
                <a:latin typeface="Cambria Math" panose="02040503050406030204" pitchFamily="18" charset="0"/>
                <a:ea typeface="宋体" panose="02010600030101010101" pitchFamily="2" charset="-122"/>
                <a:cs typeface="Times New Roman" panose="02020603050405020304" pitchFamily="18" charset="0"/>
              </a:rPr>
              <a:t>相乘可以转化为一个一维的标量值。</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55" name="直接连接符 54"/>
          <p:cNvCxnSpPr/>
          <p:nvPr/>
        </p:nvCxnSpPr>
        <p:spPr>
          <a:xfrm flipH="1">
            <a:off x="5002306" y="1941462"/>
            <a:ext cx="350" cy="3760091"/>
          </a:xfrm>
          <a:prstGeom prst="line">
            <a:avLst/>
          </a:prstGeom>
          <a:ln w="19050">
            <a:solidFill>
              <a:srgbClr val="231F2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矩形 56"/>
              <p:cNvSpPr/>
              <p:nvPr/>
            </p:nvSpPr>
            <p:spPr>
              <a:xfrm>
                <a:off x="6300764" y="4581853"/>
                <a:ext cx="3936334"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1</m:t>
                          </m:r>
                        </m:sub>
                      </m:sSub>
                      <m:r>
                        <a:rPr lang="zh-CN" altLang="en-US" i="1">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r>
                            <a:rPr lang="zh-CN" altLang="en-US" i="1">
                              <a:latin typeface="Cambria Math" panose="02040503050406030204" pitchFamily="18" charset="0"/>
                            </a:rPr>
                            <m:t>𝑛</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en-US" altLang="zh-CN" i="1">
                                          <a:latin typeface="Cambria Math" panose="02040503050406030204" pitchFamily="18" charset="0"/>
                                        </a:rPr>
                                        <m:t>𝑝</m:t>
                                      </m:r>
                                    </m:e>
                                    <m:sub>
                                      <m:r>
                                        <a:rPr lang="zh-CN" altLang="en-US" i="1">
                                          <a:latin typeface="Cambria Math" panose="02040503050406030204" pitchFamily="18" charset="0"/>
                                        </a:rPr>
                                        <m:t>1</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𝑖</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𝑗</m:t>
                                      </m:r>
                                    </m:sub>
                                  </m:sSub>
                                  <m:r>
                                    <a:rPr lang="zh-CN" altLang="en-US" i="1">
                                      <a:latin typeface="Cambria Math" panose="02040503050406030204" pitchFamily="18" charset="0"/>
                                    </a:rPr>
                                    <m:t>)</m:t>
                                  </m:r>
                                  <m:r>
                                    <m:rPr>
                                      <m:sty m:val="p"/>
                                    </m:rPr>
                                    <a:rPr lang="zh-CN" altLang="en-US" i="1">
                                      <a:latin typeface="Cambria Math" panose="02040503050406030204" pitchFamily="18" charset="0"/>
                                    </a:rPr>
                                    <m:t>lo</m:t>
                                  </m:r>
                                  <m:func>
                                    <m:funcPr>
                                      <m:ctrlPr>
                                        <a:rPr lang="zh-CN" altLang="en-US" i="1">
                                          <a:latin typeface="Cambria Math" panose="02040503050406030204" pitchFamily="18" charset="0"/>
                                        </a:rPr>
                                      </m:ctrlPr>
                                    </m:funcPr>
                                    <m:fName>
                                      <m:r>
                                        <m:rPr>
                                          <m:sty m:val="p"/>
                                        </m:rPr>
                                        <a:rPr lang="zh-CN" altLang="en-US" i="1">
                                          <a:latin typeface="Cambria Math" panose="02040503050406030204" pitchFamily="18" charset="0"/>
                                        </a:rPr>
                                        <m:t>g</m:t>
                                      </m:r>
                                    </m:fName>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𝑝</m:t>
                                              </m:r>
                                            </m:e>
                                          </m:acc>
                                        </m:e>
                                        <m:sub>
                                          <m:r>
                                            <a:rPr lang="zh-CN" altLang="en-US" i="1">
                                              <a:latin typeface="Cambria Math" panose="02040503050406030204" pitchFamily="18" charset="0"/>
                                            </a:rPr>
                                            <m:t>1</m:t>
                                          </m:r>
                                        </m:sub>
                                      </m:sSub>
                                    </m:e>
                                  </m:func>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𝑖</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𝑗</m:t>
                                      </m:r>
                                    </m:sub>
                                  </m:sSub>
                                </m:e>
                              </m:d>
                            </m:e>
                          </m:nary>
                        </m:e>
                      </m:nary>
                    </m:oMath>
                  </m:oMathPara>
                </a14:m>
                <a:endParaRPr lang="zh-CN" altLang="en-US" i="1" dirty="0">
                  <a:latin typeface="Cambria Math" panose="02040503050406030204" pitchFamily="18"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6300764" y="4581853"/>
                <a:ext cx="3936334" cy="879856"/>
              </a:xfrm>
              <a:prstGeom prst="rect">
                <a:avLst/>
              </a:prstGeom>
              <a:blipFill>
                <a:blip r:embed="rId4"/>
                <a:stretch>
                  <a:fillRect/>
                </a:stretch>
              </a:blipFill>
            </p:spPr>
            <p:txBody>
              <a:bodyPr/>
              <a:lstStyle/>
              <a:p>
                <a:r>
                  <a:rPr lang="zh-CN" altLang="en-US">
                    <a:noFill/>
                  </a:rPr>
                  <a:t> </a:t>
                </a:r>
              </a:p>
            </p:txBody>
          </p:sp>
        </mc:Fallback>
      </mc:AlternateContent>
      <p:sp>
        <p:nvSpPr>
          <p:cNvPr id="58" name="矩形 57"/>
          <p:cNvSpPr/>
          <p:nvPr/>
        </p:nvSpPr>
        <p:spPr>
          <a:xfrm>
            <a:off x="5413762" y="4212521"/>
            <a:ext cx="5262979" cy="369332"/>
          </a:xfrm>
          <a:prstGeom prst="rect">
            <a:avLst/>
          </a:prstGeom>
        </p:spPr>
        <p:txBody>
          <a:bodyPr wrap="none">
            <a:spAutoFit/>
          </a:bodyPr>
          <a:lstStyle/>
          <a:p>
            <a:r>
              <a:rPr lang="zh-CN" altLang="zh-CN" kern="100" dirty="0">
                <a:latin typeface="Cambria Math" panose="02040503050406030204" pitchFamily="18" charset="0"/>
                <a:ea typeface="宋体" panose="02010600030101010101" pitchFamily="2" charset="-122"/>
                <a:cs typeface="Times New Roman" panose="02020603050405020304" pitchFamily="18" charset="0"/>
              </a:rPr>
              <a:t>使用交叉熵作为损失函数并最小化下面的表达式：</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ocer模板">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3650</TotalTime>
  <Words>1907</Words>
  <Application>Microsoft Macintosh PowerPoint</Application>
  <PresentationFormat>宽屏</PresentationFormat>
  <Paragraphs>660</Paragraphs>
  <Slides>27</Slides>
  <Notes>23</Notes>
  <HiddenSlides>0</HiddenSlides>
  <MMClips>2</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4" baseType="lpstr">
      <vt:lpstr>微软雅黑</vt:lpstr>
      <vt:lpstr>造字工房朗倩（非商用）细体</vt:lpstr>
      <vt:lpstr>Arial</vt:lpstr>
      <vt:lpstr>Calibri</vt:lpstr>
      <vt:lpstr>Cambria Math</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刘京乔</dc:creator>
  <cp:lastModifiedBy>立 交乔</cp:lastModifiedBy>
  <cp:revision>405</cp:revision>
  <dcterms:created xsi:type="dcterms:W3CDTF">2016-02-24T10:59:00Z</dcterms:created>
  <dcterms:modified xsi:type="dcterms:W3CDTF">2021-04-25T07:36:01Z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